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76" r:id="rId6"/>
    <p:sldId id="277" r:id="rId7"/>
    <p:sldId id="286" r:id="rId8"/>
    <p:sldId id="278" r:id="rId9"/>
    <p:sldId id="279" r:id="rId10"/>
    <p:sldId id="287"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66EE5-068C-EB9A-047B-B8E4EF0B3C1B}" v="358" dt="2024-04-11T12:56:26.710"/>
    <p1510:client id="{F0CEE99F-A51A-EBB0-6C99-3308F3FD852A}" v="105" dt="2024-04-10T12:50:31.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2" d="100"/>
          <a:sy n="72" d="100"/>
        </p:scale>
        <p:origin x="660"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071415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78134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992468"/>
            <a:ext cx="9144000" cy="1661993"/>
          </a:xfrm>
        </p:spPr>
        <p:txBody>
          <a:bodyPr wrap="square" lIns="0" tIns="0" rIns="0" bIns="0" anchor="t">
            <a:spAutoFit/>
          </a:bodyPr>
          <a:lstStyle/>
          <a:p>
            <a:r>
              <a:rPr lang="en-US" b="1" dirty="0">
                <a:solidFill>
                  <a:schemeClr val="bg1"/>
                </a:solidFill>
              </a:rPr>
              <a:t>AMAZON SALES ANALYSIS</a:t>
            </a:r>
            <a:endParaRPr lang="en-US" dirty="0">
              <a:solidFill>
                <a:schemeClr val="accent4"/>
              </a:solidFill>
            </a:endParaRPr>
          </a:p>
        </p:txBody>
      </p:sp>
      <p:pic>
        <p:nvPicPr>
          <p:cNvPr id="10" name="Picture 9" descr="This image is an icon that says &quot;24Slides.&quot;">
            <a:hlinkClick r:id="rId3"/>
            <a:extLst>
              <a:ext uri="{FF2B5EF4-FFF2-40B4-BE49-F238E27FC236}">
                <a16:creationId xmlns:a16="http://schemas.microsoft.com/office/drawing/2014/main" id="{D7D6377A-A12B-4809-B24A-008F2A7B6DE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flipH="1" flipV="1">
            <a:off x="11529391" y="6708388"/>
            <a:ext cx="544226" cy="45719"/>
          </a:xfrm>
          <a:prstGeom prst="rect">
            <a:avLst/>
          </a:prstGeom>
          <a:effectLst/>
        </p:spPr>
      </p:pic>
      <p:pic>
        <p:nvPicPr>
          <p:cNvPr id="18" name="Picture 17">
            <a:extLst>
              <a:ext uri="{FF2B5EF4-FFF2-40B4-BE49-F238E27FC236}">
                <a16:creationId xmlns:a16="http://schemas.microsoft.com/office/drawing/2014/main" id="{FC93EC80-E4BA-433C-811E-C37C3E673F75}"/>
              </a:ext>
            </a:extLst>
          </p:cNvPr>
          <p:cNvPicPr>
            <a:picLocks noChangeAspect="1"/>
          </p:cNvPicPr>
          <p:nvPr/>
        </p:nvPicPr>
        <p:blipFill>
          <a:blip r:embed="rId5"/>
          <a:stretch>
            <a:fillRect/>
          </a:stretch>
        </p:blipFill>
        <p:spPr>
          <a:xfrm>
            <a:off x="3823090" y="1928201"/>
            <a:ext cx="4545820" cy="1671419"/>
          </a:xfrm>
          <a:prstGeom prst="rect">
            <a:avLst/>
          </a:prstGeom>
        </p:spPr>
      </p:pic>
      <p:sp>
        <p:nvSpPr>
          <p:cNvPr id="19" name="TextBox 18">
            <a:extLst>
              <a:ext uri="{FF2B5EF4-FFF2-40B4-BE49-F238E27FC236}">
                <a16:creationId xmlns:a16="http://schemas.microsoft.com/office/drawing/2014/main" id="{02297FAD-107F-4901-AAAC-6A09ED3B3A76}"/>
              </a:ext>
            </a:extLst>
          </p:cNvPr>
          <p:cNvSpPr txBox="1"/>
          <p:nvPr/>
        </p:nvSpPr>
        <p:spPr>
          <a:xfrm>
            <a:off x="8368910" y="5654461"/>
            <a:ext cx="3699164" cy="1323439"/>
          </a:xfrm>
          <a:prstGeom prst="rect">
            <a:avLst/>
          </a:prstGeom>
          <a:noFill/>
        </p:spPr>
        <p:txBody>
          <a:bodyPr wrap="square" lIns="91440" tIns="45720" rIns="91440" bIns="45720" rtlCol="0" anchor="t">
            <a:spAutoFit/>
          </a:bodyPr>
          <a:lstStyle/>
          <a:p>
            <a:r>
              <a:rPr lang="en-IN" sz="4000" b="1" u="sng" dirty="0">
                <a:solidFill>
                  <a:schemeClr val="bg1"/>
                </a:solidFill>
                <a:cs typeface="Segoe UI Light"/>
              </a:rPr>
              <a:t>A  VENKAT RAMANA</a:t>
            </a:r>
          </a:p>
        </p:txBody>
      </p:sp>
      <p:cxnSp>
        <p:nvCxnSpPr>
          <p:cNvPr id="23" name="Straight Connector 22">
            <a:extLst>
              <a:ext uri="{FF2B5EF4-FFF2-40B4-BE49-F238E27FC236}">
                <a16:creationId xmlns:a16="http://schemas.microsoft.com/office/drawing/2014/main" id="{29692CBB-AB93-48F9-B326-B58C14AC3EE3}"/>
              </a:ext>
            </a:extLst>
          </p:cNvPr>
          <p:cNvCxnSpPr>
            <a:cxnSpLocks/>
          </p:cNvCxnSpPr>
          <p:nvPr/>
        </p:nvCxnSpPr>
        <p:spPr>
          <a:xfrm>
            <a:off x="0" y="5654461"/>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Breakdown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B5F34D26-0276-47AE-AB29-138BB2B9FA53}"/>
              </a:ext>
            </a:extLst>
          </p:cNvPr>
          <p:cNvSpPr txBox="1"/>
          <p:nvPr/>
        </p:nvSpPr>
        <p:spPr>
          <a:xfrm>
            <a:off x="0" y="692727"/>
            <a:ext cx="12192000" cy="9448740"/>
          </a:xfrm>
          <a:prstGeom prst="rect">
            <a:avLst/>
          </a:prstGeom>
          <a:noFill/>
        </p:spPr>
        <p:txBody>
          <a:bodyPr wrap="square" rtlCol="0">
            <a:spAutoFit/>
          </a:bodyPr>
          <a:lstStyle/>
          <a:p>
            <a:r>
              <a:rPr lang="en-IN" sz="4000" b="1" u="sng" dirty="0">
                <a:latin typeface="Franklin Gothic Medium" panose="020B0603020102020204" pitchFamily="34" charset="0"/>
              </a:rPr>
              <a:t>Objective</a:t>
            </a:r>
            <a:r>
              <a:rPr lang="en-IN" sz="4000" b="1" u="sng" dirty="0"/>
              <a:t> :</a:t>
            </a:r>
          </a:p>
          <a:p>
            <a:endParaRPr lang="en-IN" sz="4000" b="1" u="sng" dirty="0"/>
          </a:p>
          <a:p>
            <a:r>
              <a:rPr lang="en-US" sz="2400" dirty="0">
                <a:latin typeface="Arial" panose="020B0604020202020204" pitchFamily="34" charset="0"/>
                <a:cs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 </a:t>
            </a:r>
          </a:p>
          <a:p>
            <a:endParaRPr lang="en-US" sz="2400" dirty="0">
              <a:latin typeface="Franklin Gothic Medium" panose="020B0603020102020204" pitchFamily="34" charset="0"/>
            </a:endParaRPr>
          </a:p>
          <a:p>
            <a:endParaRPr lang="en-US" sz="2400" dirty="0">
              <a:latin typeface="Franklin Gothic Medium" panose="020B0603020102020204" pitchFamily="34" charset="0"/>
            </a:endParaRPr>
          </a:p>
          <a:p>
            <a:endParaRPr lang="en-IN" sz="4000" b="1" u="sng" dirty="0"/>
          </a:p>
          <a:p>
            <a:endParaRPr lang="en-IN" sz="2400" b="1" u="sng" dirty="0"/>
          </a:p>
          <a:p>
            <a:endParaRPr lang="en-IN" sz="4000" dirty="0"/>
          </a:p>
          <a:p>
            <a:endParaRPr lang="en-IN" sz="4000" dirty="0"/>
          </a:p>
          <a:p>
            <a:endParaRPr lang="en-IN" sz="4000" dirty="0"/>
          </a:p>
          <a:p>
            <a:endParaRPr lang="en-IN" sz="4000" dirty="0"/>
          </a:p>
          <a:p>
            <a:endParaRPr lang="en-IN" sz="4000" dirty="0"/>
          </a:p>
          <a:p>
            <a:endParaRPr lang="en-IN" sz="4000" dirty="0"/>
          </a:p>
          <a:p>
            <a:endParaRPr lang="en-IN" sz="4000" dirty="0"/>
          </a:p>
          <a:p>
            <a:endParaRPr lang="en-IN" sz="4000" dirty="0"/>
          </a:p>
        </p:txBody>
      </p:sp>
      <p:sp>
        <p:nvSpPr>
          <p:cNvPr id="3" name="TextBox 2">
            <a:extLst>
              <a:ext uri="{FF2B5EF4-FFF2-40B4-BE49-F238E27FC236}">
                <a16:creationId xmlns:a16="http://schemas.microsoft.com/office/drawing/2014/main" id="{D71AA268-D2BD-4C94-B64C-07164368F28D}"/>
              </a:ext>
            </a:extLst>
          </p:cNvPr>
          <p:cNvSpPr txBox="1"/>
          <p:nvPr/>
        </p:nvSpPr>
        <p:spPr>
          <a:xfrm>
            <a:off x="0" y="3679174"/>
            <a:ext cx="12192000" cy="1323439"/>
          </a:xfrm>
          <a:prstGeom prst="rect">
            <a:avLst/>
          </a:prstGeom>
          <a:noFill/>
        </p:spPr>
        <p:txBody>
          <a:bodyPr wrap="square" rtlCol="0">
            <a:spAutoFit/>
          </a:bodyPr>
          <a:lstStyle/>
          <a:p>
            <a:r>
              <a:rPr lang="en-US" sz="4000" u="sng" dirty="0">
                <a:latin typeface="Franklin Gothic Medium Cond" panose="020B0606030402020204" pitchFamily="34" charset="0"/>
              </a:rPr>
              <a:t>Problem statement :</a:t>
            </a:r>
          </a:p>
          <a:p>
            <a:endParaRPr lang="en-IN" sz="4000" dirty="0"/>
          </a:p>
        </p:txBody>
      </p:sp>
      <p:sp>
        <p:nvSpPr>
          <p:cNvPr id="5" name="TextBox 4">
            <a:extLst>
              <a:ext uri="{FF2B5EF4-FFF2-40B4-BE49-F238E27FC236}">
                <a16:creationId xmlns:a16="http://schemas.microsoft.com/office/drawing/2014/main" id="{A3410365-9E4D-42F4-9E61-46396FCD2AB5}"/>
              </a:ext>
            </a:extLst>
          </p:cNvPr>
          <p:cNvSpPr txBox="1"/>
          <p:nvPr/>
        </p:nvSpPr>
        <p:spPr>
          <a:xfrm>
            <a:off x="0" y="4647533"/>
            <a:ext cx="12192000" cy="1200329"/>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Develop a report by extracting –transforming –loading of data which contains sales trend with respect to year-wise , month-wise , yearly month wise and find some relationship through data to understand and analyze the facts.</a:t>
            </a: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9426876D-F94A-4D07-AFB8-69A0C22761AA}"/>
              </a:ext>
            </a:extLst>
          </p:cNvPr>
          <p:cNvSpPr txBox="1"/>
          <p:nvPr/>
        </p:nvSpPr>
        <p:spPr>
          <a:xfrm>
            <a:off x="-25243" y="567103"/>
            <a:ext cx="12192000" cy="2000548"/>
          </a:xfrm>
          <a:prstGeom prst="rect">
            <a:avLst/>
          </a:prstGeom>
          <a:noFill/>
        </p:spPr>
        <p:txBody>
          <a:bodyPr wrap="square" rtlCol="0">
            <a:spAutoFit/>
          </a:bodyPr>
          <a:lstStyle/>
          <a:p>
            <a:r>
              <a:rPr lang="en-IN" sz="2800" u="sng" dirty="0">
                <a:latin typeface="Franklin Gothic Medium Cond" panose="020B0606030402020204" pitchFamily="34" charset="0"/>
              </a:rPr>
              <a:t>Yearly Sales :</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In the year 2012, are having the highest number of sales.</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Second and Third highest sale were in the years(2013 &amp; 2010).</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In the year 2011, are having the lowest number of sales. </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p:pic>
        <p:nvPicPr>
          <p:cNvPr id="2" name="Picture 1" descr="A graph of blue bars with white text&#10;&#10;Description automatically generated">
            <a:extLst>
              <a:ext uri="{FF2B5EF4-FFF2-40B4-BE49-F238E27FC236}">
                <a16:creationId xmlns:a16="http://schemas.microsoft.com/office/drawing/2014/main" id="{53BE0644-92AF-4798-B895-FCA36492C853}"/>
              </a:ext>
            </a:extLst>
          </p:cNvPr>
          <p:cNvPicPr>
            <a:picLocks noChangeAspect="1"/>
          </p:cNvPicPr>
          <p:nvPr/>
        </p:nvPicPr>
        <p:blipFill>
          <a:blip r:embed="rId3"/>
          <a:stretch>
            <a:fillRect/>
          </a:stretch>
        </p:blipFill>
        <p:spPr>
          <a:xfrm>
            <a:off x="1765300" y="2312459"/>
            <a:ext cx="7814732" cy="4159250"/>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A2ACBE4A-D85D-4A43-9478-C5DB96B4F8A2}"/>
              </a:ext>
            </a:extLst>
          </p:cNvPr>
          <p:cNvSpPr txBox="1"/>
          <p:nvPr/>
        </p:nvSpPr>
        <p:spPr>
          <a:xfrm>
            <a:off x="-24996" y="541337"/>
            <a:ext cx="12192000" cy="523220"/>
          </a:xfrm>
          <a:prstGeom prst="rect">
            <a:avLst/>
          </a:prstGeom>
          <a:noFill/>
        </p:spPr>
        <p:txBody>
          <a:bodyPr wrap="square" rtlCol="0">
            <a:spAutoFit/>
          </a:bodyPr>
          <a:lstStyle/>
          <a:p>
            <a:r>
              <a:rPr lang="en-IN" sz="2800" u="sng" dirty="0">
                <a:latin typeface="Franklin Gothic Medium" panose="020B0603020102020204" pitchFamily="34" charset="0"/>
              </a:rPr>
              <a:t>Total Revenue By Items:</a:t>
            </a:r>
          </a:p>
        </p:txBody>
      </p:sp>
      <p:sp>
        <p:nvSpPr>
          <p:cNvPr id="6" name="TextBox 5">
            <a:extLst>
              <a:ext uri="{FF2B5EF4-FFF2-40B4-BE49-F238E27FC236}">
                <a16:creationId xmlns:a16="http://schemas.microsoft.com/office/drawing/2014/main" id="{632BF668-DBB3-4C38-96B4-575774769326}"/>
              </a:ext>
            </a:extLst>
          </p:cNvPr>
          <p:cNvSpPr txBox="1"/>
          <p:nvPr/>
        </p:nvSpPr>
        <p:spPr>
          <a:xfrm>
            <a:off x="24996" y="1008822"/>
            <a:ext cx="12167004"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As we can see Cosmetics occupies more Revenue than rest of the other Items.</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On the other hand Office Supplies &amp; Household holds second and third positions.</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The least Revenue generated by Fruits Items.</a:t>
            </a:r>
          </a:p>
        </p:txBody>
      </p:sp>
      <p:pic>
        <p:nvPicPr>
          <p:cNvPr id="2" name="Picture 1" descr="A graph on a pink background&#10;&#10;Description automatically generated">
            <a:extLst>
              <a:ext uri="{FF2B5EF4-FFF2-40B4-BE49-F238E27FC236}">
                <a16:creationId xmlns:a16="http://schemas.microsoft.com/office/drawing/2014/main" id="{A3D13BE8-286C-8CA7-EFBB-851FA51263B3}"/>
              </a:ext>
            </a:extLst>
          </p:cNvPr>
          <p:cNvPicPr>
            <a:picLocks noChangeAspect="1"/>
          </p:cNvPicPr>
          <p:nvPr/>
        </p:nvPicPr>
        <p:blipFill>
          <a:blip r:embed="rId3"/>
          <a:stretch>
            <a:fillRect/>
          </a:stretch>
        </p:blipFill>
        <p:spPr>
          <a:xfrm>
            <a:off x="2187046" y="2630488"/>
            <a:ext cx="6092825" cy="3703108"/>
          </a:xfrm>
          <a:prstGeom prst="rect">
            <a:avLst/>
          </a:prstGeom>
        </p:spPr>
      </p:pic>
    </p:spTree>
    <p:extLst>
      <p:ext uri="{BB962C8B-B14F-4D97-AF65-F5344CB8AC3E}">
        <p14:creationId xmlns:p14="http://schemas.microsoft.com/office/powerpoint/2010/main" val="15294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5" name="TextBox 4">
            <a:extLst>
              <a:ext uri="{FF2B5EF4-FFF2-40B4-BE49-F238E27FC236}">
                <a16:creationId xmlns:a16="http://schemas.microsoft.com/office/drawing/2014/main" id="{70797438-6156-48CF-9ECD-6E623A24CCFF}"/>
              </a:ext>
            </a:extLst>
          </p:cNvPr>
          <p:cNvSpPr txBox="1"/>
          <p:nvPr/>
        </p:nvSpPr>
        <p:spPr>
          <a:xfrm>
            <a:off x="66261" y="442877"/>
            <a:ext cx="12059478" cy="1261884"/>
          </a:xfrm>
          <a:prstGeom prst="rect">
            <a:avLst/>
          </a:prstGeom>
          <a:noFill/>
        </p:spPr>
        <p:txBody>
          <a:bodyPr wrap="square" lIns="91440" tIns="45720" rIns="91440" bIns="45720" rtlCol="0" anchor="t">
            <a:spAutoFit/>
          </a:bodyPr>
          <a:lstStyle/>
          <a:p>
            <a:r>
              <a:rPr lang="en-IN" sz="2800" u="sng" dirty="0">
                <a:latin typeface="Franklin Gothic Medium"/>
              </a:rPr>
              <a:t>Total Revenue By country:</a:t>
            </a:r>
          </a:p>
          <a:p>
            <a:pPr marL="45720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Sub-Saharan Africa is the highest Revenue Generated Region.</a:t>
            </a:r>
          </a:p>
          <a:p>
            <a:pPr marL="45720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Where as North America was the lowest. </a:t>
            </a:r>
          </a:p>
        </p:txBody>
      </p:sp>
      <p:pic>
        <p:nvPicPr>
          <p:cNvPr id="3" name="Picture 2" descr="A map of the world with blue dots&#10;&#10;Description automatically generated">
            <a:extLst>
              <a:ext uri="{FF2B5EF4-FFF2-40B4-BE49-F238E27FC236}">
                <a16:creationId xmlns:a16="http://schemas.microsoft.com/office/drawing/2014/main" id="{8650011D-DD05-B4B0-91DE-0AE30A77A6DA}"/>
              </a:ext>
            </a:extLst>
          </p:cNvPr>
          <p:cNvPicPr>
            <a:picLocks noChangeAspect="1"/>
          </p:cNvPicPr>
          <p:nvPr/>
        </p:nvPicPr>
        <p:blipFill>
          <a:blip r:embed="rId3"/>
          <a:stretch>
            <a:fillRect/>
          </a:stretch>
        </p:blipFill>
        <p:spPr>
          <a:xfrm>
            <a:off x="924456" y="2311929"/>
            <a:ext cx="9327091" cy="4117975"/>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86E4EF7-B35B-4156-8953-6610D2845A2C}"/>
              </a:ext>
            </a:extLst>
          </p:cNvPr>
          <p:cNvSpPr txBox="1"/>
          <p:nvPr/>
        </p:nvSpPr>
        <p:spPr>
          <a:xfrm>
            <a:off x="3286540" y="4258613"/>
            <a:ext cx="8786190" cy="523220"/>
          </a:xfrm>
          <a:prstGeom prst="rect">
            <a:avLst/>
          </a:prstGeom>
          <a:noFill/>
        </p:spPr>
        <p:txBody>
          <a:bodyPr wrap="square" rtlCol="0">
            <a:spAutoFit/>
          </a:bodyPr>
          <a:lstStyle/>
          <a:p>
            <a:r>
              <a:rPr lang="en-IN" sz="2800" u="sng" dirty="0">
                <a:latin typeface="Franklin Gothic Medium" panose="020B0603020102020204" pitchFamily="34" charset="0"/>
              </a:rPr>
              <a:t>Total Revenue By Sales Channel:</a:t>
            </a:r>
          </a:p>
        </p:txBody>
      </p:sp>
      <p:cxnSp>
        <p:nvCxnSpPr>
          <p:cNvPr id="12" name="Straight Connector 11">
            <a:extLst>
              <a:ext uri="{FF2B5EF4-FFF2-40B4-BE49-F238E27FC236}">
                <a16:creationId xmlns:a16="http://schemas.microsoft.com/office/drawing/2014/main" id="{DABE5B77-E4A8-438E-91AE-04E9D9D87F8A}"/>
              </a:ext>
            </a:extLst>
          </p:cNvPr>
          <p:cNvCxnSpPr/>
          <p:nvPr/>
        </p:nvCxnSpPr>
        <p:spPr>
          <a:xfrm>
            <a:off x="5963478" y="5180006"/>
            <a:ext cx="0" cy="1677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66023-716A-43F6-994A-B0AF8C2F245B}"/>
              </a:ext>
            </a:extLst>
          </p:cNvPr>
          <p:cNvSpPr txBox="1"/>
          <p:nvPr/>
        </p:nvSpPr>
        <p:spPr>
          <a:xfrm>
            <a:off x="490345" y="4918396"/>
            <a:ext cx="5168338" cy="5232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800" u="sng" dirty="0">
                <a:latin typeface="Franklin Gothic Medium"/>
                <a:cs typeface="Arial"/>
              </a:rPr>
              <a:t>Sum of year</a:t>
            </a:r>
            <a:endParaRPr lang="en-IN" sz="2800" u="sng" dirty="0">
              <a:latin typeface="Franklin Gothic Medium" panose="020B06030201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90DB2639-10E5-4744-A6CF-CCCEF655FC26}"/>
              </a:ext>
            </a:extLst>
          </p:cNvPr>
          <p:cNvSpPr txBox="1"/>
          <p:nvPr/>
        </p:nvSpPr>
        <p:spPr>
          <a:xfrm>
            <a:off x="5963478" y="4979951"/>
            <a:ext cx="5605655" cy="46166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IN" sz="2400" u="sng" dirty="0">
                <a:latin typeface="Franklin Gothic Medium"/>
              </a:rPr>
              <a:t>Sum of units sold</a:t>
            </a:r>
            <a:endParaRPr lang="en-IN" sz="2400" u="sng" dirty="0">
              <a:latin typeface="Franklin Gothic Medium" panose="020B0603020102020204" pitchFamily="34" charset="0"/>
            </a:endParaRPr>
          </a:p>
        </p:txBody>
      </p:sp>
      <p:sp>
        <p:nvSpPr>
          <p:cNvPr id="18" name="TextBox 17">
            <a:extLst>
              <a:ext uri="{FF2B5EF4-FFF2-40B4-BE49-F238E27FC236}">
                <a16:creationId xmlns:a16="http://schemas.microsoft.com/office/drawing/2014/main" id="{7DF0E48D-2970-4586-BE51-61E0095ECA64}"/>
              </a:ext>
            </a:extLst>
          </p:cNvPr>
          <p:cNvSpPr txBox="1"/>
          <p:nvPr/>
        </p:nvSpPr>
        <p:spPr>
          <a:xfrm>
            <a:off x="609600" y="5645426"/>
            <a:ext cx="4797287" cy="830997"/>
          </a:xfrm>
          <a:prstGeom prst="rect">
            <a:avLst/>
          </a:prstGeom>
          <a:noFill/>
        </p:spPr>
        <p:txBody>
          <a:bodyPr wrap="square" lIns="91440" tIns="45720" rIns="91440" bIns="45720" rtlCol="0" anchor="t">
            <a:spAutoFit/>
          </a:bodyPr>
          <a:lstStyle/>
          <a:p>
            <a:pPr marL="342900" indent="-342900">
              <a:buFont typeface="+mj-lt"/>
              <a:buAutoNum type="arabicPeriod"/>
            </a:pPr>
            <a:r>
              <a:rPr lang="en-IN" sz="2400" dirty="0">
                <a:latin typeface="Arial"/>
                <a:cs typeface="Arial"/>
              </a:rPr>
              <a:t>We can see that in year 2013 sales sold was 201k(28%).</a:t>
            </a:r>
          </a:p>
        </p:txBody>
      </p:sp>
      <p:sp>
        <p:nvSpPr>
          <p:cNvPr id="19" name="TextBox 18">
            <a:extLst>
              <a:ext uri="{FF2B5EF4-FFF2-40B4-BE49-F238E27FC236}">
                <a16:creationId xmlns:a16="http://schemas.microsoft.com/office/drawing/2014/main" id="{9B18E2E4-2900-4E9B-ACE5-767368C9609B}"/>
              </a:ext>
            </a:extLst>
          </p:cNvPr>
          <p:cNvSpPr txBox="1"/>
          <p:nvPr/>
        </p:nvSpPr>
        <p:spPr>
          <a:xfrm>
            <a:off x="6096000" y="5791200"/>
            <a:ext cx="5698426" cy="830997"/>
          </a:xfrm>
          <a:prstGeom prst="rect">
            <a:avLst/>
          </a:prstGeom>
          <a:noFill/>
        </p:spPr>
        <p:txBody>
          <a:bodyPr wrap="square" lIns="91440" tIns="45720" rIns="91440" bIns="45720" rtlCol="0" anchor="t">
            <a:spAutoFit/>
          </a:bodyPr>
          <a:lstStyle/>
          <a:p>
            <a:pPr marL="457200" indent="-457200">
              <a:buFont typeface="+mj-lt"/>
              <a:buAutoNum type="arabicPeriod"/>
            </a:pPr>
            <a:r>
              <a:rPr lang="en-IN" sz="2400" dirty="0">
                <a:latin typeface="Arial"/>
                <a:cs typeface="Arial"/>
              </a:rPr>
              <a:t>We can see that 513k units have been sold(71.8%).</a:t>
            </a:r>
          </a:p>
        </p:txBody>
      </p:sp>
      <p:pic>
        <p:nvPicPr>
          <p:cNvPr id="5" name="Picture 4" descr="A purple and black pie chart&#10;&#10;Description automatically generated">
            <a:extLst>
              <a:ext uri="{FF2B5EF4-FFF2-40B4-BE49-F238E27FC236}">
                <a16:creationId xmlns:a16="http://schemas.microsoft.com/office/drawing/2014/main" id="{28380374-69FA-762D-62C5-D096488D801C}"/>
              </a:ext>
            </a:extLst>
          </p:cNvPr>
          <p:cNvPicPr>
            <a:picLocks noChangeAspect="1"/>
          </p:cNvPicPr>
          <p:nvPr/>
        </p:nvPicPr>
        <p:blipFill>
          <a:blip r:embed="rId3"/>
          <a:stretch>
            <a:fillRect/>
          </a:stretch>
        </p:blipFill>
        <p:spPr>
          <a:xfrm>
            <a:off x="3198284" y="1045634"/>
            <a:ext cx="5128682" cy="3052232"/>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39074CE-0B9C-4F8F-8FD0-F4DF4B4794E5}"/>
              </a:ext>
            </a:extLst>
          </p:cNvPr>
          <p:cNvSpPr txBox="1"/>
          <p:nvPr/>
        </p:nvSpPr>
        <p:spPr>
          <a:xfrm>
            <a:off x="321365" y="442877"/>
            <a:ext cx="3101009" cy="523220"/>
          </a:xfrm>
          <a:prstGeom prst="rect">
            <a:avLst/>
          </a:prstGeom>
          <a:noFill/>
        </p:spPr>
        <p:txBody>
          <a:bodyPr wrap="square" rtlCol="0">
            <a:spAutoFit/>
          </a:bodyPr>
          <a:lstStyle/>
          <a:p>
            <a:r>
              <a:rPr lang="en-IN" sz="2800" u="sng" dirty="0">
                <a:latin typeface="Franklin Gothic Medium" panose="020B0603020102020204" pitchFamily="34" charset="0"/>
              </a:rPr>
              <a:t>My Dashboard:</a:t>
            </a:r>
          </a:p>
        </p:txBody>
      </p:sp>
      <p:pic>
        <p:nvPicPr>
          <p:cNvPr id="2" name="Picture 1" descr="A screenshot of a graph&#10;&#10;Description automatically generated">
            <a:extLst>
              <a:ext uri="{FF2B5EF4-FFF2-40B4-BE49-F238E27FC236}">
                <a16:creationId xmlns:a16="http://schemas.microsoft.com/office/drawing/2014/main" id="{D5870591-1628-7826-0E9B-1A2808C60C1C}"/>
              </a:ext>
            </a:extLst>
          </p:cNvPr>
          <p:cNvPicPr>
            <a:picLocks noChangeAspect="1"/>
          </p:cNvPicPr>
          <p:nvPr/>
        </p:nvPicPr>
        <p:blipFill>
          <a:blip r:embed="rId3"/>
          <a:stretch>
            <a:fillRect/>
          </a:stretch>
        </p:blipFill>
        <p:spPr>
          <a:xfrm>
            <a:off x="222249" y="935566"/>
            <a:ext cx="11736918" cy="5770034"/>
          </a:xfrm>
          <a:prstGeom prst="rect">
            <a:avLst/>
          </a:prstGeom>
        </p:spPr>
      </p:pic>
    </p:spTree>
    <p:extLst>
      <p:ext uri="{BB962C8B-B14F-4D97-AF65-F5344CB8AC3E}">
        <p14:creationId xmlns:p14="http://schemas.microsoft.com/office/powerpoint/2010/main" val="102919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flipH="1">
            <a:off x="11827737" y="6800690"/>
            <a:ext cx="200594" cy="57310"/>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533</Words>
  <Application>Microsoft Office PowerPoint</Application>
  <PresentationFormat>Widescreen</PresentationFormat>
  <Paragraphs>80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AMAZON SALES ANALYSIS</vt:lpstr>
      <vt:lpstr>Project analysis slide 2</vt:lpstr>
      <vt:lpstr>Project analysis slide 3</vt:lpstr>
      <vt:lpstr>Project analysis slide 3</vt:lpstr>
      <vt:lpstr>Project analysis slide 4</vt:lpstr>
      <vt:lpstr>Project analysis slide 5</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
  <cp:lastModifiedBy/>
  <cp:revision>95</cp:revision>
  <dcterms:created xsi:type="dcterms:W3CDTF">2024-04-09T11:03:51Z</dcterms:created>
  <dcterms:modified xsi:type="dcterms:W3CDTF">2024-04-11T12:57:09Z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