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57" r:id="rId3"/>
    <p:sldId id="258" r:id="rId4"/>
    <p:sldId id="260" r:id="rId5"/>
    <p:sldId id="259" r:id="rId6"/>
    <p:sldId id="267" r:id="rId7"/>
    <p:sldId id="268" r:id="rId8"/>
    <p:sldId id="26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B51840-D046-01D2-C675-AB8772B03AEE}" v="143" dt="2024-04-11T07:28:34.114"/>
  </p1510:revLst>
</p1510:revInfo>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2" d="100"/>
          <a:sy n="72" d="100"/>
        </p:scale>
        <p:origin x="660" y="7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4/10/2024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4/10/2024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4/10/2024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4/10/2024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4/10/2024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4/10/2024</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4/10/2024</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4/10/2024</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4/10/2024</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4/10/2024</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1828800"/>
            <a:ext cx="4098925" cy="3176588"/>
          </a:xfrm>
        </p:spPr>
        <p:txBody>
          <a:bodyPr>
            <a:normAutofit/>
          </a:bodyPr>
          <a:lstStyle/>
          <a:p>
            <a:r>
              <a:rPr lang="en-IN" sz="4400" b="1" dirty="0">
                <a:solidFill>
                  <a:schemeClr val="accent1">
                    <a:lumMod val="50000"/>
                  </a:schemeClr>
                </a:solidFill>
              </a:rPr>
              <a:t>Heart Disease Diagnostic Analysis</a:t>
            </a:r>
            <a:endParaRPr lang="en-US" sz="4400" b="1">
              <a:solidFill>
                <a:schemeClr val="accent1">
                  <a:lumMod val="50000"/>
                </a:schemeClr>
              </a:solidFill>
            </a:endParaRPr>
          </a:p>
        </p:txBody>
      </p:sp>
      <p:sp>
        <p:nvSpPr>
          <p:cNvPr id="3" name="Subtitle 2"/>
          <p:cNvSpPr>
            <a:spLocks noGrp="1"/>
          </p:cNvSpPr>
          <p:nvPr>
            <p:ph type="subTitle" idx="4294967295"/>
          </p:nvPr>
        </p:nvSpPr>
        <p:spPr>
          <a:xfrm>
            <a:off x="0" y="5390622"/>
            <a:ext cx="4097338" cy="915608"/>
          </a:xfrm>
        </p:spPr>
        <p:txBody>
          <a:bodyPr vert="horz" lIns="91440" tIns="45720" rIns="91440" bIns="45720" rtlCol="0" anchor="ctr">
            <a:normAutofit/>
          </a:bodyPr>
          <a:lstStyle/>
          <a:p>
            <a:pPr marL="0" indent="0" algn="r">
              <a:buNone/>
            </a:pPr>
            <a:r>
              <a:rPr lang="en-US" sz="3200" dirty="0">
                <a:solidFill>
                  <a:schemeClr val="bg1"/>
                </a:solidFill>
              </a:rPr>
              <a:t>A VENKAT RAMANA</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137154" y="389100"/>
            <a:ext cx="10058400" cy="1325563"/>
          </a:xfrm>
        </p:spPr>
        <p:txBody>
          <a:bodyPr/>
          <a:lstStyle/>
          <a:p>
            <a:r>
              <a:rPr lang="en-US" dirty="0">
                <a:latin typeface="Century Schoolbook"/>
              </a:rPr>
              <a:t>OBJECTIVE</a:t>
            </a:r>
            <a:r>
              <a:rPr lang="en-US" dirty="0"/>
              <a:t> :</a:t>
            </a:r>
            <a:br>
              <a:rPr lang="en-US" dirty="0"/>
            </a:br>
            <a:endParaRPr lang="en-US" dirty="0"/>
          </a:p>
        </p:txBody>
      </p:sp>
      <p:sp>
        <p:nvSpPr>
          <p:cNvPr id="3" name="Content Placeholder 2"/>
          <p:cNvSpPr>
            <a:spLocks noGrp="1"/>
          </p:cNvSpPr>
          <p:nvPr>
            <p:ph idx="1"/>
          </p:nvPr>
        </p:nvSpPr>
        <p:spPr>
          <a:xfrm>
            <a:off x="119336" y="2492896"/>
            <a:ext cx="11953328" cy="4572001"/>
          </a:xfrm>
        </p:spPr>
        <p:txBody>
          <a:bodyPr/>
          <a:lstStyle/>
          <a:p>
            <a:pPr marL="0" indent="0" algn="just">
              <a:buNone/>
            </a:pPr>
            <a:r>
              <a:rPr lang="en-US" dirty="0">
                <a:solidFill>
                  <a:schemeClr val="tx1"/>
                </a:solidFill>
                <a:latin typeface="Arial" panose="020B0604020202020204" pitchFamily="34" charset="0"/>
                <a:cs typeface="Arial" panose="020B0604020202020204" pitchFamily="34" charset="0"/>
              </a:rPr>
              <a:t>Health is real wealth in the pandemic time we all realized the brute effects of covid-19 on all irrespective of any status. You are required to analyze this health and medical data for better future preparation</a:t>
            </a:r>
            <a:r>
              <a:rPr lang="en-US" dirty="0">
                <a:solidFill>
                  <a:schemeClr val="tx1"/>
                </a:solidFill>
              </a:rPr>
              <a:t>.</a:t>
            </a:r>
            <a:endParaRPr lang="en-US" dirty="0"/>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27554" y="386364"/>
            <a:ext cx="10058400" cy="1325563"/>
          </a:xfrm>
        </p:spPr>
        <p:txBody>
          <a:bodyPr/>
          <a:lstStyle/>
          <a:p>
            <a:r>
              <a:rPr lang="en-IN" dirty="0">
                <a:latin typeface="Century Schoolbook"/>
              </a:rPr>
              <a:t>PROBLEM STATEMENT</a:t>
            </a:r>
            <a:br>
              <a:rPr lang="en-IN" dirty="0">
                <a:latin typeface="Century Schoolbook"/>
              </a:rPr>
            </a:br>
            <a:endParaRPr lang="en-US" dirty="0"/>
          </a:p>
        </p:txBody>
      </p:sp>
      <p:sp>
        <p:nvSpPr>
          <p:cNvPr id="3" name="Content Placeholder 2">
            <a:extLst>
              <a:ext uri="{FF2B5EF4-FFF2-40B4-BE49-F238E27FC236}">
                <a16:creationId xmlns:a16="http://schemas.microsoft.com/office/drawing/2014/main" id="{A808FDE5-1B02-4577-A59C-38B3DFEA247C}"/>
              </a:ext>
            </a:extLst>
          </p:cNvPr>
          <p:cNvSpPr>
            <a:spLocks noGrp="1"/>
          </p:cNvSpPr>
          <p:nvPr>
            <p:ph idx="1"/>
          </p:nvPr>
        </p:nvSpPr>
        <p:spPr>
          <a:xfrm>
            <a:off x="135157" y="2271529"/>
            <a:ext cx="12072664" cy="4572001"/>
          </a:xfrm>
        </p:spPr>
        <p:txBody>
          <a:bodyPr/>
          <a:lstStyle/>
          <a:p>
            <a:pPr marL="0" indent="0" algn="just">
              <a:buNone/>
            </a:pPr>
            <a:r>
              <a:rPr lang="en-US" dirty="0">
                <a:solidFill>
                  <a:schemeClr val="tx1"/>
                </a:solidFill>
                <a:latin typeface="Arial" panose="020B0604020202020204" pitchFamily="34" charset="0"/>
                <a:cs typeface="Arial" panose="020B0604020202020204" pitchFamily="34" charset="0"/>
              </a:rPr>
              <a:t>Develop a report by extracting –transforming –loading of data which contains information such as Heart disease rates, Heart disease by gender, by age. and find some relationship through data to understand and analyze the facts. Make the necessary dashboard with the best you can extract from</a:t>
            </a:r>
            <a:r>
              <a:rPr lang="en-US" dirty="0">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the data. </a:t>
            </a:r>
            <a:br>
              <a:rPr lang="en-IN" sz="3200" dirty="0">
                <a:solidFill>
                  <a:schemeClr val="tx1"/>
                </a:solidFill>
              </a:rPr>
            </a:br>
            <a:endParaRPr lang="en-IN" dirty="0"/>
          </a:p>
        </p:txBody>
      </p:sp>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82683" y="147076"/>
            <a:ext cx="10058400" cy="1325563"/>
          </a:xfrm>
        </p:spPr>
        <p:txBody>
          <a:bodyPr/>
          <a:lstStyle/>
          <a:p>
            <a:r>
              <a:rPr lang="en-IN" dirty="0">
                <a:latin typeface="Century Schoolbook"/>
              </a:rPr>
              <a:t>Attribute Information :</a:t>
            </a:r>
            <a:endParaRPr lang="en-US">
              <a:latin typeface="Century Schoolbook"/>
            </a:endParaRPr>
          </a:p>
        </p:txBody>
      </p:sp>
      <p:sp>
        <p:nvSpPr>
          <p:cNvPr id="3" name="Content Placeholder 2"/>
          <p:cNvSpPr>
            <a:spLocks noGrp="1"/>
          </p:cNvSpPr>
          <p:nvPr>
            <p:ph sz="half" idx="1"/>
          </p:nvPr>
        </p:nvSpPr>
        <p:spPr>
          <a:xfrm>
            <a:off x="191344" y="1825624"/>
            <a:ext cx="11809312" cy="4575175"/>
          </a:xfrm>
        </p:spPr>
        <p:txBody>
          <a:bodyPr>
            <a:normAutofit fontScale="25000" lnSpcReduction="20000"/>
          </a:bodyPr>
          <a:lstStyle/>
          <a:p>
            <a:pPr marL="0" indent="0">
              <a:buNone/>
            </a:pPr>
            <a:r>
              <a:rPr lang="en-IN" sz="8000" dirty="0"/>
              <a:t>● </a:t>
            </a:r>
            <a:r>
              <a:rPr lang="en-IN" sz="8000" dirty="0">
                <a:solidFill>
                  <a:srgbClr val="FF0000"/>
                </a:solidFill>
              </a:rPr>
              <a:t>age</a:t>
            </a:r>
            <a:r>
              <a:rPr lang="en-IN" sz="8000" dirty="0"/>
              <a:t>: The person's age in years </a:t>
            </a:r>
          </a:p>
          <a:p>
            <a:endParaRPr lang="en-IN" sz="8000" dirty="0"/>
          </a:p>
          <a:p>
            <a:pPr marL="0" indent="0">
              <a:buNone/>
            </a:pPr>
            <a:r>
              <a:rPr lang="en-IN" sz="8000" dirty="0"/>
              <a:t>● </a:t>
            </a:r>
            <a:r>
              <a:rPr lang="en-IN" sz="8000" dirty="0">
                <a:solidFill>
                  <a:srgbClr val="FF0000"/>
                </a:solidFill>
              </a:rPr>
              <a:t>sex</a:t>
            </a:r>
            <a:r>
              <a:rPr lang="en-IN" sz="8000" dirty="0"/>
              <a:t>: The person's sex (1 = male, 0 = female) </a:t>
            </a:r>
          </a:p>
          <a:p>
            <a:endParaRPr lang="en-IN" sz="8000" dirty="0"/>
          </a:p>
          <a:p>
            <a:pPr marL="0" indent="0">
              <a:buNone/>
            </a:pPr>
            <a:r>
              <a:rPr lang="en-IN" sz="8000" dirty="0"/>
              <a:t>● </a:t>
            </a:r>
            <a:r>
              <a:rPr lang="en-IN" sz="8000" dirty="0">
                <a:solidFill>
                  <a:srgbClr val="FF0000"/>
                </a:solidFill>
              </a:rPr>
              <a:t>cp</a:t>
            </a:r>
            <a:r>
              <a:rPr lang="en-IN" sz="8000" dirty="0"/>
              <a:t>: The chest pain experienced (Value 1: typical angina, Value 2: atypical angina, Value 3: non-anginal              pain, Value 4: asymptomatic)</a:t>
            </a:r>
          </a:p>
          <a:p>
            <a:endParaRPr lang="en-IN" sz="8000" dirty="0"/>
          </a:p>
          <a:p>
            <a:pPr marL="0" indent="0">
              <a:buNone/>
            </a:pPr>
            <a:r>
              <a:rPr lang="en-IN" sz="8000" dirty="0"/>
              <a:t>●</a:t>
            </a:r>
            <a:r>
              <a:rPr lang="en-IN" sz="8000" dirty="0">
                <a:solidFill>
                  <a:srgbClr val="FF0000"/>
                </a:solidFill>
              </a:rPr>
              <a:t> </a:t>
            </a:r>
            <a:r>
              <a:rPr lang="en-IN" sz="8000" dirty="0" err="1">
                <a:solidFill>
                  <a:srgbClr val="FF0000"/>
                </a:solidFill>
              </a:rPr>
              <a:t>trestbps</a:t>
            </a:r>
            <a:r>
              <a:rPr lang="en-IN" sz="8000" dirty="0"/>
              <a:t>: The person's resting blood pressure (mm Hg on admission to the hospital)</a:t>
            </a:r>
          </a:p>
          <a:p>
            <a:endParaRPr lang="en-IN" sz="8000" dirty="0"/>
          </a:p>
          <a:p>
            <a:pPr marL="0" indent="0">
              <a:buNone/>
            </a:pPr>
            <a:r>
              <a:rPr lang="en-IN" sz="8000" dirty="0"/>
              <a:t>● </a:t>
            </a:r>
            <a:r>
              <a:rPr lang="en-IN" sz="8000" dirty="0" err="1">
                <a:solidFill>
                  <a:srgbClr val="FF0000"/>
                </a:solidFill>
              </a:rPr>
              <a:t>chol</a:t>
            </a:r>
            <a:r>
              <a:rPr lang="en-IN" sz="8000" dirty="0"/>
              <a:t>: The person's cholesterol measurement in mg/dl </a:t>
            </a:r>
          </a:p>
          <a:p>
            <a:endParaRPr lang="en-IN" sz="8000" dirty="0"/>
          </a:p>
          <a:p>
            <a:pPr marL="0" indent="0">
              <a:buNone/>
            </a:pPr>
            <a:r>
              <a:rPr lang="en-IN" sz="8000" dirty="0"/>
              <a:t>●</a:t>
            </a:r>
            <a:r>
              <a:rPr lang="en-IN" sz="8000" dirty="0">
                <a:solidFill>
                  <a:srgbClr val="FF0000"/>
                </a:solidFill>
              </a:rPr>
              <a:t> </a:t>
            </a:r>
            <a:r>
              <a:rPr lang="en-IN" sz="8000" dirty="0" err="1">
                <a:solidFill>
                  <a:srgbClr val="FF0000"/>
                </a:solidFill>
              </a:rPr>
              <a:t>fbs</a:t>
            </a:r>
            <a:r>
              <a:rPr lang="en-IN" sz="8000" dirty="0"/>
              <a:t>: The person's fasting blood sugar (&gt; 120 mg/dl, 1 = true; 0 = false)</a:t>
            </a:r>
          </a:p>
          <a:p>
            <a:pPr marL="686117" lvl="3" indent="0">
              <a:buNone/>
            </a:pPr>
            <a:endParaRPr lang="en-US" dirty="0"/>
          </a:p>
        </p:txBody>
      </p:sp>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33308" y="174785"/>
            <a:ext cx="10058400" cy="1325563"/>
          </a:xfrm>
        </p:spPr>
        <p:txBody>
          <a:bodyPr/>
          <a:lstStyle/>
          <a:p>
            <a:r>
              <a:rPr lang="en-IN" dirty="0">
                <a:latin typeface="Century Schoolbook"/>
              </a:rPr>
              <a:t>Attribute Information :</a:t>
            </a:r>
            <a:endParaRPr lang="en-US" dirty="0">
              <a:latin typeface="Century Schoolbook"/>
            </a:endParaRPr>
          </a:p>
        </p:txBody>
      </p:sp>
      <p:sp>
        <p:nvSpPr>
          <p:cNvPr id="3" name="Content Placeholder 2"/>
          <p:cNvSpPr>
            <a:spLocks noGrp="1"/>
          </p:cNvSpPr>
          <p:nvPr>
            <p:ph sz="half" idx="1"/>
          </p:nvPr>
        </p:nvSpPr>
        <p:spPr>
          <a:xfrm>
            <a:off x="-1320824" y="1700808"/>
            <a:ext cx="13512824" cy="5400600"/>
          </a:xfrm>
        </p:spPr>
        <p:txBody>
          <a:bodyPr>
            <a:noAutofit/>
          </a:bodyPr>
          <a:lstStyle/>
          <a:p>
            <a:pPr marL="1600200" lvl="8" indent="0">
              <a:buNone/>
            </a:pPr>
            <a:br>
              <a:rPr lang="en-IN" sz="2000" dirty="0"/>
            </a:br>
            <a:r>
              <a:rPr lang="en-IN" sz="2000" dirty="0"/>
              <a:t>●</a:t>
            </a:r>
            <a:r>
              <a:rPr lang="en-IN" sz="2000" dirty="0">
                <a:solidFill>
                  <a:srgbClr val="FF0000"/>
                </a:solidFill>
              </a:rPr>
              <a:t> </a:t>
            </a:r>
            <a:r>
              <a:rPr lang="en-IN" sz="2000" dirty="0" err="1">
                <a:solidFill>
                  <a:srgbClr val="FF0000"/>
                </a:solidFill>
              </a:rPr>
              <a:t>restecg</a:t>
            </a:r>
            <a:r>
              <a:rPr lang="en-IN" sz="2000" dirty="0"/>
              <a:t>: Resting electrocardiographic measurement (0 = normal, 1 = having ST-T wave abnormality, 2 = showing probable or definite left ventricular hypertrophy by Estes' criteria)</a:t>
            </a:r>
          </a:p>
          <a:p>
            <a:pPr marL="1600200" lvl="8" indent="0">
              <a:buNone/>
            </a:pPr>
            <a:br>
              <a:rPr lang="en-IN" sz="2000" dirty="0"/>
            </a:br>
            <a:br>
              <a:rPr lang="en-IN" sz="2000" dirty="0"/>
            </a:br>
            <a:r>
              <a:rPr lang="en-IN" sz="2000" dirty="0"/>
              <a:t>● </a:t>
            </a:r>
            <a:r>
              <a:rPr lang="en-IN" sz="2000" dirty="0" err="1">
                <a:solidFill>
                  <a:srgbClr val="FF0000"/>
                </a:solidFill>
              </a:rPr>
              <a:t>exang</a:t>
            </a:r>
            <a:r>
              <a:rPr lang="en-IN" sz="2000" dirty="0"/>
              <a:t>: Exercise induced angina (1 = yes; 0 = no)</a:t>
            </a:r>
          </a:p>
          <a:p>
            <a:pPr marL="1600200" lvl="8" indent="0">
              <a:buNone/>
            </a:pPr>
            <a:br>
              <a:rPr lang="en-IN" sz="2000" dirty="0"/>
            </a:br>
            <a:br>
              <a:rPr lang="en-IN" sz="2000" dirty="0"/>
            </a:br>
            <a:r>
              <a:rPr lang="en-IN" sz="2000" dirty="0"/>
              <a:t>● </a:t>
            </a:r>
            <a:r>
              <a:rPr lang="en-IN" sz="2000" dirty="0" err="1">
                <a:solidFill>
                  <a:srgbClr val="FF0000"/>
                </a:solidFill>
              </a:rPr>
              <a:t>oldpeak</a:t>
            </a:r>
            <a:r>
              <a:rPr lang="en-IN" sz="2000" dirty="0"/>
              <a:t>: ST depression induced by exercise relative to rest</a:t>
            </a:r>
          </a:p>
          <a:p>
            <a:pPr marL="1600200" lvl="8" indent="0">
              <a:buNone/>
            </a:pPr>
            <a:br>
              <a:rPr lang="en-IN" sz="2000" dirty="0"/>
            </a:br>
            <a:br>
              <a:rPr lang="en-IN" sz="2000" dirty="0"/>
            </a:br>
            <a:r>
              <a:rPr lang="en-IN" sz="2000" dirty="0"/>
              <a:t>● </a:t>
            </a:r>
            <a:r>
              <a:rPr lang="en-IN" sz="2000" dirty="0">
                <a:solidFill>
                  <a:srgbClr val="FF0000"/>
                </a:solidFill>
              </a:rPr>
              <a:t>slope</a:t>
            </a:r>
            <a:r>
              <a:rPr lang="en-IN" sz="2000" dirty="0"/>
              <a:t>: the slope of the peak exercise ST segment (Value 1: upsloping, Value 2: flat, Value 3: downs  loping) </a:t>
            </a:r>
          </a:p>
          <a:p>
            <a:pPr marL="1600200" lvl="8" indent="0">
              <a:buNone/>
            </a:pPr>
            <a:br>
              <a:rPr lang="en-IN" sz="2000" dirty="0"/>
            </a:br>
            <a:br>
              <a:rPr lang="en-IN" sz="2000" dirty="0"/>
            </a:br>
            <a:r>
              <a:rPr lang="en-IN" sz="2000" dirty="0"/>
              <a:t>● </a:t>
            </a:r>
            <a:r>
              <a:rPr lang="en-IN" sz="2000" dirty="0">
                <a:solidFill>
                  <a:srgbClr val="FF0000"/>
                </a:solidFill>
              </a:rPr>
              <a:t>ca</a:t>
            </a:r>
            <a:r>
              <a:rPr lang="en-IN" sz="2000" dirty="0"/>
              <a:t>: The number of major vessels (0-3) </a:t>
            </a:r>
          </a:p>
          <a:p>
            <a:pPr marL="1600200" lvl="8" indent="0">
              <a:buNone/>
            </a:pPr>
            <a:br>
              <a:rPr lang="en-IN" sz="2000" dirty="0"/>
            </a:br>
            <a:br>
              <a:rPr lang="en-IN" sz="2000" dirty="0"/>
            </a:br>
            <a:endParaRPr lang="en-US" sz="2000" dirty="0"/>
          </a:p>
        </p:txBody>
      </p:sp>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35089" y="147076"/>
            <a:ext cx="10058400" cy="1325563"/>
          </a:xfrm>
        </p:spPr>
        <p:txBody>
          <a:bodyPr/>
          <a:lstStyle/>
          <a:p>
            <a:r>
              <a:rPr lang="en-IN" dirty="0">
                <a:latin typeface="Century Schoolbook"/>
              </a:rPr>
              <a:t>Attribute Information :</a:t>
            </a:r>
            <a:endParaRPr lang="en-US">
              <a:latin typeface="Century Schoolbook"/>
            </a:endParaRPr>
          </a:p>
        </p:txBody>
      </p:sp>
      <p:sp>
        <p:nvSpPr>
          <p:cNvPr id="3" name="Content Placeholder 2"/>
          <p:cNvSpPr>
            <a:spLocks noGrp="1"/>
          </p:cNvSpPr>
          <p:nvPr>
            <p:ph sz="half" idx="1"/>
          </p:nvPr>
        </p:nvSpPr>
        <p:spPr>
          <a:xfrm>
            <a:off x="-1320824" y="1700808"/>
            <a:ext cx="13512824" cy="5400600"/>
          </a:xfrm>
        </p:spPr>
        <p:txBody>
          <a:bodyPr>
            <a:noAutofit/>
          </a:bodyPr>
          <a:lstStyle/>
          <a:p>
            <a:pPr marL="1600200" lvl="8" indent="0">
              <a:buNone/>
            </a:pPr>
            <a:br>
              <a:rPr lang="en-IN" sz="2000" dirty="0"/>
            </a:br>
            <a:r>
              <a:rPr lang="en-IN" sz="2000" dirty="0"/>
              <a:t>● </a:t>
            </a:r>
            <a:r>
              <a:rPr lang="en-IN" sz="2000" dirty="0" err="1">
                <a:solidFill>
                  <a:srgbClr val="FF0000"/>
                </a:solidFill>
              </a:rPr>
              <a:t>thal</a:t>
            </a:r>
            <a:r>
              <a:rPr lang="en-IN" sz="2000" dirty="0"/>
              <a:t>: A blood disorder called thalassemia (3 = normal; 6 = fixed defect; 7 = reversable defect)</a:t>
            </a:r>
            <a:br>
              <a:rPr lang="en-IN" sz="2000" dirty="0"/>
            </a:br>
            <a:br>
              <a:rPr lang="en-IN" sz="2000" dirty="0"/>
            </a:br>
            <a:r>
              <a:rPr lang="en-IN" sz="2000" dirty="0"/>
              <a:t>● </a:t>
            </a:r>
            <a:r>
              <a:rPr lang="en-IN" sz="2000" dirty="0">
                <a:solidFill>
                  <a:srgbClr val="FF0000"/>
                </a:solidFill>
              </a:rPr>
              <a:t>target</a:t>
            </a:r>
            <a:r>
              <a:rPr lang="en-IN" sz="2000" dirty="0"/>
              <a:t>: Heart disease (0 = no, 1 = yes</a:t>
            </a:r>
            <a:br>
              <a:rPr lang="en-IN" sz="2000" dirty="0"/>
            </a:br>
            <a:br>
              <a:rPr lang="en-IN" sz="2000" dirty="0"/>
            </a:br>
            <a:br>
              <a:rPr lang="en-IN" sz="2000" dirty="0"/>
            </a:br>
            <a:endParaRPr lang="en-US" sz="2000" dirty="0"/>
          </a:p>
        </p:txBody>
      </p:sp>
    </p:spTree>
    <p:extLst>
      <p:ext uri="{BB962C8B-B14F-4D97-AF65-F5344CB8AC3E}">
        <p14:creationId xmlns:p14="http://schemas.microsoft.com/office/powerpoint/2010/main" val="1605918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2582" y="212831"/>
            <a:ext cx="10058400" cy="1325563"/>
          </a:xfrm>
        </p:spPr>
        <p:txBody>
          <a:bodyPr/>
          <a:lstStyle/>
          <a:p>
            <a:r>
              <a:rPr lang="en-US" dirty="0">
                <a:latin typeface="Century Schoolbook"/>
              </a:rPr>
              <a:t>DASHBOARD:</a:t>
            </a:r>
          </a:p>
        </p:txBody>
      </p:sp>
      <p:sp>
        <p:nvSpPr>
          <p:cNvPr id="3" name="Content Placeholder 2"/>
          <p:cNvSpPr>
            <a:spLocks noGrp="1"/>
          </p:cNvSpPr>
          <p:nvPr>
            <p:ph sz="half" idx="1"/>
          </p:nvPr>
        </p:nvSpPr>
        <p:spPr>
          <a:xfrm>
            <a:off x="-1400337" y="1700808"/>
            <a:ext cx="13512824" cy="5400600"/>
          </a:xfrm>
        </p:spPr>
        <p:txBody>
          <a:bodyPr>
            <a:noAutofit/>
          </a:bodyPr>
          <a:lstStyle/>
          <a:p>
            <a:pPr marL="1600200" lvl="8" indent="0">
              <a:buNone/>
            </a:pPr>
            <a:br>
              <a:rPr lang="en-IN" sz="2000" dirty="0"/>
            </a:br>
            <a:br>
              <a:rPr lang="en-IN" sz="2000" dirty="0"/>
            </a:br>
            <a:br>
              <a:rPr lang="en-IN" sz="2000" dirty="0"/>
            </a:br>
            <a:br>
              <a:rPr lang="en-IN" sz="2000" dirty="0"/>
            </a:br>
            <a:endParaRPr lang="en-US" sz="2000" dirty="0"/>
          </a:p>
        </p:txBody>
      </p:sp>
      <p:pic>
        <p:nvPicPr>
          <p:cNvPr id="5" name="Picture 4">
            <a:extLst>
              <a:ext uri="{FF2B5EF4-FFF2-40B4-BE49-F238E27FC236}">
                <a16:creationId xmlns:a16="http://schemas.microsoft.com/office/drawing/2014/main" id="{4396F158-4CDC-4A4E-BFB8-A14A9248FF62}"/>
              </a:ext>
            </a:extLst>
          </p:cNvPr>
          <p:cNvPicPr>
            <a:picLocks noChangeAspect="1"/>
          </p:cNvPicPr>
          <p:nvPr/>
        </p:nvPicPr>
        <p:blipFill>
          <a:blip r:embed="rId2"/>
          <a:stretch>
            <a:fillRect/>
          </a:stretch>
        </p:blipFill>
        <p:spPr>
          <a:xfrm>
            <a:off x="1313206" y="1703554"/>
            <a:ext cx="10369152" cy="4896533"/>
          </a:xfrm>
          <a:prstGeom prst="rect">
            <a:avLst/>
          </a:prstGeom>
        </p:spPr>
      </p:pic>
    </p:spTree>
    <p:extLst>
      <p:ext uri="{BB962C8B-B14F-4D97-AF65-F5344CB8AC3E}">
        <p14:creationId xmlns:p14="http://schemas.microsoft.com/office/powerpoint/2010/main" val="112910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51384" y="2420888"/>
            <a:ext cx="4098175" cy="1008112"/>
          </a:xfrm>
        </p:spPr>
        <p:txBody>
          <a:bodyPr/>
          <a:lstStyle/>
          <a:p>
            <a:r>
              <a:rPr lang="en-US" dirty="0"/>
              <a:t>THANK YOU</a:t>
            </a:r>
          </a:p>
        </p:txBody>
      </p:sp>
      <p:sp>
        <p:nvSpPr>
          <p:cNvPr id="3" name="Subtitle 2"/>
          <p:cNvSpPr>
            <a:spLocks noGrp="1"/>
          </p:cNvSpPr>
          <p:nvPr>
            <p:ph type="subTitle" idx="1"/>
          </p:nvPr>
        </p:nvSpPr>
        <p:spPr>
          <a:xfrm>
            <a:off x="2351584" y="3933056"/>
            <a:ext cx="4098175" cy="685800"/>
          </a:xfrm>
        </p:spPr>
        <p:txBody>
          <a:bodyPr vert="horz" lIns="91440" tIns="45720" rIns="91440" bIns="45720" rtlCol="0" anchor="t">
            <a:normAutofit/>
          </a:bodyPr>
          <a:lstStyle/>
          <a:p>
            <a:r>
              <a:rPr lang="en-US" dirty="0">
                <a:solidFill>
                  <a:srgbClr val="C00000"/>
                </a:solidFill>
              </a:rPr>
              <a:t>A VENKAT RAMANA</a:t>
            </a:r>
          </a:p>
        </p:txBody>
      </p:sp>
      <p:pic>
        <p:nvPicPr>
          <p:cNvPr id="4" name="Online Image Placeholder 23" descr="User">
            <a:extLst>
              <a:ext uri="{FF2B5EF4-FFF2-40B4-BE49-F238E27FC236}">
                <a16:creationId xmlns:a16="http://schemas.microsoft.com/office/drawing/2014/main" id="{3A48370B-2482-46C3-811E-7B27E2845464}"/>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a:stretch/>
        </p:blipFill>
        <p:spPr>
          <a:xfrm>
            <a:off x="1894384" y="3818756"/>
            <a:ext cx="457200" cy="457200"/>
          </a:xfrm>
          <a:prstGeom prst="rect">
            <a:avLst/>
          </a:prstGeom>
        </p:spPr>
      </p:pic>
    </p:spTree>
    <p:extLst>
      <p:ext uri="{BB962C8B-B14F-4D97-AF65-F5344CB8AC3E}">
        <p14:creationId xmlns:p14="http://schemas.microsoft.com/office/powerpoint/2010/main" val="1454808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21</TotalTime>
  <Words>383</Words>
  <Application>Microsoft Office PowerPoint</Application>
  <PresentationFormat>Widescreen</PresentationFormat>
  <Paragraphs>31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Medical Design 16x9</vt:lpstr>
      <vt:lpstr>Heart Disease Diagnostic Analysis</vt:lpstr>
      <vt:lpstr>OBJECTIVE : </vt:lpstr>
      <vt:lpstr>PROBLEM STATEMENT </vt:lpstr>
      <vt:lpstr>Attribute Information :</vt:lpstr>
      <vt:lpstr>Attribute Information :</vt:lpstr>
      <vt:lpstr>Attribute Information :</vt:lpstr>
      <vt:lpstr>DASHBOARD: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Diagnostic Analysis</dc:title>
  <dc:creator>ACER</dc:creator>
  <cp:lastModifiedBy>ACER</cp:lastModifiedBy>
  <cp:revision>88</cp:revision>
  <dcterms:created xsi:type="dcterms:W3CDTF">2024-04-09T16:05:53Z</dcterms:created>
  <dcterms:modified xsi:type="dcterms:W3CDTF">2024-04-11T07:29:10Z</dcterms:modified>
</cp:coreProperties>
</file>