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4" roundtripDataSignature="AMtx7mg6NbMA0CkpG0RpEJUjVIZ4And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164" Type="http://customschemas.google.com/relationships/presentationmetadata" Target="metadata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9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0" name="Google Shape;3240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5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7" name="Google Shape;3437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7" name="Google Shape;3587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3" name="Google Shape;3673;p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8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Google Shape;3838;p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6" name="Google Shape;3956;p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1" name="Google Shape;3981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2" name="Google Shape;4042;p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5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7" name="Google Shape;4107;p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1" name="Google Shape;4121;p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6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Google Shape;4127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8" name="Google Shape;4128;p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5" name="Google Shape;4205;p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1" name="Google Shape;4261;p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8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8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0" name="Google Shape;4280;p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9" name="Google Shape;4299;p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9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1" name="Google Shape;4311;p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Google Shape;4320;p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2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4" name="Google Shape;4334;p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6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8" name="Google Shape;4378;p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3" name="Shape 4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4" name="Google Shape;4394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5" name="Google Shape;4395;p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7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9" name="Google Shape;4469;p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6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8" name="Google Shape;4478;p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2" name="Shape 4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3" name="Google Shape;4483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4" name="Google Shape;4484;p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3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5" name="Google Shape;4495;p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1" name="Google Shape;4501;p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5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7" name="Google Shape;4507;p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9" name="Shape 4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0" name="Google Shape;4560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1" name="Google Shape;4561;p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9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Google Shape;464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1" name="Google Shape;4641;p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4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6" name="Google Shape;4706;p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9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3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de41eb7d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de41eb7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6de41eb7d_1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9"/>
          <p:cNvSpPr/>
          <p:nvPr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9"/>
          <p:cNvSpPr txBox="1"/>
          <p:nvPr>
            <p:ph type="ctrTitle"/>
          </p:nvPr>
        </p:nvSpPr>
        <p:spPr>
          <a:xfrm>
            <a:off x="1828799" y="4070555"/>
            <a:ext cx="8170607" cy="1926324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9"/>
          <p:cNvSpPr txBox="1"/>
          <p:nvPr>
            <p:ph idx="1" type="subTitle"/>
          </p:nvPr>
        </p:nvSpPr>
        <p:spPr>
          <a:xfrm>
            <a:off x="1828799" y="5996878"/>
            <a:ext cx="6683969" cy="1701779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8"/>
          <p:cNvSpPr txBox="1"/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8"/>
          <p:cNvSpPr/>
          <p:nvPr>
            <p:ph idx="2" type="pic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68"/>
          <p:cNvSpPr txBox="1"/>
          <p:nvPr>
            <p:ph idx="1" type="body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1" name="Google Shape;51;p168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68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8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lyan-without-Heading">
  <p:cSld name="Kalyan-without-Heading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0"/>
          <p:cNvSpPr txBox="1"/>
          <p:nvPr>
            <p:ph idx="11" type="ftr"/>
          </p:nvPr>
        </p:nvSpPr>
        <p:spPr>
          <a:xfrm>
            <a:off x="0" y="7726175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0"/>
          <p:cNvSpPr txBox="1"/>
          <p:nvPr>
            <p:ph idx="1" type="body"/>
          </p:nvPr>
        </p:nvSpPr>
        <p:spPr>
          <a:xfrm>
            <a:off x="1005840" y="1112311"/>
            <a:ext cx="12618721" cy="6300044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0"/>
          <p:cNvSpPr txBox="1"/>
          <p:nvPr>
            <p:ph idx="11" type="ftr"/>
          </p:nvPr>
        </p:nvSpPr>
        <p:spPr>
          <a:xfrm>
            <a:off x="0" y="7741207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0"/>
          <p:cNvSpPr txBox="1"/>
          <p:nvPr>
            <p:ph idx="1" type="body"/>
          </p:nvPr>
        </p:nvSpPr>
        <p:spPr>
          <a:xfrm>
            <a:off x="1005840" y="1821433"/>
            <a:ext cx="12618721" cy="559092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0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  <a:defRPr>
                <a:solidFill>
                  <a:srgbClr val="3F6E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1"/>
          <p:cNvSpPr txBox="1"/>
          <p:nvPr>
            <p:ph idx="1" type="body"/>
          </p:nvPr>
        </p:nvSpPr>
        <p:spPr>
          <a:xfrm>
            <a:off x="1005840" y="1821433"/>
            <a:ext cx="12618721" cy="559092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1"/>
          <p:cNvSpPr txBox="1"/>
          <p:nvPr>
            <p:ph idx="11" type="ftr"/>
          </p:nvPr>
        </p:nvSpPr>
        <p:spPr>
          <a:xfrm>
            <a:off x="0" y="7741207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1"/>
          <p:cNvSpPr txBox="1"/>
          <p:nvPr>
            <p:ph type="title"/>
          </p:nvPr>
        </p:nvSpPr>
        <p:spPr>
          <a:xfrm>
            <a:off x="1005840" y="438151"/>
            <a:ext cx="12618721" cy="1207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2"/>
          <p:cNvSpPr txBox="1"/>
          <p:nvPr>
            <p:ph type="title"/>
          </p:nvPr>
        </p:nvSpPr>
        <p:spPr>
          <a:xfrm>
            <a:off x="998220" y="2051686"/>
            <a:ext cx="12618721" cy="3423284"/>
          </a:xfrm>
          <a:prstGeom prst="rect">
            <a:avLst/>
          </a:prstGeom>
          <a:noFill/>
          <a:ln>
            <a:noFill/>
          </a:ln>
        </p:spPr>
        <p:txBody>
          <a:bodyPr anchorCtr="0" anchor="b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2"/>
          <p:cNvSpPr txBox="1"/>
          <p:nvPr>
            <p:ph idx="1" type="body"/>
          </p:nvPr>
        </p:nvSpPr>
        <p:spPr>
          <a:xfrm>
            <a:off x="998220" y="5507356"/>
            <a:ext cx="12618721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 sz="29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3"/>
          <p:cNvSpPr txBox="1"/>
          <p:nvPr>
            <p:ph type="title"/>
          </p:nvPr>
        </p:nvSpPr>
        <p:spPr>
          <a:xfrm>
            <a:off x="1005840" y="438151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3"/>
          <p:cNvSpPr txBox="1"/>
          <p:nvPr>
            <p:ph idx="1" type="body"/>
          </p:nvPr>
        </p:nvSpPr>
        <p:spPr>
          <a:xfrm>
            <a:off x="1005840" y="1835107"/>
            <a:ext cx="6217920" cy="557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3"/>
          <p:cNvSpPr txBox="1"/>
          <p:nvPr>
            <p:ph idx="2" type="body"/>
          </p:nvPr>
        </p:nvSpPr>
        <p:spPr>
          <a:xfrm>
            <a:off x="7406640" y="1835106"/>
            <a:ext cx="6217920" cy="557725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4"/>
          <p:cNvSpPr txBox="1"/>
          <p:nvPr>
            <p:ph type="title"/>
          </p:nvPr>
        </p:nvSpPr>
        <p:spPr>
          <a:xfrm>
            <a:off x="1007746" y="438150"/>
            <a:ext cx="12618721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4"/>
          <p:cNvSpPr txBox="1"/>
          <p:nvPr>
            <p:ph idx="1" type="body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  <a:noFill/>
          <a:ln>
            <a:noFill/>
          </a:ln>
        </p:spPr>
        <p:txBody>
          <a:bodyPr anchorCtr="0" anchor="b" bIns="54850" lIns="109725" spcFirstLastPara="1" rIns="109725" wrap="square" tIns="5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9pPr>
          </a:lstStyle>
          <a:p/>
        </p:txBody>
      </p:sp>
      <p:sp>
        <p:nvSpPr>
          <p:cNvPr id="37" name="Google Shape;37;p164"/>
          <p:cNvSpPr txBox="1"/>
          <p:nvPr>
            <p:ph idx="2" type="body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4"/>
          <p:cNvSpPr txBox="1"/>
          <p:nvPr>
            <p:ph idx="3" type="body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  <a:noFill/>
          <a:ln>
            <a:noFill/>
          </a:ln>
        </p:spPr>
        <p:txBody>
          <a:bodyPr anchorCtr="0" anchor="b" bIns="54850" lIns="109725" spcFirstLastPara="1" rIns="109725" wrap="square" tIns="5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9pPr>
          </a:lstStyle>
          <a:p/>
        </p:txBody>
      </p:sp>
      <p:sp>
        <p:nvSpPr>
          <p:cNvPr id="39" name="Google Shape;39;p164"/>
          <p:cNvSpPr txBox="1"/>
          <p:nvPr>
            <p:ph idx="4" type="body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5"/>
          <p:cNvSpPr txBox="1"/>
          <p:nvPr>
            <p:ph type="title"/>
          </p:nvPr>
        </p:nvSpPr>
        <p:spPr>
          <a:xfrm>
            <a:off x="1005840" y="438151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7"/>
          <p:cNvSpPr txBox="1"/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54850" lIns="109725" spcFirstLastPara="1" rIns="109725" wrap="square" tIns="5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7"/>
          <p:cNvSpPr txBox="1"/>
          <p:nvPr>
            <p:ph idx="1" type="body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469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  <a:defRPr sz="3800"/>
            </a:lvl1pPr>
            <a:lvl2pPr indent="-444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2pPr>
            <a:lvl3pPr indent="-4127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6" name="Google Shape;46;p167"/>
          <p:cNvSpPr txBox="1"/>
          <p:nvPr>
            <p:ph idx="2" type="body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8"/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8"/>
          <p:cNvSpPr txBox="1"/>
          <p:nvPr>
            <p:ph type="title"/>
          </p:nvPr>
        </p:nvSpPr>
        <p:spPr>
          <a:xfrm>
            <a:off x="1005840" y="438151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0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8"/>
          <p:cNvSpPr txBox="1"/>
          <p:nvPr>
            <p:ph idx="1" type="body"/>
          </p:nvPr>
        </p:nvSpPr>
        <p:spPr>
          <a:xfrm>
            <a:off x="1005840" y="1821433"/>
            <a:ext cx="12618721" cy="559092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>
            <a:lvl1pPr indent="-444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8"/>
          <p:cNvSpPr txBox="1"/>
          <p:nvPr>
            <p:ph idx="11" type="ftr"/>
          </p:nvPr>
        </p:nvSpPr>
        <p:spPr>
          <a:xfrm>
            <a:off x="0" y="7756238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8"/>
          <p:cNvSpPr txBox="1"/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StackSimplify</a:t>
            </a:r>
            <a:endParaRPr b="1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0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4.png"/><Relationship Id="rId13" Type="http://schemas.openxmlformats.org/officeDocument/2006/relationships/image" Target="../media/image1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4.png"/><Relationship Id="rId14" Type="http://schemas.openxmlformats.org/officeDocument/2006/relationships/image" Target="../media/image21.png"/><Relationship Id="rId17" Type="http://schemas.openxmlformats.org/officeDocument/2006/relationships/image" Target="../media/image15.png"/><Relationship Id="rId16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10.png"/><Relationship Id="rId4" Type="http://schemas.openxmlformats.org/officeDocument/2006/relationships/image" Target="../media/image113.png"/></Relationships>
</file>

<file path=ppt/slides/_rels/slide10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0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15.png"/><Relationship Id="rId14" Type="http://schemas.openxmlformats.org/officeDocument/2006/relationships/image" Target="../media/image17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11.png"/></Relationships>
</file>

<file path=ppt/slides/_rels/slide10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0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12.png"/><Relationship Id="rId14" Type="http://schemas.openxmlformats.org/officeDocument/2006/relationships/image" Target="../media/image17.png"/><Relationship Id="rId16" Type="http://schemas.openxmlformats.org/officeDocument/2006/relationships/image" Target="../media/image3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1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1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21.png"/></Relationships>
</file>

<file path=ppt/slides/_rels/slide1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3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17.png"/></Relationships>
</file>

<file path=ppt/slides/_rels/slide1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9.png"/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3" Type="http://schemas.openxmlformats.org/officeDocument/2006/relationships/image" Target="../media/image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6.png"/><Relationship Id="rId14" Type="http://schemas.openxmlformats.org/officeDocument/2006/relationships/image" Target="../media/image29.png"/><Relationship Id="rId17" Type="http://schemas.openxmlformats.org/officeDocument/2006/relationships/image" Target="../media/image27.png"/><Relationship Id="rId16" Type="http://schemas.openxmlformats.org/officeDocument/2006/relationships/image" Target="../media/image25.png"/><Relationship Id="rId5" Type="http://schemas.openxmlformats.org/officeDocument/2006/relationships/image" Target="../media/image8.png"/><Relationship Id="rId19" Type="http://schemas.openxmlformats.org/officeDocument/2006/relationships/image" Target="../media/image36.png"/><Relationship Id="rId6" Type="http://schemas.openxmlformats.org/officeDocument/2006/relationships/image" Target="../media/image6.png"/><Relationship Id="rId18" Type="http://schemas.openxmlformats.org/officeDocument/2006/relationships/image" Target="../media/image28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3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20.png"/></Relationships>
</file>

<file path=ppt/slides/_rels/slide1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2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25.png"/></Relationships>
</file>

<file path=ppt/slides/_rels/slide1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108.png"/><Relationship Id="rId22" Type="http://schemas.openxmlformats.org/officeDocument/2006/relationships/image" Target="../media/image126.png"/><Relationship Id="rId10" Type="http://schemas.openxmlformats.org/officeDocument/2006/relationships/image" Target="../media/image98.png"/><Relationship Id="rId21" Type="http://schemas.openxmlformats.org/officeDocument/2006/relationships/image" Target="../media/image123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7.png"/></Relationships>
</file>

<file path=ppt/slides/_rels/slide13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108.png"/><Relationship Id="rId22" Type="http://schemas.openxmlformats.org/officeDocument/2006/relationships/image" Target="../media/image126.png"/><Relationship Id="rId10" Type="http://schemas.openxmlformats.org/officeDocument/2006/relationships/image" Target="../media/image98.png"/><Relationship Id="rId21" Type="http://schemas.openxmlformats.org/officeDocument/2006/relationships/image" Target="../media/image123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01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39.png"/></Relationships>
</file>

<file path=ppt/slides/_rels/slide1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39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24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6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64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33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2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4.png"/><Relationship Id="rId13" Type="http://schemas.openxmlformats.org/officeDocument/2006/relationships/image" Target="../media/image1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4.png"/><Relationship Id="rId14" Type="http://schemas.openxmlformats.org/officeDocument/2006/relationships/image" Target="../media/image21.png"/><Relationship Id="rId17" Type="http://schemas.openxmlformats.org/officeDocument/2006/relationships/image" Target="../media/image15.png"/><Relationship Id="rId16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36.png"/><Relationship Id="rId4" Type="http://schemas.openxmlformats.org/officeDocument/2006/relationships/image" Target="../media/image129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35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28.png"/></Relationships>
</file>

<file path=ppt/slides/_rels/slide15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3.png"/><Relationship Id="rId11" Type="http://schemas.openxmlformats.org/officeDocument/2006/relationships/image" Target="../media/image108.png"/><Relationship Id="rId22" Type="http://schemas.openxmlformats.org/officeDocument/2006/relationships/image" Target="../media/image55.png"/><Relationship Id="rId10" Type="http://schemas.openxmlformats.org/officeDocument/2006/relationships/image" Target="../media/image98.png"/><Relationship Id="rId21" Type="http://schemas.openxmlformats.org/officeDocument/2006/relationships/image" Target="../media/image126.png"/><Relationship Id="rId13" Type="http://schemas.openxmlformats.org/officeDocument/2006/relationships/image" Target="../media/image105.png"/><Relationship Id="rId24" Type="http://schemas.openxmlformats.org/officeDocument/2006/relationships/image" Target="../media/image51.png"/><Relationship Id="rId12" Type="http://schemas.openxmlformats.org/officeDocument/2006/relationships/image" Target="../media/image103.png"/><Relationship Id="rId2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118.png"/><Relationship Id="rId16" Type="http://schemas.openxmlformats.org/officeDocument/2006/relationships/image" Target="../media/image114.png"/><Relationship Id="rId5" Type="http://schemas.openxmlformats.org/officeDocument/2006/relationships/image" Target="../media/image99.png"/><Relationship Id="rId19" Type="http://schemas.openxmlformats.org/officeDocument/2006/relationships/image" Target="../media/image27.png"/><Relationship Id="rId6" Type="http://schemas.openxmlformats.org/officeDocument/2006/relationships/image" Target="../media/image95.png"/><Relationship Id="rId18" Type="http://schemas.openxmlformats.org/officeDocument/2006/relationships/image" Target="../media/image26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1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49.png"/><Relationship Id="rId13" Type="http://schemas.openxmlformats.org/officeDocument/2006/relationships/image" Target="../media/image47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25.png"/><Relationship Id="rId15" Type="http://schemas.openxmlformats.org/officeDocument/2006/relationships/image" Target="../media/image22.png"/><Relationship Id="rId14" Type="http://schemas.openxmlformats.org/officeDocument/2006/relationships/image" Target="../media/image13.png"/><Relationship Id="rId17" Type="http://schemas.openxmlformats.org/officeDocument/2006/relationships/image" Target="../media/image48.png"/><Relationship Id="rId16" Type="http://schemas.openxmlformats.org/officeDocument/2006/relationships/image" Target="../media/image56.png"/><Relationship Id="rId5" Type="http://schemas.openxmlformats.org/officeDocument/2006/relationships/image" Target="../media/image51.png"/><Relationship Id="rId19" Type="http://schemas.openxmlformats.org/officeDocument/2006/relationships/image" Target="../media/image57.png"/><Relationship Id="rId6" Type="http://schemas.openxmlformats.org/officeDocument/2006/relationships/image" Target="../media/image46.png"/><Relationship Id="rId18" Type="http://schemas.openxmlformats.org/officeDocument/2006/relationships/image" Target="../media/image17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/Relationships>
</file>

<file path=ppt/slides/_rels/slide15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5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15.png"/><Relationship Id="rId14" Type="http://schemas.openxmlformats.org/officeDocument/2006/relationships/image" Target="../media/image17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12.png"/><Relationship Id="rId14" Type="http://schemas.openxmlformats.org/officeDocument/2006/relationships/image" Target="../media/image17.png"/><Relationship Id="rId16" Type="http://schemas.openxmlformats.org/officeDocument/2006/relationships/image" Target="../media/image3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3" Type="http://schemas.openxmlformats.org/officeDocument/2006/relationships/image" Target="../media/image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6.png"/><Relationship Id="rId14" Type="http://schemas.openxmlformats.org/officeDocument/2006/relationships/image" Target="../media/image29.png"/><Relationship Id="rId17" Type="http://schemas.openxmlformats.org/officeDocument/2006/relationships/image" Target="../media/image27.png"/><Relationship Id="rId16" Type="http://schemas.openxmlformats.org/officeDocument/2006/relationships/image" Target="../media/image25.png"/><Relationship Id="rId5" Type="http://schemas.openxmlformats.org/officeDocument/2006/relationships/image" Target="../media/image8.png"/><Relationship Id="rId19" Type="http://schemas.openxmlformats.org/officeDocument/2006/relationships/image" Target="../media/image36.png"/><Relationship Id="rId6" Type="http://schemas.openxmlformats.org/officeDocument/2006/relationships/image" Target="../media/image6.png"/><Relationship Id="rId18" Type="http://schemas.openxmlformats.org/officeDocument/2006/relationships/image" Target="../media/image28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49.png"/><Relationship Id="rId13" Type="http://schemas.openxmlformats.org/officeDocument/2006/relationships/image" Target="../media/image47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25.png"/><Relationship Id="rId15" Type="http://schemas.openxmlformats.org/officeDocument/2006/relationships/image" Target="../media/image22.png"/><Relationship Id="rId14" Type="http://schemas.openxmlformats.org/officeDocument/2006/relationships/image" Target="../media/image13.png"/><Relationship Id="rId17" Type="http://schemas.openxmlformats.org/officeDocument/2006/relationships/image" Target="../media/image48.png"/><Relationship Id="rId16" Type="http://schemas.openxmlformats.org/officeDocument/2006/relationships/image" Target="../media/image56.png"/><Relationship Id="rId5" Type="http://schemas.openxmlformats.org/officeDocument/2006/relationships/image" Target="../media/image51.png"/><Relationship Id="rId19" Type="http://schemas.openxmlformats.org/officeDocument/2006/relationships/image" Target="../media/image57.png"/><Relationship Id="rId6" Type="http://schemas.openxmlformats.org/officeDocument/2006/relationships/image" Target="../media/image46.png"/><Relationship Id="rId18" Type="http://schemas.openxmlformats.org/officeDocument/2006/relationships/image" Target="../media/image17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9.png"/><Relationship Id="rId14" Type="http://schemas.openxmlformats.org/officeDocument/2006/relationships/image" Target="../media/image4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image" Target="../media/image8.png"/><Relationship Id="rId19" Type="http://schemas.openxmlformats.org/officeDocument/2006/relationships/image" Target="../media/image28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4.png"/></Relationships>
</file>

<file path=ppt/slides/_rels/slide6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9" Type="http://schemas.openxmlformats.org/officeDocument/2006/relationships/image" Target="../media/image81.png"/><Relationship Id="rId5" Type="http://schemas.openxmlformats.org/officeDocument/2006/relationships/image" Target="../media/image73.png"/><Relationship Id="rId6" Type="http://schemas.openxmlformats.org/officeDocument/2006/relationships/image" Target="../media/image70.png"/><Relationship Id="rId7" Type="http://schemas.openxmlformats.org/officeDocument/2006/relationships/image" Target="../media/image75.png"/><Relationship Id="rId8" Type="http://schemas.openxmlformats.org/officeDocument/2006/relationships/image" Target="../media/image7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3.png"/><Relationship Id="rId4" Type="http://schemas.openxmlformats.org/officeDocument/2006/relationships/image" Target="../media/image80.png"/><Relationship Id="rId5" Type="http://schemas.openxmlformats.org/officeDocument/2006/relationships/image" Target="../media/image82.png"/><Relationship Id="rId6" Type="http://schemas.openxmlformats.org/officeDocument/2006/relationships/image" Target="../media/image7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3.png"/><Relationship Id="rId4" Type="http://schemas.openxmlformats.org/officeDocument/2006/relationships/image" Target="../media/image8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8.png"/><Relationship Id="rId4" Type="http://schemas.openxmlformats.org/officeDocument/2006/relationships/image" Target="../media/image84.png"/><Relationship Id="rId5" Type="http://schemas.openxmlformats.org/officeDocument/2006/relationships/image" Target="../media/image79.png"/><Relationship Id="rId6" Type="http://schemas.openxmlformats.org/officeDocument/2006/relationships/image" Target="../media/image8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39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9" Type="http://schemas.openxmlformats.org/officeDocument/2006/relationships/image" Target="../media/image81.png"/><Relationship Id="rId5" Type="http://schemas.openxmlformats.org/officeDocument/2006/relationships/image" Target="../media/image73.png"/><Relationship Id="rId6" Type="http://schemas.openxmlformats.org/officeDocument/2006/relationships/image" Target="../media/image70.png"/><Relationship Id="rId7" Type="http://schemas.openxmlformats.org/officeDocument/2006/relationships/image" Target="../media/image75.png"/><Relationship Id="rId8" Type="http://schemas.openxmlformats.org/officeDocument/2006/relationships/image" Target="../media/image7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1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0.png"/><Relationship Id="rId4" Type="http://schemas.openxmlformats.org/officeDocument/2006/relationships/image" Target="../media/image102.png"/><Relationship Id="rId5" Type="http://schemas.openxmlformats.org/officeDocument/2006/relationships/image" Target="../media/image81.png"/><Relationship Id="rId6" Type="http://schemas.openxmlformats.org/officeDocument/2006/relationships/image" Target="../media/image39.png"/><Relationship Id="rId7" Type="http://schemas.openxmlformats.org/officeDocument/2006/relationships/image" Target="../media/image8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9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8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8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9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4.png"/></Relationships>
</file>

<file path=ppt/slides/_rels/slide9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9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09.png"/></Relationships>
</file>

<file path=ppt/slides/_rels/slide9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98.png"/><Relationship Id="rId13" Type="http://schemas.openxmlformats.org/officeDocument/2006/relationships/image" Target="../media/image10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4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5" Type="http://schemas.openxmlformats.org/officeDocument/2006/relationships/image" Target="../media/image99.png"/><Relationship Id="rId6" Type="http://schemas.openxmlformats.org/officeDocument/2006/relationships/image" Target="../media/image95.png"/><Relationship Id="rId7" Type="http://schemas.openxmlformats.org/officeDocument/2006/relationships/image" Target="../media/image91.png"/><Relationship Id="rId8" Type="http://schemas.openxmlformats.org/officeDocument/2006/relationships/image" Target="../media/image93.png"/></Relationships>
</file>

<file path=ppt/slides/_rels/slide9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52062" y="4302049"/>
            <a:ext cx="13170419" cy="1926324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/>
              <a:t>Terraform on AWS with IaC DevOps &amp; SRE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73" name="Google Shape;2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6552008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6562316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78" name="Google Shape;2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9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6552008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83" name="Google Shape;28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 txBox="1"/>
          <p:nvPr/>
        </p:nvSpPr>
        <p:spPr>
          <a:xfrm>
            <a:off x="6668072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11566723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/>
          <p:nvPr/>
        </p:nvSpPr>
        <p:spPr>
          <a:xfrm>
            <a:off x="11566723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90" name="Google Shape;29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9"/>
          <p:cNvSpPr txBox="1"/>
          <p:nvPr/>
        </p:nvSpPr>
        <p:spPr>
          <a:xfrm>
            <a:off x="11682787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92" name="Google Shape;292;p9"/>
          <p:cNvSpPr txBox="1"/>
          <p:nvPr/>
        </p:nvSpPr>
        <p:spPr>
          <a:xfrm>
            <a:off x="9201157" y="2280456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6725" y="182461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9"/>
          <p:cNvCxnSpPr>
            <a:stCxn id="295" idx="1"/>
            <a:endCxn id="280" idx="1"/>
          </p:cNvCxnSpPr>
          <p:nvPr/>
        </p:nvCxnSpPr>
        <p:spPr>
          <a:xfrm flipH="1" rot="10800000">
            <a:off x="7145123" y="3182215"/>
            <a:ext cx="16500" cy="1498800"/>
          </a:xfrm>
          <a:prstGeom prst="bentConnector3">
            <a:avLst>
              <a:gd fmla="val -5124515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9"/>
          <p:cNvCxnSpPr>
            <a:stCxn id="280" idx="3"/>
            <a:endCxn id="293" idx="2"/>
          </p:cNvCxnSpPr>
          <p:nvPr/>
        </p:nvCxnSpPr>
        <p:spPr>
          <a:xfrm flipH="1" rot="10800000">
            <a:off x="7725555" y="2281841"/>
            <a:ext cx="2149800" cy="900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" name="Google Shape;297;p9"/>
          <p:cNvSpPr txBox="1"/>
          <p:nvPr/>
        </p:nvSpPr>
        <p:spPr>
          <a:xfrm>
            <a:off x="8803286" y="2922832"/>
            <a:ext cx="252743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Outbound Communication</a:t>
            </a:r>
            <a:endParaRPr/>
          </a:p>
        </p:txBody>
      </p:sp>
      <p:cxnSp>
        <p:nvCxnSpPr>
          <p:cNvPr id="298" name="Google Shape;298;p9"/>
          <p:cNvCxnSpPr>
            <a:endCxn id="293" idx="0"/>
          </p:cNvCxnSpPr>
          <p:nvPr/>
        </p:nvCxnSpPr>
        <p:spPr>
          <a:xfrm>
            <a:off x="9860025" y="548115"/>
            <a:ext cx="15300" cy="1276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9"/>
          <p:cNvCxnSpPr>
            <a:stCxn id="293" idx="1"/>
            <a:endCxn id="277" idx="0"/>
          </p:cNvCxnSpPr>
          <p:nvPr/>
        </p:nvCxnSpPr>
        <p:spPr>
          <a:xfrm flipH="1">
            <a:off x="7445025" y="2053215"/>
            <a:ext cx="22017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9"/>
          <p:cNvCxnSpPr>
            <a:stCxn id="293" idx="3"/>
            <a:endCxn id="286" idx="0"/>
          </p:cNvCxnSpPr>
          <p:nvPr/>
        </p:nvCxnSpPr>
        <p:spPr>
          <a:xfrm>
            <a:off x="10103925" y="2053215"/>
            <a:ext cx="23559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301" name="Google Shape;30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4975" y="-595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2" name="Google Shape;30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59392" y="169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3" name="Google Shape;30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0662" y="332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4" name="Google Shape;30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55079" y="1097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5" name="Google Shape;30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82431" y="2103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6" name="Google Shape;30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46848" y="2868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7" name="Google Shape;30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2045" y="28688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67964" y="293029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 txBox="1"/>
          <p:nvPr/>
        </p:nvSpPr>
        <p:spPr>
          <a:xfrm>
            <a:off x="8653728" y="3317979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>
            <a:off x="6432550" y="4033751"/>
            <a:ext cx="7092387" cy="1304001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 port 22 &amp; 80</a:t>
            </a:r>
            <a:endParaRPr/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67433" y="293821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9"/>
          <p:cNvSpPr txBox="1"/>
          <p:nvPr/>
        </p:nvSpPr>
        <p:spPr>
          <a:xfrm>
            <a:off x="11405579" y="34789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13" name="Google Shape;31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50533" y="4378724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9"/>
          <p:cNvSpPr txBox="1"/>
          <p:nvPr/>
        </p:nvSpPr>
        <p:spPr>
          <a:xfrm>
            <a:off x="11388679" y="4919444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295" name="Google Shape;295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45123" y="43990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9"/>
          <p:cNvSpPr txBox="1"/>
          <p:nvPr/>
        </p:nvSpPr>
        <p:spPr>
          <a:xfrm>
            <a:off x="6383269" y="493979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6429317" y="2521565"/>
            <a:ext cx="7092387" cy="1398722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 port 22</a:t>
            </a:r>
            <a:endParaRPr/>
          </a:p>
        </p:txBody>
      </p:sp>
      <p:cxnSp>
        <p:nvCxnSpPr>
          <p:cNvPr id="317" name="Google Shape;317;p9"/>
          <p:cNvCxnSpPr>
            <a:stCxn id="313" idx="2"/>
          </p:cNvCxnSpPr>
          <p:nvPr/>
        </p:nvCxnSpPr>
        <p:spPr>
          <a:xfrm flipH="1" rot="5400000">
            <a:off x="9230723" y="1740854"/>
            <a:ext cx="261600" cy="6141900"/>
          </a:xfrm>
          <a:prstGeom prst="bentConnector4">
            <a:avLst>
              <a:gd fmla="val -217939" name="adj1"/>
              <a:gd fmla="val 99649" name="adj2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9"/>
          <p:cNvSpPr txBox="1"/>
          <p:nvPr/>
        </p:nvSpPr>
        <p:spPr>
          <a:xfrm>
            <a:off x="8921409" y="4307666"/>
            <a:ext cx="1978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Destination: 10.0.0.0/16</a:t>
            </a:r>
            <a:endParaRPr/>
          </a:p>
        </p:txBody>
      </p:sp>
      <p:sp>
        <p:nvSpPr>
          <p:cNvPr id="319" name="Google Shape;319;p9"/>
          <p:cNvSpPr txBox="1"/>
          <p:nvPr/>
        </p:nvSpPr>
        <p:spPr>
          <a:xfrm>
            <a:off x="8976504" y="2730651"/>
            <a:ext cx="1978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Destination: 0.0.0.0/0</a:t>
            </a:r>
            <a:endParaRPr/>
          </a:p>
        </p:txBody>
      </p:sp>
      <p:sp>
        <p:nvSpPr>
          <p:cNvPr id="320" name="Google Shape;320;p9"/>
          <p:cNvSpPr txBox="1"/>
          <p:nvPr>
            <p:ph type="title"/>
          </p:nvPr>
        </p:nvSpPr>
        <p:spPr>
          <a:xfrm>
            <a:off x="-44286" y="-14312"/>
            <a:ext cx="7732155" cy="869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3400"/>
              <a:buFont typeface="Calibri"/>
              <a:buNone/>
            </a:pPr>
            <a:r>
              <a:rPr b="1" lang="en-US" sz="3400"/>
              <a:t>AWS VPC + EC2 Instance + Security Groups</a:t>
            </a:r>
            <a:endParaRPr/>
          </a:p>
        </p:txBody>
      </p:sp>
      <p:sp>
        <p:nvSpPr>
          <p:cNvPr id="321" name="Google Shape;321;p9"/>
          <p:cNvSpPr/>
          <p:nvPr/>
        </p:nvSpPr>
        <p:spPr>
          <a:xfrm>
            <a:off x="149109" y="1449718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&amp; AWS Concepts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132415" y="231989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sp>
        <p:nvSpPr>
          <p:cNvPr id="323" name="Google Shape;323;p9"/>
          <p:cNvSpPr/>
          <p:nvPr/>
        </p:nvSpPr>
        <p:spPr>
          <a:xfrm>
            <a:off x="111233" y="2900296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Security Group</a:t>
            </a:r>
            <a:endParaRPr/>
          </a:p>
        </p:txBody>
      </p:sp>
      <p:sp>
        <p:nvSpPr>
          <p:cNvPr id="324" name="Google Shape;324;p9"/>
          <p:cNvSpPr/>
          <p:nvPr/>
        </p:nvSpPr>
        <p:spPr>
          <a:xfrm>
            <a:off x="119562" y="348584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AWS EC2 Instance</a:t>
            </a: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119562" y="4060371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depends_on</a:t>
            </a:r>
            <a:endParaRPr sz="2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119562" y="466620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null_resource</a:t>
            </a:r>
            <a:endParaRPr sz="2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119562" y="5265757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119562" y="5840286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Remote-exec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119562" y="6446117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Local-exec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pic>
        <p:nvPicPr>
          <p:cNvPr descr="User with solid fill" id="330" name="Google Shape;33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097308" y="61249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 txBox="1"/>
          <p:nvPr/>
        </p:nvSpPr>
        <p:spPr>
          <a:xfrm>
            <a:off x="13623156" y="263908"/>
            <a:ext cx="7280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cxnSp>
        <p:nvCxnSpPr>
          <p:cNvPr id="332" name="Google Shape;332;p9"/>
          <p:cNvCxnSpPr>
            <a:stCxn id="330" idx="2"/>
            <a:endCxn id="311" idx="3"/>
          </p:cNvCxnSpPr>
          <p:nvPr/>
        </p:nvCxnSpPr>
        <p:spPr>
          <a:xfrm rot="5400000">
            <a:off x="11792192" y="1610067"/>
            <a:ext cx="2549100" cy="670800"/>
          </a:xfrm>
          <a:prstGeom prst="bentConnector2">
            <a:avLst/>
          </a:prstGeom>
          <a:noFill/>
          <a:ln cap="flat" cmpd="sng" w="3175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9"/>
          <p:cNvSpPr txBox="1"/>
          <p:nvPr/>
        </p:nvSpPr>
        <p:spPr>
          <a:xfrm>
            <a:off x="12997553" y="773534"/>
            <a:ext cx="11551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SSH Port 22</a:t>
            </a:r>
            <a:endParaRPr/>
          </a:p>
        </p:txBody>
      </p:sp>
      <p:cxnSp>
        <p:nvCxnSpPr>
          <p:cNvPr id="334" name="Google Shape;334;p9"/>
          <p:cNvCxnSpPr>
            <a:stCxn id="311" idx="2"/>
            <a:endCxn id="295" idx="0"/>
          </p:cNvCxnSpPr>
          <p:nvPr/>
        </p:nvCxnSpPr>
        <p:spPr>
          <a:xfrm rot="5400000">
            <a:off x="9489723" y="1439445"/>
            <a:ext cx="897000" cy="5022300"/>
          </a:xfrm>
          <a:prstGeom prst="bentConnector3">
            <a:avLst>
              <a:gd fmla="val 36489" name="adj1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p9"/>
          <p:cNvCxnSpPr>
            <a:stCxn id="311" idx="2"/>
            <a:endCxn id="313" idx="0"/>
          </p:cNvCxnSpPr>
          <p:nvPr/>
        </p:nvCxnSpPr>
        <p:spPr>
          <a:xfrm flipH="1">
            <a:off x="12432573" y="3502095"/>
            <a:ext cx="16800" cy="8766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99"/>
          <p:cNvSpPr txBox="1"/>
          <p:nvPr>
            <p:ph idx="1" type="body"/>
          </p:nvPr>
        </p:nvSpPr>
        <p:spPr>
          <a:xfrm>
            <a:off x="272781" y="2238608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Host Header Based Routing</a:t>
            </a:r>
            <a:endParaRPr/>
          </a:p>
        </p:txBody>
      </p:sp>
      <p:pic>
        <p:nvPicPr>
          <p:cNvPr descr="HashiCorp Terraform" id="2945" name="Google Shape;2945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946" name="Google Shape;2946;p99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947" name="Google Shape;2947;p99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948" name="Google Shape;2948;p99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9" name="Google Shape;2949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0" name="Google Shape;2950;p99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2951" name="Google Shape;2951;p99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2952" name="Google Shape;2952;p99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2953" name="Google Shape;2953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4" name="Google Shape;2954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6" name="Google Shape;2956;p99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957" name="Google Shape;2957;p99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2958" name="Google Shape;2958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9" name="Google Shape;2959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960" name="Google Shape;2960;p99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961" name="Google Shape;2961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99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963" name="Google Shape;2963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964" name="Google Shape;2964;p99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2965" name="Google Shape;2965;p99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2966" name="Google Shape;2966;p99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967" name="Google Shape;2967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968" name="Google Shape;2968;p99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2969" name="Google Shape;2969;p99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970" name="Google Shape;2970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971" name="Google Shape;2971;p99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2" name="Google Shape;2972;p9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Google Shape;2973;p99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2974" name="Google Shape;2974;p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5" name="Google Shape;2975;p99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100"/>
          <p:cNvSpPr/>
          <p:nvPr/>
        </p:nvSpPr>
        <p:spPr>
          <a:xfrm>
            <a:off x="2047786" y="2444154"/>
            <a:ext cx="12053806" cy="4926134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981" name="Google Shape;2981;p100"/>
          <p:cNvSpPr/>
          <p:nvPr/>
        </p:nvSpPr>
        <p:spPr>
          <a:xfrm>
            <a:off x="120581" y="1118092"/>
            <a:ext cx="14158889" cy="6387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982" name="Google Shape;2982;p100"/>
          <p:cNvSpPr/>
          <p:nvPr/>
        </p:nvSpPr>
        <p:spPr>
          <a:xfrm>
            <a:off x="245821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983" name="Google Shape;2983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81" y="1117791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6759" y="24477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Google Shape;2985;p100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986" name="Google Shape;2986;p100"/>
          <p:cNvSpPr/>
          <p:nvPr/>
        </p:nvSpPr>
        <p:spPr>
          <a:xfrm>
            <a:off x="2864529" y="4034023"/>
            <a:ext cx="1765300" cy="1754588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987" name="Google Shape;2987;p100"/>
          <p:cNvSpPr/>
          <p:nvPr/>
        </p:nvSpPr>
        <p:spPr>
          <a:xfrm>
            <a:off x="2874836" y="2775816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988" name="Google Shape;2988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8242" y="2777876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4836" y="4048069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0" name="Google Shape;2990;p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1267" y="3065376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p100"/>
          <p:cNvSpPr txBox="1"/>
          <p:nvPr/>
        </p:nvSpPr>
        <p:spPr>
          <a:xfrm>
            <a:off x="3003512" y="3585659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992" name="Google Shape;2992;p100"/>
          <p:cNvSpPr/>
          <p:nvPr/>
        </p:nvSpPr>
        <p:spPr>
          <a:xfrm>
            <a:off x="2844152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993" name="Google Shape;2993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4152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4" name="Google Shape;2994;p100"/>
          <p:cNvSpPr txBox="1"/>
          <p:nvPr/>
        </p:nvSpPr>
        <p:spPr>
          <a:xfrm>
            <a:off x="2960216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995" name="Google Shape;2995;p100"/>
          <p:cNvSpPr/>
          <p:nvPr/>
        </p:nvSpPr>
        <p:spPr>
          <a:xfrm>
            <a:off x="11587100" y="4034022"/>
            <a:ext cx="1765300" cy="1704265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996" name="Google Shape;2996;p100"/>
          <p:cNvSpPr/>
          <p:nvPr/>
        </p:nvSpPr>
        <p:spPr>
          <a:xfrm>
            <a:off x="11549267" y="2775816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997" name="Google Shape;2997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49267" y="2774228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8" name="Google Shape;2998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74763" y="4038533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Google Shape;2999;p100"/>
          <p:cNvSpPr/>
          <p:nvPr/>
        </p:nvSpPr>
        <p:spPr>
          <a:xfrm>
            <a:off x="11566723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000" name="Google Shape;3000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001" name="Google Shape;3001;p100"/>
          <p:cNvSpPr txBox="1"/>
          <p:nvPr/>
        </p:nvSpPr>
        <p:spPr>
          <a:xfrm>
            <a:off x="11682787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3002" name="Google Shape;3002;p100"/>
          <p:cNvSpPr txBox="1"/>
          <p:nvPr/>
        </p:nvSpPr>
        <p:spPr>
          <a:xfrm>
            <a:off x="6375122" y="1140937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003" name="Google Shape;3003;p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07274" y="91709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4" name="Google Shape;3004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39669" y="308335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5" name="Google Shape;3005;p100"/>
          <p:cNvSpPr txBox="1"/>
          <p:nvPr/>
        </p:nvSpPr>
        <p:spPr>
          <a:xfrm>
            <a:off x="11377815" y="3624078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006" name="Google Shape;3006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39669" y="426534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7" name="Google Shape;3007;p100"/>
          <p:cNvSpPr txBox="1"/>
          <p:nvPr/>
        </p:nvSpPr>
        <p:spPr>
          <a:xfrm>
            <a:off x="11388607" y="5385404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008" name="Google Shape;3008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1267" y="425586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p100"/>
          <p:cNvSpPr txBox="1"/>
          <p:nvPr/>
        </p:nvSpPr>
        <p:spPr>
          <a:xfrm>
            <a:off x="2676217" y="542435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010" name="Google Shape;3010;p100"/>
          <p:cNvSpPr txBox="1"/>
          <p:nvPr/>
        </p:nvSpPr>
        <p:spPr>
          <a:xfrm>
            <a:off x="8179257" y="2890277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descr="User with solid fill" id="3011" name="Google Shape;3011;p10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98463" y="-55994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012" name="Google Shape;3012;p10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78262" y="-59920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3" name="Google Shape;3013;p1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1562" y="2795221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4" name="Google Shape;3014;p100"/>
          <p:cNvSpPr txBox="1"/>
          <p:nvPr/>
        </p:nvSpPr>
        <p:spPr>
          <a:xfrm>
            <a:off x="3432054" y="432970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015" name="Google Shape;3015;p100"/>
          <p:cNvSpPr txBox="1"/>
          <p:nvPr/>
        </p:nvSpPr>
        <p:spPr>
          <a:xfrm>
            <a:off x="12172181" y="433206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016" name="Google Shape;3016;p100"/>
          <p:cNvSpPr/>
          <p:nvPr/>
        </p:nvSpPr>
        <p:spPr>
          <a:xfrm>
            <a:off x="5195278" y="3596123"/>
            <a:ext cx="1941378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app1.devopsincloud.com</a:t>
            </a:r>
            <a:endParaRPr/>
          </a:p>
        </p:txBody>
      </p:sp>
      <p:sp>
        <p:nvSpPr>
          <p:cNvPr id="3017" name="Google Shape;3017;p100"/>
          <p:cNvSpPr/>
          <p:nvPr/>
        </p:nvSpPr>
        <p:spPr>
          <a:xfrm>
            <a:off x="7362692" y="3591409"/>
            <a:ext cx="1105319" cy="313932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other domain</a:t>
            </a:r>
            <a:endParaRPr/>
          </a:p>
        </p:txBody>
      </p:sp>
      <p:sp>
        <p:nvSpPr>
          <p:cNvPr id="3018" name="Google Shape;3018;p100"/>
          <p:cNvSpPr/>
          <p:nvPr/>
        </p:nvSpPr>
        <p:spPr>
          <a:xfrm>
            <a:off x="8808669" y="3577821"/>
            <a:ext cx="1980371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app2.devopsincloud.com</a:t>
            </a:r>
            <a:endParaRPr/>
          </a:p>
        </p:txBody>
      </p:sp>
      <p:sp>
        <p:nvSpPr>
          <p:cNvPr id="3019" name="Google Shape;3019;p100"/>
          <p:cNvSpPr/>
          <p:nvPr/>
        </p:nvSpPr>
        <p:spPr>
          <a:xfrm>
            <a:off x="7362691" y="4019824"/>
            <a:ext cx="1105319" cy="392251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 Response</a:t>
            </a:r>
            <a:endParaRPr/>
          </a:p>
        </p:txBody>
      </p:sp>
      <p:pic>
        <p:nvPicPr>
          <p:cNvPr id="3020" name="Google Shape;3020;p1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88759" y="4891478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49977" y="487049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22" name="Google Shape;3022;p100"/>
          <p:cNvSpPr txBox="1"/>
          <p:nvPr/>
        </p:nvSpPr>
        <p:spPr>
          <a:xfrm>
            <a:off x="3423731" y="4954176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3023" name="Google Shape;3023;p100"/>
          <p:cNvSpPr txBox="1"/>
          <p:nvPr/>
        </p:nvSpPr>
        <p:spPr>
          <a:xfrm>
            <a:off x="12201582" y="4953067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3024" name="Google Shape;3024;p100"/>
          <p:cNvCxnSpPr>
            <a:stCxn id="3016" idx="2"/>
            <a:endCxn id="3014" idx="3"/>
          </p:cNvCxnSpPr>
          <p:nvPr/>
        </p:nvCxnSpPr>
        <p:spPr>
          <a:xfrm rot="5400000">
            <a:off x="4730917" y="3110105"/>
            <a:ext cx="635100" cy="22350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5" name="Google Shape;3025;p100"/>
          <p:cNvCxnSpPr>
            <a:stCxn id="3016" idx="2"/>
            <a:endCxn id="3015" idx="1"/>
          </p:cNvCxnSpPr>
          <p:nvPr/>
        </p:nvCxnSpPr>
        <p:spPr>
          <a:xfrm flipH="1" rot="-5400000">
            <a:off x="8850367" y="1225655"/>
            <a:ext cx="637500" cy="60063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6" name="Google Shape;3026;p100"/>
          <p:cNvCxnSpPr>
            <a:stCxn id="3018" idx="2"/>
            <a:endCxn id="3023" idx="1"/>
          </p:cNvCxnSpPr>
          <p:nvPr/>
        </p:nvCxnSpPr>
        <p:spPr>
          <a:xfrm flipH="1" rot="-5400000">
            <a:off x="10361804" y="3328803"/>
            <a:ext cx="1276800" cy="24027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7" name="Google Shape;3027;p100"/>
          <p:cNvCxnSpPr>
            <a:stCxn id="3018" idx="2"/>
            <a:endCxn id="3022" idx="3"/>
          </p:cNvCxnSpPr>
          <p:nvPr/>
        </p:nvCxnSpPr>
        <p:spPr>
          <a:xfrm rot="5400000">
            <a:off x="6221654" y="1592553"/>
            <a:ext cx="1278000" cy="58764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8" name="Google Shape;3028;p100"/>
          <p:cNvCxnSpPr>
            <a:stCxn id="3012" idx="2"/>
            <a:endCxn id="3003" idx="3"/>
          </p:cNvCxnSpPr>
          <p:nvPr/>
        </p:nvCxnSpPr>
        <p:spPr>
          <a:xfrm rot="5400000">
            <a:off x="8975946" y="-261602"/>
            <a:ext cx="595800" cy="22185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9" name="Google Shape;3029;p100"/>
          <p:cNvCxnSpPr>
            <a:stCxn id="3013" idx="3"/>
            <a:endCxn id="3018" idx="0"/>
          </p:cNvCxnSpPr>
          <p:nvPr/>
        </p:nvCxnSpPr>
        <p:spPr>
          <a:xfrm>
            <a:off x="8220186" y="3079533"/>
            <a:ext cx="15786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0" name="Google Shape;3030;p100"/>
          <p:cNvCxnSpPr>
            <a:endCxn id="3016" idx="0"/>
          </p:cNvCxnSpPr>
          <p:nvPr/>
        </p:nvCxnSpPr>
        <p:spPr>
          <a:xfrm flipH="1">
            <a:off x="6165967" y="3052523"/>
            <a:ext cx="14856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1" name="Google Shape;3031;p100"/>
          <p:cNvCxnSpPr>
            <a:stCxn id="3011" idx="2"/>
            <a:endCxn id="3003" idx="1"/>
          </p:cNvCxnSpPr>
          <p:nvPr/>
        </p:nvCxnSpPr>
        <p:spPr>
          <a:xfrm flipH="1" rot="-5400000">
            <a:off x="6359297" y="-202326"/>
            <a:ext cx="591900" cy="21039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32" name="Google Shape;3032;p10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7856" y="277278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3" name="Google Shape;3033;p100"/>
          <p:cNvSpPr txBox="1"/>
          <p:nvPr/>
        </p:nvSpPr>
        <p:spPr>
          <a:xfrm>
            <a:off x="148285" y="3537339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034" name="Google Shape;3034;p10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04904" y="1653772"/>
            <a:ext cx="661940" cy="6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5" name="Google Shape;3035;p100"/>
          <p:cNvSpPr txBox="1"/>
          <p:nvPr/>
        </p:nvSpPr>
        <p:spPr>
          <a:xfrm>
            <a:off x="6032764" y="1915756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3036" name="Google Shape;3036;p100"/>
          <p:cNvSpPr txBox="1"/>
          <p:nvPr/>
        </p:nvSpPr>
        <p:spPr>
          <a:xfrm>
            <a:off x="3406333" y="539227"/>
            <a:ext cx="2901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http://app1.devopsincloud.com</a:t>
            </a:r>
            <a:endParaRPr/>
          </a:p>
        </p:txBody>
      </p:sp>
      <p:sp>
        <p:nvSpPr>
          <p:cNvPr id="3037" name="Google Shape;3037;p100"/>
          <p:cNvSpPr txBox="1"/>
          <p:nvPr/>
        </p:nvSpPr>
        <p:spPr>
          <a:xfrm>
            <a:off x="10078262" y="537213"/>
            <a:ext cx="2901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http://app2.devopsincloud.com</a:t>
            </a:r>
            <a:endParaRPr/>
          </a:p>
        </p:txBody>
      </p:sp>
      <p:sp>
        <p:nvSpPr>
          <p:cNvPr id="3038" name="Google Shape;3038;p100"/>
          <p:cNvSpPr/>
          <p:nvPr/>
        </p:nvSpPr>
        <p:spPr>
          <a:xfrm>
            <a:off x="9945788" y="2858082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3039" name="Google Shape;3039;p10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39320" y="5641154"/>
            <a:ext cx="5046515" cy="1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40" name="Google Shape;3040;p100"/>
          <p:cNvSpPr/>
          <p:nvPr/>
        </p:nvSpPr>
        <p:spPr>
          <a:xfrm>
            <a:off x="5095297" y="2657629"/>
            <a:ext cx="6036105" cy="199148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1" name="Google Shape;3041;p100"/>
          <p:cNvSpPr/>
          <p:nvPr/>
        </p:nvSpPr>
        <p:spPr>
          <a:xfrm>
            <a:off x="152179" y="64629"/>
            <a:ext cx="502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ALB Host Header Based Routing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042" name="Google Shape;3042;p10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631040" y="-55994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043" name="Google Shape;3043;p100"/>
          <p:cNvSpPr txBox="1"/>
          <p:nvPr/>
        </p:nvSpPr>
        <p:spPr>
          <a:xfrm>
            <a:off x="6699750" y="466863"/>
            <a:ext cx="30516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http://myapps.devopsincloud.com</a:t>
            </a:r>
            <a:endParaRPr sz="1600">
              <a:solidFill>
                <a:srgbClr val="783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4" name="Google Shape;3044;p100"/>
          <p:cNvCxnSpPr>
            <a:stCxn id="3042" idx="2"/>
            <a:endCxn id="3003" idx="0"/>
          </p:cNvCxnSpPr>
          <p:nvPr/>
        </p:nvCxnSpPr>
        <p:spPr>
          <a:xfrm>
            <a:off x="7935874" y="553674"/>
            <a:ext cx="0" cy="3633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5" name="Google Shape;3045;p100"/>
          <p:cNvCxnSpPr>
            <a:stCxn id="3013" idx="2"/>
            <a:endCxn id="3017" idx="0"/>
          </p:cNvCxnSpPr>
          <p:nvPr/>
        </p:nvCxnSpPr>
        <p:spPr>
          <a:xfrm flipH="1">
            <a:off x="7915474" y="3363845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6" name="Google Shape;3046;p100"/>
          <p:cNvCxnSpPr>
            <a:stCxn id="3017" idx="2"/>
            <a:endCxn id="3019" idx="0"/>
          </p:cNvCxnSpPr>
          <p:nvPr/>
        </p:nvCxnSpPr>
        <p:spPr>
          <a:xfrm>
            <a:off x="7915352" y="3905341"/>
            <a:ext cx="0" cy="114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7" name="Google Shape;3047;p100"/>
          <p:cNvCxnSpPr>
            <a:stCxn id="3003" idx="2"/>
            <a:endCxn id="3034" idx="0"/>
          </p:cNvCxnSpPr>
          <p:nvPr/>
        </p:nvCxnSpPr>
        <p:spPr>
          <a:xfrm>
            <a:off x="7935874" y="1374290"/>
            <a:ext cx="0" cy="279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8" name="Google Shape;3048;p100"/>
          <p:cNvCxnSpPr>
            <a:stCxn id="3034" idx="2"/>
            <a:endCxn id="3013" idx="0"/>
          </p:cNvCxnSpPr>
          <p:nvPr/>
        </p:nvCxnSpPr>
        <p:spPr>
          <a:xfrm>
            <a:off x="7935874" y="2315712"/>
            <a:ext cx="0" cy="4794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101"/>
          <p:cNvSpPr txBox="1"/>
          <p:nvPr>
            <p:ph type="title"/>
          </p:nvPr>
        </p:nvSpPr>
        <p:spPr>
          <a:xfrm>
            <a:off x="5521102" y="67332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3054" name="Google Shape;305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08" y="67331"/>
            <a:ext cx="3951167" cy="7425509"/>
          </a:xfrm>
          <a:prstGeom prst="rect">
            <a:avLst/>
          </a:prstGeom>
          <a:noFill/>
          <a:ln>
            <a:noFill/>
          </a:ln>
        </p:spPr>
      </p:pic>
      <p:sp>
        <p:nvSpPr>
          <p:cNvPr id="3055" name="Google Shape;3055;p101"/>
          <p:cNvSpPr/>
          <p:nvPr/>
        </p:nvSpPr>
        <p:spPr>
          <a:xfrm>
            <a:off x="371789" y="5292797"/>
            <a:ext cx="3693435" cy="458008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6" name="Google Shape;3056;p101"/>
          <p:cNvSpPr/>
          <p:nvPr/>
        </p:nvSpPr>
        <p:spPr>
          <a:xfrm>
            <a:off x="342073" y="6238411"/>
            <a:ext cx="2732723" cy="25120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7" name="Google Shape;3057;p101"/>
          <p:cNvSpPr/>
          <p:nvPr/>
        </p:nvSpPr>
        <p:spPr>
          <a:xfrm>
            <a:off x="5521102" y="5210979"/>
            <a:ext cx="8549089" cy="539826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 related to ALB Variables and ALB Host Header settings</a:t>
            </a:r>
            <a:endParaRPr/>
          </a:p>
        </p:txBody>
      </p:sp>
      <p:sp>
        <p:nvSpPr>
          <p:cNvPr id="3058" name="Google Shape;3058;p101"/>
          <p:cNvSpPr/>
          <p:nvPr/>
        </p:nvSpPr>
        <p:spPr>
          <a:xfrm>
            <a:off x="5521102" y="6094102"/>
            <a:ext cx="8549089" cy="539826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 related to Multiple DNS Names in Route53</a:t>
            </a:r>
            <a:endParaRPr/>
          </a:p>
        </p:txBody>
      </p:sp>
      <p:cxnSp>
        <p:nvCxnSpPr>
          <p:cNvPr id="3059" name="Google Shape;3059;p101"/>
          <p:cNvCxnSpPr>
            <a:stCxn id="3057" idx="1"/>
          </p:cNvCxnSpPr>
          <p:nvPr/>
        </p:nvCxnSpPr>
        <p:spPr>
          <a:xfrm flipH="1">
            <a:off x="4065202" y="5480892"/>
            <a:ext cx="1455900" cy="93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0" name="Google Shape;3060;p101"/>
          <p:cNvCxnSpPr>
            <a:stCxn id="3058" idx="1"/>
            <a:endCxn id="3056" idx="3"/>
          </p:cNvCxnSpPr>
          <p:nvPr/>
        </p:nvCxnSpPr>
        <p:spPr>
          <a:xfrm rot="10800000">
            <a:off x="3074902" y="6364015"/>
            <a:ext cx="24462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1" name="Google Shape;3061;p101"/>
          <p:cNvSpPr/>
          <p:nvPr/>
        </p:nvSpPr>
        <p:spPr>
          <a:xfrm>
            <a:off x="371789" y="6732211"/>
            <a:ext cx="2732723" cy="25120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2" name="Google Shape;3062;p101"/>
          <p:cNvSpPr/>
          <p:nvPr/>
        </p:nvSpPr>
        <p:spPr>
          <a:xfrm>
            <a:off x="5521101" y="6876891"/>
            <a:ext cx="8549089" cy="539826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DNS Names reference in ALB and Route53 DNS – So created variables for DNS Names</a:t>
            </a:r>
            <a:endParaRPr/>
          </a:p>
        </p:txBody>
      </p:sp>
      <p:cxnSp>
        <p:nvCxnSpPr>
          <p:cNvPr id="3063" name="Google Shape;3063;p101"/>
          <p:cNvCxnSpPr>
            <a:stCxn id="3062" idx="1"/>
            <a:endCxn id="3061" idx="3"/>
          </p:cNvCxnSpPr>
          <p:nvPr/>
        </p:nvCxnSpPr>
        <p:spPr>
          <a:xfrm rot="10800000">
            <a:off x="3104601" y="6857904"/>
            <a:ext cx="2416500" cy="288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p102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AWS ACM Certificate Limit Issue</a:t>
            </a:r>
            <a:endParaRPr/>
          </a:p>
        </p:txBody>
      </p:sp>
      <p:pic>
        <p:nvPicPr>
          <p:cNvPr id="3069" name="Google Shape;306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" y="1648164"/>
            <a:ext cx="13624560" cy="387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760" y="5895636"/>
            <a:ext cx="48133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103"/>
          <p:cNvSpPr txBox="1"/>
          <p:nvPr>
            <p:ph idx="1" type="body"/>
          </p:nvPr>
        </p:nvSpPr>
        <p:spPr>
          <a:xfrm>
            <a:off x="-333043" y="2173966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</a:t>
            </a:r>
            <a:endParaRPr b="1" sz="4000">
              <a:solidFill>
                <a:srgbClr val="00B050"/>
              </a:solidFill>
            </a:endParaRPr>
          </a:p>
        </p:txBody>
      </p:sp>
      <p:pic>
        <p:nvPicPr>
          <p:cNvPr descr="HashiCorp Terraform" id="3076" name="Google Shape;307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077" name="Google Shape;3077;p103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078" name="Google Shape;3078;p103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079" name="Google Shape;3079;p103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0" name="Google Shape;308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1" name="Google Shape;3081;p103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082" name="Google Shape;3082;p103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083" name="Google Shape;3083;p103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084" name="Google Shape;3084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p103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088" name="Google Shape;3088;p103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089" name="Google Shape;3089;p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1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091" name="Google Shape;3091;p103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092" name="Google Shape;3092;p1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3" name="Google Shape;3093;p103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094" name="Google Shape;3094;p10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136807" y="6469592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095" name="Google Shape;3095;p103"/>
          <p:cNvSpPr txBox="1"/>
          <p:nvPr/>
        </p:nvSpPr>
        <p:spPr>
          <a:xfrm>
            <a:off x="8878669" y="7296392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3096" name="Google Shape;3096;p103"/>
          <p:cNvSpPr/>
          <p:nvPr/>
        </p:nvSpPr>
        <p:spPr>
          <a:xfrm>
            <a:off x="10533721" y="6301137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3097" name="Google Shape;3097;p103"/>
          <p:cNvSpPr txBox="1"/>
          <p:nvPr/>
        </p:nvSpPr>
        <p:spPr>
          <a:xfrm>
            <a:off x="12043957" y="7181331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098" name="Google Shape;3098;p10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339027" y="6303931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99" name="Google Shape;3099;p103"/>
          <p:cNvSpPr txBox="1"/>
          <p:nvPr/>
        </p:nvSpPr>
        <p:spPr>
          <a:xfrm>
            <a:off x="10362007" y="7299470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3100" name="Google Shape;3100;p103"/>
          <p:cNvSpPr txBox="1"/>
          <p:nvPr/>
        </p:nvSpPr>
        <p:spPr>
          <a:xfrm>
            <a:off x="13290550" y="718752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101" name="Google Shape;3101;p10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568748" y="6319960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102" name="Google Shape;3102;p103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3" name="Google Shape;3103;p103"/>
          <p:cNvSpPr txBox="1"/>
          <p:nvPr/>
        </p:nvSpPr>
        <p:spPr>
          <a:xfrm>
            <a:off x="1203132" y="5029754"/>
            <a:ext cx="8801837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Rule-1: Custom HTTP Header Routing to App1 TG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Rule-2: Custom HTTP Header Routing to App2 TG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Rule-3: Query String with 302 Redirect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Rule-4: Host Header with 302 Redirect</a:t>
            </a:r>
            <a:endParaRPr/>
          </a:p>
        </p:txBody>
      </p:sp>
      <p:pic>
        <p:nvPicPr>
          <p:cNvPr id="3104" name="Google Shape;3104;p10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68748" y="38862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5" name="Google Shape;3105;p103"/>
          <p:cNvSpPr txBox="1"/>
          <p:nvPr/>
        </p:nvSpPr>
        <p:spPr>
          <a:xfrm>
            <a:off x="13199177" y="465075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106" name="Google Shape;3106;p10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590203" y="519685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7" name="Google Shape;3107;p103"/>
          <p:cNvSpPr txBox="1"/>
          <p:nvPr/>
        </p:nvSpPr>
        <p:spPr>
          <a:xfrm>
            <a:off x="13243338" y="595885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104"/>
          <p:cNvSpPr/>
          <p:nvPr/>
        </p:nvSpPr>
        <p:spPr>
          <a:xfrm>
            <a:off x="1886863" y="2267532"/>
            <a:ext cx="11452744" cy="510275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113" name="Google Shape;3113;p104"/>
          <p:cNvSpPr/>
          <p:nvPr/>
        </p:nvSpPr>
        <p:spPr>
          <a:xfrm>
            <a:off x="142063" y="1118092"/>
            <a:ext cx="13364612" cy="6387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114" name="Google Shape;3114;p104"/>
          <p:cNvSpPr/>
          <p:nvPr/>
        </p:nvSpPr>
        <p:spPr>
          <a:xfrm>
            <a:off x="2083641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115" name="Google Shape;311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63" y="1124579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6" name="Google Shape;3116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7770" y="2264220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p104"/>
          <p:cNvSpPr/>
          <p:nvPr/>
        </p:nvSpPr>
        <p:spPr>
          <a:xfrm>
            <a:off x="10834031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118" name="Google Shape;3118;p104"/>
          <p:cNvSpPr/>
          <p:nvPr/>
        </p:nvSpPr>
        <p:spPr>
          <a:xfrm>
            <a:off x="2469574" y="4008293"/>
            <a:ext cx="1765300" cy="1783802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119" name="Google Shape;3119;p104"/>
          <p:cNvSpPr/>
          <p:nvPr/>
        </p:nvSpPr>
        <p:spPr>
          <a:xfrm>
            <a:off x="2479881" y="2750086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120" name="Google Shape;3120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287" y="2752146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9881" y="4022339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96312" y="3039646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3" name="Google Shape;3123;p104"/>
          <p:cNvSpPr txBox="1"/>
          <p:nvPr/>
        </p:nvSpPr>
        <p:spPr>
          <a:xfrm>
            <a:off x="2608557" y="3559929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124" name="Google Shape;3124;p104"/>
          <p:cNvSpPr/>
          <p:nvPr/>
        </p:nvSpPr>
        <p:spPr>
          <a:xfrm>
            <a:off x="2469574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125" name="Google Shape;3125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9574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26" name="Google Shape;3126;p104"/>
          <p:cNvSpPr txBox="1"/>
          <p:nvPr/>
        </p:nvSpPr>
        <p:spPr>
          <a:xfrm>
            <a:off x="2585638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3127" name="Google Shape;3127;p104"/>
          <p:cNvSpPr/>
          <p:nvPr/>
        </p:nvSpPr>
        <p:spPr>
          <a:xfrm>
            <a:off x="11192145" y="4008292"/>
            <a:ext cx="1765300" cy="1832405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128" name="Google Shape;3128;p104"/>
          <p:cNvSpPr/>
          <p:nvPr/>
        </p:nvSpPr>
        <p:spPr>
          <a:xfrm>
            <a:off x="11154312" y="2750086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129" name="Google Shape;3129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4312" y="2748498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79808" y="4012803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31" name="Google Shape;3131;p104"/>
          <p:cNvSpPr/>
          <p:nvPr/>
        </p:nvSpPr>
        <p:spPr>
          <a:xfrm>
            <a:off x="11192145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132" name="Google Shape;3132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92145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33" name="Google Shape;3133;p104"/>
          <p:cNvSpPr txBox="1"/>
          <p:nvPr/>
        </p:nvSpPr>
        <p:spPr>
          <a:xfrm>
            <a:off x="11308209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3134" name="Google Shape;3134;p104"/>
          <p:cNvSpPr txBox="1"/>
          <p:nvPr/>
        </p:nvSpPr>
        <p:spPr>
          <a:xfrm>
            <a:off x="7639066" y="106357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135" name="Google Shape;3135;p1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8612" y="94100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1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305762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7" name="Google Shape;3137;p104"/>
          <p:cNvSpPr txBox="1"/>
          <p:nvPr/>
        </p:nvSpPr>
        <p:spPr>
          <a:xfrm>
            <a:off x="10982860" y="3598348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138" name="Google Shape;3138;p1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423961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9" name="Google Shape;3139;p104"/>
          <p:cNvSpPr txBox="1"/>
          <p:nvPr/>
        </p:nvSpPr>
        <p:spPr>
          <a:xfrm>
            <a:off x="11046284" y="56036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140" name="Google Shape;3140;p1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96312" y="423013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1" name="Google Shape;3141;p104"/>
          <p:cNvSpPr txBox="1"/>
          <p:nvPr/>
        </p:nvSpPr>
        <p:spPr>
          <a:xfrm>
            <a:off x="2313780" y="5490216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142" name="Google Shape;3142;p104"/>
          <p:cNvSpPr txBox="1"/>
          <p:nvPr/>
        </p:nvSpPr>
        <p:spPr>
          <a:xfrm>
            <a:off x="6869442" y="3161936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143" name="Google Shape;3143;p10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56607" y="2769491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4" name="Google Shape;3144;p104"/>
          <p:cNvSpPr txBox="1"/>
          <p:nvPr/>
        </p:nvSpPr>
        <p:spPr>
          <a:xfrm>
            <a:off x="3037099" y="430397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145" name="Google Shape;3145;p104"/>
          <p:cNvSpPr txBox="1"/>
          <p:nvPr/>
        </p:nvSpPr>
        <p:spPr>
          <a:xfrm>
            <a:off x="11777226" y="430633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146" name="Google Shape;3146;p104"/>
          <p:cNvSpPr/>
          <p:nvPr/>
        </p:nvSpPr>
        <p:spPr>
          <a:xfrm>
            <a:off x="4800323" y="3570393"/>
            <a:ext cx="1963290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cheader=my-app-1</a:t>
            </a:r>
            <a:endParaRPr/>
          </a:p>
        </p:txBody>
      </p:sp>
      <p:sp>
        <p:nvSpPr>
          <p:cNvPr id="3147" name="Google Shape;3147;p104"/>
          <p:cNvSpPr/>
          <p:nvPr/>
        </p:nvSpPr>
        <p:spPr>
          <a:xfrm>
            <a:off x="6967737" y="3565679"/>
            <a:ext cx="1105319" cy="313932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sp>
        <p:nvSpPr>
          <p:cNvPr id="3148" name="Google Shape;3148;p104"/>
          <p:cNvSpPr/>
          <p:nvPr/>
        </p:nvSpPr>
        <p:spPr>
          <a:xfrm>
            <a:off x="8357369" y="3552091"/>
            <a:ext cx="1680626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cheader=my-app-2</a:t>
            </a:r>
            <a:endParaRPr/>
          </a:p>
        </p:txBody>
      </p:sp>
      <p:sp>
        <p:nvSpPr>
          <p:cNvPr id="3149" name="Google Shape;3149;p104"/>
          <p:cNvSpPr/>
          <p:nvPr/>
        </p:nvSpPr>
        <p:spPr>
          <a:xfrm>
            <a:off x="6967736" y="3994094"/>
            <a:ext cx="1105319" cy="392251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 Response</a:t>
            </a:r>
            <a:endParaRPr/>
          </a:p>
        </p:txBody>
      </p:sp>
      <p:pic>
        <p:nvPicPr>
          <p:cNvPr id="3150" name="Google Shape;3150;p10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3804" y="4865748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1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55022" y="484476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52" name="Google Shape;3152;p104"/>
          <p:cNvSpPr txBox="1"/>
          <p:nvPr/>
        </p:nvSpPr>
        <p:spPr>
          <a:xfrm>
            <a:off x="3028776" y="4928446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3153" name="Google Shape;3153;p104"/>
          <p:cNvSpPr txBox="1"/>
          <p:nvPr/>
        </p:nvSpPr>
        <p:spPr>
          <a:xfrm>
            <a:off x="11806627" y="4927337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3154" name="Google Shape;3154;p104"/>
          <p:cNvCxnSpPr>
            <a:stCxn id="3146" idx="2"/>
            <a:endCxn id="3144" idx="3"/>
          </p:cNvCxnSpPr>
          <p:nvPr/>
        </p:nvCxnSpPr>
        <p:spPr>
          <a:xfrm rot="5400000">
            <a:off x="4341368" y="3078825"/>
            <a:ext cx="635100" cy="22461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5" name="Google Shape;3155;p104"/>
          <p:cNvCxnSpPr>
            <a:stCxn id="3146" idx="2"/>
            <a:endCxn id="3145" idx="1"/>
          </p:cNvCxnSpPr>
          <p:nvPr/>
        </p:nvCxnSpPr>
        <p:spPr>
          <a:xfrm flipH="1" rot="-5400000">
            <a:off x="8460818" y="1205475"/>
            <a:ext cx="637500" cy="59952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6" name="Google Shape;3156;p104"/>
          <p:cNvCxnSpPr>
            <a:stCxn id="3148" idx="2"/>
            <a:endCxn id="3153" idx="1"/>
          </p:cNvCxnSpPr>
          <p:nvPr/>
        </p:nvCxnSpPr>
        <p:spPr>
          <a:xfrm flipH="1" rot="-5400000">
            <a:off x="9863682" y="3200023"/>
            <a:ext cx="1276800" cy="26088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7" name="Google Shape;3157;p104"/>
          <p:cNvCxnSpPr>
            <a:stCxn id="3148" idx="2"/>
            <a:endCxn id="3152" idx="3"/>
          </p:cNvCxnSpPr>
          <p:nvPr/>
        </p:nvCxnSpPr>
        <p:spPr>
          <a:xfrm rot="5400000">
            <a:off x="5723682" y="1670023"/>
            <a:ext cx="1278000" cy="56700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8" name="Google Shape;3158;p104"/>
          <p:cNvCxnSpPr>
            <a:stCxn id="3143" idx="3"/>
            <a:endCxn id="3148" idx="0"/>
          </p:cNvCxnSpPr>
          <p:nvPr/>
        </p:nvCxnSpPr>
        <p:spPr>
          <a:xfrm>
            <a:off x="7825231" y="3053803"/>
            <a:ext cx="13725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9" name="Google Shape;3159;p104"/>
          <p:cNvCxnSpPr>
            <a:endCxn id="3146" idx="0"/>
          </p:cNvCxnSpPr>
          <p:nvPr/>
        </p:nvCxnSpPr>
        <p:spPr>
          <a:xfrm flipH="1">
            <a:off x="5781968" y="3026793"/>
            <a:ext cx="14745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160" name="Google Shape;3160;p10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1065" y="279792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1" name="Google Shape;3161;p104"/>
          <p:cNvSpPr txBox="1"/>
          <p:nvPr/>
        </p:nvSpPr>
        <p:spPr>
          <a:xfrm>
            <a:off x="161494" y="3562483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162" name="Google Shape;3162;p10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24638" y="1534187"/>
            <a:ext cx="619563" cy="619563"/>
          </a:xfrm>
          <a:prstGeom prst="rect">
            <a:avLst/>
          </a:prstGeom>
          <a:noFill/>
          <a:ln>
            <a:noFill/>
          </a:ln>
        </p:spPr>
      </p:pic>
      <p:sp>
        <p:nvSpPr>
          <p:cNvPr id="3163" name="Google Shape;3163;p104"/>
          <p:cNvSpPr txBox="1"/>
          <p:nvPr/>
        </p:nvSpPr>
        <p:spPr>
          <a:xfrm>
            <a:off x="5708445" y="1811691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3164" name="Google Shape;3164;p104"/>
          <p:cNvSpPr txBox="1"/>
          <p:nvPr/>
        </p:nvSpPr>
        <p:spPr>
          <a:xfrm>
            <a:off x="6180346" y="550256"/>
            <a:ext cx="30516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http://myapps.devopsincloud.com</a:t>
            </a:r>
            <a:endParaRPr sz="1600">
              <a:solidFill>
                <a:srgbClr val="783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5" name="Google Shape;3165;p104"/>
          <p:cNvSpPr/>
          <p:nvPr/>
        </p:nvSpPr>
        <p:spPr>
          <a:xfrm>
            <a:off x="9550833" y="2832352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3166" name="Google Shape;3166;p10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10327" y="5765588"/>
            <a:ext cx="5046515" cy="1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7" name="Google Shape;3167;p104"/>
          <p:cNvSpPr/>
          <p:nvPr/>
        </p:nvSpPr>
        <p:spPr>
          <a:xfrm>
            <a:off x="4700342" y="2514136"/>
            <a:ext cx="6036105" cy="1428747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8" name="Google Shape;3168;p104"/>
          <p:cNvSpPr/>
          <p:nvPr/>
        </p:nvSpPr>
        <p:spPr>
          <a:xfrm>
            <a:off x="113656" y="-13816"/>
            <a:ext cx="5022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ALB Custom Header Based Routing &amp; Redirects with Query String and Host Header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169" name="Google Shape;3169;p10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34533" y="129527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0" name="Google Shape;3170;p104"/>
          <p:cNvCxnSpPr>
            <a:stCxn id="3169" idx="2"/>
            <a:endCxn id="3135" idx="0"/>
          </p:cNvCxnSpPr>
          <p:nvPr/>
        </p:nvCxnSpPr>
        <p:spPr>
          <a:xfrm flipH="1">
            <a:off x="7527067" y="739195"/>
            <a:ext cx="12300" cy="2019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1" name="Google Shape;3171;p104"/>
          <p:cNvCxnSpPr>
            <a:stCxn id="3143" idx="2"/>
            <a:endCxn id="3147" idx="0"/>
          </p:cNvCxnSpPr>
          <p:nvPr/>
        </p:nvCxnSpPr>
        <p:spPr>
          <a:xfrm flipH="1">
            <a:off x="7520519" y="3338115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2" name="Google Shape;3172;p104"/>
          <p:cNvCxnSpPr>
            <a:stCxn id="3147" idx="2"/>
            <a:endCxn id="3149" idx="0"/>
          </p:cNvCxnSpPr>
          <p:nvPr/>
        </p:nvCxnSpPr>
        <p:spPr>
          <a:xfrm>
            <a:off x="7520396" y="3879611"/>
            <a:ext cx="0" cy="114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3173" name="Google Shape;3173;p10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426451" y="89977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174" name="Google Shape;3174;p104"/>
          <p:cNvSpPr txBox="1"/>
          <p:nvPr/>
        </p:nvSpPr>
        <p:spPr>
          <a:xfrm>
            <a:off x="9426451" y="-63543"/>
            <a:ext cx="27033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6064"/>
                </a:solidFill>
                <a:latin typeface="Calibri"/>
                <a:ea typeface="Calibri"/>
                <a:cs typeface="Calibri"/>
                <a:sym typeface="Calibri"/>
              </a:rPr>
              <a:t>Query String External Redirect 302</a:t>
            </a:r>
            <a:endParaRPr/>
          </a:p>
        </p:txBody>
      </p:sp>
      <p:sp>
        <p:nvSpPr>
          <p:cNvPr id="3175" name="Google Shape;3175;p104"/>
          <p:cNvSpPr txBox="1"/>
          <p:nvPr/>
        </p:nvSpPr>
        <p:spPr>
          <a:xfrm>
            <a:off x="9406501" y="664799"/>
            <a:ext cx="4636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6064"/>
                </a:solidFill>
                <a:latin typeface="Calibri"/>
                <a:ea typeface="Calibri"/>
                <a:cs typeface="Calibri"/>
                <a:sym typeface="Calibri"/>
              </a:rPr>
              <a:t>http://myapps.devopsincloud.com/?website=aws-eks</a:t>
            </a:r>
            <a:endParaRPr sz="1600">
              <a:solidFill>
                <a:srgbClr val="326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176" name="Google Shape;3176;p10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10327" y="146608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7" name="Google Shape;3177;p104"/>
          <p:cNvCxnSpPr>
            <a:stCxn id="3173" idx="2"/>
            <a:endCxn id="3135" idx="0"/>
          </p:cNvCxnSpPr>
          <p:nvPr/>
        </p:nvCxnSpPr>
        <p:spPr>
          <a:xfrm flipH="1">
            <a:off x="7527185" y="699645"/>
            <a:ext cx="2204100" cy="2415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8" name="Google Shape;3178;p104"/>
          <p:cNvSpPr/>
          <p:nvPr/>
        </p:nvSpPr>
        <p:spPr>
          <a:xfrm>
            <a:off x="13595366" y="5893339"/>
            <a:ext cx="973024" cy="612669"/>
          </a:xfrm>
          <a:prstGeom prst="roundRect">
            <a:avLst>
              <a:gd fmla="val 16667" name="adj"/>
            </a:avLst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Website-1</a:t>
            </a:r>
            <a:endParaRPr/>
          </a:p>
        </p:txBody>
      </p:sp>
      <p:sp>
        <p:nvSpPr>
          <p:cNvPr id="3179" name="Google Shape;3179;p104"/>
          <p:cNvSpPr/>
          <p:nvPr/>
        </p:nvSpPr>
        <p:spPr>
          <a:xfrm>
            <a:off x="13604259" y="6665394"/>
            <a:ext cx="973024" cy="612669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Website-2</a:t>
            </a:r>
            <a:endParaRPr/>
          </a:p>
        </p:txBody>
      </p:sp>
      <p:sp>
        <p:nvSpPr>
          <p:cNvPr id="3180" name="Google Shape;3180;p104"/>
          <p:cNvSpPr txBox="1"/>
          <p:nvPr/>
        </p:nvSpPr>
        <p:spPr>
          <a:xfrm>
            <a:off x="3787285" y="802356"/>
            <a:ext cx="31960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http://azure-aks.devopsincloud.com</a:t>
            </a:r>
            <a:endParaRPr sz="16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1" name="Google Shape;3181;p104"/>
          <p:cNvSpPr txBox="1"/>
          <p:nvPr/>
        </p:nvSpPr>
        <p:spPr>
          <a:xfrm>
            <a:off x="4229185" y="-52071"/>
            <a:ext cx="2698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Host Header External Redirect 302</a:t>
            </a:r>
            <a:endParaRPr/>
          </a:p>
        </p:txBody>
      </p:sp>
      <p:cxnSp>
        <p:nvCxnSpPr>
          <p:cNvPr id="3182" name="Google Shape;3182;p104"/>
          <p:cNvCxnSpPr>
            <a:stCxn id="3143" idx="3"/>
            <a:endCxn id="3178" idx="1"/>
          </p:cNvCxnSpPr>
          <p:nvPr/>
        </p:nvCxnSpPr>
        <p:spPr>
          <a:xfrm>
            <a:off x="7825231" y="3053803"/>
            <a:ext cx="5770200" cy="3145800"/>
          </a:xfrm>
          <a:prstGeom prst="bentConnector3">
            <a:avLst>
              <a:gd fmla="val 44080" name="adj1"/>
            </a:avLst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3" name="Google Shape;3183;p104"/>
          <p:cNvCxnSpPr>
            <a:stCxn id="3143" idx="3"/>
            <a:endCxn id="3179" idx="1"/>
          </p:cNvCxnSpPr>
          <p:nvPr/>
        </p:nvCxnSpPr>
        <p:spPr>
          <a:xfrm>
            <a:off x="7825231" y="3053803"/>
            <a:ext cx="5778900" cy="3918000"/>
          </a:xfrm>
          <a:prstGeom prst="bentConnector3">
            <a:avLst>
              <a:gd fmla="val 50001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4" name="Google Shape;3184;p104"/>
          <p:cNvCxnSpPr>
            <a:stCxn id="3176" idx="2"/>
            <a:endCxn id="3135" idx="0"/>
          </p:cNvCxnSpPr>
          <p:nvPr/>
        </p:nvCxnSpPr>
        <p:spPr>
          <a:xfrm>
            <a:off x="5415161" y="756276"/>
            <a:ext cx="2112000" cy="184800"/>
          </a:xfrm>
          <a:prstGeom prst="straightConnector1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5" name="Google Shape;3185;p104"/>
          <p:cNvSpPr txBox="1"/>
          <p:nvPr/>
        </p:nvSpPr>
        <p:spPr>
          <a:xfrm>
            <a:off x="7154803" y="-8626"/>
            <a:ext cx="1749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 Header Routing</a:t>
            </a:r>
            <a:endParaRPr/>
          </a:p>
        </p:txBody>
      </p:sp>
      <p:cxnSp>
        <p:nvCxnSpPr>
          <p:cNvPr id="3186" name="Google Shape;3186;p104"/>
          <p:cNvCxnSpPr>
            <a:stCxn id="3162" idx="2"/>
            <a:endCxn id="3143" idx="0"/>
          </p:cNvCxnSpPr>
          <p:nvPr/>
        </p:nvCxnSpPr>
        <p:spPr>
          <a:xfrm>
            <a:off x="7534420" y="2153750"/>
            <a:ext cx="6600" cy="615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7" name="Google Shape;3187;p104"/>
          <p:cNvCxnSpPr>
            <a:stCxn id="3135" idx="2"/>
            <a:endCxn id="3162" idx="0"/>
          </p:cNvCxnSpPr>
          <p:nvPr/>
        </p:nvCxnSpPr>
        <p:spPr>
          <a:xfrm>
            <a:off x="7527212" y="1398201"/>
            <a:ext cx="7200" cy="1359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2" name="Google Shape;319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93" y="50243"/>
            <a:ext cx="3978990" cy="737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193" name="Google Shape;3193;p105"/>
          <p:cNvSpPr txBox="1"/>
          <p:nvPr>
            <p:ph type="title"/>
          </p:nvPr>
        </p:nvSpPr>
        <p:spPr>
          <a:xfrm>
            <a:off x="5521102" y="67332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sp>
        <p:nvSpPr>
          <p:cNvPr id="3194" name="Google Shape;3194;p105"/>
          <p:cNvSpPr/>
          <p:nvPr/>
        </p:nvSpPr>
        <p:spPr>
          <a:xfrm>
            <a:off x="6918593" y="5144877"/>
            <a:ext cx="7147703" cy="9144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Added new Rules 1 to 4 outlining Custom HTTP Header and Redirects with Query String and Host Header</a:t>
            </a:r>
            <a:endParaRPr/>
          </a:p>
        </p:txBody>
      </p:sp>
      <p:sp>
        <p:nvSpPr>
          <p:cNvPr id="3195" name="Google Shape;3195;p105"/>
          <p:cNvSpPr/>
          <p:nvPr/>
        </p:nvSpPr>
        <p:spPr>
          <a:xfrm>
            <a:off x="6918593" y="6321846"/>
            <a:ext cx="7147703" cy="9144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Added DNS Records as per need for this usecase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6" name="Google Shape;3196;p105"/>
          <p:cNvSpPr/>
          <p:nvPr/>
        </p:nvSpPr>
        <p:spPr>
          <a:xfrm>
            <a:off x="473725" y="5409282"/>
            <a:ext cx="3316077" cy="286438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7" name="Google Shape;3197;p105"/>
          <p:cNvSpPr/>
          <p:nvPr/>
        </p:nvSpPr>
        <p:spPr>
          <a:xfrm>
            <a:off x="418640" y="6178627"/>
            <a:ext cx="3316077" cy="286438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8" name="Google Shape;3198;p105"/>
          <p:cNvCxnSpPr>
            <a:stCxn id="3194" idx="1"/>
            <a:endCxn id="3196" idx="3"/>
          </p:cNvCxnSpPr>
          <p:nvPr/>
        </p:nvCxnSpPr>
        <p:spPr>
          <a:xfrm rot="10800000">
            <a:off x="3789893" y="5552577"/>
            <a:ext cx="3128700" cy="49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9" name="Google Shape;3199;p105"/>
          <p:cNvCxnSpPr>
            <a:stCxn id="3195" idx="1"/>
            <a:endCxn id="3197" idx="3"/>
          </p:cNvCxnSpPr>
          <p:nvPr/>
        </p:nvCxnSpPr>
        <p:spPr>
          <a:xfrm rot="10800000">
            <a:off x="3734693" y="6321846"/>
            <a:ext cx="31839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106"/>
          <p:cNvSpPr txBox="1"/>
          <p:nvPr>
            <p:ph idx="1" type="body"/>
          </p:nvPr>
        </p:nvSpPr>
        <p:spPr>
          <a:xfrm>
            <a:off x="272781" y="2238608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DNS to DB</a:t>
            </a:r>
            <a:endParaRPr/>
          </a:p>
        </p:txBody>
      </p:sp>
      <p:pic>
        <p:nvPicPr>
          <p:cNvPr descr="HashiCorp Terraform" id="3205" name="Google Shape;320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206" name="Google Shape;3206;p106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207" name="Google Shape;3207;p106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208" name="Google Shape;3208;p106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9" name="Google Shape;3209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0" name="Google Shape;3210;p106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211" name="Google Shape;3211;p106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212" name="Google Shape;3212;p106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213" name="Google Shape;3213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4" name="Google Shape;3214;p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5" name="Google Shape;3215;p1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216" name="Google Shape;3216;p106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217" name="Google Shape;3217;p106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218" name="Google Shape;3218;p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Google Shape;3220;p106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221" name="Google Shape;3221;p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2" name="Google Shape;3222;p106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223" name="Google Shape;3223;p1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224" name="Google Shape;3224;p106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3225" name="Google Shape;3225;p106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3226" name="Google Shape;3226;p106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227" name="Google Shape;3227;p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228" name="Google Shape;3228;p106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3229" name="Google Shape;3229;p106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230" name="Google Shape;3230;p1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231" name="Google Shape;3231;p106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2" name="Google Shape;3232;p10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3" name="Google Shape;3233;p106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234" name="Google Shape;3234;p10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5" name="Google Shape;3235;p106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3236" name="Google Shape;3236;p10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7" name="Google Shape;3237;p106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107"/>
          <p:cNvSpPr/>
          <p:nvPr/>
        </p:nvSpPr>
        <p:spPr>
          <a:xfrm>
            <a:off x="1652907" y="1737082"/>
            <a:ext cx="11686700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243" name="Google Shape;3243;p107"/>
          <p:cNvSpPr/>
          <p:nvPr/>
        </p:nvSpPr>
        <p:spPr>
          <a:xfrm>
            <a:off x="142063" y="667216"/>
            <a:ext cx="13364612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244" name="Google Shape;3244;p107"/>
          <p:cNvSpPr/>
          <p:nvPr/>
        </p:nvSpPr>
        <p:spPr>
          <a:xfrm>
            <a:off x="2083641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245" name="Google Shape;3245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63" y="670168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907" y="1746543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247" name="Google Shape;3247;p107"/>
          <p:cNvSpPr/>
          <p:nvPr/>
        </p:nvSpPr>
        <p:spPr>
          <a:xfrm>
            <a:off x="10834031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248" name="Google Shape;3248;p107"/>
          <p:cNvSpPr/>
          <p:nvPr/>
        </p:nvSpPr>
        <p:spPr>
          <a:xfrm>
            <a:off x="2469574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249" name="Google Shape;3249;p107"/>
          <p:cNvSpPr/>
          <p:nvPr/>
        </p:nvSpPr>
        <p:spPr>
          <a:xfrm>
            <a:off x="2479881" y="1879743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250" name="Google Shape;3250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287" y="188180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9881" y="315199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2" name="Google Shape;3252;p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96312" y="216930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53" name="Google Shape;3253;p107"/>
          <p:cNvSpPr txBox="1"/>
          <p:nvPr/>
        </p:nvSpPr>
        <p:spPr>
          <a:xfrm>
            <a:off x="2608557" y="268958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254" name="Google Shape;3254;p107"/>
          <p:cNvSpPr/>
          <p:nvPr/>
        </p:nvSpPr>
        <p:spPr>
          <a:xfrm>
            <a:off x="2469574" y="5877556"/>
            <a:ext cx="871888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255" name="Google Shape;3255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9574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6" name="Google Shape;3256;p107"/>
          <p:cNvSpPr/>
          <p:nvPr/>
        </p:nvSpPr>
        <p:spPr>
          <a:xfrm>
            <a:off x="11192145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257" name="Google Shape;3257;p107"/>
          <p:cNvSpPr/>
          <p:nvPr/>
        </p:nvSpPr>
        <p:spPr>
          <a:xfrm>
            <a:off x="11154312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258" name="Google Shape;3258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4312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9" name="Google Shape;3259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79808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0" name="Google Shape;3260;p107"/>
          <p:cNvSpPr/>
          <p:nvPr/>
        </p:nvSpPr>
        <p:spPr>
          <a:xfrm>
            <a:off x="11192145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261" name="Google Shape;3261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92145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2" name="Google Shape;3262;p107"/>
          <p:cNvSpPr txBox="1"/>
          <p:nvPr/>
        </p:nvSpPr>
        <p:spPr>
          <a:xfrm>
            <a:off x="5931572" y="614576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263" name="Google Shape;3263;p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1796" y="39847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4" name="Google Shape;3264;p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65" name="Google Shape;3265;p107"/>
          <p:cNvSpPr txBox="1"/>
          <p:nvPr/>
        </p:nvSpPr>
        <p:spPr>
          <a:xfrm>
            <a:off x="10982860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266" name="Google Shape;3266;p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33692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67" name="Google Shape;3267;p107"/>
          <p:cNvSpPr txBox="1"/>
          <p:nvPr/>
        </p:nvSpPr>
        <p:spPr>
          <a:xfrm>
            <a:off x="11024900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268" name="Google Shape;3268;p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96312" y="3359792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69" name="Google Shape;3269;p107"/>
          <p:cNvSpPr txBox="1"/>
          <p:nvPr/>
        </p:nvSpPr>
        <p:spPr>
          <a:xfrm>
            <a:off x="2307125" y="53213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270" name="Google Shape;3270;p107"/>
          <p:cNvSpPr txBox="1"/>
          <p:nvPr/>
        </p:nvSpPr>
        <p:spPr>
          <a:xfrm>
            <a:off x="6869442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271" name="Google Shape;3271;p1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56607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2" name="Google Shape;3272;p107"/>
          <p:cNvSpPr txBox="1"/>
          <p:nvPr/>
        </p:nvSpPr>
        <p:spPr>
          <a:xfrm>
            <a:off x="3037099" y="343363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273" name="Google Shape;3273;p107"/>
          <p:cNvSpPr txBox="1"/>
          <p:nvPr/>
        </p:nvSpPr>
        <p:spPr>
          <a:xfrm>
            <a:off x="11777226" y="343599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274" name="Google Shape;3274;p107"/>
          <p:cNvSpPr/>
          <p:nvPr/>
        </p:nvSpPr>
        <p:spPr>
          <a:xfrm>
            <a:off x="4800323" y="2700050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/app1*</a:t>
            </a:r>
            <a:endParaRPr/>
          </a:p>
        </p:txBody>
      </p:sp>
      <p:sp>
        <p:nvSpPr>
          <p:cNvPr id="3275" name="Google Shape;3275;p107"/>
          <p:cNvSpPr/>
          <p:nvPr/>
        </p:nvSpPr>
        <p:spPr>
          <a:xfrm>
            <a:off x="6967737" y="2695336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sp>
        <p:nvSpPr>
          <p:cNvPr id="3276" name="Google Shape;3276;p107"/>
          <p:cNvSpPr/>
          <p:nvPr/>
        </p:nvSpPr>
        <p:spPr>
          <a:xfrm>
            <a:off x="8932675" y="2681748"/>
            <a:ext cx="1105319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/app2*</a:t>
            </a:r>
            <a:endParaRPr/>
          </a:p>
        </p:txBody>
      </p:sp>
      <p:pic>
        <p:nvPicPr>
          <p:cNvPr id="3277" name="Google Shape;3277;p10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3804" y="3995405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55022" y="3974420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9" name="Google Shape;3279;p107"/>
          <p:cNvSpPr txBox="1"/>
          <p:nvPr/>
        </p:nvSpPr>
        <p:spPr>
          <a:xfrm>
            <a:off x="3028776" y="4058103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3280" name="Google Shape;3280;p107"/>
          <p:cNvSpPr txBox="1"/>
          <p:nvPr/>
        </p:nvSpPr>
        <p:spPr>
          <a:xfrm>
            <a:off x="11806627" y="4056994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3281" name="Google Shape;3281;p107"/>
          <p:cNvCxnSpPr>
            <a:stCxn id="3274" idx="2"/>
            <a:endCxn id="3272" idx="3"/>
          </p:cNvCxnSpPr>
          <p:nvPr/>
        </p:nvCxnSpPr>
        <p:spPr>
          <a:xfrm rot="5400000">
            <a:off x="4126883" y="2422982"/>
            <a:ext cx="635100" cy="18171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2" name="Google Shape;3282;p107"/>
          <p:cNvCxnSpPr>
            <a:stCxn id="3274" idx="2"/>
            <a:endCxn id="3273" idx="1"/>
          </p:cNvCxnSpPr>
          <p:nvPr/>
        </p:nvCxnSpPr>
        <p:spPr>
          <a:xfrm flipH="1" rot="-5400000">
            <a:off x="8246333" y="120632"/>
            <a:ext cx="637500" cy="64242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3" name="Google Shape;3283;p107"/>
          <p:cNvCxnSpPr>
            <a:stCxn id="3276" idx="2"/>
            <a:endCxn id="3280" idx="1"/>
          </p:cNvCxnSpPr>
          <p:nvPr/>
        </p:nvCxnSpPr>
        <p:spPr>
          <a:xfrm flipH="1" rot="-5400000">
            <a:off x="10007635" y="2473380"/>
            <a:ext cx="1276800" cy="23214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4" name="Google Shape;3284;p107"/>
          <p:cNvCxnSpPr>
            <a:stCxn id="3276" idx="2"/>
            <a:endCxn id="3279" idx="3"/>
          </p:cNvCxnSpPr>
          <p:nvPr/>
        </p:nvCxnSpPr>
        <p:spPr>
          <a:xfrm rot="5400000">
            <a:off x="5867485" y="655830"/>
            <a:ext cx="1278000" cy="59577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5" name="Google Shape;3285;p107"/>
          <p:cNvCxnSpPr>
            <a:stCxn id="3271" idx="3"/>
            <a:endCxn id="3276" idx="0"/>
          </p:cNvCxnSpPr>
          <p:nvPr/>
        </p:nvCxnSpPr>
        <p:spPr>
          <a:xfrm>
            <a:off x="7825231" y="2183460"/>
            <a:ext cx="16602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6" name="Google Shape;3286;p107"/>
          <p:cNvCxnSpPr>
            <a:endCxn id="3274" idx="0"/>
          </p:cNvCxnSpPr>
          <p:nvPr/>
        </p:nvCxnSpPr>
        <p:spPr>
          <a:xfrm flipH="1">
            <a:off x="5352983" y="2156450"/>
            <a:ext cx="19035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87" name="Google Shape;3287;p10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6996" y="351043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107"/>
          <p:cNvSpPr txBox="1"/>
          <p:nvPr/>
        </p:nvSpPr>
        <p:spPr>
          <a:xfrm>
            <a:off x="127425" y="4274992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289" name="Google Shape;3289;p10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21024" y="943763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3290" name="Google Shape;3290;p107"/>
          <p:cNvSpPr txBox="1"/>
          <p:nvPr/>
        </p:nvSpPr>
        <p:spPr>
          <a:xfrm>
            <a:off x="5660005" y="1111797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3291" name="Google Shape;3291;p107"/>
          <p:cNvSpPr/>
          <p:nvPr/>
        </p:nvSpPr>
        <p:spPr>
          <a:xfrm>
            <a:off x="9550833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3292" name="Google Shape;3292;p1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34167" y="6969094"/>
            <a:ext cx="1725939" cy="4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93" name="Google Shape;3293;p107"/>
          <p:cNvSpPr/>
          <p:nvPr/>
        </p:nvSpPr>
        <p:spPr>
          <a:xfrm>
            <a:off x="4700342" y="1597224"/>
            <a:ext cx="6036105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4" name="Google Shape;3294;p107"/>
          <p:cNvSpPr/>
          <p:nvPr/>
        </p:nvSpPr>
        <p:spPr>
          <a:xfrm>
            <a:off x="113656" y="-13816"/>
            <a:ext cx="502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DNS to DB 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295" name="Google Shape;3295;p10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6" name="Google Shape;3296;p107"/>
          <p:cNvCxnSpPr>
            <a:stCxn id="3271" idx="2"/>
            <a:endCxn id="3275" idx="0"/>
          </p:cNvCxnSpPr>
          <p:nvPr/>
        </p:nvCxnSpPr>
        <p:spPr>
          <a:xfrm flipH="1">
            <a:off x="7520519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97" name="Google Shape;3297;p10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43091" y="6149201"/>
            <a:ext cx="540005" cy="540005"/>
          </a:xfrm>
          <a:prstGeom prst="rect">
            <a:avLst/>
          </a:prstGeom>
          <a:noFill/>
          <a:ln>
            <a:noFill/>
          </a:ln>
        </p:spPr>
      </p:pic>
      <p:sp>
        <p:nvSpPr>
          <p:cNvPr id="3298" name="Google Shape;3298;p107"/>
          <p:cNvSpPr txBox="1"/>
          <p:nvPr/>
        </p:nvSpPr>
        <p:spPr>
          <a:xfrm>
            <a:off x="2623118" y="671445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3299" name="Google Shape;3299;p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55022" y="46681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00" name="Google Shape;3300;p107"/>
          <p:cNvSpPr txBox="1"/>
          <p:nvPr/>
        </p:nvSpPr>
        <p:spPr>
          <a:xfrm>
            <a:off x="11806627" y="475067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/>
          </a:p>
        </p:txBody>
      </p:sp>
      <p:pic>
        <p:nvPicPr>
          <p:cNvPr id="3301" name="Google Shape;3301;p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93804" y="4645332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02" name="Google Shape;3302;p107"/>
          <p:cNvSpPr txBox="1"/>
          <p:nvPr/>
        </p:nvSpPr>
        <p:spPr>
          <a:xfrm>
            <a:off x="3045409" y="4727906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/>
          </a:p>
        </p:txBody>
      </p:sp>
      <p:pic>
        <p:nvPicPr>
          <p:cNvPr id="3303" name="Google Shape;3303;p10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765477" y="6222515"/>
            <a:ext cx="540005" cy="5400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4" name="Google Shape;3304;p107"/>
          <p:cNvSpPr txBox="1"/>
          <p:nvPr/>
        </p:nvSpPr>
        <p:spPr>
          <a:xfrm>
            <a:off x="11245504" y="6787772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cxnSp>
        <p:nvCxnSpPr>
          <p:cNvPr id="3305" name="Google Shape;3305;p107"/>
          <p:cNvCxnSpPr>
            <a:endCxn id="3303" idx="1"/>
          </p:cNvCxnSpPr>
          <p:nvPr/>
        </p:nvCxnSpPr>
        <p:spPr>
          <a:xfrm>
            <a:off x="3711377" y="6423517"/>
            <a:ext cx="8054100" cy="69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06" name="Google Shape;3306;p107"/>
          <p:cNvCxnSpPr>
            <a:stCxn id="3275" idx="2"/>
            <a:endCxn id="3302" idx="3"/>
          </p:cNvCxnSpPr>
          <p:nvPr/>
        </p:nvCxnSpPr>
        <p:spPr>
          <a:xfrm rot="5400000">
            <a:off x="4565246" y="1988218"/>
            <a:ext cx="1934100" cy="3976200"/>
          </a:xfrm>
          <a:prstGeom prst="bent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7" name="Google Shape;3307;p107"/>
          <p:cNvCxnSpPr>
            <a:stCxn id="3275" idx="2"/>
            <a:endCxn id="3299" idx="1"/>
          </p:cNvCxnSpPr>
          <p:nvPr/>
        </p:nvCxnSpPr>
        <p:spPr>
          <a:xfrm flipH="1" rot="-5400000">
            <a:off x="8667296" y="1862368"/>
            <a:ext cx="1940700" cy="4234500"/>
          </a:xfrm>
          <a:prstGeom prst="bent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8" name="Google Shape;3308;p107"/>
          <p:cNvCxnSpPr>
            <a:stCxn id="3301" idx="2"/>
          </p:cNvCxnSpPr>
          <p:nvPr/>
        </p:nvCxnSpPr>
        <p:spPr>
          <a:xfrm>
            <a:off x="3275744" y="5209212"/>
            <a:ext cx="4265100" cy="1255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9" name="Google Shape;3309;p107"/>
          <p:cNvCxnSpPr>
            <a:stCxn id="3299" idx="2"/>
          </p:cNvCxnSpPr>
          <p:nvPr/>
        </p:nvCxnSpPr>
        <p:spPr>
          <a:xfrm flipH="1">
            <a:off x="7461962" y="5231981"/>
            <a:ext cx="4575000" cy="1256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0" name="Google Shape;3310;p107"/>
          <p:cNvCxnSpPr>
            <a:stCxn id="3295" idx="1"/>
            <a:endCxn id="3263" idx="0"/>
          </p:cNvCxnSpPr>
          <p:nvPr/>
        </p:nvCxnSpPr>
        <p:spPr>
          <a:xfrm flipH="1">
            <a:off x="7520441" y="257514"/>
            <a:ext cx="5681400" cy="141000"/>
          </a:xfrm>
          <a:prstGeom prst="bentConnector2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1" name="Google Shape;3311;p107"/>
          <p:cNvCxnSpPr>
            <a:stCxn id="3289" idx="2"/>
            <a:endCxn id="3271" idx="0"/>
          </p:cNvCxnSpPr>
          <p:nvPr/>
        </p:nvCxnSpPr>
        <p:spPr>
          <a:xfrm>
            <a:off x="7530658" y="1563031"/>
            <a:ext cx="10200" cy="336000"/>
          </a:xfrm>
          <a:prstGeom prst="straightConnector1">
            <a:avLst/>
          </a:prstGeom>
          <a:noFill/>
          <a:ln cap="flat" cmpd="sng" w="2857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2" name="Google Shape;3312;p107"/>
          <p:cNvCxnSpPr>
            <a:stCxn id="3263" idx="2"/>
            <a:endCxn id="3289" idx="0"/>
          </p:cNvCxnSpPr>
          <p:nvPr/>
        </p:nvCxnSpPr>
        <p:spPr>
          <a:xfrm>
            <a:off x="7520396" y="855674"/>
            <a:ext cx="10200" cy="8820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3" name="Google Shape;3313;p107"/>
          <p:cNvSpPr txBox="1"/>
          <p:nvPr/>
        </p:nvSpPr>
        <p:spPr>
          <a:xfrm>
            <a:off x="9288450" y="-37741"/>
            <a:ext cx="37126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http://dns-to-db.devopsincloud.com/app1</a:t>
            </a:r>
            <a:endParaRPr/>
          </a:p>
        </p:txBody>
      </p:sp>
      <p:sp>
        <p:nvSpPr>
          <p:cNvPr id="3314" name="Google Shape;3314;p107"/>
          <p:cNvSpPr txBox="1"/>
          <p:nvPr/>
        </p:nvSpPr>
        <p:spPr>
          <a:xfrm>
            <a:off x="9277762" y="228139"/>
            <a:ext cx="37126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http://dns-to-db.devopsincloud.com/app2</a:t>
            </a:r>
            <a:endParaRPr/>
          </a:p>
        </p:txBody>
      </p:sp>
      <p:sp>
        <p:nvSpPr>
          <p:cNvPr id="3315" name="Google Shape;3315;p107"/>
          <p:cNvSpPr txBox="1"/>
          <p:nvPr/>
        </p:nvSpPr>
        <p:spPr>
          <a:xfrm>
            <a:off x="9288450" y="415716"/>
            <a:ext cx="32675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http://dns-to-db.devopsincloud.com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p108"/>
          <p:cNvSpPr txBox="1"/>
          <p:nvPr>
            <p:ph type="title"/>
          </p:nvPr>
        </p:nvSpPr>
        <p:spPr>
          <a:xfrm>
            <a:off x="5521102" y="67332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3321" name="Google Shape;3321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80" y="67332"/>
            <a:ext cx="3830336" cy="75024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2" name="Google Shape;3322;p108"/>
          <p:cNvSpPr/>
          <p:nvPr/>
        </p:nvSpPr>
        <p:spPr>
          <a:xfrm>
            <a:off x="401312" y="4274545"/>
            <a:ext cx="3113070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3" name="Google Shape;3323;p108"/>
          <p:cNvSpPr/>
          <p:nvPr/>
        </p:nvSpPr>
        <p:spPr>
          <a:xfrm>
            <a:off x="401312" y="3696765"/>
            <a:ext cx="3113070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4" name="Google Shape;3324;p108"/>
          <p:cNvSpPr/>
          <p:nvPr/>
        </p:nvSpPr>
        <p:spPr>
          <a:xfrm>
            <a:off x="401312" y="6680500"/>
            <a:ext cx="3157138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5" name="Google Shape;3325;p108"/>
          <p:cNvSpPr/>
          <p:nvPr/>
        </p:nvSpPr>
        <p:spPr>
          <a:xfrm>
            <a:off x="401311" y="720980"/>
            <a:ext cx="2924199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6" name="Google Shape;3326;p108"/>
          <p:cNvSpPr/>
          <p:nvPr/>
        </p:nvSpPr>
        <p:spPr>
          <a:xfrm>
            <a:off x="357244" y="5837692"/>
            <a:ext cx="3157138" cy="29808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7" name="Google Shape;3327;p108"/>
          <p:cNvSpPr/>
          <p:nvPr/>
        </p:nvSpPr>
        <p:spPr>
          <a:xfrm>
            <a:off x="357244" y="5484213"/>
            <a:ext cx="3157138" cy="29808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8" name="Google Shape;3328;p108"/>
          <p:cNvSpPr/>
          <p:nvPr/>
        </p:nvSpPr>
        <p:spPr>
          <a:xfrm>
            <a:off x="6378767" y="1509571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App3 User Management Application (UMS) which needs Database  Userdata for App3 EC2 Instances</a:t>
            </a:r>
            <a:endParaRPr/>
          </a:p>
        </p:txBody>
      </p:sp>
      <p:sp>
        <p:nvSpPr>
          <p:cNvPr id="3329" name="Google Shape;3329;p108"/>
          <p:cNvSpPr/>
          <p:nvPr/>
        </p:nvSpPr>
        <p:spPr>
          <a:xfrm>
            <a:off x="6378770" y="2416939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HTTP 8080 for Private Instances Security Group which is an UMS App Listen Port</a:t>
            </a:r>
            <a:endParaRPr/>
          </a:p>
        </p:txBody>
      </p:sp>
      <p:sp>
        <p:nvSpPr>
          <p:cNvPr id="3330" name="Google Shape;3330;p108"/>
          <p:cNvSpPr/>
          <p:nvPr/>
        </p:nvSpPr>
        <p:spPr>
          <a:xfrm>
            <a:off x="6378767" y="3324307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RDS Database Security Group</a:t>
            </a:r>
            <a:endParaRPr/>
          </a:p>
        </p:txBody>
      </p:sp>
      <p:sp>
        <p:nvSpPr>
          <p:cNvPr id="3331" name="Google Shape;3331;p108"/>
          <p:cNvSpPr/>
          <p:nvPr/>
        </p:nvSpPr>
        <p:spPr>
          <a:xfrm>
            <a:off x="6378767" y="4230478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Outputs for App3 EC2 Instances</a:t>
            </a:r>
            <a:endParaRPr/>
          </a:p>
        </p:txBody>
      </p:sp>
      <p:sp>
        <p:nvSpPr>
          <p:cNvPr id="3332" name="Google Shape;3332;p108"/>
          <p:cNvSpPr/>
          <p:nvPr/>
        </p:nvSpPr>
        <p:spPr>
          <a:xfrm>
            <a:off x="6378767" y="5136649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Bastion EC2 Instance to have Userdata containing automatic install of MySQL Client to check RDS DB Connection</a:t>
            </a:r>
            <a:endParaRPr/>
          </a:p>
        </p:txBody>
      </p:sp>
      <p:sp>
        <p:nvSpPr>
          <p:cNvPr id="3333" name="Google Shape;3333;p108"/>
          <p:cNvSpPr/>
          <p:nvPr/>
        </p:nvSpPr>
        <p:spPr>
          <a:xfrm>
            <a:off x="6378767" y="6042820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Private EC2 Instances for App3</a:t>
            </a:r>
            <a:endParaRPr/>
          </a:p>
        </p:txBody>
      </p:sp>
      <p:cxnSp>
        <p:nvCxnSpPr>
          <p:cNvPr id="3334" name="Google Shape;3334;p108"/>
          <p:cNvCxnSpPr>
            <a:stCxn id="3328" idx="1"/>
          </p:cNvCxnSpPr>
          <p:nvPr/>
        </p:nvCxnSpPr>
        <p:spPr>
          <a:xfrm rot="10800000">
            <a:off x="3325367" y="880822"/>
            <a:ext cx="3053400" cy="942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5" name="Google Shape;3335;p108"/>
          <p:cNvCxnSpPr>
            <a:stCxn id="3329" idx="1"/>
            <a:endCxn id="3323" idx="3"/>
          </p:cNvCxnSpPr>
          <p:nvPr/>
        </p:nvCxnSpPr>
        <p:spPr>
          <a:xfrm flipH="1">
            <a:off x="3514370" y="2730790"/>
            <a:ext cx="2864400" cy="1125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6" name="Google Shape;3336;p108"/>
          <p:cNvCxnSpPr>
            <a:stCxn id="3330" idx="1"/>
            <a:endCxn id="3322" idx="3"/>
          </p:cNvCxnSpPr>
          <p:nvPr/>
        </p:nvCxnSpPr>
        <p:spPr>
          <a:xfrm flipH="1">
            <a:off x="3514367" y="3638158"/>
            <a:ext cx="2864400" cy="796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7" name="Google Shape;3337;p108"/>
          <p:cNvCxnSpPr>
            <a:stCxn id="3331" idx="1"/>
            <a:endCxn id="3327" idx="3"/>
          </p:cNvCxnSpPr>
          <p:nvPr/>
        </p:nvCxnSpPr>
        <p:spPr>
          <a:xfrm flipH="1">
            <a:off x="3514367" y="4544329"/>
            <a:ext cx="2864400" cy="1089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8" name="Google Shape;3338;p108"/>
          <p:cNvCxnSpPr>
            <a:stCxn id="3332" idx="1"/>
            <a:endCxn id="3326" idx="3"/>
          </p:cNvCxnSpPr>
          <p:nvPr/>
        </p:nvCxnSpPr>
        <p:spPr>
          <a:xfrm flipH="1">
            <a:off x="3514367" y="5450499"/>
            <a:ext cx="2864400" cy="536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9" name="Google Shape;3339;p108"/>
          <p:cNvCxnSpPr>
            <a:stCxn id="3333" idx="1"/>
            <a:endCxn id="3324" idx="3"/>
          </p:cNvCxnSpPr>
          <p:nvPr/>
        </p:nvCxnSpPr>
        <p:spPr>
          <a:xfrm flipH="1">
            <a:off x="3558467" y="6356670"/>
            <a:ext cx="2820300" cy="483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>
            <p:ph type="title"/>
          </p:nvPr>
        </p:nvSpPr>
        <p:spPr>
          <a:xfrm>
            <a:off x="4032172" y="-110808"/>
            <a:ext cx="982704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341" name="Google Shape;3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74" y="272807"/>
            <a:ext cx="3223734" cy="72270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0"/>
          <p:cNvSpPr/>
          <p:nvPr/>
        </p:nvSpPr>
        <p:spPr>
          <a:xfrm>
            <a:off x="440675" y="2478795"/>
            <a:ext cx="2401677" cy="82626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440674" y="3362035"/>
            <a:ext cx="2952521" cy="1077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415380" y="4759341"/>
            <a:ext cx="2952521" cy="1077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415380" y="6427339"/>
            <a:ext cx="2625275" cy="80707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6403551" y="1096993"/>
            <a:ext cx="5960806" cy="97809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VPC using Terraform Modules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6400798" y="2178899"/>
            <a:ext cx="5960806" cy="978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Security Groups using Terraform Modules</a:t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6400798" y="4363092"/>
            <a:ext cx="5960806" cy="978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EC2 Instance using Terraform Modules</a:t>
            </a:r>
            <a:endParaRPr/>
          </a:p>
        </p:txBody>
      </p:sp>
      <p:sp>
        <p:nvSpPr>
          <p:cNvPr id="349" name="Google Shape;349;p10"/>
          <p:cNvSpPr/>
          <p:nvPr/>
        </p:nvSpPr>
        <p:spPr>
          <a:xfrm>
            <a:off x="6312665" y="6154517"/>
            <a:ext cx="2544897" cy="719895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 Resource</a:t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>
            <a:off x="10297531" y="5416596"/>
            <a:ext cx="3311249" cy="59286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Provisioner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>
            <a:off x="10297531" y="6094451"/>
            <a:ext cx="3311249" cy="719894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Remote-exec Provisioner</a:t>
            </a:r>
            <a:endParaRPr/>
          </a:p>
        </p:txBody>
      </p:sp>
      <p:sp>
        <p:nvSpPr>
          <p:cNvPr id="352" name="Google Shape;352;p10"/>
          <p:cNvSpPr/>
          <p:nvPr/>
        </p:nvSpPr>
        <p:spPr>
          <a:xfrm>
            <a:off x="6400798" y="3241493"/>
            <a:ext cx="5960806" cy="97809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AMI Datasource to get latest AMI ID dynamically</a:t>
            </a:r>
            <a:endParaRPr/>
          </a:p>
        </p:txBody>
      </p:sp>
      <p:sp>
        <p:nvSpPr>
          <p:cNvPr id="353" name="Google Shape;353;p10"/>
          <p:cNvSpPr/>
          <p:nvPr/>
        </p:nvSpPr>
        <p:spPr>
          <a:xfrm>
            <a:off x="10297530" y="6864904"/>
            <a:ext cx="3311249" cy="719894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Local-exec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cxnSp>
        <p:nvCxnSpPr>
          <p:cNvPr id="354" name="Google Shape;354;p10"/>
          <p:cNvCxnSpPr>
            <a:stCxn id="346" idx="1"/>
            <a:endCxn id="342" idx="3"/>
          </p:cNvCxnSpPr>
          <p:nvPr/>
        </p:nvCxnSpPr>
        <p:spPr>
          <a:xfrm flipH="1">
            <a:off x="2842251" y="1586038"/>
            <a:ext cx="3561300" cy="13059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10"/>
          <p:cNvCxnSpPr>
            <a:stCxn id="347" idx="1"/>
            <a:endCxn id="343" idx="3"/>
          </p:cNvCxnSpPr>
          <p:nvPr/>
        </p:nvCxnSpPr>
        <p:spPr>
          <a:xfrm flipH="1">
            <a:off x="3393298" y="2667945"/>
            <a:ext cx="3007500" cy="1233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10"/>
          <p:cNvCxnSpPr>
            <a:stCxn id="352" idx="1"/>
          </p:cNvCxnSpPr>
          <p:nvPr/>
        </p:nvCxnSpPr>
        <p:spPr>
          <a:xfrm flipH="1">
            <a:off x="2600098" y="3730538"/>
            <a:ext cx="3800700" cy="8805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10"/>
          <p:cNvCxnSpPr>
            <a:stCxn id="348" idx="1"/>
            <a:endCxn id="344" idx="3"/>
          </p:cNvCxnSpPr>
          <p:nvPr/>
        </p:nvCxnSpPr>
        <p:spPr>
          <a:xfrm flipH="1">
            <a:off x="3367798" y="4852138"/>
            <a:ext cx="3033000" cy="4461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10"/>
          <p:cNvCxnSpPr/>
          <p:nvPr/>
        </p:nvCxnSpPr>
        <p:spPr>
          <a:xfrm rot="10800000">
            <a:off x="3040655" y="6287127"/>
            <a:ext cx="3272010" cy="27449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10"/>
          <p:cNvCxnSpPr>
            <a:stCxn id="349" idx="3"/>
            <a:endCxn id="350" idx="1"/>
          </p:cNvCxnSpPr>
          <p:nvPr/>
        </p:nvCxnSpPr>
        <p:spPr>
          <a:xfrm flipH="1" rot="10800000">
            <a:off x="8857562" y="5713165"/>
            <a:ext cx="1440000" cy="801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10"/>
          <p:cNvCxnSpPr>
            <a:stCxn id="349" idx="3"/>
            <a:endCxn id="351" idx="1"/>
          </p:cNvCxnSpPr>
          <p:nvPr/>
        </p:nvCxnSpPr>
        <p:spPr>
          <a:xfrm flipH="1" rot="10800000">
            <a:off x="8857562" y="6454465"/>
            <a:ext cx="1440000" cy="60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10"/>
          <p:cNvCxnSpPr>
            <a:stCxn id="349" idx="3"/>
            <a:endCxn id="353" idx="1"/>
          </p:cNvCxnSpPr>
          <p:nvPr/>
        </p:nvCxnSpPr>
        <p:spPr>
          <a:xfrm>
            <a:off x="8857562" y="6514465"/>
            <a:ext cx="1440000" cy="71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0"/>
          <p:cNvSpPr/>
          <p:nvPr/>
        </p:nvSpPr>
        <p:spPr>
          <a:xfrm>
            <a:off x="6312665" y="6934479"/>
            <a:ext cx="2544897" cy="719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cxnSp>
        <p:nvCxnSpPr>
          <p:cNvPr id="363" name="Google Shape;363;p10"/>
          <p:cNvCxnSpPr/>
          <p:nvPr/>
        </p:nvCxnSpPr>
        <p:spPr>
          <a:xfrm rot="10800000">
            <a:off x="3040655" y="6874412"/>
            <a:ext cx="3272010" cy="359998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109"/>
          <p:cNvSpPr txBox="1"/>
          <p:nvPr>
            <p:ph type="title"/>
          </p:nvPr>
        </p:nvSpPr>
        <p:spPr>
          <a:xfrm>
            <a:off x="5521102" y="67332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3345" name="Google Shape;3345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16" y="1650465"/>
            <a:ext cx="49657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6" name="Google Shape;3346;p109"/>
          <p:cNvSpPr/>
          <p:nvPr/>
        </p:nvSpPr>
        <p:spPr>
          <a:xfrm>
            <a:off x="302832" y="2013958"/>
            <a:ext cx="4797978" cy="29958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7" name="Google Shape;3347;p109"/>
          <p:cNvSpPr/>
          <p:nvPr/>
        </p:nvSpPr>
        <p:spPr>
          <a:xfrm>
            <a:off x="302832" y="2991686"/>
            <a:ext cx="3287083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8" name="Google Shape;3348;p109"/>
          <p:cNvSpPr/>
          <p:nvPr/>
        </p:nvSpPr>
        <p:spPr>
          <a:xfrm>
            <a:off x="302833" y="3398495"/>
            <a:ext cx="3287082" cy="9091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9" name="Google Shape;3349;p109"/>
          <p:cNvSpPr/>
          <p:nvPr/>
        </p:nvSpPr>
        <p:spPr>
          <a:xfrm>
            <a:off x="302832" y="4668292"/>
            <a:ext cx="2924199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0" name="Google Shape;3350;p109"/>
          <p:cNvSpPr/>
          <p:nvPr/>
        </p:nvSpPr>
        <p:spPr>
          <a:xfrm>
            <a:off x="302832" y="5028989"/>
            <a:ext cx="2924199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1" name="Google Shape;3351;p109"/>
          <p:cNvSpPr/>
          <p:nvPr/>
        </p:nvSpPr>
        <p:spPr>
          <a:xfrm>
            <a:off x="302832" y="5389686"/>
            <a:ext cx="2924199" cy="31948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2" name="Google Shape;3352;p109"/>
          <p:cNvSpPr/>
          <p:nvPr/>
        </p:nvSpPr>
        <p:spPr>
          <a:xfrm>
            <a:off x="6378767" y="1509571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App3 Target Groups and Listener Rules</a:t>
            </a:r>
            <a:endParaRPr/>
          </a:p>
        </p:txBody>
      </p:sp>
      <p:sp>
        <p:nvSpPr>
          <p:cNvPr id="3353" name="Google Shape;3353;p109"/>
          <p:cNvSpPr/>
          <p:nvPr/>
        </p:nvSpPr>
        <p:spPr>
          <a:xfrm>
            <a:off x="6378770" y="2416939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dns-to-db Route53 Record</a:t>
            </a:r>
            <a:endParaRPr/>
          </a:p>
        </p:txBody>
      </p:sp>
      <p:sp>
        <p:nvSpPr>
          <p:cNvPr id="3354" name="Google Shape;3354;p109"/>
          <p:cNvSpPr/>
          <p:nvPr/>
        </p:nvSpPr>
        <p:spPr>
          <a:xfrm>
            <a:off x="6378767" y="3324307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RDS Database Variables, RDS Module and RDS Outputs</a:t>
            </a:r>
            <a:endParaRPr/>
          </a:p>
        </p:txBody>
      </p:sp>
      <p:sp>
        <p:nvSpPr>
          <p:cNvPr id="3355" name="Google Shape;3355;p109"/>
          <p:cNvSpPr/>
          <p:nvPr/>
        </p:nvSpPr>
        <p:spPr>
          <a:xfrm>
            <a:off x="6378767" y="4230478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Userdata for Bastion Host to install MYSQL Client during creation of EC2 Instance using userdata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6" name="Google Shape;3356;p109"/>
          <p:cNvSpPr/>
          <p:nvPr/>
        </p:nvSpPr>
        <p:spPr>
          <a:xfrm>
            <a:off x="6378767" y="5136649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RDS Database Variables</a:t>
            </a:r>
            <a:endParaRPr/>
          </a:p>
        </p:txBody>
      </p:sp>
      <p:sp>
        <p:nvSpPr>
          <p:cNvPr id="3357" name="Google Shape;3357;p109"/>
          <p:cNvSpPr/>
          <p:nvPr/>
        </p:nvSpPr>
        <p:spPr>
          <a:xfrm>
            <a:off x="6378767" y="6042820"/>
            <a:ext cx="7776255" cy="62770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 RDS DB related password as secure variable in secret.tfvars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8" name="Google Shape;3358;p109"/>
          <p:cNvCxnSpPr>
            <a:stCxn id="3352" idx="1"/>
          </p:cNvCxnSpPr>
          <p:nvPr/>
        </p:nvCxnSpPr>
        <p:spPr>
          <a:xfrm flipH="1">
            <a:off x="5100767" y="1823422"/>
            <a:ext cx="1278000" cy="313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9" name="Google Shape;3359;p109"/>
          <p:cNvCxnSpPr>
            <a:stCxn id="3353" idx="1"/>
            <a:endCxn id="3347" idx="3"/>
          </p:cNvCxnSpPr>
          <p:nvPr/>
        </p:nvCxnSpPr>
        <p:spPr>
          <a:xfrm flipH="1">
            <a:off x="3589970" y="2730790"/>
            <a:ext cx="2788800" cy="420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0" name="Google Shape;3360;p109"/>
          <p:cNvCxnSpPr>
            <a:stCxn id="3354" idx="1"/>
            <a:endCxn id="3348" idx="3"/>
          </p:cNvCxnSpPr>
          <p:nvPr/>
        </p:nvCxnSpPr>
        <p:spPr>
          <a:xfrm flipH="1">
            <a:off x="3589967" y="3638158"/>
            <a:ext cx="2788800" cy="21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1" name="Google Shape;3361;p109"/>
          <p:cNvCxnSpPr>
            <a:stCxn id="3355" idx="1"/>
            <a:endCxn id="3349" idx="3"/>
          </p:cNvCxnSpPr>
          <p:nvPr/>
        </p:nvCxnSpPr>
        <p:spPr>
          <a:xfrm flipH="1">
            <a:off x="3226967" y="4544329"/>
            <a:ext cx="3151800" cy="283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2" name="Google Shape;3362;p109"/>
          <p:cNvCxnSpPr>
            <a:stCxn id="3356" idx="1"/>
            <a:endCxn id="3350" idx="3"/>
          </p:cNvCxnSpPr>
          <p:nvPr/>
        </p:nvCxnSpPr>
        <p:spPr>
          <a:xfrm rot="10800000">
            <a:off x="3226967" y="5188599"/>
            <a:ext cx="3151800" cy="261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3" name="Google Shape;3363;p109"/>
          <p:cNvCxnSpPr>
            <a:stCxn id="3357" idx="1"/>
            <a:endCxn id="3351" idx="3"/>
          </p:cNvCxnSpPr>
          <p:nvPr/>
        </p:nvCxnSpPr>
        <p:spPr>
          <a:xfrm rot="10800000">
            <a:off x="3226967" y="5549370"/>
            <a:ext cx="3151800" cy="80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110"/>
          <p:cNvSpPr txBox="1"/>
          <p:nvPr>
            <p:ph type="title"/>
          </p:nvPr>
        </p:nvSpPr>
        <p:spPr>
          <a:xfrm>
            <a:off x="1005840" y="-241384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Upgrade Terraform Modules</a:t>
            </a:r>
            <a:endParaRPr/>
          </a:p>
        </p:txBody>
      </p:sp>
      <p:sp>
        <p:nvSpPr>
          <p:cNvPr id="3369" name="Google Shape;3369;p110"/>
          <p:cNvSpPr/>
          <p:nvPr/>
        </p:nvSpPr>
        <p:spPr>
          <a:xfrm>
            <a:off x="253387" y="2057832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VPC Terraform Module</a:t>
            </a:r>
            <a:endParaRPr/>
          </a:p>
        </p:txBody>
      </p:sp>
      <p:sp>
        <p:nvSpPr>
          <p:cNvPr id="3370" name="Google Shape;3370;p110"/>
          <p:cNvSpPr/>
          <p:nvPr/>
        </p:nvSpPr>
        <p:spPr>
          <a:xfrm>
            <a:off x="253387" y="3076990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Group Terraform Module</a:t>
            </a:r>
            <a:endParaRPr/>
          </a:p>
        </p:txBody>
      </p:sp>
      <p:sp>
        <p:nvSpPr>
          <p:cNvPr id="3371" name="Google Shape;3371;p110"/>
          <p:cNvSpPr/>
          <p:nvPr/>
        </p:nvSpPr>
        <p:spPr>
          <a:xfrm>
            <a:off x="253387" y="4091324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Load Balancer Terraform Module</a:t>
            </a:r>
            <a:endParaRPr/>
          </a:p>
        </p:txBody>
      </p:sp>
      <p:sp>
        <p:nvSpPr>
          <p:cNvPr id="3372" name="Google Shape;3372;p110"/>
          <p:cNvSpPr/>
          <p:nvPr/>
        </p:nvSpPr>
        <p:spPr>
          <a:xfrm>
            <a:off x="253386" y="5110482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ACM Certificate Manager Terraform Module</a:t>
            </a:r>
            <a:endParaRPr/>
          </a:p>
        </p:txBody>
      </p:sp>
      <p:sp>
        <p:nvSpPr>
          <p:cNvPr id="3373" name="Google Shape;3373;p110"/>
          <p:cNvSpPr/>
          <p:nvPr/>
        </p:nvSpPr>
        <p:spPr>
          <a:xfrm>
            <a:off x="6112525" y="205783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v2.78.0</a:t>
            </a:r>
            <a:endParaRPr/>
          </a:p>
        </p:txBody>
      </p:sp>
      <p:sp>
        <p:nvSpPr>
          <p:cNvPr id="3374" name="Google Shape;3374;p110"/>
          <p:cNvSpPr/>
          <p:nvPr/>
        </p:nvSpPr>
        <p:spPr>
          <a:xfrm>
            <a:off x="6112525" y="3076990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v3.18.0</a:t>
            </a:r>
            <a:endParaRPr/>
          </a:p>
        </p:txBody>
      </p:sp>
      <p:sp>
        <p:nvSpPr>
          <p:cNvPr id="3375" name="Google Shape;3375;p110"/>
          <p:cNvSpPr/>
          <p:nvPr/>
        </p:nvSpPr>
        <p:spPr>
          <a:xfrm>
            <a:off x="6112525" y="4091324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v5.16.0</a:t>
            </a:r>
            <a:endParaRPr/>
          </a:p>
        </p:txBody>
      </p:sp>
      <p:sp>
        <p:nvSpPr>
          <p:cNvPr id="3376" name="Google Shape;3376;p110"/>
          <p:cNvSpPr/>
          <p:nvPr/>
        </p:nvSpPr>
        <p:spPr>
          <a:xfrm>
            <a:off x="6112524" y="511048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v2.14.0</a:t>
            </a:r>
            <a:endParaRPr/>
          </a:p>
        </p:txBody>
      </p:sp>
      <p:sp>
        <p:nvSpPr>
          <p:cNvPr id="3377" name="Google Shape;3377;p110"/>
          <p:cNvSpPr/>
          <p:nvPr/>
        </p:nvSpPr>
        <p:spPr>
          <a:xfrm>
            <a:off x="9239479" y="205783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v3.0.0</a:t>
            </a:r>
            <a:endParaRPr/>
          </a:p>
        </p:txBody>
      </p:sp>
      <p:sp>
        <p:nvSpPr>
          <p:cNvPr id="3378" name="Google Shape;3378;p110"/>
          <p:cNvSpPr/>
          <p:nvPr/>
        </p:nvSpPr>
        <p:spPr>
          <a:xfrm>
            <a:off x="9239479" y="3076990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v4.0.0</a:t>
            </a:r>
            <a:endParaRPr/>
          </a:p>
        </p:txBody>
      </p:sp>
      <p:sp>
        <p:nvSpPr>
          <p:cNvPr id="3379" name="Google Shape;3379;p110"/>
          <p:cNvSpPr/>
          <p:nvPr/>
        </p:nvSpPr>
        <p:spPr>
          <a:xfrm>
            <a:off x="9239479" y="4091324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v6.0.0</a:t>
            </a:r>
            <a:endParaRPr/>
          </a:p>
        </p:txBody>
      </p:sp>
      <p:sp>
        <p:nvSpPr>
          <p:cNvPr id="3380" name="Google Shape;3380;p110"/>
          <p:cNvSpPr/>
          <p:nvPr/>
        </p:nvSpPr>
        <p:spPr>
          <a:xfrm>
            <a:off x="9239478" y="511048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v3.0.0</a:t>
            </a:r>
            <a:endParaRPr/>
          </a:p>
        </p:txBody>
      </p:sp>
      <p:sp>
        <p:nvSpPr>
          <p:cNvPr id="3381" name="Google Shape;3381;p110"/>
          <p:cNvSpPr/>
          <p:nvPr/>
        </p:nvSpPr>
        <p:spPr>
          <a:xfrm>
            <a:off x="11947792" y="205783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Impact</a:t>
            </a:r>
            <a:endParaRPr/>
          </a:p>
        </p:txBody>
      </p:sp>
      <p:sp>
        <p:nvSpPr>
          <p:cNvPr id="3382" name="Google Shape;3382;p110"/>
          <p:cNvSpPr/>
          <p:nvPr/>
        </p:nvSpPr>
        <p:spPr>
          <a:xfrm>
            <a:off x="11947792" y="3076990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Impact</a:t>
            </a:r>
            <a:endParaRPr/>
          </a:p>
        </p:txBody>
      </p:sp>
      <p:sp>
        <p:nvSpPr>
          <p:cNvPr id="3383" name="Google Shape;3383;p110"/>
          <p:cNvSpPr/>
          <p:nvPr/>
        </p:nvSpPr>
        <p:spPr>
          <a:xfrm>
            <a:off x="11947792" y="4091324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Impact</a:t>
            </a:r>
            <a:endParaRPr/>
          </a:p>
        </p:txBody>
      </p:sp>
      <p:sp>
        <p:nvSpPr>
          <p:cNvPr id="3384" name="Google Shape;3384;p110"/>
          <p:cNvSpPr/>
          <p:nvPr/>
        </p:nvSpPr>
        <p:spPr>
          <a:xfrm>
            <a:off x="11947791" y="511048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Impact</a:t>
            </a:r>
            <a:endParaRPr/>
          </a:p>
        </p:txBody>
      </p:sp>
      <p:sp>
        <p:nvSpPr>
          <p:cNvPr id="3385" name="Google Shape;3385;p110"/>
          <p:cNvSpPr/>
          <p:nvPr/>
        </p:nvSpPr>
        <p:spPr>
          <a:xfrm>
            <a:off x="253386" y="1122408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Type</a:t>
            </a:r>
            <a:endParaRPr/>
          </a:p>
        </p:txBody>
      </p:sp>
      <p:sp>
        <p:nvSpPr>
          <p:cNvPr id="3386" name="Google Shape;3386;p110"/>
          <p:cNvSpPr/>
          <p:nvPr/>
        </p:nvSpPr>
        <p:spPr>
          <a:xfrm>
            <a:off x="6112524" y="1122408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Previous Version</a:t>
            </a:r>
            <a:endParaRPr/>
          </a:p>
        </p:txBody>
      </p:sp>
      <p:sp>
        <p:nvSpPr>
          <p:cNvPr id="3387" name="Google Shape;3387;p110"/>
          <p:cNvSpPr/>
          <p:nvPr/>
        </p:nvSpPr>
        <p:spPr>
          <a:xfrm>
            <a:off x="9239478" y="1122408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Version</a:t>
            </a:r>
            <a:endParaRPr/>
          </a:p>
        </p:txBody>
      </p:sp>
      <p:sp>
        <p:nvSpPr>
          <p:cNvPr id="3388" name="Google Shape;3388;p110"/>
          <p:cNvSpPr/>
          <p:nvPr/>
        </p:nvSpPr>
        <p:spPr>
          <a:xfrm>
            <a:off x="11947791" y="1122408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Analysis</a:t>
            </a:r>
            <a:endParaRPr/>
          </a:p>
        </p:txBody>
      </p:sp>
      <p:sp>
        <p:nvSpPr>
          <p:cNvPr id="3389" name="Google Shape;3389;p110"/>
          <p:cNvSpPr/>
          <p:nvPr/>
        </p:nvSpPr>
        <p:spPr>
          <a:xfrm>
            <a:off x="253386" y="5990853"/>
            <a:ext cx="14053851" cy="9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a major change in all the modules (except vpc) related to output names of these modules which impacts all these module references wherever you use.</a:t>
            </a:r>
            <a:endParaRPr/>
          </a:p>
        </p:txBody>
      </p:sp>
      <p:sp>
        <p:nvSpPr>
          <p:cNvPr id="3390" name="Google Shape;3390;p110"/>
          <p:cNvSpPr/>
          <p:nvPr/>
        </p:nvSpPr>
        <p:spPr>
          <a:xfrm>
            <a:off x="253386" y="7003524"/>
            <a:ext cx="14053851" cy="599472"/>
          </a:xfrm>
          <a:prstGeom prst="roundRect">
            <a:avLst>
              <a:gd fmla="val 16667" name="adj"/>
            </a:avLst>
          </a:prstGeom>
          <a:solidFill>
            <a:srgbClr val="FF7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 Change: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`this_` for all outputs was removed for these modules.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111"/>
          <p:cNvSpPr txBox="1"/>
          <p:nvPr>
            <p:ph idx="1" type="body"/>
          </p:nvPr>
        </p:nvSpPr>
        <p:spPr>
          <a:xfrm>
            <a:off x="272781" y="2238608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Autoscaling with Launch Configurations</a:t>
            </a:r>
            <a:endParaRPr/>
          </a:p>
        </p:txBody>
      </p:sp>
      <p:pic>
        <p:nvPicPr>
          <p:cNvPr descr="HashiCorp Terraform" id="3396" name="Google Shape;3396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397" name="Google Shape;3397;p111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398" name="Google Shape;3398;p111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399" name="Google Shape;3399;p111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0" name="Google Shape;3400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p111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402" name="Google Shape;3402;p111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403" name="Google Shape;3403;p111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404" name="Google Shape;3404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5" name="Google Shape;3405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6" name="Google Shape;3406;p1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407" name="Google Shape;3407;p111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408" name="Google Shape;3408;p111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409" name="Google Shape;3409;p1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0" name="Google Shape;3410;p1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1" name="Google Shape;3411;p111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412" name="Google Shape;3412;p1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3" name="Google Shape;3413;p111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414" name="Google Shape;3414;p1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5" name="Google Shape;3415;p111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3416" name="Google Shape;3416;p111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3417" name="Google Shape;3417;p111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418" name="Google Shape;3418;p1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419" name="Google Shape;3419;p111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3420" name="Google Shape;3420;p111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421" name="Google Shape;3421;p1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422" name="Google Shape;3422;p111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3" name="Google Shape;3423;p1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4" name="Google Shape;3424;p111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425" name="Google Shape;3425;p1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6" name="Google Shape;3426;p111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3427" name="Google Shape;3427;p1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8" name="Google Shape;3428;p111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3429" name="Google Shape;3429;p1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0" name="Google Shape;3430;p111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3431" name="Google Shape;3431;p1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2" name="Google Shape;3432;p111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3433" name="Google Shape;3433;p1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p111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8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p112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440" name="Google Shape;3440;p112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441" name="Google Shape;3441;p112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442" name="Google Shape;3442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444" name="Google Shape;3444;p112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445" name="Google Shape;3445;p112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446" name="Google Shape;3446;p112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447" name="Google Shape;3447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Google Shape;3448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50" name="Google Shape;3450;p112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451" name="Google Shape;3451;p112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452" name="Google Shape;3452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3" name="Google Shape;3453;p112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454" name="Google Shape;3454;p112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455" name="Google Shape;3455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6" name="Google Shape;3456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7" name="Google Shape;3457;p112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458" name="Google Shape;3458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9" name="Google Shape;3459;p112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460" name="Google Shape;3460;p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1" name="Google Shape;3461;p1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62" name="Google Shape;3462;p112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463" name="Google Shape;3463;p1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64" name="Google Shape;3464;p112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465" name="Google Shape;3465;p1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66" name="Google Shape;3466;p112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467" name="Google Shape;3467;p112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468" name="Google Shape;3468;p1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69" name="Google Shape;3469;p112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470" name="Google Shape;3470;p112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471" name="Google Shape;3471;p112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3472" name="Google Shape;3472;p1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p112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474" name="Google Shape;3474;p1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112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3476" name="Google Shape;3476;p112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3477" name="Google Shape;3477;p1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78" name="Google Shape;3478;p112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9" name="Google Shape;3479;p112"/>
          <p:cNvSpPr/>
          <p:nvPr/>
        </p:nvSpPr>
        <p:spPr>
          <a:xfrm>
            <a:off x="245358" y="66157"/>
            <a:ext cx="8091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Autoscaling with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Configuration </a:t>
            </a: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480" name="Google Shape;3480;p1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1" name="Google Shape;3481;p112"/>
          <p:cNvCxnSpPr>
            <a:stCxn id="3468" idx="2"/>
            <a:endCxn id="3471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2" name="Google Shape;3482;p112"/>
          <p:cNvCxnSpPr>
            <a:stCxn id="3480" idx="1"/>
            <a:endCxn id="3460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3" name="Google Shape;3483;p112"/>
          <p:cNvCxnSpPr>
            <a:stCxn id="3474" idx="2"/>
            <a:endCxn id="3468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4" name="Google Shape;3484;p112"/>
          <p:cNvCxnSpPr>
            <a:stCxn id="3460" idx="2"/>
            <a:endCxn id="3474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5" name="Google Shape;3485;p112"/>
          <p:cNvSpPr txBox="1"/>
          <p:nvPr/>
        </p:nvSpPr>
        <p:spPr>
          <a:xfrm>
            <a:off x="10269685" y="304354"/>
            <a:ext cx="29804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http://asg-lc1.devopsincloud.com</a:t>
            </a:r>
            <a:endParaRPr/>
          </a:p>
        </p:txBody>
      </p:sp>
      <p:sp>
        <p:nvSpPr>
          <p:cNvPr id="3486" name="Google Shape;3486;p112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487" name="Google Shape;3487;p112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488" name="Google Shape;3488;p112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3489" name="Google Shape;3489;p1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1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1" name="Google Shape;3491;p112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3492" name="Google Shape;3492;p112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3493" name="Google Shape;3493;p1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1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5" name="Google Shape;3495;p112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3496" name="Google Shape;3496;p112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3497" name="Google Shape;3497;p1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p112"/>
          <p:cNvSpPr/>
          <p:nvPr/>
        </p:nvSpPr>
        <p:spPr>
          <a:xfrm>
            <a:off x="193503" y="1107150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ASG Module</a:t>
            </a:r>
            <a:endParaRPr/>
          </a:p>
        </p:txBody>
      </p:sp>
      <p:sp>
        <p:nvSpPr>
          <p:cNvPr id="3499" name="Google Shape;3499;p112"/>
          <p:cNvSpPr/>
          <p:nvPr/>
        </p:nvSpPr>
        <p:spPr>
          <a:xfrm>
            <a:off x="165721" y="1908692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with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Configuration</a:t>
            </a:r>
            <a:endParaRPr/>
          </a:p>
        </p:txBody>
      </p:sp>
      <p:sp>
        <p:nvSpPr>
          <p:cNvPr id="3500" name="Google Shape;3500;p112"/>
          <p:cNvSpPr/>
          <p:nvPr/>
        </p:nvSpPr>
        <p:spPr>
          <a:xfrm>
            <a:off x="165721" y="27027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Instance Refresh</a:t>
            </a:r>
            <a:endParaRPr/>
          </a:p>
        </p:txBody>
      </p:sp>
      <p:sp>
        <p:nvSpPr>
          <p:cNvPr id="3501" name="Google Shape;3501;p112"/>
          <p:cNvSpPr/>
          <p:nvPr/>
        </p:nvSpPr>
        <p:spPr>
          <a:xfrm>
            <a:off x="135885" y="350187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Lifecycle Hooks</a:t>
            </a:r>
            <a:endParaRPr/>
          </a:p>
        </p:txBody>
      </p:sp>
      <p:sp>
        <p:nvSpPr>
          <p:cNvPr id="3502" name="Google Shape;3502;p112"/>
          <p:cNvSpPr/>
          <p:nvPr/>
        </p:nvSpPr>
        <p:spPr>
          <a:xfrm>
            <a:off x="135885" y="429415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TTSP</a:t>
            </a:r>
            <a:endParaRPr/>
          </a:p>
        </p:txBody>
      </p:sp>
      <p:sp>
        <p:nvSpPr>
          <p:cNvPr id="3503" name="Google Shape;3503;p112"/>
          <p:cNvSpPr/>
          <p:nvPr/>
        </p:nvSpPr>
        <p:spPr>
          <a:xfrm>
            <a:off x="90635" y="508195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Scheduled Actions</a:t>
            </a:r>
            <a:endParaRPr/>
          </a:p>
        </p:txBody>
      </p:sp>
      <p:sp>
        <p:nvSpPr>
          <p:cNvPr id="3504" name="Google Shape;3504;p112"/>
          <p:cNvSpPr/>
          <p:nvPr/>
        </p:nvSpPr>
        <p:spPr>
          <a:xfrm>
            <a:off x="90635" y="586732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Notifications</a:t>
            </a:r>
            <a:endParaRPr/>
          </a:p>
        </p:txBody>
      </p:sp>
      <p:sp>
        <p:nvSpPr>
          <p:cNvPr id="3505" name="Google Shape;3505;p112"/>
          <p:cNvSpPr/>
          <p:nvPr/>
        </p:nvSpPr>
        <p:spPr>
          <a:xfrm>
            <a:off x="75721" y="6649739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Autoscaling Tests</a:t>
            </a:r>
            <a:endParaRPr/>
          </a:p>
        </p:txBody>
      </p:sp>
      <p:cxnSp>
        <p:nvCxnSpPr>
          <p:cNvPr id="3506" name="Google Shape;3506;p112"/>
          <p:cNvCxnSpPr>
            <a:stCxn id="3471" idx="1"/>
            <a:endCxn id="3465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7" name="Google Shape;3507;p112"/>
          <p:cNvCxnSpPr>
            <a:stCxn id="3471" idx="3"/>
            <a:endCxn id="3470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p113"/>
          <p:cNvSpPr txBox="1"/>
          <p:nvPr>
            <p:ph type="title"/>
          </p:nvPr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3513" name="Google Shape;3513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43" y="205922"/>
            <a:ext cx="467360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Google Shape;3514;p113"/>
          <p:cNvSpPr/>
          <p:nvPr/>
        </p:nvSpPr>
        <p:spPr>
          <a:xfrm>
            <a:off x="979714" y="2122714"/>
            <a:ext cx="2601686" cy="42454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5" name="Google Shape;3515;p113"/>
          <p:cNvSpPr/>
          <p:nvPr/>
        </p:nvSpPr>
        <p:spPr>
          <a:xfrm>
            <a:off x="979714" y="6139543"/>
            <a:ext cx="3512820" cy="42454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6" name="Google Shape;3516;p113"/>
          <p:cNvSpPr/>
          <p:nvPr/>
        </p:nvSpPr>
        <p:spPr>
          <a:xfrm>
            <a:off x="7315200" y="1952390"/>
            <a:ext cx="6905174" cy="59486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Added Autoscaling related tags</a:t>
            </a:r>
            <a:endParaRPr/>
          </a:p>
        </p:txBody>
      </p:sp>
      <p:sp>
        <p:nvSpPr>
          <p:cNvPr id="3517" name="Google Shape;3517;p113"/>
          <p:cNvSpPr/>
          <p:nvPr/>
        </p:nvSpPr>
        <p:spPr>
          <a:xfrm>
            <a:off x="7392122" y="6054380"/>
            <a:ext cx="6905174" cy="98867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Removed all private EC2 Instances (App1, App2) related configurations as we are going to create EC2 Instances using Autoscaling</a:t>
            </a:r>
            <a:endParaRPr/>
          </a:p>
        </p:txBody>
      </p:sp>
      <p:cxnSp>
        <p:nvCxnSpPr>
          <p:cNvPr id="3518" name="Google Shape;3518;p113"/>
          <p:cNvCxnSpPr>
            <a:stCxn id="3516" idx="1"/>
            <a:endCxn id="3514" idx="3"/>
          </p:cNvCxnSpPr>
          <p:nvPr/>
        </p:nvCxnSpPr>
        <p:spPr>
          <a:xfrm flipH="1">
            <a:off x="3581400" y="2249824"/>
            <a:ext cx="3733800" cy="85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9" name="Google Shape;3519;p113"/>
          <p:cNvCxnSpPr>
            <a:stCxn id="3517" idx="1"/>
          </p:cNvCxnSpPr>
          <p:nvPr/>
        </p:nvCxnSpPr>
        <p:spPr>
          <a:xfrm rot="10800000">
            <a:off x="4492622" y="6378919"/>
            <a:ext cx="2899500" cy="169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114"/>
          <p:cNvSpPr txBox="1"/>
          <p:nvPr>
            <p:ph type="title"/>
          </p:nvPr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3525" name="Google Shape;352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1587500"/>
            <a:ext cx="5778500" cy="50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6" name="Google Shape;3526;p114"/>
          <p:cNvSpPr/>
          <p:nvPr/>
        </p:nvSpPr>
        <p:spPr>
          <a:xfrm>
            <a:off x="468086" y="1926771"/>
            <a:ext cx="4469674" cy="42454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7" name="Google Shape;3527;p114"/>
          <p:cNvSpPr/>
          <p:nvPr/>
        </p:nvSpPr>
        <p:spPr>
          <a:xfrm>
            <a:off x="468086" y="2917370"/>
            <a:ext cx="4469674" cy="337457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8" name="Google Shape;3528;p114"/>
          <p:cNvSpPr/>
          <p:nvPr/>
        </p:nvSpPr>
        <p:spPr>
          <a:xfrm>
            <a:off x="468086" y="3298371"/>
            <a:ext cx="5540828" cy="234042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9" name="Google Shape;3529;p114"/>
          <p:cNvSpPr/>
          <p:nvPr/>
        </p:nvSpPr>
        <p:spPr>
          <a:xfrm>
            <a:off x="7859486" y="1214455"/>
            <a:ext cx="6551021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Load Balancer – Remove App1 Targets as we are going to link ALB with Autoscaling Group</a:t>
            </a:r>
            <a:endParaRPr/>
          </a:p>
        </p:txBody>
      </p:sp>
      <p:sp>
        <p:nvSpPr>
          <p:cNvPr id="3530" name="Google Shape;3530;p114"/>
          <p:cNvSpPr/>
          <p:nvPr/>
        </p:nvSpPr>
        <p:spPr>
          <a:xfrm>
            <a:off x="7859486" y="2041769"/>
            <a:ext cx="6551021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ASG Demo related DNS Name</a:t>
            </a:r>
            <a:endParaRPr/>
          </a:p>
        </p:txBody>
      </p:sp>
      <p:sp>
        <p:nvSpPr>
          <p:cNvPr id="3531" name="Google Shape;3531;p114"/>
          <p:cNvSpPr/>
          <p:nvPr/>
        </p:nvSpPr>
        <p:spPr>
          <a:xfrm>
            <a:off x="7859486" y="2858198"/>
            <a:ext cx="6551021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Autoscaling Module</a:t>
            </a:r>
            <a:endParaRPr/>
          </a:p>
        </p:txBody>
      </p:sp>
      <p:sp>
        <p:nvSpPr>
          <p:cNvPr id="3532" name="Google Shape;3532;p114"/>
          <p:cNvSpPr/>
          <p:nvPr/>
        </p:nvSpPr>
        <p:spPr>
          <a:xfrm>
            <a:off x="7859486" y="3674627"/>
            <a:ext cx="6551021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Service Linked Role</a:t>
            </a:r>
            <a:endParaRPr/>
          </a:p>
        </p:txBody>
      </p:sp>
      <p:sp>
        <p:nvSpPr>
          <p:cNvPr id="3533" name="Google Shape;3533;p114"/>
          <p:cNvSpPr/>
          <p:nvPr/>
        </p:nvSpPr>
        <p:spPr>
          <a:xfrm>
            <a:off x="7859486" y="4491056"/>
            <a:ext cx="6551021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 with Launch Configuration</a:t>
            </a:r>
            <a:endParaRPr/>
          </a:p>
        </p:txBody>
      </p:sp>
      <p:sp>
        <p:nvSpPr>
          <p:cNvPr id="3534" name="Google Shape;3534;p114"/>
          <p:cNvSpPr/>
          <p:nvPr/>
        </p:nvSpPr>
        <p:spPr>
          <a:xfrm>
            <a:off x="7859486" y="5307485"/>
            <a:ext cx="6551021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 Terraform Outputs</a:t>
            </a:r>
            <a:endParaRPr/>
          </a:p>
        </p:txBody>
      </p:sp>
      <p:sp>
        <p:nvSpPr>
          <p:cNvPr id="3535" name="Google Shape;3535;p114"/>
          <p:cNvSpPr/>
          <p:nvPr/>
        </p:nvSpPr>
        <p:spPr>
          <a:xfrm>
            <a:off x="7859486" y="6123914"/>
            <a:ext cx="6551021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 Notifications</a:t>
            </a:r>
            <a:endParaRPr/>
          </a:p>
        </p:txBody>
      </p:sp>
      <p:sp>
        <p:nvSpPr>
          <p:cNvPr id="3536" name="Google Shape;3536;p114"/>
          <p:cNvSpPr/>
          <p:nvPr/>
        </p:nvSpPr>
        <p:spPr>
          <a:xfrm>
            <a:off x="7859486" y="6940343"/>
            <a:ext cx="6551021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 TTSP and Scheduled Actions</a:t>
            </a:r>
            <a:endParaRPr/>
          </a:p>
        </p:txBody>
      </p:sp>
      <p:cxnSp>
        <p:nvCxnSpPr>
          <p:cNvPr id="3537" name="Google Shape;3537;p114"/>
          <p:cNvCxnSpPr>
            <a:stCxn id="3529" idx="1"/>
            <a:endCxn id="3526" idx="3"/>
          </p:cNvCxnSpPr>
          <p:nvPr/>
        </p:nvCxnSpPr>
        <p:spPr>
          <a:xfrm flipH="1">
            <a:off x="4937786" y="1530141"/>
            <a:ext cx="2921700" cy="609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8" name="Google Shape;3538;p114"/>
          <p:cNvCxnSpPr>
            <a:stCxn id="3530" idx="1"/>
          </p:cNvCxnSpPr>
          <p:nvPr/>
        </p:nvCxnSpPr>
        <p:spPr>
          <a:xfrm flipH="1">
            <a:off x="4937786" y="2357455"/>
            <a:ext cx="2921700" cy="728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9" name="Google Shape;3539;p114"/>
          <p:cNvSpPr/>
          <p:nvPr/>
        </p:nvSpPr>
        <p:spPr>
          <a:xfrm>
            <a:off x="7315200" y="2869083"/>
            <a:ext cx="391886" cy="47026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0" name="Google Shape;3540;p114"/>
          <p:cNvCxnSpPr>
            <a:stCxn id="3539" idx="1"/>
            <a:endCxn id="3528" idx="3"/>
          </p:cNvCxnSpPr>
          <p:nvPr/>
        </p:nvCxnSpPr>
        <p:spPr>
          <a:xfrm rot="10800000">
            <a:off x="6009000" y="4468599"/>
            <a:ext cx="1306200" cy="751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115"/>
          <p:cNvSpPr txBox="1"/>
          <p:nvPr>
            <p:ph idx="1" type="body"/>
          </p:nvPr>
        </p:nvSpPr>
        <p:spPr>
          <a:xfrm>
            <a:off x="272781" y="2238608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Autoscaling with Launch Templates</a:t>
            </a:r>
            <a:endParaRPr/>
          </a:p>
        </p:txBody>
      </p:sp>
      <p:pic>
        <p:nvPicPr>
          <p:cNvPr descr="HashiCorp Terraform" id="3546" name="Google Shape;3546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547" name="Google Shape;3547;p115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548" name="Google Shape;3548;p115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549" name="Google Shape;3549;p115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0" name="Google Shape;3550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1" name="Google Shape;3551;p115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552" name="Google Shape;3552;p115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553" name="Google Shape;3553;p115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554" name="Google Shape;3554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5" name="Google Shape;3555;p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6" name="Google Shape;3556;p1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557" name="Google Shape;3557;p115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558" name="Google Shape;3558;p115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559" name="Google Shape;3559;p1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0" name="Google Shape;3560;p1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561" name="Google Shape;3561;p115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562" name="Google Shape;3562;p1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3" name="Google Shape;3563;p115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564" name="Google Shape;3564;p1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565" name="Google Shape;3565;p115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3566" name="Google Shape;3566;p115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3567" name="Google Shape;3567;p115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568" name="Google Shape;3568;p1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569" name="Google Shape;3569;p115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3570" name="Google Shape;3570;p115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571" name="Google Shape;3571;p1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572" name="Google Shape;3572;p115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3" name="Google Shape;3573;p1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4" name="Google Shape;3574;p115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575" name="Google Shape;3575;p1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6" name="Google Shape;3576;p115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3577" name="Google Shape;3577;p1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Google Shape;3578;p115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3579" name="Google Shape;3579;p1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0" name="Google Shape;3580;p115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3581" name="Google Shape;3581;p1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2" name="Google Shape;3582;p115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3583" name="Google Shape;3583;p1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4" name="Google Shape;3584;p115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116"/>
          <p:cNvSpPr txBox="1"/>
          <p:nvPr>
            <p:ph idx="1" type="body"/>
          </p:nvPr>
        </p:nvSpPr>
        <p:spPr>
          <a:xfrm>
            <a:off x="1005840" y="1821433"/>
            <a:ext cx="12618721" cy="559092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A launch template is </a:t>
            </a:r>
            <a:r>
              <a:rPr lang="en-US">
                <a:solidFill>
                  <a:srgbClr val="3F6E8C"/>
                </a:solidFill>
              </a:rPr>
              <a:t>similar to </a:t>
            </a:r>
            <a:r>
              <a:rPr lang="en-US"/>
              <a:t>a launch configuration with latest and advanced features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6E8C"/>
              </a:buClr>
              <a:buSzPts val="3400"/>
              <a:buChar char="•"/>
            </a:pPr>
            <a:r>
              <a:rPr lang="en-US">
                <a:solidFill>
                  <a:srgbClr val="3F6E8C"/>
                </a:solidFill>
              </a:rPr>
              <a:t>Template Versioning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We can create </a:t>
            </a:r>
            <a:r>
              <a:rPr lang="en-US">
                <a:solidFill>
                  <a:srgbClr val="00B050"/>
                </a:solidFill>
              </a:rPr>
              <a:t>multiple versions </a:t>
            </a:r>
            <a:r>
              <a:rPr lang="en-US"/>
              <a:t>of same template and use it. Tracking changes to LT by versioning them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6E8C"/>
              </a:buClr>
              <a:buSzPts val="3400"/>
              <a:buChar char="•"/>
            </a:pPr>
            <a:r>
              <a:rPr lang="en-US">
                <a:solidFill>
                  <a:srgbClr val="3F6E8C"/>
                </a:solidFill>
              </a:rPr>
              <a:t>Template Re-Usability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Create </a:t>
            </a:r>
            <a:r>
              <a:rPr lang="en-US">
                <a:solidFill>
                  <a:srgbClr val="00B050"/>
                </a:solidFill>
              </a:rPr>
              <a:t>base template </a:t>
            </a:r>
            <a:r>
              <a:rPr lang="en-US"/>
              <a:t>with important features (</a:t>
            </a:r>
            <a:r>
              <a:rPr lang="en-US">
                <a:solidFill>
                  <a:srgbClr val="00B050"/>
                </a:solidFill>
              </a:rPr>
              <a:t>Standardization</a:t>
            </a:r>
            <a:r>
              <a:rPr lang="en-US"/>
              <a:t> of Templates)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Create </a:t>
            </a:r>
            <a:r>
              <a:rPr lang="en-US">
                <a:solidFill>
                  <a:srgbClr val="00B050"/>
                </a:solidFill>
              </a:rPr>
              <a:t>app specific template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by loading base template features and adding additional features to it.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Going forward, start using </a:t>
            </a:r>
            <a:r>
              <a:rPr lang="en-US">
                <a:solidFill>
                  <a:srgbClr val="3F6E8C"/>
                </a:solidFill>
              </a:rPr>
              <a:t>Launch Templates </a:t>
            </a:r>
            <a:r>
              <a:rPr lang="en-US"/>
              <a:t>for all your Autoscaling groups. This is latest and greatest available on AWS from ASG perspective. </a:t>
            </a:r>
            <a:endParaRPr/>
          </a:p>
        </p:txBody>
      </p:sp>
      <p:sp>
        <p:nvSpPr>
          <p:cNvPr id="3590" name="Google Shape;3590;p116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AWS Autoscaling Launch Templates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4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p117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596" name="Google Shape;3596;p117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597" name="Google Shape;3597;p117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598" name="Google Shape;359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9" name="Google Shape;3599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0" name="Google Shape;3600;p117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601" name="Google Shape;3601;p117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602" name="Google Shape;3602;p117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603" name="Google Shape;3603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4" name="Google Shape;3604;p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5" name="Google Shape;3605;p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06" name="Google Shape;3606;p117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607" name="Google Shape;3607;p117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608" name="Google Shape;3608;p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09" name="Google Shape;3609;p117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610" name="Google Shape;3610;p117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611" name="Google Shape;3611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2" name="Google Shape;3612;p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3" name="Google Shape;3613;p117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614" name="Google Shape;3614;p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5" name="Google Shape;3615;p117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616" name="Google Shape;3616;p1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7" name="Google Shape;3617;p1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18" name="Google Shape;3618;p117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619" name="Google Shape;3619;p1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20" name="Google Shape;3620;p117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621" name="Google Shape;3621;p1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22" name="Google Shape;3622;p117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623" name="Google Shape;3623;p117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624" name="Google Shape;3624;p1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5" name="Google Shape;3625;p117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626" name="Google Shape;3626;p117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627" name="Google Shape;3627;p117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3628" name="Google Shape;3628;p1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9" name="Google Shape;3629;p117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630" name="Google Shape;3630;p1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3631" name="Google Shape;3631;p117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3632" name="Google Shape;3632;p117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3633" name="Google Shape;3633;p1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34" name="Google Shape;3634;p117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5" name="Google Shape;3635;p117"/>
          <p:cNvSpPr/>
          <p:nvPr/>
        </p:nvSpPr>
        <p:spPr>
          <a:xfrm>
            <a:off x="245358" y="66157"/>
            <a:ext cx="8139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Autoscaling with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Templates </a:t>
            </a: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636" name="Google Shape;3636;p1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7" name="Google Shape;3637;p117"/>
          <p:cNvCxnSpPr>
            <a:stCxn id="3624" idx="2"/>
            <a:endCxn id="3627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8" name="Google Shape;3638;p117"/>
          <p:cNvCxnSpPr>
            <a:stCxn id="3636" idx="1"/>
            <a:endCxn id="3616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9" name="Google Shape;3639;p117"/>
          <p:cNvCxnSpPr>
            <a:stCxn id="3630" idx="2"/>
            <a:endCxn id="3624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0" name="Google Shape;3640;p117"/>
          <p:cNvCxnSpPr>
            <a:stCxn id="3616" idx="2"/>
            <a:endCxn id="3630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1" name="Google Shape;3641;p117"/>
          <p:cNvSpPr txBox="1"/>
          <p:nvPr/>
        </p:nvSpPr>
        <p:spPr>
          <a:xfrm>
            <a:off x="10269685" y="304354"/>
            <a:ext cx="29804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http://asg-lt1.devopsincloud.com</a:t>
            </a:r>
            <a:endParaRPr/>
          </a:p>
        </p:txBody>
      </p:sp>
      <p:sp>
        <p:nvSpPr>
          <p:cNvPr id="3642" name="Google Shape;3642;p117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643" name="Google Shape;3643;p117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644" name="Google Shape;3644;p117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3645" name="Google Shape;3645;p1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1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7" name="Google Shape;3647;p117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3648" name="Google Shape;3648;p117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3649" name="Google Shape;3649;p1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0" name="Google Shape;3650;p1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1" name="Google Shape;3651;p117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3652" name="Google Shape;3652;p117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3653" name="Google Shape;3653;p1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117"/>
          <p:cNvSpPr/>
          <p:nvPr/>
        </p:nvSpPr>
        <p:spPr>
          <a:xfrm>
            <a:off x="193503" y="1107150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ASG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/>
          </a:p>
        </p:txBody>
      </p:sp>
      <p:sp>
        <p:nvSpPr>
          <p:cNvPr id="3655" name="Google Shape;3655;p117"/>
          <p:cNvSpPr/>
          <p:nvPr/>
        </p:nvSpPr>
        <p:spPr>
          <a:xfrm>
            <a:off x="165721" y="1908692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with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Templates</a:t>
            </a:r>
            <a:endParaRPr/>
          </a:p>
        </p:txBody>
      </p:sp>
      <p:sp>
        <p:nvSpPr>
          <p:cNvPr id="3656" name="Google Shape;3656;p117"/>
          <p:cNvSpPr/>
          <p:nvPr/>
        </p:nvSpPr>
        <p:spPr>
          <a:xfrm>
            <a:off x="165721" y="27027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Instance Refresh</a:t>
            </a:r>
            <a:endParaRPr/>
          </a:p>
        </p:txBody>
      </p:sp>
      <p:sp>
        <p:nvSpPr>
          <p:cNvPr id="3657" name="Google Shape;3657;p117"/>
          <p:cNvSpPr/>
          <p:nvPr/>
        </p:nvSpPr>
        <p:spPr>
          <a:xfrm>
            <a:off x="135885" y="350187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Lifecycle Hooks</a:t>
            </a:r>
            <a:endParaRPr/>
          </a:p>
        </p:txBody>
      </p:sp>
      <p:sp>
        <p:nvSpPr>
          <p:cNvPr id="3658" name="Google Shape;3658;p117"/>
          <p:cNvSpPr/>
          <p:nvPr/>
        </p:nvSpPr>
        <p:spPr>
          <a:xfrm>
            <a:off x="135885" y="429415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TTSP</a:t>
            </a:r>
            <a:endParaRPr/>
          </a:p>
        </p:txBody>
      </p:sp>
      <p:sp>
        <p:nvSpPr>
          <p:cNvPr id="3659" name="Google Shape;3659;p117"/>
          <p:cNvSpPr/>
          <p:nvPr/>
        </p:nvSpPr>
        <p:spPr>
          <a:xfrm>
            <a:off x="90635" y="508195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Scheduled Actions</a:t>
            </a:r>
            <a:endParaRPr/>
          </a:p>
        </p:txBody>
      </p:sp>
      <p:sp>
        <p:nvSpPr>
          <p:cNvPr id="3660" name="Google Shape;3660;p117"/>
          <p:cNvSpPr/>
          <p:nvPr/>
        </p:nvSpPr>
        <p:spPr>
          <a:xfrm>
            <a:off x="90635" y="586732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Notifications</a:t>
            </a:r>
            <a:endParaRPr/>
          </a:p>
        </p:txBody>
      </p:sp>
      <p:sp>
        <p:nvSpPr>
          <p:cNvPr id="3661" name="Google Shape;3661;p117"/>
          <p:cNvSpPr/>
          <p:nvPr/>
        </p:nvSpPr>
        <p:spPr>
          <a:xfrm>
            <a:off x="75721" y="6649739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Autoscaling Tests</a:t>
            </a:r>
            <a:endParaRPr/>
          </a:p>
        </p:txBody>
      </p:sp>
      <p:cxnSp>
        <p:nvCxnSpPr>
          <p:cNvPr id="3662" name="Google Shape;3662;p117"/>
          <p:cNvCxnSpPr>
            <a:stCxn id="3627" idx="1"/>
            <a:endCxn id="3621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3" name="Google Shape;3663;p117"/>
          <p:cNvCxnSpPr>
            <a:stCxn id="3627" idx="3"/>
            <a:endCxn id="3626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118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pic>
        <p:nvPicPr>
          <p:cNvPr id="3669" name="Google Shape;3669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33" y="381000"/>
            <a:ext cx="4373188" cy="6988629"/>
          </a:xfrm>
          <a:prstGeom prst="rect">
            <a:avLst/>
          </a:prstGeom>
          <a:noFill/>
          <a:ln>
            <a:noFill/>
          </a:ln>
        </p:spPr>
      </p:pic>
      <p:sp>
        <p:nvSpPr>
          <p:cNvPr id="3670" name="Google Shape;3670;p118"/>
          <p:cNvSpPr/>
          <p:nvPr/>
        </p:nvSpPr>
        <p:spPr>
          <a:xfrm>
            <a:off x="6261330" y="2253344"/>
            <a:ext cx="6017756" cy="33419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changes from previous section as these templates are copied from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with Launch Configurations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69" name="Google Shape;369;p11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70" name="Google Shape;370;p11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71" name="Google Shape;3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1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74" name="Google Shape;374;p11"/>
          <p:cNvSpPr/>
          <p:nvPr/>
        </p:nvSpPr>
        <p:spPr>
          <a:xfrm>
            <a:off x="6552008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75" name="Google Shape;375;p11"/>
          <p:cNvSpPr/>
          <p:nvPr/>
        </p:nvSpPr>
        <p:spPr>
          <a:xfrm>
            <a:off x="6562316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76" name="Google Shape;37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1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80" name="Google Shape;380;p11"/>
          <p:cNvSpPr/>
          <p:nvPr/>
        </p:nvSpPr>
        <p:spPr>
          <a:xfrm>
            <a:off x="6552008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81" name="Google Shape;38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1"/>
          <p:cNvSpPr txBox="1"/>
          <p:nvPr/>
        </p:nvSpPr>
        <p:spPr>
          <a:xfrm>
            <a:off x="6668072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383" name="Google Shape;383;p11"/>
          <p:cNvSpPr/>
          <p:nvPr/>
        </p:nvSpPr>
        <p:spPr>
          <a:xfrm>
            <a:off x="11566723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84" name="Google Shape;384;p11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85" name="Google Shape;3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1"/>
          <p:cNvSpPr/>
          <p:nvPr/>
        </p:nvSpPr>
        <p:spPr>
          <a:xfrm>
            <a:off x="11566723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88" name="Google Shape;38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1"/>
          <p:cNvSpPr txBox="1"/>
          <p:nvPr/>
        </p:nvSpPr>
        <p:spPr>
          <a:xfrm>
            <a:off x="11682787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390" name="Google Shape;390;p11"/>
          <p:cNvSpPr txBox="1"/>
          <p:nvPr/>
        </p:nvSpPr>
        <p:spPr>
          <a:xfrm>
            <a:off x="9188955" y="6964147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91" name="Google Shape;39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4523" y="650830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67433" y="293821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1"/>
          <p:cNvSpPr txBox="1"/>
          <p:nvPr/>
        </p:nvSpPr>
        <p:spPr>
          <a:xfrm>
            <a:off x="11405579" y="34789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50533" y="4378724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1"/>
          <p:cNvSpPr txBox="1"/>
          <p:nvPr/>
        </p:nvSpPr>
        <p:spPr>
          <a:xfrm>
            <a:off x="11388679" y="4919444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96" name="Google Shape;396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45123" y="43990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1"/>
          <p:cNvSpPr txBox="1"/>
          <p:nvPr/>
        </p:nvSpPr>
        <p:spPr>
          <a:xfrm>
            <a:off x="6383269" y="493979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98" name="Google Shape;398;p11"/>
          <p:cNvSpPr txBox="1"/>
          <p:nvPr>
            <p:ph type="title"/>
          </p:nvPr>
        </p:nvSpPr>
        <p:spPr>
          <a:xfrm>
            <a:off x="-204745" y="313858"/>
            <a:ext cx="5662522" cy="141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b="1" lang="en-US" sz="3400"/>
              <a:t>AWS VPC + EC2 Instance + Security Groups +</a:t>
            </a:r>
            <a:br>
              <a:rPr b="1" lang="en-US" sz="3400"/>
            </a:br>
            <a:r>
              <a:rPr b="1" lang="en-US" sz="3400"/>
              <a:t>AWS ELB Classic Load Balancer</a:t>
            </a:r>
            <a:endParaRPr/>
          </a:p>
        </p:txBody>
      </p:sp>
      <p:sp>
        <p:nvSpPr>
          <p:cNvPr id="399" name="Google Shape;399;p11"/>
          <p:cNvSpPr/>
          <p:nvPr/>
        </p:nvSpPr>
        <p:spPr>
          <a:xfrm>
            <a:off x="81088" y="2128237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&amp; AWS Concepts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64394" y="2998411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ELB Classic LB</a:t>
            </a:r>
            <a:endParaRPr/>
          </a:p>
        </p:txBody>
      </p:sp>
      <p:sp>
        <p:nvSpPr>
          <p:cNvPr id="401" name="Google Shape;401;p11"/>
          <p:cNvSpPr/>
          <p:nvPr/>
        </p:nvSpPr>
        <p:spPr>
          <a:xfrm>
            <a:off x="43212" y="3578815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Security Group</a:t>
            </a:r>
            <a:endParaRPr/>
          </a:p>
        </p:txBody>
      </p:sp>
      <p:sp>
        <p:nvSpPr>
          <p:cNvPr id="402" name="Google Shape;402;p11"/>
          <p:cNvSpPr txBox="1"/>
          <p:nvPr/>
        </p:nvSpPr>
        <p:spPr>
          <a:xfrm>
            <a:off x="9241547" y="255281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03" name="Google Shape;40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24753" y="1966660"/>
            <a:ext cx="536474" cy="536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11"/>
          <p:cNvCxnSpPr>
            <a:endCxn id="403" idx="0"/>
          </p:cNvCxnSpPr>
          <p:nvPr/>
        </p:nvCxnSpPr>
        <p:spPr>
          <a:xfrm>
            <a:off x="9859990" y="548260"/>
            <a:ext cx="33000" cy="1418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405" name="Google Shape;405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94975" y="-3900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06" name="Google Shape;406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59392" y="-3135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07" name="Google Shape;407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90662" y="-2972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08" name="Google Shape;408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55079" y="-2207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09" name="Google Shape;409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82431" y="-1201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10" name="Google Shape;41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46848" y="-436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11" name="Google Shape;41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32045" y="-4363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11"/>
          <p:cNvCxnSpPr>
            <a:stCxn id="403" idx="1"/>
            <a:endCxn id="396" idx="3"/>
          </p:cNvCxnSpPr>
          <p:nvPr/>
        </p:nvCxnSpPr>
        <p:spPr>
          <a:xfrm flipH="1">
            <a:off x="7708953" y="2234897"/>
            <a:ext cx="1915800" cy="2446200"/>
          </a:xfrm>
          <a:prstGeom prst="bentConnector3">
            <a:avLst>
              <a:gd fmla="val 39073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11"/>
          <p:cNvCxnSpPr>
            <a:stCxn id="403" idx="3"/>
            <a:endCxn id="394" idx="1"/>
          </p:cNvCxnSpPr>
          <p:nvPr/>
        </p:nvCxnSpPr>
        <p:spPr>
          <a:xfrm>
            <a:off x="10161227" y="2234897"/>
            <a:ext cx="1989300" cy="2425800"/>
          </a:xfrm>
          <a:prstGeom prst="bentConnector3">
            <a:avLst>
              <a:gd fmla="val 39478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4" name="Google Shape;414;p11"/>
          <p:cNvSpPr txBox="1"/>
          <p:nvPr/>
        </p:nvSpPr>
        <p:spPr>
          <a:xfrm>
            <a:off x="7434658" y="472252"/>
            <a:ext cx="54394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http://hr-stag-myelb-557211422.us-east-1.elb.amazonaws.com</a:t>
            </a:r>
            <a:endParaRPr/>
          </a:p>
        </p:txBody>
      </p:sp>
      <p:sp>
        <p:nvSpPr>
          <p:cNvPr id="415" name="Google Shape;415;p11"/>
          <p:cNvSpPr txBox="1"/>
          <p:nvPr/>
        </p:nvSpPr>
        <p:spPr>
          <a:xfrm>
            <a:off x="7448686" y="812323"/>
            <a:ext cx="57023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http://hr-stag-myelb-557211422.us-east-1.elb.amazonaws.com:81</a:t>
            </a:r>
            <a:endParaRPr/>
          </a:p>
        </p:txBody>
      </p:sp>
      <p:sp>
        <p:nvSpPr>
          <p:cNvPr id="416" name="Google Shape;416;p11"/>
          <p:cNvSpPr/>
          <p:nvPr/>
        </p:nvSpPr>
        <p:spPr>
          <a:xfrm>
            <a:off x="43212" y="4216190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Custom SG Rule for Inbound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Port 81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4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p119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 sz="53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6" name="Google Shape;3676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2415722"/>
            <a:ext cx="5842000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7" name="Google Shape;3677;p119"/>
          <p:cNvSpPr/>
          <p:nvPr/>
        </p:nvSpPr>
        <p:spPr>
          <a:xfrm>
            <a:off x="391885" y="2667000"/>
            <a:ext cx="3766458" cy="35922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8" name="Google Shape;3678;p119"/>
          <p:cNvSpPr/>
          <p:nvPr/>
        </p:nvSpPr>
        <p:spPr>
          <a:xfrm>
            <a:off x="304799" y="3124478"/>
            <a:ext cx="5453744" cy="229660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9" name="Google Shape;3679;p119"/>
          <p:cNvSpPr/>
          <p:nvPr/>
        </p:nvSpPr>
        <p:spPr>
          <a:xfrm>
            <a:off x="7652657" y="1937657"/>
            <a:ext cx="6629400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 name changes relevant to demo</a:t>
            </a:r>
            <a:endParaRPr/>
          </a:p>
        </p:txBody>
      </p:sp>
      <p:sp>
        <p:nvSpPr>
          <p:cNvPr id="3680" name="Google Shape;3680;p119"/>
          <p:cNvSpPr/>
          <p:nvPr/>
        </p:nvSpPr>
        <p:spPr>
          <a:xfrm>
            <a:off x="7652657" y="2710543"/>
            <a:ext cx="6629400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 Template using Terraform Resource</a:t>
            </a:r>
            <a:endParaRPr/>
          </a:p>
        </p:txBody>
      </p:sp>
      <p:sp>
        <p:nvSpPr>
          <p:cNvPr id="3681" name="Google Shape;3681;p119"/>
          <p:cNvSpPr/>
          <p:nvPr/>
        </p:nvSpPr>
        <p:spPr>
          <a:xfrm>
            <a:off x="7652657" y="3483429"/>
            <a:ext cx="6629400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 using Terraform Resource</a:t>
            </a:r>
            <a:endParaRPr/>
          </a:p>
        </p:txBody>
      </p:sp>
      <p:sp>
        <p:nvSpPr>
          <p:cNvPr id="3682" name="Google Shape;3682;p119"/>
          <p:cNvSpPr/>
          <p:nvPr/>
        </p:nvSpPr>
        <p:spPr>
          <a:xfrm>
            <a:off x="7652657" y="4256314"/>
            <a:ext cx="6629400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 Template and Autoscaling Group Terraform Outputs</a:t>
            </a:r>
            <a:endParaRPr/>
          </a:p>
        </p:txBody>
      </p:sp>
      <p:sp>
        <p:nvSpPr>
          <p:cNvPr id="3683" name="Google Shape;3683;p119"/>
          <p:cNvSpPr/>
          <p:nvPr/>
        </p:nvSpPr>
        <p:spPr>
          <a:xfrm>
            <a:off x="7652657" y="5029199"/>
            <a:ext cx="6629400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Notifications</a:t>
            </a:r>
            <a:endParaRPr/>
          </a:p>
        </p:txBody>
      </p:sp>
      <p:sp>
        <p:nvSpPr>
          <p:cNvPr id="3684" name="Google Shape;3684;p119"/>
          <p:cNvSpPr/>
          <p:nvPr/>
        </p:nvSpPr>
        <p:spPr>
          <a:xfrm>
            <a:off x="7652657" y="5802085"/>
            <a:ext cx="6629400" cy="63137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TTSP</a:t>
            </a:r>
            <a:endParaRPr/>
          </a:p>
        </p:txBody>
      </p:sp>
      <p:sp>
        <p:nvSpPr>
          <p:cNvPr id="3685" name="Google Shape;3685;p119"/>
          <p:cNvSpPr/>
          <p:nvPr/>
        </p:nvSpPr>
        <p:spPr>
          <a:xfrm>
            <a:off x="7652657" y="6574971"/>
            <a:ext cx="6629400" cy="63137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Scheduled Actions</a:t>
            </a:r>
            <a:endParaRPr/>
          </a:p>
        </p:txBody>
      </p:sp>
      <p:cxnSp>
        <p:nvCxnSpPr>
          <p:cNvPr id="3686" name="Google Shape;3686;p119"/>
          <p:cNvCxnSpPr>
            <a:stCxn id="3679" idx="1"/>
            <a:endCxn id="3677" idx="3"/>
          </p:cNvCxnSpPr>
          <p:nvPr/>
        </p:nvCxnSpPr>
        <p:spPr>
          <a:xfrm flipH="1">
            <a:off x="4158257" y="2253343"/>
            <a:ext cx="3494400" cy="59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7" name="Google Shape;3687;p119"/>
          <p:cNvSpPr/>
          <p:nvPr/>
        </p:nvSpPr>
        <p:spPr>
          <a:xfrm>
            <a:off x="6977744" y="2757085"/>
            <a:ext cx="478970" cy="436217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8" name="Google Shape;3688;p119"/>
          <p:cNvCxnSpPr>
            <a:endCxn id="3678" idx="3"/>
          </p:cNvCxnSpPr>
          <p:nvPr/>
        </p:nvCxnSpPr>
        <p:spPr>
          <a:xfrm rot="10800000">
            <a:off x="5758543" y="4272782"/>
            <a:ext cx="1219200" cy="615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p120"/>
          <p:cNvSpPr txBox="1"/>
          <p:nvPr>
            <p:ph idx="1" type="body"/>
          </p:nvPr>
        </p:nvSpPr>
        <p:spPr>
          <a:xfrm>
            <a:off x="281919" y="2157511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3400"/>
              <a:buNone/>
            </a:pPr>
            <a:r>
              <a:rPr b="1" lang="en-US">
                <a:solidFill>
                  <a:srgbClr val="7030A0"/>
                </a:solidFill>
              </a:rPr>
              <a:t>Autoscaling with Launch Templates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Network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TCP &amp; TLS Listeners</a:t>
            </a:r>
            <a:endParaRPr/>
          </a:p>
        </p:txBody>
      </p:sp>
      <p:pic>
        <p:nvPicPr>
          <p:cNvPr descr="HashiCorp Terraform" id="3694" name="Google Shape;3694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695" name="Google Shape;3695;p120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696" name="Google Shape;3696;p120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697" name="Google Shape;3697;p120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8" name="Google Shape;3698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9" name="Google Shape;3699;p120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700" name="Google Shape;3700;p120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701" name="Google Shape;3701;p120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702" name="Google Shape;3702;p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1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705" name="Google Shape;3705;p120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706" name="Google Shape;3706;p120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707" name="Google Shape;3707;p1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8" name="Google Shape;3708;p1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709" name="Google Shape;3709;p120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710" name="Google Shape;3710;p1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1" name="Google Shape;3711;p120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712" name="Google Shape;3712;p1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713" name="Google Shape;3713;p120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3714" name="Google Shape;3714;p120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3715" name="Google Shape;3715;p120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716" name="Google Shape;3716;p1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717" name="Google Shape;3717;p120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3718" name="Google Shape;3718;p120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719" name="Google Shape;3719;p1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720" name="Google Shape;3720;p120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1" name="Google Shape;3721;p1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2" name="Google Shape;3722;p120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723" name="Google Shape;3723;p1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4" name="Google Shape;3724;p120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3725" name="Google Shape;3725;p1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6" name="Google Shape;3726;p120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3727" name="Google Shape;3727;p1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8" name="Google Shape;3728;p120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3729" name="Google Shape;3729;p1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0" name="Google Shape;3730;p120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3731" name="Google Shape;3731;p1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2" name="Google Shape;3732;p120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3733" name="Google Shape;3733;p120"/>
          <p:cNvSpPr txBox="1"/>
          <p:nvPr/>
        </p:nvSpPr>
        <p:spPr>
          <a:xfrm>
            <a:off x="13030019" y="7260628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734" name="Google Shape;3734;p12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326672" y="6458699"/>
            <a:ext cx="761998" cy="76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8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" name="Google Shape;3739;p121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740" name="Google Shape;3740;p121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741" name="Google Shape;3741;p121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742" name="Google Shape;3742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44" name="Google Shape;3744;p121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745" name="Google Shape;3745;p121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746" name="Google Shape;3746;p121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747" name="Google Shape;3747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50" name="Google Shape;3750;p121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751" name="Google Shape;3751;p121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752" name="Google Shape;3752;p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753" name="Google Shape;3753;p121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754" name="Google Shape;3754;p121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755" name="Google Shape;3755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6" name="Google Shape;3756;p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757" name="Google Shape;3757;p121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758" name="Google Shape;3758;p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759" name="Google Shape;3759;p121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760" name="Google Shape;3760;p1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1" name="Google Shape;3761;p1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62" name="Google Shape;3762;p121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763" name="Google Shape;3763;p1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64" name="Google Shape;3764;p121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765" name="Google Shape;3765;p1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66" name="Google Shape;3766;p121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767" name="Google Shape;3767;p121"/>
          <p:cNvSpPr txBox="1"/>
          <p:nvPr/>
        </p:nvSpPr>
        <p:spPr>
          <a:xfrm>
            <a:off x="9311165" y="2679236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sp>
        <p:nvSpPr>
          <p:cNvPr id="3768" name="Google Shape;3768;p121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769" name="Google Shape;3769;p121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pic>
        <p:nvPicPr>
          <p:cNvPr id="3770" name="Google Shape;3770;p1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1" name="Google Shape;3771;p121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772" name="Google Shape;3772;p1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3773" name="Google Shape;3773;p121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3774" name="Google Shape;3774;p1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775" name="Google Shape;3775;p121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6" name="Google Shape;3776;p121"/>
          <p:cNvSpPr/>
          <p:nvPr/>
        </p:nvSpPr>
        <p:spPr>
          <a:xfrm>
            <a:off x="245359" y="66157"/>
            <a:ext cx="35309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Network Load Balancer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 &amp; TLS Listeners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777" name="Google Shape;3777;p1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8" name="Google Shape;3778;p121"/>
          <p:cNvCxnSpPr>
            <a:stCxn id="3777" idx="1"/>
            <a:endCxn id="3760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9" name="Google Shape;3779;p121"/>
          <p:cNvCxnSpPr>
            <a:stCxn id="3772" idx="2"/>
            <a:endCxn id="3780" idx="0"/>
          </p:cNvCxnSpPr>
          <p:nvPr/>
        </p:nvCxnSpPr>
        <p:spPr>
          <a:xfrm flipH="1">
            <a:off x="9944482" y="1556186"/>
            <a:ext cx="29100" cy="410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1" name="Google Shape;3781;p121"/>
          <p:cNvCxnSpPr>
            <a:stCxn id="3760" idx="2"/>
            <a:endCxn id="3772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2" name="Google Shape;3782;p121"/>
          <p:cNvSpPr txBox="1"/>
          <p:nvPr/>
        </p:nvSpPr>
        <p:spPr>
          <a:xfrm>
            <a:off x="10346636" y="306878"/>
            <a:ext cx="27229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http://nlb.devopsincloud.com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3" name="Google Shape;3783;p121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784" name="Google Shape;3784;p121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785" name="Google Shape;3785;p121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3786" name="Google Shape;3786;p1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1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8" name="Google Shape;3788;p121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3789" name="Google Shape;3789;p121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3790" name="Google Shape;3790;p1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1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2" name="Google Shape;3792;p121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3793" name="Google Shape;3793;p121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3794" name="Google Shape;3794;p1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5" name="Google Shape;3795;p121"/>
          <p:cNvSpPr/>
          <p:nvPr/>
        </p:nvSpPr>
        <p:spPr>
          <a:xfrm>
            <a:off x="160046" y="2749330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Module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6" name="Google Shape;3796;p121"/>
          <p:cNvSpPr/>
          <p:nvPr/>
        </p:nvSpPr>
        <p:spPr>
          <a:xfrm>
            <a:off x="132264" y="3550872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TCP Listeners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7" name="Google Shape;3797;p121"/>
          <p:cNvSpPr/>
          <p:nvPr/>
        </p:nvSpPr>
        <p:spPr>
          <a:xfrm>
            <a:off x="132264" y="434490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TLS Listeners</a:t>
            </a:r>
            <a:endParaRPr/>
          </a:p>
        </p:txBody>
      </p:sp>
      <p:sp>
        <p:nvSpPr>
          <p:cNvPr id="3798" name="Google Shape;3798;p121"/>
          <p:cNvSpPr/>
          <p:nvPr/>
        </p:nvSpPr>
        <p:spPr>
          <a:xfrm>
            <a:off x="102428" y="5122733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Target Groups</a:t>
            </a:r>
            <a:endParaRPr/>
          </a:p>
        </p:txBody>
      </p:sp>
      <p:cxnSp>
        <p:nvCxnSpPr>
          <p:cNvPr id="3799" name="Google Shape;3799;p121"/>
          <p:cNvCxnSpPr>
            <a:stCxn id="3780" idx="1"/>
            <a:endCxn id="3765" idx="3"/>
          </p:cNvCxnSpPr>
          <p:nvPr/>
        </p:nvCxnSpPr>
        <p:spPr>
          <a:xfrm flipH="1">
            <a:off x="7060734" y="2294232"/>
            <a:ext cx="2556300" cy="1991400"/>
          </a:xfrm>
          <a:prstGeom prst="bentConnector3">
            <a:avLst>
              <a:gd fmla="val 33395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0" name="Google Shape;3800;p121"/>
          <p:cNvCxnSpPr>
            <a:stCxn id="3780" idx="3"/>
            <a:endCxn id="3769" idx="1"/>
          </p:cNvCxnSpPr>
          <p:nvPr/>
        </p:nvCxnSpPr>
        <p:spPr>
          <a:xfrm>
            <a:off x="10271953" y="2294232"/>
            <a:ext cx="2532600" cy="1928400"/>
          </a:xfrm>
          <a:prstGeom prst="bentConnector3">
            <a:avLst>
              <a:gd fmla="val 37534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80" name="Google Shape;3780;p1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617034" y="1966772"/>
            <a:ext cx="654919" cy="6549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3801" name="Google Shape;3801;p12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72532" y="-49308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2" name="Google Shape;3802;p121"/>
          <p:cNvCxnSpPr>
            <a:stCxn id="3801" idx="3"/>
            <a:endCxn id="3760" idx="0"/>
          </p:cNvCxnSpPr>
          <p:nvPr/>
        </p:nvCxnSpPr>
        <p:spPr>
          <a:xfrm>
            <a:off x="6282200" y="255526"/>
            <a:ext cx="3691500" cy="132900"/>
          </a:xfrm>
          <a:prstGeom prst="bent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3" name="Google Shape;3803;p121"/>
          <p:cNvSpPr txBox="1"/>
          <p:nvPr/>
        </p:nvSpPr>
        <p:spPr>
          <a:xfrm>
            <a:off x="6366389" y="293875"/>
            <a:ext cx="2750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https://nlb.devopsincloud.com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4" name="Google Shape;3804;p121"/>
          <p:cNvSpPr txBox="1"/>
          <p:nvPr/>
        </p:nvSpPr>
        <p:spPr>
          <a:xfrm>
            <a:off x="7652733" y="-45845"/>
            <a:ext cx="4667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SSL</a:t>
            </a:r>
            <a:endParaRPr/>
          </a:p>
        </p:txBody>
      </p:sp>
      <p:sp>
        <p:nvSpPr>
          <p:cNvPr id="3805" name="Google Shape;3805;p121"/>
          <p:cNvSpPr txBox="1"/>
          <p:nvPr/>
        </p:nvSpPr>
        <p:spPr>
          <a:xfrm>
            <a:off x="11538229" y="-24002"/>
            <a:ext cx="9380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NON-SSL</a:t>
            </a:r>
            <a:endParaRPr/>
          </a:p>
        </p:txBody>
      </p:sp>
      <p:sp>
        <p:nvSpPr>
          <p:cNvPr id="3806" name="Google Shape;3806;p121"/>
          <p:cNvSpPr txBox="1"/>
          <p:nvPr/>
        </p:nvSpPr>
        <p:spPr>
          <a:xfrm>
            <a:off x="10128052" y="1844936"/>
            <a:ext cx="15563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SSL-Termination</a:t>
            </a:r>
            <a:endParaRPr/>
          </a:p>
        </p:txBody>
      </p:sp>
      <p:sp>
        <p:nvSpPr>
          <p:cNvPr id="3807" name="Google Shape;3807;p121"/>
          <p:cNvSpPr/>
          <p:nvPr/>
        </p:nvSpPr>
        <p:spPr>
          <a:xfrm>
            <a:off x="99783" y="5916767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with EC2 Autoscaling Groups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2" name="Google Shape;3812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84" y="190500"/>
            <a:ext cx="3857992" cy="7255329"/>
          </a:xfrm>
          <a:prstGeom prst="rect">
            <a:avLst/>
          </a:prstGeom>
          <a:noFill/>
          <a:ln>
            <a:noFill/>
          </a:ln>
        </p:spPr>
      </p:pic>
      <p:sp>
        <p:nvSpPr>
          <p:cNvPr id="3813" name="Google Shape;3813;p122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sp>
        <p:nvSpPr>
          <p:cNvPr id="3814" name="Google Shape;3814;p122"/>
          <p:cNvSpPr/>
          <p:nvPr/>
        </p:nvSpPr>
        <p:spPr>
          <a:xfrm>
            <a:off x="6947083" y="4561115"/>
            <a:ext cx="6017756" cy="25363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changes from c1 to c9 except c5-04</a:t>
            </a:r>
            <a:endParaRPr/>
          </a:p>
        </p:txBody>
      </p:sp>
      <p:sp>
        <p:nvSpPr>
          <p:cNvPr id="3815" name="Google Shape;3815;p122"/>
          <p:cNvSpPr/>
          <p:nvPr/>
        </p:nvSpPr>
        <p:spPr>
          <a:xfrm>
            <a:off x="696686" y="4724400"/>
            <a:ext cx="3407228" cy="35922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6" name="Google Shape;3816;p122"/>
          <p:cNvSpPr/>
          <p:nvPr/>
        </p:nvSpPr>
        <p:spPr>
          <a:xfrm>
            <a:off x="6777332" y="3200400"/>
            <a:ext cx="6357257" cy="74022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 related to NLB for Ingress CIDR Block to be 0.0.0.0/0</a:t>
            </a:r>
            <a:endParaRPr/>
          </a:p>
        </p:txBody>
      </p:sp>
      <p:cxnSp>
        <p:nvCxnSpPr>
          <p:cNvPr id="3817" name="Google Shape;3817;p122"/>
          <p:cNvCxnSpPr>
            <a:stCxn id="3816" idx="1"/>
            <a:endCxn id="3815" idx="3"/>
          </p:cNvCxnSpPr>
          <p:nvPr/>
        </p:nvCxnSpPr>
        <p:spPr>
          <a:xfrm flipH="1">
            <a:off x="4104032" y="3570514"/>
            <a:ext cx="2673300" cy="1333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p123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pic>
        <p:nvPicPr>
          <p:cNvPr id="3823" name="Google Shape;3823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43" y="1970314"/>
            <a:ext cx="56515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4" name="Google Shape;3824;p123"/>
          <p:cNvSpPr/>
          <p:nvPr/>
        </p:nvSpPr>
        <p:spPr>
          <a:xfrm>
            <a:off x="293914" y="1992086"/>
            <a:ext cx="5138057" cy="101237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5" name="Google Shape;3825;p123"/>
          <p:cNvSpPr/>
          <p:nvPr/>
        </p:nvSpPr>
        <p:spPr>
          <a:xfrm>
            <a:off x="381000" y="3331029"/>
            <a:ext cx="3581400" cy="37011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6" name="Google Shape;3826;p123"/>
          <p:cNvSpPr/>
          <p:nvPr/>
        </p:nvSpPr>
        <p:spPr>
          <a:xfrm>
            <a:off x="293914" y="4321629"/>
            <a:ext cx="3646715" cy="3918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7" name="Google Shape;3827;p123"/>
          <p:cNvSpPr/>
          <p:nvPr/>
        </p:nvSpPr>
        <p:spPr>
          <a:xfrm>
            <a:off x="337457" y="5323114"/>
            <a:ext cx="3276600" cy="413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8" name="Google Shape;3828;p123"/>
          <p:cNvSpPr/>
          <p:nvPr/>
        </p:nvSpPr>
        <p:spPr>
          <a:xfrm>
            <a:off x="7075714" y="1992086"/>
            <a:ext cx="7217229" cy="60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Load Balancer using Terraform Module with TCP and TLS Listeners</a:t>
            </a:r>
            <a:endParaRPr/>
          </a:p>
        </p:txBody>
      </p:sp>
      <p:sp>
        <p:nvSpPr>
          <p:cNvPr id="3829" name="Google Shape;3829;p123"/>
          <p:cNvSpPr/>
          <p:nvPr/>
        </p:nvSpPr>
        <p:spPr>
          <a:xfrm>
            <a:off x="7075714" y="2906486"/>
            <a:ext cx="7217229" cy="6096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Route53 related DNS Name and NLB References</a:t>
            </a:r>
            <a:endParaRPr/>
          </a:p>
        </p:txBody>
      </p:sp>
      <p:sp>
        <p:nvSpPr>
          <p:cNvPr id="3830" name="Google Shape;3830;p123"/>
          <p:cNvSpPr/>
          <p:nvPr/>
        </p:nvSpPr>
        <p:spPr>
          <a:xfrm>
            <a:off x="7075714" y="3810000"/>
            <a:ext cx="7217229" cy="60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 Autoscaling Group and NLB to attach Autoscaling Group EC2 Instances to NLB Target Group</a:t>
            </a:r>
            <a:endParaRPr/>
          </a:p>
        </p:txBody>
      </p:sp>
      <p:sp>
        <p:nvSpPr>
          <p:cNvPr id="3831" name="Google Shape;3831;p123"/>
          <p:cNvSpPr/>
          <p:nvPr/>
        </p:nvSpPr>
        <p:spPr>
          <a:xfrm>
            <a:off x="7119257" y="4713514"/>
            <a:ext cx="7217229" cy="6096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 TTSP ALB Policy which is not applicable for NLB usecase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2" name="Google Shape;3832;p123"/>
          <p:cNvCxnSpPr>
            <a:stCxn id="3828" idx="1"/>
            <a:endCxn id="3824" idx="3"/>
          </p:cNvCxnSpPr>
          <p:nvPr/>
        </p:nvCxnSpPr>
        <p:spPr>
          <a:xfrm flipH="1">
            <a:off x="5432014" y="2296886"/>
            <a:ext cx="1643700" cy="201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3" name="Google Shape;3833;p123"/>
          <p:cNvCxnSpPr>
            <a:stCxn id="3829" idx="1"/>
            <a:endCxn id="3825" idx="3"/>
          </p:cNvCxnSpPr>
          <p:nvPr/>
        </p:nvCxnSpPr>
        <p:spPr>
          <a:xfrm flipH="1">
            <a:off x="3962314" y="3211286"/>
            <a:ext cx="31134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4" name="Google Shape;3834;p123"/>
          <p:cNvCxnSpPr>
            <a:stCxn id="3830" idx="1"/>
          </p:cNvCxnSpPr>
          <p:nvPr/>
        </p:nvCxnSpPr>
        <p:spPr>
          <a:xfrm flipH="1">
            <a:off x="3940714" y="4114800"/>
            <a:ext cx="3135000" cy="413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5" name="Google Shape;3835;p123"/>
          <p:cNvCxnSpPr>
            <a:endCxn id="3827" idx="3"/>
          </p:cNvCxnSpPr>
          <p:nvPr/>
        </p:nvCxnSpPr>
        <p:spPr>
          <a:xfrm flipH="1">
            <a:off x="3614057" y="5018443"/>
            <a:ext cx="3461700" cy="511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24"/>
          <p:cNvSpPr txBox="1"/>
          <p:nvPr>
            <p:ph idx="1" type="body"/>
          </p:nvPr>
        </p:nvSpPr>
        <p:spPr>
          <a:xfrm>
            <a:off x="281919" y="1947523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4000"/>
              <a:buNone/>
            </a:pPr>
            <a:r>
              <a:rPr b="1" lang="en-US" sz="4000">
                <a:solidFill>
                  <a:srgbClr val="7030A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Autoscaling with Launch Templates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CloudWatch Alarms</a:t>
            </a:r>
            <a:endParaRPr/>
          </a:p>
        </p:txBody>
      </p:sp>
      <p:pic>
        <p:nvPicPr>
          <p:cNvPr descr="HashiCorp Terraform" id="3841" name="Google Shape;3841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842" name="Google Shape;3842;p124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843" name="Google Shape;3843;p124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844" name="Google Shape;3844;p124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5" name="Google Shape;3845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6" name="Google Shape;3846;p124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847" name="Google Shape;3847;p124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848" name="Google Shape;3848;p124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849" name="Google Shape;3849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2" name="Google Shape;3852;p124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853" name="Google Shape;3853;p124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854" name="Google Shape;3854;p1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1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856" name="Google Shape;3856;p124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857" name="Google Shape;3857;p1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8" name="Google Shape;3858;p124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859" name="Google Shape;3859;p1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124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3861" name="Google Shape;3861;p124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3862" name="Google Shape;3862;p124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863" name="Google Shape;3863;p1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3864" name="Google Shape;3864;p124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3865" name="Google Shape;3865;p124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866" name="Google Shape;3866;p1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867" name="Google Shape;3867;p124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8" name="Google Shape;3868;p1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9" name="Google Shape;3869;p124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870" name="Google Shape;3870;p1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1" name="Google Shape;3871;p124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3872" name="Google Shape;3872;p1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3" name="Google Shape;3873;p124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3874" name="Google Shape;3874;p12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5" name="Google Shape;3875;p124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3876" name="Google Shape;3876;p12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7" name="Google Shape;3877;p124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3878" name="Google Shape;3878;p12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9" name="Google Shape;3879;p124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pic>
        <p:nvPicPr>
          <p:cNvPr id="3880" name="Google Shape;3880;p12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453081" y="648656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1" name="Google Shape;3881;p124"/>
          <p:cNvSpPr txBox="1"/>
          <p:nvPr/>
        </p:nvSpPr>
        <p:spPr>
          <a:xfrm>
            <a:off x="13235461" y="7258683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CloudWatch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125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3887" name="Google Shape;3887;p125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3888" name="Google Shape;3888;p125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3889" name="Google Shape;3889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0" name="Google Shape;3890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891" name="Google Shape;3891;p125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3892" name="Google Shape;3892;p125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893" name="Google Shape;3893;p125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894" name="Google Shape;3894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1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897" name="Google Shape;3897;p125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3898" name="Google Shape;3898;p125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899" name="Google Shape;3899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125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3901" name="Google Shape;3901;p125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3902" name="Google Shape;3902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904" name="Google Shape;3904;p125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3905" name="Google Shape;3905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3906" name="Google Shape;3906;p125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3907" name="Google Shape;3907;p1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1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09" name="Google Shape;3909;p125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3910" name="Google Shape;3910;p1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11" name="Google Shape;3911;p125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3912" name="Google Shape;3912;p1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13" name="Google Shape;3913;p125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3914" name="Google Shape;3914;p125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3915" name="Google Shape;3915;p1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916" name="Google Shape;3916;p125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917" name="Google Shape;3917;p125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3918" name="Google Shape;3918;p125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3919" name="Google Shape;3919;p1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52364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0" name="Google Shape;3920;p125"/>
          <p:cNvSpPr txBox="1"/>
          <p:nvPr/>
        </p:nvSpPr>
        <p:spPr>
          <a:xfrm>
            <a:off x="3703727" y="328819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3921" name="Google Shape;3921;p1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3922" name="Google Shape;3922;p125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3923" name="Google Shape;3923;p125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3924" name="Google Shape;3924;p1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925" name="Google Shape;3925;p125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6" name="Google Shape;3926;p125"/>
          <p:cNvSpPr/>
          <p:nvPr/>
        </p:nvSpPr>
        <p:spPr>
          <a:xfrm>
            <a:off x="245358" y="66157"/>
            <a:ext cx="8139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CloudWatch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3927" name="Google Shape;3927;p1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947389" y="-4194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8" name="Google Shape;3928;p125"/>
          <p:cNvCxnSpPr>
            <a:stCxn id="3915" idx="2"/>
            <a:endCxn id="3918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9" name="Google Shape;3929;p125"/>
          <p:cNvCxnSpPr>
            <a:stCxn id="3927" idx="1"/>
            <a:endCxn id="3907" idx="0"/>
          </p:cNvCxnSpPr>
          <p:nvPr/>
        </p:nvCxnSpPr>
        <p:spPr>
          <a:xfrm flipH="1">
            <a:off x="9973589" y="262894"/>
            <a:ext cx="3973800" cy="1254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0" name="Google Shape;3930;p125"/>
          <p:cNvCxnSpPr>
            <a:stCxn id="3921" idx="2"/>
            <a:endCxn id="3915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1" name="Google Shape;3931;p125"/>
          <p:cNvCxnSpPr>
            <a:stCxn id="3907" idx="2"/>
            <a:endCxn id="3921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32" name="Google Shape;3932;p125"/>
          <p:cNvSpPr txBox="1"/>
          <p:nvPr/>
        </p:nvSpPr>
        <p:spPr>
          <a:xfrm>
            <a:off x="10269685" y="304354"/>
            <a:ext cx="34690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http://cloudwatch1.devopsincloud.com</a:t>
            </a:r>
            <a:endParaRPr/>
          </a:p>
        </p:txBody>
      </p:sp>
      <p:sp>
        <p:nvSpPr>
          <p:cNvPr id="3933" name="Google Shape;3933;p125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934" name="Google Shape;3934;p125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3935" name="Google Shape;3935;p125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3936" name="Google Shape;3936;p1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7" name="Google Shape;3937;p1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5118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8" name="Google Shape;3938;p125"/>
          <p:cNvSpPr txBox="1"/>
          <p:nvPr/>
        </p:nvSpPr>
        <p:spPr>
          <a:xfrm>
            <a:off x="3776348" y="6290301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3939" name="Google Shape;3939;p125"/>
          <p:cNvSpPr txBox="1"/>
          <p:nvPr/>
        </p:nvSpPr>
        <p:spPr>
          <a:xfrm>
            <a:off x="3923856" y="7054019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3940" name="Google Shape;3940;p12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5476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1" name="Google Shape;3941;p12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80045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2" name="Google Shape;3942;p125"/>
          <p:cNvSpPr txBox="1"/>
          <p:nvPr/>
        </p:nvSpPr>
        <p:spPr>
          <a:xfrm>
            <a:off x="4020648" y="4573903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3943" name="Google Shape;3943;p125"/>
          <p:cNvSpPr txBox="1"/>
          <p:nvPr/>
        </p:nvSpPr>
        <p:spPr>
          <a:xfrm>
            <a:off x="4143200" y="5217035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3944" name="Google Shape;3944;p1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82320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5" name="Google Shape;3945;p125"/>
          <p:cNvSpPr/>
          <p:nvPr/>
        </p:nvSpPr>
        <p:spPr>
          <a:xfrm>
            <a:off x="173341" y="1946142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 CloudWatch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6" name="Google Shape;3946;p125"/>
          <p:cNvSpPr/>
          <p:nvPr/>
        </p:nvSpPr>
        <p:spPr>
          <a:xfrm>
            <a:off x="145559" y="2747684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Alarms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7" name="Google Shape;3947;p125"/>
          <p:cNvSpPr/>
          <p:nvPr/>
        </p:nvSpPr>
        <p:spPr>
          <a:xfrm>
            <a:off x="145559" y="3541718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Alarms</a:t>
            </a:r>
            <a:endParaRPr/>
          </a:p>
        </p:txBody>
      </p:sp>
      <p:sp>
        <p:nvSpPr>
          <p:cNvPr id="3948" name="Google Shape;3948;p125"/>
          <p:cNvSpPr/>
          <p:nvPr/>
        </p:nvSpPr>
        <p:spPr>
          <a:xfrm>
            <a:off x="115723" y="4340870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CIS Alarms</a:t>
            </a:r>
            <a:endParaRPr/>
          </a:p>
        </p:txBody>
      </p:sp>
      <p:sp>
        <p:nvSpPr>
          <p:cNvPr id="3949" name="Google Shape;3949;p125"/>
          <p:cNvSpPr/>
          <p:nvPr/>
        </p:nvSpPr>
        <p:spPr>
          <a:xfrm>
            <a:off x="115723" y="5133151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CloudWatch Synthetics</a:t>
            </a:r>
            <a:endParaRPr/>
          </a:p>
        </p:txBody>
      </p:sp>
      <p:cxnSp>
        <p:nvCxnSpPr>
          <p:cNvPr id="3950" name="Google Shape;3950;p125"/>
          <p:cNvCxnSpPr>
            <a:stCxn id="3918" idx="1"/>
            <a:endCxn id="3912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1" name="Google Shape;3951;p125"/>
          <p:cNvCxnSpPr>
            <a:stCxn id="3918" idx="3"/>
            <a:endCxn id="3917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952" name="Google Shape;3952;p12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122883" y="1426496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3" name="Google Shape;3953;p125"/>
          <p:cNvSpPr txBox="1"/>
          <p:nvPr/>
        </p:nvSpPr>
        <p:spPr>
          <a:xfrm>
            <a:off x="3775896" y="2213262"/>
            <a:ext cx="1501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CloudWatch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126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pic>
        <p:nvPicPr>
          <p:cNvPr id="3959" name="Google Shape;3959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20" y="316089"/>
            <a:ext cx="3841709" cy="7157156"/>
          </a:xfrm>
          <a:prstGeom prst="rect">
            <a:avLst/>
          </a:prstGeom>
          <a:noFill/>
          <a:ln>
            <a:noFill/>
          </a:ln>
        </p:spPr>
      </p:pic>
      <p:sp>
        <p:nvSpPr>
          <p:cNvPr id="3960" name="Google Shape;3960;p126"/>
          <p:cNvSpPr/>
          <p:nvPr/>
        </p:nvSpPr>
        <p:spPr>
          <a:xfrm>
            <a:off x="545809" y="948267"/>
            <a:ext cx="1644236" cy="237066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1" name="Google Shape;3961;p126"/>
          <p:cNvSpPr/>
          <p:nvPr/>
        </p:nvSpPr>
        <p:spPr>
          <a:xfrm>
            <a:off x="5768622" y="1580444"/>
            <a:ext cx="8365067" cy="72248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Synthetics related Node JS Files for Heart Beat Monitor</a:t>
            </a:r>
            <a:endParaRPr/>
          </a:p>
        </p:txBody>
      </p:sp>
      <p:cxnSp>
        <p:nvCxnSpPr>
          <p:cNvPr id="3962" name="Google Shape;3962;p126"/>
          <p:cNvCxnSpPr>
            <a:stCxn id="3961" idx="1"/>
          </p:cNvCxnSpPr>
          <p:nvPr/>
        </p:nvCxnSpPr>
        <p:spPr>
          <a:xfrm rot="10800000">
            <a:off x="2189922" y="1066889"/>
            <a:ext cx="3578700" cy="87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3" name="Google Shape;3963;p126"/>
          <p:cNvSpPr/>
          <p:nvPr/>
        </p:nvSpPr>
        <p:spPr>
          <a:xfrm>
            <a:off x="6721306" y="3217738"/>
            <a:ext cx="6017756" cy="25363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changes from c1 to c13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p127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pic>
        <p:nvPicPr>
          <p:cNvPr id="3969" name="Google Shape;3969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44" y="1917700"/>
            <a:ext cx="548640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127"/>
          <p:cNvSpPr/>
          <p:nvPr/>
        </p:nvSpPr>
        <p:spPr>
          <a:xfrm>
            <a:off x="7315200" y="2314222"/>
            <a:ext cx="6999111" cy="66604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Autoscaling Alarms</a:t>
            </a:r>
            <a:endParaRPr/>
          </a:p>
        </p:txBody>
      </p:sp>
      <p:sp>
        <p:nvSpPr>
          <p:cNvPr id="3971" name="Google Shape;3971;p127"/>
          <p:cNvSpPr/>
          <p:nvPr/>
        </p:nvSpPr>
        <p:spPr>
          <a:xfrm>
            <a:off x="7315199" y="3177822"/>
            <a:ext cx="6999111" cy="66604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Application Load Balancer Alarms</a:t>
            </a:r>
            <a:endParaRPr/>
          </a:p>
        </p:txBody>
      </p:sp>
      <p:sp>
        <p:nvSpPr>
          <p:cNvPr id="3972" name="Google Shape;3972;p127"/>
          <p:cNvSpPr/>
          <p:nvPr/>
        </p:nvSpPr>
        <p:spPr>
          <a:xfrm>
            <a:off x="7315200" y="4114800"/>
            <a:ext cx="6999111" cy="66604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CIS Alarms</a:t>
            </a:r>
            <a:endParaRPr/>
          </a:p>
        </p:txBody>
      </p:sp>
      <p:sp>
        <p:nvSpPr>
          <p:cNvPr id="3973" name="Google Shape;3973;p127"/>
          <p:cNvSpPr/>
          <p:nvPr/>
        </p:nvSpPr>
        <p:spPr>
          <a:xfrm>
            <a:off x="7315199" y="4978400"/>
            <a:ext cx="6999111" cy="66604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Synthetics</a:t>
            </a:r>
            <a:endParaRPr/>
          </a:p>
        </p:txBody>
      </p:sp>
      <p:sp>
        <p:nvSpPr>
          <p:cNvPr id="3974" name="Google Shape;3974;p127"/>
          <p:cNvSpPr/>
          <p:nvPr/>
        </p:nvSpPr>
        <p:spPr>
          <a:xfrm>
            <a:off x="372533" y="3635022"/>
            <a:ext cx="3657600" cy="1343378"/>
          </a:xfrm>
          <a:prstGeom prst="roundRect">
            <a:avLst>
              <a:gd fmla="val 4902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5" name="Google Shape;3975;p127"/>
          <p:cNvCxnSpPr>
            <a:stCxn id="3974" idx="3"/>
            <a:endCxn id="3970" idx="1"/>
          </p:cNvCxnSpPr>
          <p:nvPr/>
        </p:nvCxnSpPr>
        <p:spPr>
          <a:xfrm flipH="1" rot="10800000">
            <a:off x="4030133" y="2647111"/>
            <a:ext cx="3285000" cy="1659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6" name="Google Shape;3976;p127"/>
          <p:cNvCxnSpPr>
            <a:stCxn id="3974" idx="3"/>
            <a:endCxn id="3971" idx="1"/>
          </p:cNvCxnSpPr>
          <p:nvPr/>
        </p:nvCxnSpPr>
        <p:spPr>
          <a:xfrm flipH="1" rot="10800000">
            <a:off x="4030133" y="3510811"/>
            <a:ext cx="3285000" cy="795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7" name="Google Shape;3977;p127"/>
          <p:cNvCxnSpPr>
            <a:stCxn id="3974" idx="3"/>
            <a:endCxn id="3972" idx="1"/>
          </p:cNvCxnSpPr>
          <p:nvPr/>
        </p:nvCxnSpPr>
        <p:spPr>
          <a:xfrm>
            <a:off x="4030133" y="4306711"/>
            <a:ext cx="3285000" cy="14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8" name="Google Shape;3978;p127"/>
          <p:cNvCxnSpPr>
            <a:stCxn id="3974" idx="3"/>
            <a:endCxn id="3973" idx="1"/>
          </p:cNvCxnSpPr>
          <p:nvPr/>
        </p:nvCxnSpPr>
        <p:spPr>
          <a:xfrm>
            <a:off x="4030133" y="4306711"/>
            <a:ext cx="3285000" cy="1004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128"/>
          <p:cNvSpPr txBox="1"/>
          <p:nvPr>
            <p:ph idx="1" type="body"/>
          </p:nvPr>
        </p:nvSpPr>
        <p:spPr>
          <a:xfrm>
            <a:off x="2637776" y="2532543"/>
            <a:ext cx="779951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Build Terraform Modules Locally</a:t>
            </a:r>
            <a:endParaRPr/>
          </a:p>
        </p:txBody>
      </p:sp>
      <p:pic>
        <p:nvPicPr>
          <p:cNvPr descr="HashiCorp Terraform" id="3984" name="Google Shape;3984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3734" y="212289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3985" name="Google Shape;3985;p128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986" name="Google Shape;3986;p128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3987" name="Google Shape;3987;p128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8" name="Google Shape;3988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9" name="Google Shape;3989;p128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3990" name="Google Shape;3990;p128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3991" name="Google Shape;3991;p128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3992" name="Google Shape;3992;p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" name="Google Shape;3993;p1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Google Shape;3994;p1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Google Shape;3995;p128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996" name="Google Shape;3996;p128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3997" name="Google Shape;3997;p1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8" name="Google Shape;3998;p1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999" name="Google Shape;3999;p128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000" name="Google Shape;4000;p1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128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002" name="Google Shape;4002;p1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4003" name="Google Shape;4003;p128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4004" name="Google Shape;4004;p128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4005" name="Google Shape;4005;p128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006" name="Google Shape;4006;p1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4007" name="Google Shape;4007;p128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4008" name="Google Shape;4008;p128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009" name="Google Shape;4009;p1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010" name="Google Shape;4010;p128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1" name="Google Shape;4011;p1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2" name="Google Shape;4012;p128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013" name="Google Shape;4013;p1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28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4015" name="Google Shape;4015;p1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6" name="Google Shape;4016;p128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4017" name="Google Shape;4017;p1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8" name="Google Shape;4018;p128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4019" name="Google Shape;4019;p1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0" name="Google Shape;4020;p128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4021" name="Google Shape;4021;p1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2" name="Google Shape;4022;p128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pic>
        <p:nvPicPr>
          <p:cNvPr id="4023" name="Google Shape;4023;p1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453081" y="648656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4" name="Google Shape;4024;p128"/>
          <p:cNvSpPr txBox="1"/>
          <p:nvPr/>
        </p:nvSpPr>
        <p:spPr>
          <a:xfrm>
            <a:off x="13235461" y="7258683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CloudWatch</a:t>
            </a:r>
            <a:endParaRPr/>
          </a:p>
        </p:txBody>
      </p:sp>
      <p:pic>
        <p:nvPicPr>
          <p:cNvPr id="4025" name="Google Shape;4025;p1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81142" y="227701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6" name="Google Shape;4026;p128"/>
          <p:cNvSpPr txBox="1"/>
          <p:nvPr/>
        </p:nvSpPr>
        <p:spPr>
          <a:xfrm>
            <a:off x="41367" y="3040602"/>
            <a:ext cx="2239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Simple Storage Service (Amazon S3)</a:t>
            </a:r>
            <a:endParaRPr/>
          </a:p>
        </p:txBody>
      </p:sp>
      <p:pic>
        <p:nvPicPr>
          <p:cNvPr id="4027" name="Google Shape;4027;p1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33241" y="392968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8" name="Google Shape;4028;p128"/>
          <p:cNvSpPr txBox="1"/>
          <p:nvPr/>
        </p:nvSpPr>
        <p:spPr>
          <a:xfrm>
            <a:off x="334737" y="4734880"/>
            <a:ext cx="1509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422" name="Google Shape;422;p12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423" name="Google Shape;423;p12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424" name="Google Shape;4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2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427" name="Google Shape;427;p12"/>
          <p:cNvSpPr/>
          <p:nvPr/>
        </p:nvSpPr>
        <p:spPr>
          <a:xfrm>
            <a:off x="6552008" y="4105674"/>
            <a:ext cx="1765300" cy="1511514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28" name="Google Shape;428;p12"/>
          <p:cNvSpPr/>
          <p:nvPr/>
        </p:nvSpPr>
        <p:spPr>
          <a:xfrm>
            <a:off x="6562316" y="2630673"/>
            <a:ext cx="5048856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2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433" name="Google Shape;433;p12"/>
          <p:cNvSpPr/>
          <p:nvPr/>
        </p:nvSpPr>
        <p:spPr>
          <a:xfrm>
            <a:off x="6552008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6668072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436" name="Google Shape;436;p12"/>
          <p:cNvSpPr/>
          <p:nvPr/>
        </p:nvSpPr>
        <p:spPr>
          <a:xfrm>
            <a:off x="11566723" y="4105674"/>
            <a:ext cx="1765300" cy="1511514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37" name="Google Shape;437;p12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38" name="Google Shape;43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2"/>
          <p:cNvSpPr/>
          <p:nvPr/>
        </p:nvSpPr>
        <p:spPr>
          <a:xfrm>
            <a:off x="11566723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41" name="Google Shape;44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2"/>
          <p:cNvSpPr txBox="1"/>
          <p:nvPr/>
        </p:nvSpPr>
        <p:spPr>
          <a:xfrm>
            <a:off x="11682787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443" name="Google Shape;443;p12"/>
          <p:cNvSpPr txBox="1"/>
          <p:nvPr/>
        </p:nvSpPr>
        <p:spPr>
          <a:xfrm>
            <a:off x="9188955" y="6964147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444" name="Google Shape;44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4523" y="650830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67433" y="293821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2"/>
          <p:cNvSpPr txBox="1"/>
          <p:nvPr/>
        </p:nvSpPr>
        <p:spPr>
          <a:xfrm>
            <a:off x="11405579" y="34789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447" name="Google Shape;447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22969" y="457949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2"/>
          <p:cNvSpPr txBox="1"/>
          <p:nvPr/>
        </p:nvSpPr>
        <p:spPr>
          <a:xfrm>
            <a:off x="11399478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449" name="Google Shape;449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21904" y="4585219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2"/>
          <p:cNvSpPr txBox="1"/>
          <p:nvPr/>
        </p:nvSpPr>
        <p:spPr>
          <a:xfrm>
            <a:off x="6389559" y="53213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451" name="Google Shape;451;p12"/>
          <p:cNvSpPr txBox="1"/>
          <p:nvPr>
            <p:ph type="title"/>
          </p:nvPr>
        </p:nvSpPr>
        <p:spPr>
          <a:xfrm>
            <a:off x="-204745" y="313858"/>
            <a:ext cx="5662522" cy="141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b="1" lang="en-US" sz="3400"/>
              <a:t>AWS VPC + EC2 Instance + Security Groups +</a:t>
            </a:r>
            <a:br>
              <a:rPr b="1" lang="en-US" sz="3400"/>
            </a:br>
            <a:r>
              <a:rPr b="1" lang="en-US" sz="3400">
                <a:solidFill>
                  <a:srgbClr val="C00000"/>
                </a:solidFill>
              </a:rPr>
              <a:t>AWS ALB Application</a:t>
            </a:r>
            <a:br>
              <a:rPr b="1" lang="en-US" sz="3400">
                <a:solidFill>
                  <a:srgbClr val="C00000"/>
                </a:solidFill>
              </a:rPr>
            </a:br>
            <a:r>
              <a:rPr b="1" lang="en-US" sz="3400">
                <a:solidFill>
                  <a:srgbClr val="C00000"/>
                </a:solidFill>
              </a:rPr>
              <a:t> Load Balancer</a:t>
            </a:r>
            <a:endParaRPr/>
          </a:p>
        </p:txBody>
      </p:sp>
      <p:sp>
        <p:nvSpPr>
          <p:cNvPr id="452" name="Google Shape;452;p12"/>
          <p:cNvSpPr/>
          <p:nvPr/>
        </p:nvSpPr>
        <p:spPr>
          <a:xfrm>
            <a:off x="91679" y="2614122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&amp; AWS Concepts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2"/>
          <p:cNvSpPr/>
          <p:nvPr/>
        </p:nvSpPr>
        <p:spPr>
          <a:xfrm>
            <a:off x="74985" y="3484296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AWS ALB</a:t>
            </a:r>
            <a:endParaRPr/>
          </a:p>
        </p:txBody>
      </p:sp>
      <p:sp>
        <p:nvSpPr>
          <p:cNvPr id="454" name="Google Shape;454;p12"/>
          <p:cNvSpPr txBox="1"/>
          <p:nvPr/>
        </p:nvSpPr>
        <p:spPr>
          <a:xfrm>
            <a:off x="9186681" y="340643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cxnSp>
        <p:nvCxnSpPr>
          <p:cNvPr id="455" name="Google Shape;455;p12"/>
          <p:cNvCxnSpPr>
            <a:endCxn id="456" idx="0"/>
          </p:cNvCxnSpPr>
          <p:nvPr/>
        </p:nvCxnSpPr>
        <p:spPr>
          <a:xfrm flipH="1">
            <a:off x="9899032" y="577501"/>
            <a:ext cx="27000" cy="2237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457" name="Google Shape;457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94975" y="-3900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58" name="Google Shape;458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59392" y="-3135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59" name="Google Shape;459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90662" y="-2972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60" name="Google Shape;460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55079" y="-2207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61" name="Google Shape;461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2431" y="-1201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62" name="Google Shape;462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46848" y="-436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63" name="Google Shape;463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32045" y="-4363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12"/>
          <p:cNvCxnSpPr>
            <a:stCxn id="456" idx="1"/>
            <a:endCxn id="449" idx="3"/>
          </p:cNvCxnSpPr>
          <p:nvPr/>
        </p:nvCxnSpPr>
        <p:spPr>
          <a:xfrm flipH="1">
            <a:off x="7685720" y="3098913"/>
            <a:ext cx="1929000" cy="1768200"/>
          </a:xfrm>
          <a:prstGeom prst="bentConnector3">
            <a:avLst>
              <a:gd fmla="val 42003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p12"/>
          <p:cNvCxnSpPr>
            <a:stCxn id="456" idx="3"/>
            <a:endCxn id="447" idx="1"/>
          </p:cNvCxnSpPr>
          <p:nvPr/>
        </p:nvCxnSpPr>
        <p:spPr>
          <a:xfrm>
            <a:off x="10183344" y="3098913"/>
            <a:ext cx="1939500" cy="1762500"/>
          </a:xfrm>
          <a:prstGeom prst="bentConnector3">
            <a:avLst>
              <a:gd fmla="val 39779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6" name="Google Shape;466;p12"/>
          <p:cNvSpPr txBox="1"/>
          <p:nvPr/>
        </p:nvSpPr>
        <p:spPr>
          <a:xfrm>
            <a:off x="7434658" y="472252"/>
            <a:ext cx="52886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http://hr-stag-alb-1575108738.us-east-1.elb.amazonaws.com</a:t>
            </a:r>
            <a:endParaRPr/>
          </a:p>
        </p:txBody>
      </p:sp>
      <p:pic>
        <p:nvPicPr>
          <p:cNvPr id="456" name="Google Shape;456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14720" y="2814601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2"/>
          <p:cNvSpPr txBox="1"/>
          <p:nvPr/>
        </p:nvSpPr>
        <p:spPr>
          <a:xfrm>
            <a:off x="7152046" y="463166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68" name="Google Shape;468;p12"/>
          <p:cNvSpPr txBox="1"/>
          <p:nvPr/>
        </p:nvSpPr>
        <p:spPr>
          <a:xfrm>
            <a:off x="12167433" y="4631453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129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Build Terraform Modules Locally </a:t>
            </a:r>
            <a:endParaRPr/>
          </a:p>
        </p:txBody>
      </p:sp>
      <p:sp>
        <p:nvSpPr>
          <p:cNvPr id="4034" name="Google Shape;4034;p129"/>
          <p:cNvSpPr/>
          <p:nvPr/>
        </p:nvSpPr>
        <p:spPr>
          <a:xfrm>
            <a:off x="186266" y="1540933"/>
            <a:ext cx="6355644" cy="2912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from Scratch</a:t>
            </a:r>
            <a:endParaRPr/>
          </a:p>
        </p:txBody>
      </p:sp>
      <p:sp>
        <p:nvSpPr>
          <p:cNvPr id="4035" name="Google Shape;4035;p129"/>
          <p:cNvSpPr/>
          <p:nvPr/>
        </p:nvSpPr>
        <p:spPr>
          <a:xfrm>
            <a:off x="7727245" y="1540933"/>
            <a:ext cx="6355644" cy="29125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Leverage existing Terraform Modules and change the code as per your need</a:t>
            </a:r>
            <a:endParaRPr/>
          </a:p>
        </p:txBody>
      </p:sp>
      <p:sp>
        <p:nvSpPr>
          <p:cNvPr id="4036" name="Google Shape;4036;p129"/>
          <p:cNvSpPr/>
          <p:nvPr/>
        </p:nvSpPr>
        <p:spPr>
          <a:xfrm>
            <a:off x="8544561" y="4910666"/>
            <a:ext cx="5294488" cy="8353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already available, use the code and modify as per your need</a:t>
            </a:r>
            <a:endParaRPr/>
          </a:p>
        </p:txBody>
      </p:sp>
      <p:sp>
        <p:nvSpPr>
          <p:cNvPr id="4037" name="Google Shape;4037;p129"/>
          <p:cNvSpPr/>
          <p:nvPr/>
        </p:nvSpPr>
        <p:spPr>
          <a:xfrm>
            <a:off x="599440" y="4910666"/>
            <a:ext cx="5294488" cy="83537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already not available, then use this approach</a:t>
            </a:r>
            <a:endParaRPr/>
          </a:p>
        </p:txBody>
      </p:sp>
      <p:sp>
        <p:nvSpPr>
          <p:cNvPr id="4038" name="Google Shape;4038;p129"/>
          <p:cNvSpPr/>
          <p:nvPr/>
        </p:nvSpPr>
        <p:spPr>
          <a:xfrm>
            <a:off x="599440" y="6203243"/>
            <a:ext cx="5294488" cy="110066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existing modules in Terraform Public Registry (Minimum 3 modules to get complete idea)</a:t>
            </a:r>
            <a:endParaRPr/>
          </a:p>
        </p:txBody>
      </p:sp>
      <p:sp>
        <p:nvSpPr>
          <p:cNvPr id="4039" name="Google Shape;4039;p129"/>
          <p:cNvSpPr/>
          <p:nvPr/>
        </p:nvSpPr>
        <p:spPr>
          <a:xfrm>
            <a:off x="8544561" y="6138333"/>
            <a:ext cx="5294488" cy="110066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 effort and you can start using them in your private infrastructure spaces without public internet access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" name="Google Shape;4044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93" y="50243"/>
            <a:ext cx="3673402" cy="7563556"/>
          </a:xfrm>
          <a:prstGeom prst="rect">
            <a:avLst/>
          </a:prstGeom>
          <a:noFill/>
          <a:ln>
            <a:noFill/>
          </a:ln>
        </p:spPr>
      </p:pic>
      <p:sp>
        <p:nvSpPr>
          <p:cNvPr id="4045" name="Google Shape;4045;p130"/>
          <p:cNvSpPr txBox="1"/>
          <p:nvPr/>
        </p:nvSpPr>
        <p:spPr>
          <a:xfrm>
            <a:off x="6261330" y="78218"/>
            <a:ext cx="8165870" cy="1344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sp>
        <p:nvSpPr>
          <p:cNvPr id="4046" name="Google Shape;4046;p130"/>
          <p:cNvSpPr/>
          <p:nvPr/>
        </p:nvSpPr>
        <p:spPr>
          <a:xfrm>
            <a:off x="711200" y="880533"/>
            <a:ext cx="2427111" cy="2144889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7" name="Google Shape;4047;p130"/>
          <p:cNvSpPr/>
          <p:nvPr/>
        </p:nvSpPr>
        <p:spPr>
          <a:xfrm>
            <a:off x="541868" y="615801"/>
            <a:ext cx="2856088" cy="4170688"/>
          </a:xfrm>
          <a:prstGeom prst="rect">
            <a:avLst/>
          </a:prstGeom>
          <a:noFill/>
          <a:ln cap="flat" cmpd="sng" w="28575">
            <a:solidFill>
              <a:srgbClr val="FFA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8" name="Google Shape;4048;p130"/>
          <p:cNvSpPr/>
          <p:nvPr/>
        </p:nvSpPr>
        <p:spPr>
          <a:xfrm>
            <a:off x="541868" y="4891320"/>
            <a:ext cx="2596443" cy="2288414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9" name="Google Shape;4049;p130"/>
          <p:cNvSpPr/>
          <p:nvPr/>
        </p:nvSpPr>
        <p:spPr>
          <a:xfrm>
            <a:off x="6570133" y="2701145"/>
            <a:ext cx="7744179" cy="891823"/>
          </a:xfrm>
          <a:prstGeom prst="roundRect">
            <a:avLst>
              <a:gd fmla="val 16667" name="adj"/>
            </a:avLst>
          </a:prstGeom>
          <a:solidFill>
            <a:srgbClr val="FFA9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 Module </a:t>
            </a:r>
            <a:endParaRPr/>
          </a:p>
        </p:txBody>
      </p:sp>
      <p:sp>
        <p:nvSpPr>
          <p:cNvPr id="4050" name="Google Shape;4050;p130"/>
          <p:cNvSpPr/>
          <p:nvPr/>
        </p:nvSpPr>
        <p:spPr>
          <a:xfrm>
            <a:off x="6570133" y="3959299"/>
            <a:ext cx="7744179" cy="89182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 Modules - VPC Endpoints Sub Module</a:t>
            </a:r>
            <a:endParaRPr/>
          </a:p>
        </p:txBody>
      </p:sp>
      <p:sp>
        <p:nvSpPr>
          <p:cNvPr id="4051" name="Google Shape;4051;p130"/>
          <p:cNvSpPr/>
          <p:nvPr/>
        </p:nvSpPr>
        <p:spPr>
          <a:xfrm>
            <a:off x="6570132" y="5217453"/>
            <a:ext cx="7744179" cy="89182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 Module calling the VPC Local Module</a:t>
            </a:r>
            <a:endParaRPr/>
          </a:p>
        </p:txBody>
      </p:sp>
      <p:cxnSp>
        <p:nvCxnSpPr>
          <p:cNvPr id="4052" name="Google Shape;4052;p130"/>
          <p:cNvCxnSpPr>
            <a:stCxn id="4049" idx="1"/>
            <a:endCxn id="4047" idx="3"/>
          </p:cNvCxnSpPr>
          <p:nvPr/>
        </p:nvCxnSpPr>
        <p:spPr>
          <a:xfrm rot="10800000">
            <a:off x="3397933" y="2701256"/>
            <a:ext cx="3172200" cy="445800"/>
          </a:xfrm>
          <a:prstGeom prst="straightConnector1">
            <a:avLst/>
          </a:prstGeom>
          <a:noFill/>
          <a:ln cap="flat" cmpd="sng" w="38100">
            <a:solidFill>
              <a:srgbClr val="FFA98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3" name="Google Shape;4053;p130"/>
          <p:cNvCxnSpPr>
            <a:stCxn id="4050" idx="1"/>
            <a:endCxn id="4046" idx="2"/>
          </p:cNvCxnSpPr>
          <p:nvPr/>
        </p:nvCxnSpPr>
        <p:spPr>
          <a:xfrm rot="10800000">
            <a:off x="1924633" y="3025510"/>
            <a:ext cx="4645500" cy="1379700"/>
          </a:xfrm>
          <a:prstGeom prst="bentConnector2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4" name="Google Shape;4054;p130"/>
          <p:cNvCxnSpPr>
            <a:stCxn id="4051" idx="1"/>
          </p:cNvCxnSpPr>
          <p:nvPr/>
        </p:nvCxnSpPr>
        <p:spPr>
          <a:xfrm flipH="1">
            <a:off x="3138432" y="5663365"/>
            <a:ext cx="3431700" cy="372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131"/>
          <p:cNvSpPr txBox="1"/>
          <p:nvPr>
            <p:ph idx="1" type="body"/>
          </p:nvPr>
        </p:nvSpPr>
        <p:spPr>
          <a:xfrm>
            <a:off x="-308333" y="2471775"/>
            <a:ext cx="12953542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Remote State Storage with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AWS S3 &amp; AWS DynamoDB</a:t>
            </a:r>
            <a:endParaRPr/>
          </a:p>
        </p:txBody>
      </p:sp>
      <p:pic>
        <p:nvPicPr>
          <p:cNvPr descr="HashiCorp Terraform" id="4060" name="Google Shape;4060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3734" y="212289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061" name="Google Shape;4061;p131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062" name="Google Shape;4062;p131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063" name="Google Shape;4063;p131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4" name="Google Shape;4064;p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5" name="Google Shape;4065;p131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4066" name="Google Shape;4066;p131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4067" name="Google Shape;4067;p131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4068" name="Google Shape;4068;p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9" name="Google Shape;4069;p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0" name="Google Shape;4070;p1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4071" name="Google Shape;4071;p131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4072" name="Google Shape;4072;p131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4073" name="Google Shape;4073;p1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4" name="Google Shape;4074;p1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5" name="Google Shape;4075;p131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076" name="Google Shape;4076;p1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7" name="Google Shape;4077;p131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078" name="Google Shape;4078;p1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9" name="Google Shape;4079;p131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4080" name="Google Shape;4080;p131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4081" name="Google Shape;4081;p131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082" name="Google Shape;4082;p1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4083" name="Google Shape;4083;p131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4084" name="Google Shape;4084;p131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085" name="Google Shape;4085;p1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086" name="Google Shape;4086;p131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7" name="Google Shape;4087;p1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8" name="Google Shape;4088;p131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089" name="Google Shape;4089;p1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0" name="Google Shape;4090;p131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4091" name="Google Shape;4091;p1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2" name="Google Shape;4092;p131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4093" name="Google Shape;4093;p1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4" name="Google Shape;4094;p131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4095" name="Google Shape;4095;p1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6" name="Google Shape;4096;p131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4097" name="Google Shape;4097;p13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8" name="Google Shape;4098;p131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pic>
        <p:nvPicPr>
          <p:cNvPr id="4099" name="Google Shape;4099;p13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453081" y="648656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0" name="Google Shape;4100;p131"/>
          <p:cNvSpPr txBox="1"/>
          <p:nvPr/>
        </p:nvSpPr>
        <p:spPr>
          <a:xfrm>
            <a:off x="13235461" y="7258683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CloudWatch</a:t>
            </a:r>
            <a:endParaRPr/>
          </a:p>
        </p:txBody>
      </p:sp>
      <p:pic>
        <p:nvPicPr>
          <p:cNvPr id="4101" name="Google Shape;4101;p13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81142" y="227701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2" name="Google Shape;4102;p131"/>
          <p:cNvSpPr txBox="1"/>
          <p:nvPr/>
        </p:nvSpPr>
        <p:spPr>
          <a:xfrm>
            <a:off x="41367" y="3040602"/>
            <a:ext cx="2239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Simple Storage Service (Amazon S3)</a:t>
            </a:r>
            <a:endParaRPr/>
          </a:p>
        </p:txBody>
      </p:sp>
      <p:pic>
        <p:nvPicPr>
          <p:cNvPr id="4103" name="Google Shape;4103;p13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33241" y="392968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4" name="Google Shape;4104;p131"/>
          <p:cNvSpPr txBox="1"/>
          <p:nvPr/>
        </p:nvSpPr>
        <p:spPr>
          <a:xfrm>
            <a:off x="334737" y="4734880"/>
            <a:ext cx="1509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132"/>
          <p:cNvSpPr txBox="1"/>
          <p:nvPr>
            <p:ph type="title"/>
          </p:nvPr>
        </p:nvSpPr>
        <p:spPr>
          <a:xfrm>
            <a:off x="1005840" y="-936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Desired &amp; Current Terraform States</a:t>
            </a:r>
            <a:endParaRPr/>
          </a:p>
        </p:txBody>
      </p:sp>
      <p:pic>
        <p:nvPicPr>
          <p:cNvPr descr="Document with solid fill" id="4110" name="Google Shape;4110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131" y="3198666"/>
            <a:ext cx="1101437" cy="110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111" name="Google Shape;4111;p132"/>
          <p:cNvSpPr txBox="1"/>
          <p:nvPr/>
        </p:nvSpPr>
        <p:spPr>
          <a:xfrm>
            <a:off x="5884491" y="4296823"/>
            <a:ext cx="209871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2" name="Google Shape;4112;p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845" y="3290444"/>
            <a:ext cx="3950069" cy="100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Google Shape;4113;p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0482" y="2949277"/>
            <a:ext cx="5066680" cy="2255387"/>
          </a:xfrm>
          <a:prstGeom prst="rect">
            <a:avLst/>
          </a:prstGeom>
          <a:noFill/>
          <a:ln>
            <a:noFill/>
          </a:ln>
        </p:spPr>
      </p:pic>
      <p:sp>
        <p:nvSpPr>
          <p:cNvPr id="4114" name="Google Shape;4114;p132"/>
          <p:cNvSpPr/>
          <p:nvPr/>
        </p:nvSpPr>
        <p:spPr>
          <a:xfrm>
            <a:off x="379545" y="1666696"/>
            <a:ext cx="4436918" cy="532295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Configuration Files</a:t>
            </a:r>
            <a:endParaRPr/>
          </a:p>
        </p:txBody>
      </p:sp>
      <p:sp>
        <p:nvSpPr>
          <p:cNvPr id="4115" name="Google Shape;4115;p132"/>
          <p:cNvSpPr/>
          <p:nvPr/>
        </p:nvSpPr>
        <p:spPr>
          <a:xfrm>
            <a:off x="9650331" y="1666695"/>
            <a:ext cx="4436918" cy="532295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 World Resource – EC2 Instance</a:t>
            </a:r>
            <a:endParaRPr/>
          </a:p>
        </p:txBody>
      </p:sp>
      <p:sp>
        <p:nvSpPr>
          <p:cNvPr id="4116" name="Google Shape;4116;p132"/>
          <p:cNvSpPr/>
          <p:nvPr/>
        </p:nvSpPr>
        <p:spPr>
          <a:xfrm>
            <a:off x="716973" y="6253587"/>
            <a:ext cx="3636801" cy="53229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Desired State</a:t>
            </a:r>
            <a:endParaRPr/>
          </a:p>
        </p:txBody>
      </p:sp>
      <p:sp>
        <p:nvSpPr>
          <p:cNvPr id="4117" name="Google Shape;4117;p132"/>
          <p:cNvSpPr/>
          <p:nvPr/>
        </p:nvSpPr>
        <p:spPr>
          <a:xfrm>
            <a:off x="9987759" y="6253586"/>
            <a:ext cx="3636801" cy="53229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</p:txBody>
      </p:sp>
      <p:sp>
        <p:nvSpPr>
          <p:cNvPr id="4118" name="Google Shape;4118;p132"/>
          <p:cNvSpPr/>
          <p:nvPr/>
        </p:nvSpPr>
        <p:spPr>
          <a:xfrm>
            <a:off x="5299364" y="2473036"/>
            <a:ext cx="3205873" cy="3283527"/>
          </a:xfrm>
          <a:prstGeom prst="ellipse">
            <a:avLst/>
          </a:prstGeom>
          <a:noFill/>
          <a:ln cap="flat" cmpd="sng" w="508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133"/>
          <p:cNvSpPr/>
          <p:nvPr/>
        </p:nvSpPr>
        <p:spPr>
          <a:xfrm>
            <a:off x="493375" y="2612571"/>
            <a:ext cx="6188780" cy="45016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</p:txBody>
      </p:sp>
      <p:sp>
        <p:nvSpPr>
          <p:cNvPr id="4124" name="Google Shape;4124;p133"/>
          <p:cNvSpPr/>
          <p:nvPr/>
        </p:nvSpPr>
        <p:spPr>
          <a:xfrm>
            <a:off x="7908053" y="2612571"/>
            <a:ext cx="6188780" cy="45016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5" name="Google Shape;4125;p133"/>
          <p:cNvSpPr/>
          <p:nvPr/>
        </p:nvSpPr>
        <p:spPr>
          <a:xfrm>
            <a:off x="493375" y="391886"/>
            <a:ext cx="13603457" cy="132638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9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134"/>
          <p:cNvSpPr txBox="1"/>
          <p:nvPr>
            <p:ph type="title"/>
          </p:nvPr>
        </p:nvSpPr>
        <p:spPr>
          <a:xfrm>
            <a:off x="1005840" y="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is Terraform Backend ?</a:t>
            </a:r>
            <a:endParaRPr/>
          </a:p>
        </p:txBody>
      </p:sp>
      <p:sp>
        <p:nvSpPr>
          <p:cNvPr id="4131" name="Google Shape;4131;p134"/>
          <p:cNvSpPr/>
          <p:nvPr/>
        </p:nvSpPr>
        <p:spPr>
          <a:xfrm>
            <a:off x="582804" y="1587640"/>
            <a:ext cx="13314066" cy="78377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Backends are responsible for storing state and providing an API for state locking. </a:t>
            </a:r>
            <a:endParaRPr/>
          </a:p>
        </p:txBody>
      </p:sp>
      <p:sp>
        <p:nvSpPr>
          <p:cNvPr id="4132" name="Google Shape;4132;p134"/>
          <p:cNvSpPr/>
          <p:nvPr/>
        </p:nvSpPr>
        <p:spPr>
          <a:xfrm>
            <a:off x="1005840" y="3034602"/>
            <a:ext cx="4611189" cy="235968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 Storage</a:t>
            </a:r>
            <a:endParaRPr/>
          </a:p>
        </p:txBody>
      </p:sp>
      <p:sp>
        <p:nvSpPr>
          <p:cNvPr id="4133" name="Google Shape;4133;p134"/>
          <p:cNvSpPr/>
          <p:nvPr/>
        </p:nvSpPr>
        <p:spPr>
          <a:xfrm>
            <a:off x="8362908" y="2915696"/>
            <a:ext cx="4611189" cy="235968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 Locking</a:t>
            </a:r>
            <a:endParaRPr/>
          </a:p>
        </p:txBody>
      </p:sp>
      <p:pic>
        <p:nvPicPr>
          <p:cNvPr id="4134" name="Google Shape;4134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798" y="5836419"/>
            <a:ext cx="1157234" cy="115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135" name="Google Shape;4135;p134"/>
          <p:cNvSpPr txBox="1"/>
          <p:nvPr/>
        </p:nvSpPr>
        <p:spPr>
          <a:xfrm>
            <a:off x="2305290" y="7151986"/>
            <a:ext cx="17982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</a:t>
            </a:r>
            <a:endParaRPr/>
          </a:p>
        </p:txBody>
      </p:sp>
      <p:pic>
        <p:nvPicPr>
          <p:cNvPr id="4136" name="Google Shape;4136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8753" y="5789838"/>
            <a:ext cx="1157234" cy="115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137" name="Google Shape;4137;p134"/>
          <p:cNvSpPr txBox="1"/>
          <p:nvPr/>
        </p:nvSpPr>
        <p:spPr>
          <a:xfrm>
            <a:off x="9731900" y="7151985"/>
            <a:ext cx="20670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DynamoDB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p135"/>
          <p:cNvSpPr txBox="1"/>
          <p:nvPr>
            <p:ph type="title"/>
          </p:nvPr>
        </p:nvSpPr>
        <p:spPr>
          <a:xfrm>
            <a:off x="1561478" y="-229661"/>
            <a:ext cx="473820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Local State File</a:t>
            </a:r>
            <a:endParaRPr/>
          </a:p>
        </p:txBody>
      </p:sp>
      <p:pic>
        <p:nvPicPr>
          <p:cNvPr descr="User with solid fill" id="4143" name="Google Shape;4143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37" y="12401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144" name="Google Shape;4144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4736" y="12401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145" name="Google Shape;4145;p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1922" y="12401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4146" name="Google Shape;4146;p1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240" y="36370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4147" name="Google Shape;4147;p1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7957" y="3769369"/>
            <a:ext cx="801880" cy="80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48" name="Google Shape;4148;p135"/>
          <p:cNvSpPr/>
          <p:nvPr/>
        </p:nvSpPr>
        <p:spPr>
          <a:xfrm>
            <a:off x="120639" y="3577489"/>
            <a:ext cx="3908808" cy="1396721"/>
          </a:xfrm>
          <a:prstGeom prst="rect">
            <a:avLst/>
          </a:prstGeom>
          <a:noFill/>
          <a:ln cap="flat" cmpd="sng" w="603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9" name="Google Shape;4149;p135"/>
          <p:cNvSpPr txBox="1"/>
          <p:nvPr/>
        </p:nvSpPr>
        <p:spPr>
          <a:xfrm>
            <a:off x="411393" y="4427835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4150" name="Google Shape;4150;p135"/>
          <p:cNvSpPr txBox="1"/>
          <p:nvPr/>
        </p:nvSpPr>
        <p:spPr>
          <a:xfrm>
            <a:off x="2077225" y="4498343"/>
            <a:ext cx="1880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1" name="Google Shape;4151;p135"/>
          <p:cNvSpPr/>
          <p:nvPr/>
        </p:nvSpPr>
        <p:spPr>
          <a:xfrm>
            <a:off x="753685" y="5998094"/>
            <a:ext cx="2733152" cy="1396721"/>
          </a:xfrm>
          <a:prstGeom prst="rect">
            <a:avLst/>
          </a:prstGeom>
          <a:noFill/>
          <a:ln cap="flat" cmpd="sng" w="60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2" name="Google Shape;4152;p135"/>
          <p:cNvSpPr txBox="1"/>
          <p:nvPr/>
        </p:nvSpPr>
        <p:spPr>
          <a:xfrm>
            <a:off x="273458" y="923187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</p:txBody>
      </p:sp>
      <p:sp>
        <p:nvSpPr>
          <p:cNvPr id="4153" name="Google Shape;4153;p135"/>
          <p:cNvSpPr txBox="1"/>
          <p:nvPr/>
        </p:nvSpPr>
        <p:spPr>
          <a:xfrm>
            <a:off x="1637599" y="923187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</p:txBody>
      </p:sp>
      <p:sp>
        <p:nvSpPr>
          <p:cNvPr id="4154" name="Google Shape;4154;p135"/>
          <p:cNvSpPr txBox="1"/>
          <p:nvPr/>
        </p:nvSpPr>
        <p:spPr>
          <a:xfrm>
            <a:off x="2877943" y="923187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</p:txBody>
      </p:sp>
      <p:sp>
        <p:nvSpPr>
          <p:cNvPr id="4155" name="Google Shape;4155;p135"/>
          <p:cNvSpPr txBox="1"/>
          <p:nvPr/>
        </p:nvSpPr>
        <p:spPr>
          <a:xfrm>
            <a:off x="9053698" y="-229662"/>
            <a:ext cx="473820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Remote State File</a:t>
            </a:r>
            <a:endParaRPr/>
          </a:p>
        </p:txBody>
      </p:sp>
      <p:cxnSp>
        <p:nvCxnSpPr>
          <p:cNvPr id="4156" name="Google Shape;4156;p135"/>
          <p:cNvCxnSpPr/>
          <p:nvPr/>
        </p:nvCxnSpPr>
        <p:spPr>
          <a:xfrm>
            <a:off x="7214716" y="150725"/>
            <a:ext cx="0" cy="7405635"/>
          </a:xfrm>
          <a:prstGeom prst="straightConnector1">
            <a:avLst/>
          </a:prstGeom>
          <a:noFill/>
          <a:ln cap="flat" cmpd="sng" w="63500">
            <a:solidFill>
              <a:srgbClr val="4D4E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7" name="Google Shape;4157;p135"/>
          <p:cNvSpPr txBox="1"/>
          <p:nvPr/>
        </p:nvSpPr>
        <p:spPr>
          <a:xfrm>
            <a:off x="1387645" y="7007528"/>
            <a:ext cx="1440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4158" name="Google Shape;4158;p1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8753" y="6175738"/>
            <a:ext cx="713774" cy="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59" name="Google Shape;4159;p135"/>
          <p:cNvSpPr txBox="1"/>
          <p:nvPr/>
        </p:nvSpPr>
        <p:spPr>
          <a:xfrm>
            <a:off x="1900318" y="6175738"/>
            <a:ext cx="1143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/>
          </a:p>
        </p:txBody>
      </p:sp>
      <p:cxnSp>
        <p:nvCxnSpPr>
          <p:cNvPr id="4160" name="Google Shape;4160;p135"/>
          <p:cNvCxnSpPr>
            <a:stCxn id="4143" idx="2"/>
          </p:cNvCxnSpPr>
          <p:nvPr/>
        </p:nvCxnSpPr>
        <p:spPr>
          <a:xfrm>
            <a:off x="743637" y="2154556"/>
            <a:ext cx="0" cy="1422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1" name="Google Shape;4161;p135"/>
          <p:cNvCxnSpPr/>
          <p:nvPr/>
        </p:nvCxnSpPr>
        <p:spPr>
          <a:xfrm>
            <a:off x="2086767" y="2154555"/>
            <a:ext cx="0" cy="1422933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2" name="Google Shape;4162;p135"/>
          <p:cNvCxnSpPr/>
          <p:nvPr/>
        </p:nvCxnSpPr>
        <p:spPr>
          <a:xfrm>
            <a:off x="3269122" y="2154554"/>
            <a:ext cx="0" cy="1422933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3" name="Google Shape;4163;p135"/>
          <p:cNvCxnSpPr/>
          <p:nvPr/>
        </p:nvCxnSpPr>
        <p:spPr>
          <a:xfrm>
            <a:off x="1199163" y="4949075"/>
            <a:ext cx="0" cy="1049019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4" name="Google Shape;4164;p135"/>
          <p:cNvCxnSpPr/>
          <p:nvPr/>
        </p:nvCxnSpPr>
        <p:spPr>
          <a:xfrm>
            <a:off x="1727126" y="2715452"/>
            <a:ext cx="786271" cy="502417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5" name="Google Shape;4165;p135"/>
          <p:cNvCxnSpPr/>
          <p:nvPr/>
        </p:nvCxnSpPr>
        <p:spPr>
          <a:xfrm flipH="1" rot="10800000">
            <a:off x="1727126" y="2725501"/>
            <a:ext cx="786271" cy="452176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6" name="Google Shape;4166;p135"/>
          <p:cNvCxnSpPr/>
          <p:nvPr/>
        </p:nvCxnSpPr>
        <p:spPr>
          <a:xfrm>
            <a:off x="2909482" y="2735043"/>
            <a:ext cx="786271" cy="502417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7" name="Google Shape;4167;p135"/>
          <p:cNvCxnSpPr/>
          <p:nvPr/>
        </p:nvCxnSpPr>
        <p:spPr>
          <a:xfrm flipH="1" rot="10800000">
            <a:off x="2909482" y="2745092"/>
            <a:ext cx="786271" cy="452176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ser with solid fill" id="4168" name="Google Shape;4168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2188" y="12761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169" name="Google Shape;4169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0487" y="12761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170" name="Google Shape;4170;p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47673" y="12761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4171" name="Google Shape;4171;p1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88660" y="23924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4172" name="Google Shape;4172;p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13708" y="3805371"/>
            <a:ext cx="801880" cy="80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3" name="Google Shape;4173;p135"/>
          <p:cNvSpPr/>
          <p:nvPr/>
        </p:nvSpPr>
        <p:spPr>
          <a:xfrm>
            <a:off x="10456390" y="3613491"/>
            <a:ext cx="3908808" cy="1396721"/>
          </a:xfrm>
          <a:prstGeom prst="rect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4" name="Google Shape;4174;p135"/>
          <p:cNvSpPr txBox="1"/>
          <p:nvPr/>
        </p:nvSpPr>
        <p:spPr>
          <a:xfrm>
            <a:off x="10167176" y="2066400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4175" name="Google Shape;4175;p135"/>
          <p:cNvSpPr txBox="1"/>
          <p:nvPr/>
        </p:nvSpPr>
        <p:spPr>
          <a:xfrm>
            <a:off x="12484327" y="4534135"/>
            <a:ext cx="1969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6" name="Google Shape;4176;p135"/>
          <p:cNvSpPr/>
          <p:nvPr/>
        </p:nvSpPr>
        <p:spPr>
          <a:xfrm>
            <a:off x="11089436" y="6034096"/>
            <a:ext cx="2733152" cy="1396721"/>
          </a:xfrm>
          <a:prstGeom prst="rect">
            <a:avLst/>
          </a:prstGeom>
          <a:noFill/>
          <a:ln cap="flat" cmpd="sng" w="60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7" name="Google Shape;4177;p135"/>
          <p:cNvSpPr txBox="1"/>
          <p:nvPr/>
        </p:nvSpPr>
        <p:spPr>
          <a:xfrm>
            <a:off x="10609209" y="959189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</p:txBody>
      </p:sp>
      <p:sp>
        <p:nvSpPr>
          <p:cNvPr id="4178" name="Google Shape;4178;p135"/>
          <p:cNvSpPr txBox="1"/>
          <p:nvPr/>
        </p:nvSpPr>
        <p:spPr>
          <a:xfrm>
            <a:off x="11973350" y="959189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</p:txBody>
      </p:sp>
      <p:sp>
        <p:nvSpPr>
          <p:cNvPr id="4179" name="Google Shape;4179;p135"/>
          <p:cNvSpPr txBox="1"/>
          <p:nvPr/>
        </p:nvSpPr>
        <p:spPr>
          <a:xfrm>
            <a:off x="13213694" y="959189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</p:txBody>
      </p:sp>
      <p:sp>
        <p:nvSpPr>
          <p:cNvPr id="4180" name="Google Shape;4180;p135"/>
          <p:cNvSpPr txBox="1"/>
          <p:nvPr/>
        </p:nvSpPr>
        <p:spPr>
          <a:xfrm>
            <a:off x="11620918" y="7027039"/>
            <a:ext cx="1440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4181" name="Google Shape;4181;p1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44504" y="6211740"/>
            <a:ext cx="713774" cy="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82" name="Google Shape;4182;p135"/>
          <p:cNvSpPr txBox="1"/>
          <p:nvPr/>
        </p:nvSpPr>
        <p:spPr>
          <a:xfrm>
            <a:off x="12236069" y="6211740"/>
            <a:ext cx="1143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/>
          </a:p>
        </p:txBody>
      </p:sp>
      <p:cxnSp>
        <p:nvCxnSpPr>
          <p:cNvPr id="4183" name="Google Shape;4183;p135"/>
          <p:cNvCxnSpPr>
            <a:stCxn id="4168" idx="2"/>
          </p:cNvCxnSpPr>
          <p:nvPr/>
        </p:nvCxnSpPr>
        <p:spPr>
          <a:xfrm>
            <a:off x="11079388" y="2190558"/>
            <a:ext cx="0" cy="405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4" name="Google Shape;4184;p135"/>
          <p:cNvCxnSpPr/>
          <p:nvPr/>
        </p:nvCxnSpPr>
        <p:spPr>
          <a:xfrm>
            <a:off x="11534914" y="4985077"/>
            <a:ext cx="0" cy="1049019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4185" name="Google Shape;4185;p1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160260" y="23945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6" name="Google Shape;4186;p135"/>
          <p:cNvSpPr txBox="1"/>
          <p:nvPr/>
        </p:nvSpPr>
        <p:spPr>
          <a:xfrm>
            <a:off x="11620918" y="2077143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4187" name="Google Shape;4187;p135"/>
          <p:cNvCxnSpPr/>
          <p:nvPr/>
        </p:nvCxnSpPr>
        <p:spPr>
          <a:xfrm>
            <a:off x="12450988" y="2192599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4188" name="Google Shape;4188;p1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25581" y="239458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9" name="Google Shape;4189;p135"/>
          <p:cNvCxnSpPr/>
          <p:nvPr/>
        </p:nvCxnSpPr>
        <p:spPr>
          <a:xfrm>
            <a:off x="13616309" y="2192679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0" name="Google Shape;4190;p135"/>
          <p:cNvSpPr txBox="1"/>
          <p:nvPr/>
        </p:nvSpPr>
        <p:spPr>
          <a:xfrm>
            <a:off x="13835872" y="2088229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4191" name="Google Shape;4191;p135"/>
          <p:cNvCxnSpPr/>
          <p:nvPr/>
        </p:nvCxnSpPr>
        <p:spPr>
          <a:xfrm>
            <a:off x="11089436" y="3103895"/>
            <a:ext cx="0" cy="51681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2" name="Google Shape;4192;p135"/>
          <p:cNvCxnSpPr/>
          <p:nvPr/>
        </p:nvCxnSpPr>
        <p:spPr>
          <a:xfrm>
            <a:off x="12494603" y="3103895"/>
            <a:ext cx="5552" cy="51681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3" name="Google Shape;4193;p135"/>
          <p:cNvCxnSpPr/>
          <p:nvPr/>
        </p:nvCxnSpPr>
        <p:spPr>
          <a:xfrm>
            <a:off x="13626356" y="3106016"/>
            <a:ext cx="0" cy="455110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194" name="Google Shape;4194;p1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55882" y="3875839"/>
            <a:ext cx="711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5" name="Google Shape;4195;p135"/>
          <p:cNvSpPr txBox="1"/>
          <p:nvPr/>
        </p:nvSpPr>
        <p:spPr>
          <a:xfrm>
            <a:off x="10593115" y="4564983"/>
            <a:ext cx="1969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</a:t>
            </a:r>
            <a:endParaRPr/>
          </a:p>
        </p:txBody>
      </p:sp>
      <p:cxnSp>
        <p:nvCxnSpPr>
          <p:cNvPr id="4196" name="Google Shape;4196;p135"/>
          <p:cNvCxnSpPr/>
          <p:nvPr/>
        </p:nvCxnSpPr>
        <p:spPr>
          <a:xfrm>
            <a:off x="12555087" y="5010212"/>
            <a:ext cx="0" cy="1050584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7" name="Google Shape;4197;p135"/>
          <p:cNvCxnSpPr/>
          <p:nvPr/>
        </p:nvCxnSpPr>
        <p:spPr>
          <a:xfrm>
            <a:off x="13469091" y="5010212"/>
            <a:ext cx="0" cy="1023884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8" name="Google Shape;4198;p135"/>
          <p:cNvSpPr/>
          <p:nvPr/>
        </p:nvSpPr>
        <p:spPr>
          <a:xfrm>
            <a:off x="3984302" y="869302"/>
            <a:ext cx="3159611" cy="1684303"/>
          </a:xfrm>
          <a:prstGeom prst="rect">
            <a:avLst/>
          </a:prstGeom>
          <a:solidFill>
            <a:srgbClr val="E1A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Team members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cannot update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infrastructure as they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don’t have access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State File</a:t>
            </a:r>
            <a:endParaRPr/>
          </a:p>
        </p:txBody>
      </p:sp>
      <p:sp>
        <p:nvSpPr>
          <p:cNvPr id="4199" name="Google Shape;4199;p135"/>
          <p:cNvSpPr/>
          <p:nvPr/>
        </p:nvSpPr>
        <p:spPr>
          <a:xfrm>
            <a:off x="4298489" y="2888530"/>
            <a:ext cx="2809227" cy="128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means we need store the state file in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shared location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200" name="Google Shape;4200;p135"/>
          <p:cNvSpPr/>
          <p:nvPr/>
        </p:nvSpPr>
        <p:spPr>
          <a:xfrm>
            <a:off x="7348041" y="879904"/>
            <a:ext cx="2809227" cy="1824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Backend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we can use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AWS S3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the shared storage for State Files</a:t>
            </a:r>
            <a:endParaRPr/>
          </a:p>
        </p:txBody>
      </p:sp>
      <p:sp>
        <p:nvSpPr>
          <p:cNvPr id="4201" name="Google Shape;4201;p135"/>
          <p:cNvSpPr/>
          <p:nvPr/>
        </p:nvSpPr>
        <p:spPr>
          <a:xfrm>
            <a:off x="7348041" y="2871919"/>
            <a:ext cx="2809227" cy="4124792"/>
          </a:xfrm>
          <a:prstGeom prst="rect">
            <a:avLst/>
          </a:prstGeom>
          <a:solidFill>
            <a:srgbClr val="E1A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two team members are running Terraform at the same time, you may run into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race conditions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multiple Terraform processes make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concurrent updates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state files, leading to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conflicts, data loss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 file corruption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2" name="Google Shape;4202;p135"/>
          <p:cNvSpPr/>
          <p:nvPr/>
        </p:nvSpPr>
        <p:spPr>
          <a:xfrm>
            <a:off x="7384905" y="7163914"/>
            <a:ext cx="3130573" cy="3257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State Locking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6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136"/>
          <p:cNvSpPr txBox="1"/>
          <p:nvPr/>
        </p:nvSpPr>
        <p:spPr>
          <a:xfrm>
            <a:off x="713433" y="-188704"/>
            <a:ext cx="1362556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Terraform Remote State File with State Locking</a:t>
            </a:r>
            <a:endParaRPr/>
          </a:p>
        </p:txBody>
      </p:sp>
      <p:pic>
        <p:nvPicPr>
          <p:cNvPr descr="User with solid fill" id="4208" name="Google Shape;4208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43" y="14525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209" name="Google Shape;4209;p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3033" y="143827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210" name="Google Shape;4210;p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9069" y="14525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4211" name="Google Shape;4211;p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215" y="25688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4212" name="Google Shape;4212;p1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6693" y="3960468"/>
            <a:ext cx="801880" cy="80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213" name="Google Shape;4213;p136"/>
          <p:cNvSpPr/>
          <p:nvPr/>
        </p:nvSpPr>
        <p:spPr>
          <a:xfrm>
            <a:off x="341645" y="3775610"/>
            <a:ext cx="6571617" cy="1396721"/>
          </a:xfrm>
          <a:prstGeom prst="rect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4" name="Google Shape;4214;p136"/>
          <p:cNvSpPr txBox="1"/>
          <p:nvPr/>
        </p:nvSpPr>
        <p:spPr>
          <a:xfrm>
            <a:off x="221721" y="2262218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4215" name="Google Shape;4215;p136"/>
          <p:cNvSpPr txBox="1"/>
          <p:nvPr/>
        </p:nvSpPr>
        <p:spPr>
          <a:xfrm>
            <a:off x="2727312" y="4689232"/>
            <a:ext cx="1969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6" name="Google Shape;4216;p136"/>
          <p:cNvSpPr/>
          <p:nvPr/>
        </p:nvSpPr>
        <p:spPr>
          <a:xfrm>
            <a:off x="2091982" y="6196215"/>
            <a:ext cx="2733152" cy="1396721"/>
          </a:xfrm>
          <a:prstGeom prst="rect">
            <a:avLst/>
          </a:prstGeom>
          <a:noFill/>
          <a:ln cap="flat" cmpd="sng" w="60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7" name="Google Shape;4217;p136"/>
          <p:cNvSpPr txBox="1"/>
          <p:nvPr/>
        </p:nvSpPr>
        <p:spPr>
          <a:xfrm>
            <a:off x="797764" y="1135580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</p:txBody>
      </p:sp>
      <p:sp>
        <p:nvSpPr>
          <p:cNvPr id="4218" name="Google Shape;4218;p136"/>
          <p:cNvSpPr txBox="1"/>
          <p:nvPr/>
        </p:nvSpPr>
        <p:spPr>
          <a:xfrm>
            <a:off x="2975896" y="1121308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</p:txBody>
      </p:sp>
      <p:sp>
        <p:nvSpPr>
          <p:cNvPr id="4219" name="Google Shape;4219;p136"/>
          <p:cNvSpPr txBox="1"/>
          <p:nvPr/>
        </p:nvSpPr>
        <p:spPr>
          <a:xfrm>
            <a:off x="5125090" y="1135580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</p:txBody>
      </p:sp>
      <p:sp>
        <p:nvSpPr>
          <p:cNvPr id="4220" name="Google Shape;4220;p136"/>
          <p:cNvSpPr txBox="1"/>
          <p:nvPr/>
        </p:nvSpPr>
        <p:spPr>
          <a:xfrm>
            <a:off x="2623464" y="7189158"/>
            <a:ext cx="1440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4221" name="Google Shape;4221;p1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7050" y="6373859"/>
            <a:ext cx="713774" cy="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4222" name="Google Shape;4222;p136"/>
          <p:cNvSpPr txBox="1"/>
          <p:nvPr/>
        </p:nvSpPr>
        <p:spPr>
          <a:xfrm>
            <a:off x="3238615" y="6373859"/>
            <a:ext cx="1143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/>
          </a:p>
        </p:txBody>
      </p:sp>
      <p:cxnSp>
        <p:nvCxnSpPr>
          <p:cNvPr id="4223" name="Google Shape;4223;p136"/>
          <p:cNvCxnSpPr>
            <a:stCxn id="4208" idx="2"/>
          </p:cNvCxnSpPr>
          <p:nvPr/>
        </p:nvCxnSpPr>
        <p:spPr>
          <a:xfrm>
            <a:off x="1267943" y="2366949"/>
            <a:ext cx="0" cy="405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4" name="Google Shape;4224;p136"/>
          <p:cNvCxnSpPr/>
          <p:nvPr/>
        </p:nvCxnSpPr>
        <p:spPr>
          <a:xfrm>
            <a:off x="2537460" y="5147196"/>
            <a:ext cx="0" cy="1049019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4225" name="Google Shape;4225;p1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62806" y="255661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6" name="Google Shape;4226;p136"/>
          <p:cNvSpPr txBox="1"/>
          <p:nvPr/>
        </p:nvSpPr>
        <p:spPr>
          <a:xfrm>
            <a:off x="2623464" y="2239262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4227" name="Google Shape;4227;p136"/>
          <p:cNvCxnSpPr/>
          <p:nvPr/>
        </p:nvCxnSpPr>
        <p:spPr>
          <a:xfrm>
            <a:off x="3453534" y="2354718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4228" name="Google Shape;4228;p1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6977" y="257097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9" name="Google Shape;4229;p136"/>
          <p:cNvCxnSpPr/>
          <p:nvPr/>
        </p:nvCxnSpPr>
        <p:spPr>
          <a:xfrm>
            <a:off x="5527705" y="2369070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30" name="Google Shape;4230;p136"/>
          <p:cNvSpPr txBox="1"/>
          <p:nvPr/>
        </p:nvSpPr>
        <p:spPr>
          <a:xfrm>
            <a:off x="5747268" y="2264620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4231" name="Google Shape;4231;p136"/>
          <p:cNvCxnSpPr/>
          <p:nvPr/>
        </p:nvCxnSpPr>
        <p:spPr>
          <a:xfrm>
            <a:off x="1277991" y="3280286"/>
            <a:ext cx="0" cy="51681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2" name="Google Shape;4232;p136"/>
          <p:cNvCxnSpPr/>
          <p:nvPr/>
        </p:nvCxnSpPr>
        <p:spPr>
          <a:xfrm>
            <a:off x="3497149" y="3266014"/>
            <a:ext cx="5552" cy="51681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3" name="Google Shape;4233;p136"/>
          <p:cNvCxnSpPr/>
          <p:nvPr/>
        </p:nvCxnSpPr>
        <p:spPr>
          <a:xfrm>
            <a:off x="5537753" y="3282407"/>
            <a:ext cx="0" cy="455110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34" name="Google Shape;4234;p1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9926" y="3995102"/>
            <a:ext cx="711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5" name="Google Shape;4235;p136"/>
          <p:cNvSpPr txBox="1"/>
          <p:nvPr/>
        </p:nvSpPr>
        <p:spPr>
          <a:xfrm>
            <a:off x="647160" y="4684246"/>
            <a:ext cx="1623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</a:t>
            </a:r>
            <a:endParaRPr/>
          </a:p>
        </p:txBody>
      </p:sp>
      <p:cxnSp>
        <p:nvCxnSpPr>
          <p:cNvPr id="4236" name="Google Shape;4236;p136"/>
          <p:cNvCxnSpPr/>
          <p:nvPr/>
        </p:nvCxnSpPr>
        <p:spPr>
          <a:xfrm>
            <a:off x="3557633" y="5172331"/>
            <a:ext cx="0" cy="1050584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7" name="Google Shape;4237;p136"/>
          <p:cNvCxnSpPr/>
          <p:nvPr/>
        </p:nvCxnSpPr>
        <p:spPr>
          <a:xfrm>
            <a:off x="4471637" y="5172331"/>
            <a:ext cx="0" cy="1023884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38" name="Google Shape;4238;p1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49451" y="4005808"/>
            <a:ext cx="711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9" name="Google Shape;4239;p136"/>
          <p:cNvSpPr txBox="1"/>
          <p:nvPr/>
        </p:nvSpPr>
        <p:spPr>
          <a:xfrm>
            <a:off x="4943788" y="4748793"/>
            <a:ext cx="1806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DynamoDB</a:t>
            </a:r>
            <a:endParaRPr/>
          </a:p>
        </p:txBody>
      </p:sp>
      <p:sp>
        <p:nvSpPr>
          <p:cNvPr id="4240" name="Google Shape;4240;p136"/>
          <p:cNvSpPr/>
          <p:nvPr/>
        </p:nvSpPr>
        <p:spPr>
          <a:xfrm>
            <a:off x="7273104" y="1074221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all backends support State Locking. AWS S3 supports State Locking</a:t>
            </a:r>
            <a:endParaRPr/>
          </a:p>
        </p:txBody>
      </p:sp>
      <p:sp>
        <p:nvSpPr>
          <p:cNvPr id="4241" name="Google Shape;4241;p136"/>
          <p:cNvSpPr/>
          <p:nvPr/>
        </p:nvSpPr>
        <p:spPr>
          <a:xfrm>
            <a:off x="7273104" y="1925122"/>
            <a:ext cx="7266861" cy="674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locking happens automatically on all operations that could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write state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2" name="Google Shape;4242;p136"/>
          <p:cNvSpPr/>
          <p:nvPr/>
        </p:nvSpPr>
        <p:spPr>
          <a:xfrm>
            <a:off x="7273104" y="2796828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 locking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fails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will not continue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3" name="Google Shape;4243;p136"/>
          <p:cNvSpPr/>
          <p:nvPr/>
        </p:nvSpPr>
        <p:spPr>
          <a:xfrm>
            <a:off x="7273104" y="3658006"/>
            <a:ext cx="7266861" cy="674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disable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 locking for most commands with the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-lock flag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it is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 recommended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4" name="Google Shape;4244;p136"/>
          <p:cNvSpPr/>
          <p:nvPr/>
        </p:nvSpPr>
        <p:spPr>
          <a:xfrm>
            <a:off x="7273104" y="4507955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acquiring the lock is taking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longer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than expected, Terraform will output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status message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5" name="Google Shape;4245;p136"/>
          <p:cNvSpPr/>
          <p:nvPr/>
        </p:nvSpPr>
        <p:spPr>
          <a:xfrm>
            <a:off x="7273103" y="5360527"/>
            <a:ext cx="7266861" cy="674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Terraform doesn't output a message, state locking is still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occurring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if your backend supports it.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6" name="Google Shape;4246;p136"/>
          <p:cNvSpPr/>
          <p:nvPr/>
        </p:nvSpPr>
        <p:spPr>
          <a:xfrm>
            <a:off x="7273103" y="6221705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has a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force-unlock command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manually unlock the state if unlocking failed.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137"/>
          <p:cNvSpPr txBox="1"/>
          <p:nvPr>
            <p:ph type="title"/>
          </p:nvPr>
        </p:nvSpPr>
        <p:spPr>
          <a:xfrm>
            <a:off x="381838" y="272807"/>
            <a:ext cx="5315578" cy="2359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</a:t>
            </a:r>
            <a:r>
              <a:rPr lang="en-US">
                <a:solidFill>
                  <a:srgbClr val="00B050"/>
                </a:solidFill>
              </a:rPr>
              <a:t>Remote</a:t>
            </a:r>
            <a:r>
              <a:rPr lang="en-US"/>
              <a:t> State File with State </a:t>
            </a:r>
            <a:r>
              <a:rPr lang="en-US">
                <a:solidFill>
                  <a:srgbClr val="00B050"/>
                </a:solidFill>
              </a:rPr>
              <a:t>Locking</a:t>
            </a:r>
            <a:endParaRPr/>
          </a:p>
        </p:txBody>
      </p:sp>
      <p:pic>
        <p:nvPicPr>
          <p:cNvPr id="4252" name="Google Shape;4252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1623" y="442090"/>
            <a:ext cx="6646939" cy="6762615"/>
          </a:xfrm>
          <a:prstGeom prst="rect">
            <a:avLst/>
          </a:prstGeom>
          <a:noFill/>
          <a:ln>
            <a:noFill/>
          </a:ln>
        </p:spPr>
      </p:pic>
      <p:sp>
        <p:nvSpPr>
          <p:cNvPr id="4253" name="Google Shape;4253;p137"/>
          <p:cNvSpPr/>
          <p:nvPr/>
        </p:nvSpPr>
        <p:spPr>
          <a:xfrm>
            <a:off x="8149213" y="3969099"/>
            <a:ext cx="4501662" cy="1004835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4" name="Google Shape;4254;p137"/>
          <p:cNvSpPr/>
          <p:nvPr/>
        </p:nvSpPr>
        <p:spPr>
          <a:xfrm>
            <a:off x="8149212" y="5226817"/>
            <a:ext cx="5797899" cy="1204128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5" name="Google Shape;4255;p137"/>
          <p:cNvSpPr/>
          <p:nvPr/>
        </p:nvSpPr>
        <p:spPr>
          <a:xfrm>
            <a:off x="276373" y="4036401"/>
            <a:ext cx="6084233" cy="85410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 Storage to Remote Backend</a:t>
            </a:r>
            <a:endParaRPr/>
          </a:p>
        </p:txBody>
      </p:sp>
      <p:sp>
        <p:nvSpPr>
          <p:cNvPr id="4256" name="Google Shape;4256;p137"/>
          <p:cNvSpPr/>
          <p:nvPr/>
        </p:nvSpPr>
        <p:spPr>
          <a:xfrm>
            <a:off x="276372" y="5357444"/>
            <a:ext cx="6084233" cy="85410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 Locking</a:t>
            </a:r>
            <a:endParaRPr/>
          </a:p>
        </p:txBody>
      </p:sp>
      <p:cxnSp>
        <p:nvCxnSpPr>
          <p:cNvPr id="4257" name="Google Shape;4257;p137"/>
          <p:cNvCxnSpPr>
            <a:stCxn id="4255" idx="3"/>
            <a:endCxn id="4253" idx="1"/>
          </p:cNvCxnSpPr>
          <p:nvPr/>
        </p:nvCxnSpPr>
        <p:spPr>
          <a:xfrm>
            <a:off x="6360606" y="4463456"/>
            <a:ext cx="1788600" cy="81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8" name="Google Shape;4258;p137"/>
          <p:cNvCxnSpPr>
            <a:stCxn id="4256" idx="3"/>
          </p:cNvCxnSpPr>
          <p:nvPr/>
        </p:nvCxnSpPr>
        <p:spPr>
          <a:xfrm>
            <a:off x="6360605" y="5784499"/>
            <a:ext cx="1788600" cy="4440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2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138"/>
          <p:cNvSpPr txBox="1"/>
          <p:nvPr>
            <p:ph idx="1" type="body"/>
          </p:nvPr>
        </p:nvSpPr>
        <p:spPr>
          <a:xfrm>
            <a:off x="825071" y="269708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Backends</a:t>
            </a:r>
            <a:endParaRPr/>
          </a:p>
        </p:txBody>
      </p:sp>
      <p:pic>
        <p:nvPicPr>
          <p:cNvPr descr="HashiCorp Terraform" id="4264" name="Google Shape;4264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265" name="Google Shape;4265;p138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266" name="Google Shape;4266;p138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267" name="Google Shape;4267;p138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/>
          <p:nvPr/>
        </p:nvSpPr>
        <p:spPr>
          <a:xfrm>
            <a:off x="271306" y="1737082"/>
            <a:ext cx="13830287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474" name="Google Shape;474;p13"/>
          <p:cNvSpPr/>
          <p:nvPr/>
        </p:nvSpPr>
        <p:spPr>
          <a:xfrm>
            <a:off x="120581" y="1118092"/>
            <a:ext cx="14158889" cy="6387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475" name="Google Shape;475;p13"/>
          <p:cNvSpPr/>
          <p:nvPr/>
        </p:nvSpPr>
        <p:spPr>
          <a:xfrm>
            <a:off x="245821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476" name="Google Shape;4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01" y="1134748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306" y="1753031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3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479" name="Google Shape;479;p13"/>
          <p:cNvSpPr/>
          <p:nvPr/>
        </p:nvSpPr>
        <p:spPr>
          <a:xfrm>
            <a:off x="2844152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80" name="Google Shape;480;p13"/>
          <p:cNvSpPr/>
          <p:nvPr/>
        </p:nvSpPr>
        <p:spPr>
          <a:xfrm>
            <a:off x="2854459" y="1879743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81" name="Google Shape;4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7865" y="188180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4459" y="315199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0890" y="216930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3"/>
          <p:cNvSpPr txBox="1"/>
          <p:nvPr/>
        </p:nvSpPr>
        <p:spPr>
          <a:xfrm>
            <a:off x="2983135" y="268958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485" name="Google Shape;485;p13"/>
          <p:cNvSpPr/>
          <p:nvPr/>
        </p:nvSpPr>
        <p:spPr>
          <a:xfrm>
            <a:off x="2844152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86" name="Google Shape;4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4152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3"/>
          <p:cNvSpPr txBox="1"/>
          <p:nvPr/>
        </p:nvSpPr>
        <p:spPr>
          <a:xfrm>
            <a:off x="2960216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11566723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11528890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90" name="Google Shape;4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8890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4386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3"/>
          <p:cNvSpPr/>
          <p:nvPr/>
        </p:nvSpPr>
        <p:spPr>
          <a:xfrm>
            <a:off x="11566723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93" name="Google Shape;49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3"/>
          <p:cNvSpPr txBox="1"/>
          <p:nvPr/>
        </p:nvSpPr>
        <p:spPr>
          <a:xfrm>
            <a:off x="11682787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495" name="Google Shape;495;p13"/>
          <p:cNvSpPr txBox="1"/>
          <p:nvPr/>
        </p:nvSpPr>
        <p:spPr>
          <a:xfrm>
            <a:off x="619546" y="2605112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496" name="Google Shape;49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5114" y="214927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9292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3"/>
          <p:cNvSpPr txBox="1"/>
          <p:nvPr/>
        </p:nvSpPr>
        <p:spPr>
          <a:xfrm>
            <a:off x="11357438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499" name="Google Shape;49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9292" y="33692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3"/>
          <p:cNvSpPr txBox="1"/>
          <p:nvPr/>
        </p:nvSpPr>
        <p:spPr>
          <a:xfrm>
            <a:off x="11399478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501" name="Google Shape;50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70890" y="3359792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3"/>
          <p:cNvSpPr txBox="1"/>
          <p:nvPr/>
        </p:nvSpPr>
        <p:spPr>
          <a:xfrm>
            <a:off x="2681703" y="53213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503" name="Google Shape;503;p13"/>
          <p:cNvSpPr txBox="1"/>
          <p:nvPr/>
        </p:nvSpPr>
        <p:spPr>
          <a:xfrm>
            <a:off x="8158880" y="1994204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descr="User with solid fill" id="504" name="Google Shape;50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12549" y="0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505" name="Google Shape;50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10843" y="-4363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506" name="Google Shape;50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69157" y="-39618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31185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3"/>
          <p:cNvSpPr txBox="1"/>
          <p:nvPr/>
        </p:nvSpPr>
        <p:spPr>
          <a:xfrm>
            <a:off x="3411677" y="343363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509" name="Google Shape;509;p13"/>
          <p:cNvSpPr txBox="1"/>
          <p:nvPr/>
        </p:nvSpPr>
        <p:spPr>
          <a:xfrm>
            <a:off x="12151804" y="343599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5174901" y="2700050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/app1*</a:t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7342315" y="2695336"/>
            <a:ext cx="1105319" cy="313932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9307253" y="2681748"/>
            <a:ext cx="1105319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/app2*</a:t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342314" y="3123751"/>
            <a:ext cx="1105319" cy="392251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 Response</a:t>
            </a:r>
            <a:endParaRPr/>
          </a:p>
        </p:txBody>
      </p:sp>
      <p:pic>
        <p:nvPicPr>
          <p:cNvPr id="514" name="Google Shape;51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68382" y="3995405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29600" y="3974420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3"/>
          <p:cNvSpPr txBox="1"/>
          <p:nvPr/>
        </p:nvSpPr>
        <p:spPr>
          <a:xfrm>
            <a:off x="3403354" y="4058103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517" name="Google Shape;517;p13"/>
          <p:cNvSpPr txBox="1"/>
          <p:nvPr/>
        </p:nvSpPr>
        <p:spPr>
          <a:xfrm>
            <a:off x="12181205" y="4056994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518" name="Google Shape;518;p13"/>
          <p:cNvCxnSpPr>
            <a:stCxn id="510" idx="2"/>
            <a:endCxn id="508" idx="3"/>
          </p:cNvCxnSpPr>
          <p:nvPr/>
        </p:nvCxnSpPr>
        <p:spPr>
          <a:xfrm rot="5400000">
            <a:off x="4501461" y="2422982"/>
            <a:ext cx="635100" cy="18171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13"/>
          <p:cNvCxnSpPr>
            <a:stCxn id="510" idx="2"/>
            <a:endCxn id="509" idx="1"/>
          </p:cNvCxnSpPr>
          <p:nvPr/>
        </p:nvCxnSpPr>
        <p:spPr>
          <a:xfrm flipH="1" rot="-5400000">
            <a:off x="8620911" y="120632"/>
            <a:ext cx="637500" cy="64242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13"/>
          <p:cNvCxnSpPr>
            <a:stCxn id="512" idx="2"/>
            <a:endCxn id="517" idx="1"/>
          </p:cNvCxnSpPr>
          <p:nvPr/>
        </p:nvCxnSpPr>
        <p:spPr>
          <a:xfrm flipH="1" rot="-5400000">
            <a:off x="10382213" y="2473380"/>
            <a:ext cx="1276800" cy="23214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13"/>
          <p:cNvCxnSpPr>
            <a:stCxn id="512" idx="2"/>
            <a:endCxn id="516" idx="3"/>
          </p:cNvCxnSpPr>
          <p:nvPr/>
        </p:nvCxnSpPr>
        <p:spPr>
          <a:xfrm rot="5400000">
            <a:off x="6242063" y="655830"/>
            <a:ext cx="1278000" cy="59577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13"/>
          <p:cNvCxnSpPr>
            <a:stCxn id="506" idx="2"/>
            <a:endCxn id="507" idx="0"/>
          </p:cNvCxnSpPr>
          <p:nvPr/>
        </p:nvCxnSpPr>
        <p:spPr>
          <a:xfrm rot="5400000">
            <a:off x="8480241" y="5300"/>
            <a:ext cx="1329000" cy="2458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13"/>
          <p:cNvCxnSpPr>
            <a:stCxn id="507" idx="3"/>
            <a:endCxn id="512" idx="0"/>
          </p:cNvCxnSpPr>
          <p:nvPr/>
        </p:nvCxnSpPr>
        <p:spPr>
          <a:xfrm>
            <a:off x="8199809" y="2183460"/>
            <a:ext cx="16602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13"/>
          <p:cNvCxnSpPr>
            <a:stCxn id="507" idx="2"/>
            <a:endCxn id="511" idx="0"/>
          </p:cNvCxnSpPr>
          <p:nvPr/>
        </p:nvCxnSpPr>
        <p:spPr>
          <a:xfrm flipH="1">
            <a:off x="7895097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5" name="Google Shape;525;p13"/>
          <p:cNvCxnSpPr>
            <a:stCxn id="511" idx="2"/>
            <a:endCxn id="513" idx="0"/>
          </p:cNvCxnSpPr>
          <p:nvPr/>
        </p:nvCxnSpPr>
        <p:spPr>
          <a:xfrm>
            <a:off x="7894974" y="3009268"/>
            <a:ext cx="0" cy="114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6" name="Google Shape;526;p13"/>
          <p:cNvCxnSpPr>
            <a:endCxn id="510" idx="0"/>
          </p:cNvCxnSpPr>
          <p:nvPr/>
        </p:nvCxnSpPr>
        <p:spPr>
          <a:xfrm flipH="1">
            <a:off x="5727561" y="2156450"/>
            <a:ext cx="19035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13"/>
          <p:cNvCxnSpPr>
            <a:stCxn id="504" idx="2"/>
            <a:endCxn id="507" idx="0"/>
          </p:cNvCxnSpPr>
          <p:nvPr/>
        </p:nvCxnSpPr>
        <p:spPr>
          <a:xfrm flipH="1" rot="-5400000">
            <a:off x="6121683" y="105368"/>
            <a:ext cx="1289400" cy="2298000"/>
          </a:xfrm>
          <a:prstGeom prst="bentConnector3">
            <a:avLst>
              <a:gd fmla="val 4911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13"/>
          <p:cNvCxnSpPr>
            <a:stCxn id="505" idx="2"/>
            <a:endCxn id="507" idx="0"/>
          </p:cNvCxnSpPr>
          <p:nvPr/>
        </p:nvCxnSpPr>
        <p:spPr>
          <a:xfrm flipH="1">
            <a:off x="7915377" y="605305"/>
            <a:ext cx="300" cy="12939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29" name="Google Shape;529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6215" y="306132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3"/>
          <p:cNvSpPr txBox="1"/>
          <p:nvPr/>
        </p:nvSpPr>
        <p:spPr>
          <a:xfrm>
            <a:off x="546644" y="3825876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531" name="Google Shape;531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96960" y="440987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3"/>
          <p:cNvSpPr txBox="1"/>
          <p:nvPr/>
        </p:nvSpPr>
        <p:spPr>
          <a:xfrm>
            <a:off x="550095" y="5171874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533" name="Google Shape;533;p13"/>
          <p:cNvSpPr txBox="1"/>
          <p:nvPr/>
        </p:nvSpPr>
        <p:spPr>
          <a:xfrm>
            <a:off x="2924161" y="513403"/>
            <a:ext cx="3289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http://apps.devopsincloud.com/app1</a:t>
            </a:r>
            <a:endParaRPr/>
          </a:p>
        </p:txBody>
      </p:sp>
      <p:sp>
        <p:nvSpPr>
          <p:cNvPr id="534" name="Google Shape;534;p13"/>
          <p:cNvSpPr txBox="1"/>
          <p:nvPr/>
        </p:nvSpPr>
        <p:spPr>
          <a:xfrm>
            <a:off x="6396265" y="538931"/>
            <a:ext cx="28768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http://apps.devopsincloud.com</a:t>
            </a:r>
            <a:endParaRPr sz="1600">
              <a:solidFill>
                <a:srgbClr val="783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3"/>
          <p:cNvSpPr txBox="1"/>
          <p:nvPr/>
        </p:nvSpPr>
        <p:spPr>
          <a:xfrm>
            <a:off x="9557455" y="609532"/>
            <a:ext cx="3289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http://apps.devopsincloud.com/app2</a:t>
            </a:r>
            <a:endParaRPr/>
          </a:p>
        </p:txBody>
      </p:sp>
      <p:sp>
        <p:nvSpPr>
          <p:cNvPr id="536" name="Google Shape;536;p13"/>
          <p:cNvSpPr/>
          <p:nvPr/>
        </p:nvSpPr>
        <p:spPr>
          <a:xfrm>
            <a:off x="9925411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537" name="Google Shape;537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44070" y="5192687"/>
            <a:ext cx="5046515" cy="1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13"/>
          <p:cNvSpPr/>
          <p:nvPr/>
        </p:nvSpPr>
        <p:spPr>
          <a:xfrm>
            <a:off x="5074920" y="1597224"/>
            <a:ext cx="6036105" cy="2267298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3"/>
          <p:cNvSpPr/>
          <p:nvPr/>
        </p:nvSpPr>
        <p:spPr>
          <a:xfrm>
            <a:off x="152179" y="64629"/>
            <a:ext cx="502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ALB Context Path Based Routing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139"/>
          <p:cNvSpPr txBox="1"/>
          <p:nvPr>
            <p:ph type="title"/>
          </p:nvPr>
        </p:nvSpPr>
        <p:spPr>
          <a:xfrm>
            <a:off x="1005840" y="-129544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Backends</a:t>
            </a:r>
            <a:endParaRPr/>
          </a:p>
        </p:txBody>
      </p:sp>
      <p:sp>
        <p:nvSpPr>
          <p:cNvPr id="4273" name="Google Shape;4273;p139"/>
          <p:cNvSpPr/>
          <p:nvPr/>
        </p:nvSpPr>
        <p:spPr>
          <a:xfrm>
            <a:off x="311498" y="963646"/>
            <a:ext cx="13786338" cy="118885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configuration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specify a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which defines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where and how operations are performed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 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snapshots are stored, etc.</a:t>
            </a:r>
            <a:endParaRPr/>
          </a:p>
        </p:txBody>
      </p:sp>
      <p:sp>
        <p:nvSpPr>
          <p:cNvPr id="4274" name="Google Shape;4274;p139"/>
          <p:cNvSpPr/>
          <p:nvPr/>
        </p:nvSpPr>
        <p:spPr>
          <a:xfrm>
            <a:off x="311498" y="2619674"/>
            <a:ext cx="5154804" cy="834011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Backends are Used</a:t>
            </a:r>
            <a:endParaRPr/>
          </a:p>
        </p:txBody>
      </p:sp>
      <p:sp>
        <p:nvSpPr>
          <p:cNvPr id="4275" name="Google Shape;4275;p139"/>
          <p:cNvSpPr/>
          <p:nvPr/>
        </p:nvSpPr>
        <p:spPr>
          <a:xfrm>
            <a:off x="5719186" y="2619675"/>
            <a:ext cx="8589666" cy="834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configuration is only used by 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CLI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</p:txBody>
      </p:sp>
      <p:sp>
        <p:nvSpPr>
          <p:cNvPr id="4276" name="Google Shape;4276;p139"/>
          <p:cNvSpPr/>
          <p:nvPr/>
        </p:nvSpPr>
        <p:spPr>
          <a:xfrm>
            <a:off x="5719186" y="3672673"/>
            <a:ext cx="8589666" cy="1753437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Cloud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Enterprise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always use their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own state storage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performing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runs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so they ignore any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backend block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configuration.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7" name="Google Shape;4277;p139"/>
          <p:cNvSpPr/>
          <p:nvPr/>
        </p:nvSpPr>
        <p:spPr>
          <a:xfrm>
            <a:off x="5719186" y="5632100"/>
            <a:ext cx="8589666" cy="1914211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Cloud users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also it is always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recommended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use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backend block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Terraform configuration  for commands like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taint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can be executed only using Terraform CLI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1" name="Shape 4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" name="Google Shape;4282;p140"/>
          <p:cNvSpPr txBox="1"/>
          <p:nvPr>
            <p:ph type="title"/>
          </p:nvPr>
        </p:nvSpPr>
        <p:spPr>
          <a:xfrm>
            <a:off x="1005840" y="-129544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Backends</a:t>
            </a:r>
            <a:endParaRPr/>
          </a:p>
        </p:txBody>
      </p:sp>
      <p:sp>
        <p:nvSpPr>
          <p:cNvPr id="4283" name="Google Shape;4283;p140"/>
          <p:cNvSpPr/>
          <p:nvPr/>
        </p:nvSpPr>
        <p:spPr>
          <a:xfrm>
            <a:off x="343318" y="848962"/>
            <a:ext cx="3677697" cy="572756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Backends Do</a:t>
            </a:r>
            <a:endParaRPr/>
          </a:p>
        </p:txBody>
      </p:sp>
      <p:sp>
        <p:nvSpPr>
          <p:cNvPr id="4284" name="Google Shape;4284;p140"/>
          <p:cNvSpPr/>
          <p:nvPr/>
        </p:nvSpPr>
        <p:spPr>
          <a:xfrm>
            <a:off x="4242078" y="848962"/>
            <a:ext cx="10229222" cy="1003160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two things backends will be used for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state is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performed.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5" name="Google Shape;4285;p140"/>
          <p:cNvSpPr/>
          <p:nvPr/>
        </p:nvSpPr>
        <p:spPr>
          <a:xfrm>
            <a:off x="241160" y="2937071"/>
            <a:ext cx="4340887" cy="1140657"/>
          </a:xfrm>
          <a:prstGeom prst="roundRect">
            <a:avLst>
              <a:gd fmla="val 7160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uses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persistent state data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keep track of the resources it manages. </a:t>
            </a:r>
            <a:endParaRPr/>
          </a:p>
        </p:txBody>
      </p:sp>
      <p:sp>
        <p:nvSpPr>
          <p:cNvPr id="4286" name="Google Shape;4286;p140"/>
          <p:cNvSpPr/>
          <p:nvPr/>
        </p:nvSpPr>
        <p:spPr>
          <a:xfrm>
            <a:off x="341644" y="2093177"/>
            <a:ext cx="4240404" cy="668215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State</a:t>
            </a:r>
            <a:endParaRPr/>
          </a:p>
        </p:txBody>
      </p:sp>
      <p:sp>
        <p:nvSpPr>
          <p:cNvPr id="4287" name="Google Shape;4287;p140"/>
          <p:cNvSpPr/>
          <p:nvPr/>
        </p:nvSpPr>
        <p:spPr>
          <a:xfrm>
            <a:off x="5194998" y="2113273"/>
            <a:ext cx="4240404" cy="668215"/>
          </a:xfrm>
          <a:prstGeom prst="roundRect">
            <a:avLst>
              <a:gd fmla="val 16667" name="adj"/>
            </a:avLst>
          </a:prstGeom>
          <a:solidFill>
            <a:srgbClr val="6232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Locking</a:t>
            </a:r>
            <a:endParaRPr/>
          </a:p>
        </p:txBody>
      </p:sp>
      <p:sp>
        <p:nvSpPr>
          <p:cNvPr id="4288" name="Google Shape;4288;p140"/>
          <p:cNvSpPr/>
          <p:nvPr/>
        </p:nvSpPr>
        <p:spPr>
          <a:xfrm>
            <a:off x="10130413" y="2093176"/>
            <a:ext cx="4240404" cy="668215"/>
          </a:xfrm>
          <a:prstGeom prst="roundRect">
            <a:avLst>
              <a:gd fmla="val 16667" name="adj"/>
            </a:avLst>
          </a:prstGeom>
          <a:solidFill>
            <a:srgbClr val="5026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/>
          </a:p>
        </p:txBody>
      </p:sp>
      <p:sp>
        <p:nvSpPr>
          <p:cNvPr id="4289" name="Google Shape;4289;p140"/>
          <p:cNvSpPr/>
          <p:nvPr/>
        </p:nvSpPr>
        <p:spPr>
          <a:xfrm>
            <a:off x="5144756" y="2893360"/>
            <a:ext cx="4340887" cy="1184368"/>
          </a:xfrm>
          <a:prstGeom prst="roundRect">
            <a:avLst>
              <a:gd fmla="val 7512" name="adj"/>
            </a:avLst>
          </a:prstGeom>
          <a:solidFill>
            <a:srgbClr val="E1A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Locking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prevent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conflicts and inconsistencies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when the operations are being performed</a:t>
            </a:r>
            <a:endParaRPr/>
          </a:p>
        </p:txBody>
      </p:sp>
      <p:sp>
        <p:nvSpPr>
          <p:cNvPr id="4290" name="Google Shape;4290;p140"/>
          <p:cNvSpPr/>
          <p:nvPr/>
        </p:nvSpPr>
        <p:spPr>
          <a:xfrm>
            <a:off x="10080171" y="2891853"/>
            <a:ext cx="4340887" cy="1360504"/>
          </a:xfrm>
          <a:prstGeom prst="roundRect">
            <a:avLst>
              <a:gd fmla="val 7512" name="adj"/>
            </a:avLst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"Operations" refers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performing API requests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against infrastructure services in order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create, read, update, or destroy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resources. 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1" name="Google Shape;4291;p140"/>
          <p:cNvSpPr/>
          <p:nvPr/>
        </p:nvSpPr>
        <p:spPr>
          <a:xfrm>
            <a:off x="241160" y="4252357"/>
            <a:ext cx="4340887" cy="1734389"/>
          </a:xfrm>
          <a:prstGeom prst="roundRect">
            <a:avLst>
              <a:gd fmla="val 7160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Everyone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working with a given collection of infrastructure resources must be able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 data (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shared state storage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  <p:sp>
        <p:nvSpPr>
          <p:cNvPr id="4292" name="Google Shape;4292;p140"/>
          <p:cNvSpPr/>
          <p:nvPr/>
        </p:nvSpPr>
        <p:spPr>
          <a:xfrm>
            <a:off x="10080170" y="4337313"/>
            <a:ext cx="4340887" cy="1003160"/>
          </a:xfrm>
          <a:prstGeom prst="roundRect">
            <a:avLst>
              <a:gd fmla="val 7512" name="adj"/>
            </a:avLst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every terraform subcommand performs API operations; many of them only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operate on state data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3" name="Google Shape;4293;p140"/>
          <p:cNvSpPr/>
          <p:nvPr/>
        </p:nvSpPr>
        <p:spPr>
          <a:xfrm>
            <a:off x="10080170" y="5425429"/>
            <a:ext cx="4340887" cy="1003160"/>
          </a:xfrm>
          <a:prstGeom prst="roundRect">
            <a:avLst>
              <a:gd fmla="val 7512" name="adj"/>
            </a:avLst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two backends actually perform operations: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 and remote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4" name="Google Shape;4294;p140"/>
          <p:cNvSpPr/>
          <p:nvPr/>
        </p:nvSpPr>
        <p:spPr>
          <a:xfrm>
            <a:off x="10130413" y="6515753"/>
            <a:ext cx="4340887" cy="1080802"/>
          </a:xfrm>
          <a:prstGeom prst="roundRect">
            <a:avLst>
              <a:gd fmla="val 7512" name="adj"/>
            </a:avLst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 back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can perform API operations remotely, using 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Cloud or Terraform Enterprise.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5" name="Google Shape;4295;p140"/>
          <p:cNvSpPr/>
          <p:nvPr/>
        </p:nvSpPr>
        <p:spPr>
          <a:xfrm>
            <a:off x="4857373" y="5340473"/>
            <a:ext cx="4738803" cy="1607919"/>
          </a:xfrm>
          <a:prstGeom prst="ellipse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Operations 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apply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destroy</a:t>
            </a:r>
            <a:endParaRPr/>
          </a:p>
        </p:txBody>
      </p:sp>
      <p:cxnSp>
        <p:nvCxnSpPr>
          <p:cNvPr id="4296" name="Google Shape;4296;p140"/>
          <p:cNvCxnSpPr>
            <a:stCxn id="4295" idx="6"/>
            <a:endCxn id="4290" idx="1"/>
          </p:cNvCxnSpPr>
          <p:nvPr/>
        </p:nvCxnSpPr>
        <p:spPr>
          <a:xfrm flipH="1" rot="10800000">
            <a:off x="9596176" y="3572233"/>
            <a:ext cx="483900" cy="2572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78397A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0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Google Shape;4301;p141"/>
          <p:cNvSpPr txBox="1"/>
          <p:nvPr>
            <p:ph type="title"/>
          </p:nvPr>
        </p:nvSpPr>
        <p:spPr>
          <a:xfrm>
            <a:off x="1005840" y="-129544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Backends</a:t>
            </a:r>
            <a:endParaRPr/>
          </a:p>
        </p:txBody>
      </p:sp>
      <p:sp>
        <p:nvSpPr>
          <p:cNvPr id="4302" name="Google Shape;4302;p141"/>
          <p:cNvSpPr/>
          <p:nvPr/>
        </p:nvSpPr>
        <p:spPr>
          <a:xfrm>
            <a:off x="4667458" y="1020644"/>
            <a:ext cx="5511522" cy="1708343"/>
          </a:xfrm>
          <a:prstGeom prst="ellipse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Types</a:t>
            </a:r>
            <a:endParaRPr/>
          </a:p>
        </p:txBody>
      </p:sp>
      <p:sp>
        <p:nvSpPr>
          <p:cNvPr id="4303" name="Google Shape;4303;p141"/>
          <p:cNvSpPr/>
          <p:nvPr/>
        </p:nvSpPr>
        <p:spPr>
          <a:xfrm>
            <a:off x="582805" y="3165231"/>
            <a:ext cx="6089301" cy="72348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Enhanced Backends</a:t>
            </a:r>
            <a:endParaRPr/>
          </a:p>
        </p:txBody>
      </p:sp>
      <p:sp>
        <p:nvSpPr>
          <p:cNvPr id="4304" name="Google Shape;4304;p141"/>
          <p:cNvSpPr/>
          <p:nvPr/>
        </p:nvSpPr>
        <p:spPr>
          <a:xfrm>
            <a:off x="8279842" y="3165229"/>
            <a:ext cx="6089301" cy="723483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 Backends</a:t>
            </a:r>
            <a:endParaRPr/>
          </a:p>
        </p:txBody>
      </p:sp>
      <p:sp>
        <p:nvSpPr>
          <p:cNvPr id="4305" name="Google Shape;4305;p141"/>
          <p:cNvSpPr/>
          <p:nvPr/>
        </p:nvSpPr>
        <p:spPr>
          <a:xfrm>
            <a:off x="582805" y="4029391"/>
            <a:ext cx="6089301" cy="1947540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Enhanced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backends can both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store state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perform operations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There are only two enhanced backends: 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 and remote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6" name="Google Shape;4306;p141"/>
          <p:cNvSpPr/>
          <p:nvPr/>
        </p:nvSpPr>
        <p:spPr>
          <a:xfrm>
            <a:off x="8279842" y="4029391"/>
            <a:ext cx="6089301" cy="1947540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backends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only store state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rely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 the local backend for performing operations.</a:t>
            </a:r>
            <a:endParaRPr/>
          </a:p>
        </p:txBody>
      </p:sp>
      <p:sp>
        <p:nvSpPr>
          <p:cNvPr id="4307" name="Google Shape;4307;p141"/>
          <p:cNvSpPr/>
          <p:nvPr/>
        </p:nvSpPr>
        <p:spPr>
          <a:xfrm>
            <a:off x="582805" y="6220709"/>
            <a:ext cx="6089301" cy="1295458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for Remote Backend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Performing Operations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Terraform Enterprise</a:t>
            </a:r>
            <a:endParaRPr/>
          </a:p>
        </p:txBody>
      </p:sp>
      <p:sp>
        <p:nvSpPr>
          <p:cNvPr id="4308" name="Google Shape;4308;p141"/>
          <p:cNvSpPr/>
          <p:nvPr/>
        </p:nvSpPr>
        <p:spPr>
          <a:xfrm>
            <a:off x="8279842" y="6220708"/>
            <a:ext cx="6089301" cy="1295458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AWS S3, Azure RM, Consul, etcd, gcs http and many more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2" name="Shape 4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Google Shape;4313;p142"/>
          <p:cNvSpPr txBox="1"/>
          <p:nvPr>
            <p:ph idx="1" type="body"/>
          </p:nvPr>
        </p:nvSpPr>
        <p:spPr>
          <a:xfrm>
            <a:off x="825071" y="269708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State Commands</a:t>
            </a:r>
            <a:endParaRPr/>
          </a:p>
        </p:txBody>
      </p:sp>
      <p:pic>
        <p:nvPicPr>
          <p:cNvPr descr="HashiCorp Terraform" id="4314" name="Google Shape;4314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315" name="Google Shape;4315;p142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316" name="Google Shape;4316;p142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317" name="Google Shape;4317;p142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Google Shape;4322;p143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Commands – </a:t>
            </a:r>
            <a:r>
              <a:rPr lang="en-US">
                <a:solidFill>
                  <a:srgbClr val="0070C0"/>
                </a:solidFill>
              </a:rPr>
              <a:t>State Perspective</a:t>
            </a:r>
            <a:endParaRPr/>
          </a:p>
        </p:txBody>
      </p:sp>
      <p:sp>
        <p:nvSpPr>
          <p:cNvPr id="4323" name="Google Shape;4323;p143"/>
          <p:cNvSpPr/>
          <p:nvPr/>
        </p:nvSpPr>
        <p:spPr>
          <a:xfrm>
            <a:off x="5939413" y="2984361"/>
            <a:ext cx="2873828" cy="2502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/>
          </a:p>
        </p:txBody>
      </p:sp>
      <p:sp>
        <p:nvSpPr>
          <p:cNvPr id="4324" name="Google Shape;4324;p143"/>
          <p:cNvSpPr/>
          <p:nvPr/>
        </p:nvSpPr>
        <p:spPr>
          <a:xfrm>
            <a:off x="432079" y="1626407"/>
            <a:ext cx="4803112" cy="984739"/>
          </a:xfrm>
          <a:prstGeom prst="ellipse">
            <a:avLst/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/>
          </a:p>
        </p:txBody>
      </p:sp>
      <p:sp>
        <p:nvSpPr>
          <p:cNvPr id="4325" name="Google Shape;4325;p143"/>
          <p:cNvSpPr/>
          <p:nvPr/>
        </p:nvSpPr>
        <p:spPr>
          <a:xfrm>
            <a:off x="432079" y="3069771"/>
            <a:ext cx="4803112" cy="984739"/>
          </a:xfrm>
          <a:prstGeom prst="ellipse">
            <a:avLst/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/>
          </a:p>
        </p:txBody>
      </p:sp>
      <p:sp>
        <p:nvSpPr>
          <p:cNvPr id="4326" name="Google Shape;4326;p143"/>
          <p:cNvSpPr/>
          <p:nvPr/>
        </p:nvSpPr>
        <p:spPr>
          <a:xfrm>
            <a:off x="432079" y="4501662"/>
            <a:ext cx="4803112" cy="984739"/>
          </a:xfrm>
          <a:prstGeom prst="ellipse">
            <a:avLst/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4327" name="Google Shape;4327;p143"/>
          <p:cNvSpPr/>
          <p:nvPr/>
        </p:nvSpPr>
        <p:spPr>
          <a:xfrm>
            <a:off x="432079" y="5933553"/>
            <a:ext cx="4803112" cy="984739"/>
          </a:xfrm>
          <a:prstGeom prst="ellipse">
            <a:avLst/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sp>
        <p:nvSpPr>
          <p:cNvPr id="4328" name="Google Shape;4328;p143"/>
          <p:cNvSpPr/>
          <p:nvPr/>
        </p:nvSpPr>
        <p:spPr>
          <a:xfrm>
            <a:off x="9517464" y="1626407"/>
            <a:ext cx="4803112" cy="98473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force-unlock</a:t>
            </a:r>
            <a:endParaRPr/>
          </a:p>
        </p:txBody>
      </p:sp>
      <p:sp>
        <p:nvSpPr>
          <p:cNvPr id="4329" name="Google Shape;4329;p143"/>
          <p:cNvSpPr/>
          <p:nvPr/>
        </p:nvSpPr>
        <p:spPr>
          <a:xfrm>
            <a:off x="9517464" y="3069771"/>
            <a:ext cx="4803112" cy="98473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taint</a:t>
            </a:r>
            <a:endParaRPr/>
          </a:p>
        </p:txBody>
      </p:sp>
      <p:sp>
        <p:nvSpPr>
          <p:cNvPr id="4330" name="Google Shape;4330;p143"/>
          <p:cNvSpPr/>
          <p:nvPr/>
        </p:nvSpPr>
        <p:spPr>
          <a:xfrm>
            <a:off x="9517464" y="4501662"/>
            <a:ext cx="4803112" cy="98473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untaint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1" name="Google Shape;4331;p143"/>
          <p:cNvSpPr/>
          <p:nvPr/>
        </p:nvSpPr>
        <p:spPr>
          <a:xfrm>
            <a:off x="9517464" y="5933553"/>
            <a:ext cx="4803112" cy="98473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apply target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5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144"/>
          <p:cNvSpPr txBox="1"/>
          <p:nvPr>
            <p:ph idx="1" type="body"/>
          </p:nvPr>
        </p:nvSpPr>
        <p:spPr>
          <a:xfrm>
            <a:off x="322376" y="1852711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4000"/>
              <a:buNone/>
            </a:pPr>
            <a:r>
              <a:rPr b="1" lang="en-US" sz="4000">
                <a:solidFill>
                  <a:srgbClr val="7030A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Autoscaling with Launch Templates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Terraform Remote State Datasource</a:t>
            </a:r>
            <a:endParaRPr/>
          </a:p>
        </p:txBody>
      </p:sp>
      <p:pic>
        <p:nvPicPr>
          <p:cNvPr descr="HashiCorp Terraform" id="4337" name="Google Shape;4337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338" name="Google Shape;4338;p144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339" name="Google Shape;4339;p144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340" name="Google Shape;4340;p144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1" name="Google Shape;4341;p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2" name="Google Shape;4342;p144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4343" name="Google Shape;4343;p144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4344" name="Google Shape;4344;p144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4345" name="Google Shape;4345;p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6" name="Google Shape;4346;p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7" name="Google Shape;4347;p1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4348" name="Google Shape;4348;p144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4349" name="Google Shape;4349;p144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4350" name="Google Shape;4350;p1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1" name="Google Shape;4351;p1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52" name="Google Shape;4352;p144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353" name="Google Shape;4353;p1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4" name="Google Shape;4354;p144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355" name="Google Shape;4355;p1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4356" name="Google Shape;4356;p144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4357" name="Google Shape;4357;p144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4358" name="Google Shape;4358;p144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359" name="Google Shape;4359;p1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4360" name="Google Shape;4360;p144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4361" name="Google Shape;4361;p144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362" name="Google Shape;4362;p1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363" name="Google Shape;4363;p144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4" name="Google Shape;4364;p1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5" name="Google Shape;4365;p144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366" name="Google Shape;4366;p1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7" name="Google Shape;4367;p144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4368" name="Google Shape;4368;p1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9" name="Google Shape;4369;p144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4370" name="Google Shape;4370;p1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71" name="Google Shape;4371;p144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4372" name="Google Shape;4372;p1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3" name="Google Shape;4373;p144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4374" name="Google Shape;4374;p1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5" name="Google Shape;4375;p144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9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145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Remote State Datasource</a:t>
            </a:r>
            <a:endParaRPr/>
          </a:p>
        </p:txBody>
      </p:sp>
      <p:sp>
        <p:nvSpPr>
          <p:cNvPr id="4381" name="Google Shape;4381;p145"/>
          <p:cNvSpPr/>
          <p:nvPr/>
        </p:nvSpPr>
        <p:spPr>
          <a:xfrm>
            <a:off x="372533" y="1354667"/>
            <a:ext cx="13907910" cy="9934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terraform_remote_state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 retrieves the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root module output values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some other Terraform configuration, using the latest state snapshot from the remote backend.</a:t>
            </a:r>
            <a:endParaRPr/>
          </a:p>
        </p:txBody>
      </p:sp>
      <p:sp>
        <p:nvSpPr>
          <p:cNvPr id="4382" name="Google Shape;4382;p145"/>
          <p:cNvSpPr/>
          <p:nvPr/>
        </p:nvSpPr>
        <p:spPr>
          <a:xfrm>
            <a:off x="824089" y="2912533"/>
            <a:ext cx="3668889" cy="8353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Project-1</a:t>
            </a:r>
            <a:endParaRPr/>
          </a:p>
        </p:txBody>
      </p:sp>
      <p:sp>
        <p:nvSpPr>
          <p:cNvPr id="4383" name="Google Shape;4383;p145"/>
          <p:cNvSpPr/>
          <p:nvPr/>
        </p:nvSpPr>
        <p:spPr>
          <a:xfrm>
            <a:off x="9860845" y="2912533"/>
            <a:ext cx="3668889" cy="8353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Project-2</a:t>
            </a:r>
            <a:endParaRPr/>
          </a:p>
        </p:txBody>
      </p:sp>
      <p:sp>
        <p:nvSpPr>
          <p:cNvPr id="4384" name="Google Shape;4384;p145"/>
          <p:cNvSpPr/>
          <p:nvPr/>
        </p:nvSpPr>
        <p:spPr>
          <a:xfrm>
            <a:off x="1005840" y="4114800"/>
            <a:ext cx="2996071" cy="22239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</a:t>
            </a:r>
            <a:endParaRPr/>
          </a:p>
        </p:txBody>
      </p:sp>
      <p:sp>
        <p:nvSpPr>
          <p:cNvPr id="4385" name="Google Shape;4385;p145"/>
          <p:cNvSpPr/>
          <p:nvPr/>
        </p:nvSpPr>
        <p:spPr>
          <a:xfrm>
            <a:off x="10197253" y="4114800"/>
            <a:ext cx="2996071" cy="22239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ASG, ALB, Route53</a:t>
            </a:r>
            <a:endParaRPr/>
          </a:p>
        </p:txBody>
      </p:sp>
      <p:sp>
        <p:nvSpPr>
          <p:cNvPr id="4386" name="Google Shape;4386;p145"/>
          <p:cNvSpPr/>
          <p:nvPr/>
        </p:nvSpPr>
        <p:spPr>
          <a:xfrm>
            <a:off x="482035" y="6854776"/>
            <a:ext cx="4103510" cy="62088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project-1/terraform.tfstate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7" name="Google Shape;4387;p145"/>
          <p:cNvSpPr/>
          <p:nvPr/>
        </p:nvSpPr>
        <p:spPr>
          <a:xfrm>
            <a:off x="9793112" y="6854776"/>
            <a:ext cx="4103510" cy="62088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project-2/terraform.tfstate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8" name="Google Shape;4388;p145"/>
          <p:cNvSpPr/>
          <p:nvPr/>
        </p:nvSpPr>
        <p:spPr>
          <a:xfrm>
            <a:off x="4967111" y="4687710"/>
            <a:ext cx="4264942" cy="10780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terraform_remote_state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/>
          </a:p>
        </p:txBody>
      </p:sp>
      <p:cxnSp>
        <p:nvCxnSpPr>
          <p:cNvPr id="4389" name="Google Shape;4389;p145"/>
          <p:cNvCxnSpPr>
            <a:stCxn id="4385" idx="2"/>
            <a:endCxn id="4388" idx="6"/>
          </p:cNvCxnSpPr>
          <p:nvPr/>
        </p:nvCxnSpPr>
        <p:spPr>
          <a:xfrm rot="10800000">
            <a:off x="9232153" y="5226756"/>
            <a:ext cx="9651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390" name="Google Shape;4390;p145"/>
          <p:cNvCxnSpPr>
            <a:stCxn id="4388" idx="2"/>
            <a:endCxn id="4386" idx="3"/>
          </p:cNvCxnSpPr>
          <p:nvPr/>
        </p:nvCxnSpPr>
        <p:spPr>
          <a:xfrm flipH="1">
            <a:off x="4585511" y="5226755"/>
            <a:ext cx="381600" cy="19386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391" name="Google Shape;4391;p145"/>
          <p:cNvCxnSpPr>
            <a:stCxn id="4385" idx="2"/>
            <a:endCxn id="4388" idx="6"/>
          </p:cNvCxnSpPr>
          <p:nvPr/>
        </p:nvCxnSpPr>
        <p:spPr>
          <a:xfrm rot="10800000">
            <a:off x="9232153" y="5226756"/>
            <a:ext cx="9651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2" name="Google Shape;4392;p145"/>
          <p:cNvCxnSpPr>
            <a:stCxn id="4388" idx="4"/>
            <a:endCxn id="4386" idx="3"/>
          </p:cNvCxnSpPr>
          <p:nvPr/>
        </p:nvCxnSpPr>
        <p:spPr>
          <a:xfrm rot="5400000">
            <a:off x="5142832" y="5208549"/>
            <a:ext cx="1399500" cy="2514000"/>
          </a:xfrm>
          <a:prstGeom prst="bentConnector2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6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146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4398" name="Google Shape;4398;p146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4399" name="Google Shape;4399;p146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4400" name="Google Shape;4400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1" name="Google Shape;4401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02" name="Google Shape;4402;p146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4403" name="Google Shape;4403;p146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404" name="Google Shape;4404;p146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405" name="Google Shape;4405;p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6" name="Google Shape;4406;p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7" name="Google Shape;4407;p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08" name="Google Shape;4408;p146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4409" name="Google Shape;4409;p146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410" name="Google Shape;4410;p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411" name="Google Shape;4411;p146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412" name="Google Shape;4412;p146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413" name="Google Shape;4413;p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4" name="Google Shape;4414;p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415" name="Google Shape;4415;p146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416" name="Google Shape;4416;p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417" name="Google Shape;4417;p146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4418" name="Google Shape;4418;p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9" name="Google Shape;4419;p1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20" name="Google Shape;4420;p146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4421" name="Google Shape;4421;p1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22" name="Google Shape;4422;p146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4423" name="Google Shape;4423;p1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24" name="Google Shape;4424;p146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4425" name="Google Shape;4425;p146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426" name="Google Shape;4426;p1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7" name="Google Shape;4427;p146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428" name="Google Shape;4428;p146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429" name="Google Shape;4429;p146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4430" name="Google Shape;4430;p1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1" name="Google Shape;4431;p146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432" name="Google Shape;4432;p1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4433" name="Google Shape;4433;p146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4434" name="Google Shape;4434;p146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4435" name="Google Shape;4435;p1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436" name="Google Shape;4436;p146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7" name="Google Shape;4437;p146"/>
          <p:cNvSpPr/>
          <p:nvPr/>
        </p:nvSpPr>
        <p:spPr>
          <a:xfrm>
            <a:off x="245358" y="66157"/>
            <a:ext cx="8139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Terraform Remote State Datasource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4438" name="Google Shape;4438;p1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9" name="Google Shape;4439;p146"/>
          <p:cNvCxnSpPr>
            <a:stCxn id="4426" idx="2"/>
            <a:endCxn id="4429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0" name="Google Shape;4440;p146"/>
          <p:cNvCxnSpPr>
            <a:stCxn id="4438" idx="1"/>
            <a:endCxn id="4418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1" name="Google Shape;4441;p146"/>
          <p:cNvCxnSpPr>
            <a:stCxn id="4432" idx="2"/>
            <a:endCxn id="4426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2" name="Google Shape;4442;p146"/>
          <p:cNvCxnSpPr>
            <a:stCxn id="4418" idx="2"/>
            <a:endCxn id="4432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3" name="Google Shape;4443;p146"/>
          <p:cNvSpPr txBox="1"/>
          <p:nvPr/>
        </p:nvSpPr>
        <p:spPr>
          <a:xfrm>
            <a:off x="10202182" y="352312"/>
            <a:ext cx="3343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http://tfremoteds.devopsincloud.com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4" name="Google Shape;4444;p146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4445" name="Google Shape;4445;p146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4446" name="Google Shape;4446;p146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4447" name="Google Shape;4447;p1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8" name="Google Shape;4448;p1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9" name="Google Shape;4449;p146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4450" name="Google Shape;4450;p146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4451" name="Google Shape;4451;p1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2" name="Google Shape;4452;p1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3" name="Google Shape;4453;p146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4454" name="Google Shape;4454;p146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4455" name="Google Shape;4455;p1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6" name="Google Shape;4456;p146"/>
          <p:cNvSpPr/>
          <p:nvPr/>
        </p:nvSpPr>
        <p:spPr>
          <a:xfrm>
            <a:off x="183231" y="7668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Project-1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7" name="Google Shape;4457;p146"/>
          <p:cNvSpPr/>
          <p:nvPr/>
        </p:nvSpPr>
        <p:spPr>
          <a:xfrm>
            <a:off x="155703" y="26661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Project-2</a:t>
            </a:r>
            <a:endParaRPr/>
          </a:p>
        </p:txBody>
      </p:sp>
      <p:sp>
        <p:nvSpPr>
          <p:cNvPr id="4458" name="Google Shape;4458;p146"/>
          <p:cNvSpPr/>
          <p:nvPr/>
        </p:nvSpPr>
        <p:spPr>
          <a:xfrm>
            <a:off x="155703" y="3372474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Groups</a:t>
            </a:r>
            <a:endParaRPr/>
          </a:p>
        </p:txBody>
      </p:sp>
      <p:sp>
        <p:nvSpPr>
          <p:cNvPr id="4459" name="Google Shape;4459;p146"/>
          <p:cNvSpPr/>
          <p:nvPr/>
        </p:nvSpPr>
        <p:spPr>
          <a:xfrm>
            <a:off x="139819" y="4062253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Load Balancers</a:t>
            </a:r>
            <a:endParaRPr/>
          </a:p>
        </p:txBody>
      </p:sp>
      <p:cxnSp>
        <p:nvCxnSpPr>
          <p:cNvPr id="4460" name="Google Shape;4460;p146"/>
          <p:cNvCxnSpPr>
            <a:stCxn id="4429" idx="1"/>
            <a:endCxn id="4423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1" name="Google Shape;4461;p146"/>
          <p:cNvCxnSpPr>
            <a:stCxn id="4429" idx="3"/>
            <a:endCxn id="4428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2" name="Google Shape;4462;p146"/>
          <p:cNvSpPr/>
          <p:nvPr/>
        </p:nvSpPr>
        <p:spPr>
          <a:xfrm>
            <a:off x="164655" y="1503525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VPC Resources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3" name="Google Shape;4463;p146"/>
          <p:cNvSpPr/>
          <p:nvPr/>
        </p:nvSpPr>
        <p:spPr>
          <a:xfrm>
            <a:off x="135885" y="4787659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Route53</a:t>
            </a:r>
            <a:endParaRPr/>
          </a:p>
        </p:txBody>
      </p:sp>
      <p:sp>
        <p:nvSpPr>
          <p:cNvPr id="4464" name="Google Shape;4464;p146"/>
          <p:cNvSpPr/>
          <p:nvPr/>
        </p:nvSpPr>
        <p:spPr>
          <a:xfrm>
            <a:off x="109048" y="5524843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Certificate Manager</a:t>
            </a:r>
            <a:endParaRPr/>
          </a:p>
        </p:txBody>
      </p:sp>
      <p:sp>
        <p:nvSpPr>
          <p:cNvPr id="4465" name="Google Shape;4465;p146"/>
          <p:cNvSpPr/>
          <p:nvPr/>
        </p:nvSpPr>
        <p:spPr>
          <a:xfrm>
            <a:off x="119860" y="625711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SNS</a:t>
            </a:r>
            <a:endParaRPr/>
          </a:p>
        </p:txBody>
      </p:sp>
      <p:sp>
        <p:nvSpPr>
          <p:cNvPr id="4466" name="Google Shape;4466;p146"/>
          <p:cNvSpPr/>
          <p:nvPr/>
        </p:nvSpPr>
        <p:spPr>
          <a:xfrm>
            <a:off x="104726" y="697227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IAM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0" name="Shape 4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1" name="Google Shape;4471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" y="2463800"/>
            <a:ext cx="4305300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2" name="Google Shape;4472;p147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sp>
        <p:nvSpPr>
          <p:cNvPr id="4473" name="Google Shape;4473;p147"/>
          <p:cNvSpPr/>
          <p:nvPr/>
        </p:nvSpPr>
        <p:spPr>
          <a:xfrm>
            <a:off x="824090" y="2765777"/>
            <a:ext cx="2596444" cy="300002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4" name="Google Shape;4474;p147"/>
          <p:cNvSpPr/>
          <p:nvPr/>
        </p:nvSpPr>
        <p:spPr>
          <a:xfrm>
            <a:off x="7315200" y="2935818"/>
            <a:ext cx="6344355" cy="2076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Project-1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VPC Resources with Terraform Backend as S3</a:t>
            </a:r>
            <a:endParaRPr/>
          </a:p>
        </p:txBody>
      </p:sp>
      <p:cxnSp>
        <p:nvCxnSpPr>
          <p:cNvPr id="4475" name="Google Shape;4475;p147"/>
          <p:cNvCxnSpPr>
            <a:stCxn id="4474" idx="2"/>
          </p:cNvCxnSpPr>
          <p:nvPr/>
        </p:nvCxnSpPr>
        <p:spPr>
          <a:xfrm flipH="1">
            <a:off x="3420600" y="3974043"/>
            <a:ext cx="3894600" cy="291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9" name="Shape 4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0" name="Google Shape;4480;p148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Project-1: Terraform Backend</a:t>
            </a:r>
            <a:endParaRPr/>
          </a:p>
        </p:txBody>
      </p:sp>
      <p:pic>
        <p:nvPicPr>
          <p:cNvPr id="4481" name="Google Shape;4481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978" y="1834849"/>
            <a:ext cx="10303933" cy="553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4"/>
          <p:cNvSpPr/>
          <p:nvPr/>
        </p:nvSpPr>
        <p:spPr>
          <a:xfrm>
            <a:off x="2047786" y="2444154"/>
            <a:ext cx="12053806" cy="4926134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545" name="Google Shape;545;p14"/>
          <p:cNvSpPr/>
          <p:nvPr/>
        </p:nvSpPr>
        <p:spPr>
          <a:xfrm>
            <a:off x="120581" y="1118092"/>
            <a:ext cx="14158889" cy="6387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546" name="Google Shape;546;p14"/>
          <p:cNvSpPr/>
          <p:nvPr/>
        </p:nvSpPr>
        <p:spPr>
          <a:xfrm>
            <a:off x="245821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547" name="Google Shape;5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81" y="1117791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6759" y="24477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4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550" name="Google Shape;550;p14"/>
          <p:cNvSpPr/>
          <p:nvPr/>
        </p:nvSpPr>
        <p:spPr>
          <a:xfrm>
            <a:off x="2864529" y="4034023"/>
            <a:ext cx="1765300" cy="1754588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551" name="Google Shape;551;p14"/>
          <p:cNvSpPr/>
          <p:nvPr/>
        </p:nvSpPr>
        <p:spPr>
          <a:xfrm>
            <a:off x="2874836" y="2775816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552" name="Google Shape;55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8242" y="2777876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4836" y="4048069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1267" y="3065376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4"/>
          <p:cNvSpPr txBox="1"/>
          <p:nvPr/>
        </p:nvSpPr>
        <p:spPr>
          <a:xfrm>
            <a:off x="3003512" y="3585659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556" name="Google Shape;556;p14"/>
          <p:cNvSpPr/>
          <p:nvPr/>
        </p:nvSpPr>
        <p:spPr>
          <a:xfrm>
            <a:off x="2844152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557" name="Google Shape;55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4152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14"/>
          <p:cNvSpPr txBox="1"/>
          <p:nvPr/>
        </p:nvSpPr>
        <p:spPr>
          <a:xfrm>
            <a:off x="2960216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559" name="Google Shape;559;p14"/>
          <p:cNvSpPr/>
          <p:nvPr/>
        </p:nvSpPr>
        <p:spPr>
          <a:xfrm>
            <a:off x="11587100" y="4034022"/>
            <a:ext cx="1765300" cy="1704265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>
            <a:off x="11549267" y="2775816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561" name="Google Shape;56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49267" y="2774228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74763" y="4038533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14"/>
          <p:cNvSpPr/>
          <p:nvPr/>
        </p:nvSpPr>
        <p:spPr>
          <a:xfrm>
            <a:off x="11566723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564" name="Google Shape;56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4"/>
          <p:cNvSpPr txBox="1"/>
          <p:nvPr/>
        </p:nvSpPr>
        <p:spPr>
          <a:xfrm>
            <a:off x="11682787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566" name="Google Shape;566;p14"/>
          <p:cNvSpPr txBox="1"/>
          <p:nvPr/>
        </p:nvSpPr>
        <p:spPr>
          <a:xfrm>
            <a:off x="6375122" y="1140937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567" name="Google Shape;5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07274" y="91709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39669" y="308335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4"/>
          <p:cNvSpPr txBox="1"/>
          <p:nvPr/>
        </p:nvSpPr>
        <p:spPr>
          <a:xfrm>
            <a:off x="11377815" y="3624078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570" name="Google Shape;57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39669" y="426534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4"/>
          <p:cNvSpPr txBox="1"/>
          <p:nvPr/>
        </p:nvSpPr>
        <p:spPr>
          <a:xfrm>
            <a:off x="11388607" y="5385404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572" name="Google Shape;57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1267" y="425586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14"/>
          <p:cNvSpPr txBox="1"/>
          <p:nvPr/>
        </p:nvSpPr>
        <p:spPr>
          <a:xfrm>
            <a:off x="2676217" y="542435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574" name="Google Shape;574;p14"/>
          <p:cNvSpPr txBox="1"/>
          <p:nvPr/>
        </p:nvSpPr>
        <p:spPr>
          <a:xfrm>
            <a:off x="8179257" y="2890277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descr="User with solid fill" id="575" name="Google Shape;57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98463" y="-55994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576" name="Google Shape;576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78262" y="-59920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1562" y="2795221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4"/>
          <p:cNvSpPr txBox="1"/>
          <p:nvPr/>
        </p:nvSpPr>
        <p:spPr>
          <a:xfrm>
            <a:off x="3432054" y="432970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579" name="Google Shape;579;p14"/>
          <p:cNvSpPr txBox="1"/>
          <p:nvPr/>
        </p:nvSpPr>
        <p:spPr>
          <a:xfrm>
            <a:off x="12172181" y="433206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>
            <a:off x="5195278" y="3596123"/>
            <a:ext cx="1941378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app1.devopsincloud.com</a:t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>
            <a:off x="7362692" y="3591409"/>
            <a:ext cx="1105319" cy="313932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other domain</a:t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>
            <a:off x="8808669" y="3577821"/>
            <a:ext cx="1980371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app2.devopsincloud.com</a:t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>
            <a:off x="7362691" y="4019824"/>
            <a:ext cx="1105319" cy="392251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 Response</a:t>
            </a:r>
            <a:endParaRPr/>
          </a:p>
        </p:txBody>
      </p:sp>
      <p:pic>
        <p:nvPicPr>
          <p:cNvPr id="584" name="Google Shape;584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88759" y="4891478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49977" y="487049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4"/>
          <p:cNvSpPr txBox="1"/>
          <p:nvPr/>
        </p:nvSpPr>
        <p:spPr>
          <a:xfrm>
            <a:off x="3423731" y="4954176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587" name="Google Shape;587;p14"/>
          <p:cNvSpPr txBox="1"/>
          <p:nvPr/>
        </p:nvSpPr>
        <p:spPr>
          <a:xfrm>
            <a:off x="12201582" y="4953067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588" name="Google Shape;588;p14"/>
          <p:cNvCxnSpPr>
            <a:stCxn id="580" idx="2"/>
            <a:endCxn id="578" idx="3"/>
          </p:cNvCxnSpPr>
          <p:nvPr/>
        </p:nvCxnSpPr>
        <p:spPr>
          <a:xfrm rot="5400000">
            <a:off x="4730917" y="3110105"/>
            <a:ext cx="635100" cy="22350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14"/>
          <p:cNvCxnSpPr>
            <a:stCxn id="580" idx="2"/>
            <a:endCxn id="579" idx="1"/>
          </p:cNvCxnSpPr>
          <p:nvPr/>
        </p:nvCxnSpPr>
        <p:spPr>
          <a:xfrm flipH="1" rot="-5400000">
            <a:off x="8850367" y="1225655"/>
            <a:ext cx="637500" cy="60063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14"/>
          <p:cNvCxnSpPr>
            <a:stCxn id="582" idx="2"/>
            <a:endCxn id="587" idx="1"/>
          </p:cNvCxnSpPr>
          <p:nvPr/>
        </p:nvCxnSpPr>
        <p:spPr>
          <a:xfrm flipH="1" rot="-5400000">
            <a:off x="10361804" y="3328803"/>
            <a:ext cx="1276800" cy="24027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1" name="Google Shape;591;p14"/>
          <p:cNvCxnSpPr>
            <a:stCxn id="582" idx="2"/>
            <a:endCxn id="586" idx="3"/>
          </p:cNvCxnSpPr>
          <p:nvPr/>
        </p:nvCxnSpPr>
        <p:spPr>
          <a:xfrm rot="5400000">
            <a:off x="6221654" y="1592553"/>
            <a:ext cx="1278000" cy="58764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2" name="Google Shape;592;p14"/>
          <p:cNvCxnSpPr>
            <a:stCxn id="576" idx="2"/>
            <a:endCxn id="567" idx="3"/>
          </p:cNvCxnSpPr>
          <p:nvPr/>
        </p:nvCxnSpPr>
        <p:spPr>
          <a:xfrm rot="5400000">
            <a:off x="8975946" y="-261602"/>
            <a:ext cx="595800" cy="22185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14"/>
          <p:cNvCxnSpPr>
            <a:stCxn id="577" idx="3"/>
            <a:endCxn id="582" idx="0"/>
          </p:cNvCxnSpPr>
          <p:nvPr/>
        </p:nvCxnSpPr>
        <p:spPr>
          <a:xfrm>
            <a:off x="8220186" y="3079533"/>
            <a:ext cx="15786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4" name="Google Shape;594;p14"/>
          <p:cNvCxnSpPr>
            <a:endCxn id="580" idx="0"/>
          </p:cNvCxnSpPr>
          <p:nvPr/>
        </p:nvCxnSpPr>
        <p:spPr>
          <a:xfrm flipH="1">
            <a:off x="6165967" y="3052523"/>
            <a:ext cx="14856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5" name="Google Shape;595;p14"/>
          <p:cNvCxnSpPr>
            <a:stCxn id="575" idx="2"/>
            <a:endCxn id="567" idx="1"/>
          </p:cNvCxnSpPr>
          <p:nvPr/>
        </p:nvCxnSpPr>
        <p:spPr>
          <a:xfrm flipH="1" rot="-5400000">
            <a:off x="6359297" y="-202326"/>
            <a:ext cx="591900" cy="21039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96" name="Google Shape;59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7856" y="277278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14"/>
          <p:cNvSpPr txBox="1"/>
          <p:nvPr/>
        </p:nvSpPr>
        <p:spPr>
          <a:xfrm>
            <a:off x="148285" y="3537339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598" name="Google Shape;598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04904" y="1653772"/>
            <a:ext cx="661940" cy="6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4"/>
          <p:cNvSpPr txBox="1"/>
          <p:nvPr/>
        </p:nvSpPr>
        <p:spPr>
          <a:xfrm>
            <a:off x="6032764" y="1915756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600" name="Google Shape;600;p14"/>
          <p:cNvSpPr txBox="1"/>
          <p:nvPr/>
        </p:nvSpPr>
        <p:spPr>
          <a:xfrm>
            <a:off x="3406333" y="539227"/>
            <a:ext cx="2901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http://app1.devopsincloud.com</a:t>
            </a:r>
            <a:endParaRPr/>
          </a:p>
        </p:txBody>
      </p:sp>
      <p:sp>
        <p:nvSpPr>
          <p:cNvPr id="601" name="Google Shape;601;p14"/>
          <p:cNvSpPr txBox="1"/>
          <p:nvPr/>
        </p:nvSpPr>
        <p:spPr>
          <a:xfrm>
            <a:off x="10078262" y="537213"/>
            <a:ext cx="2901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http://app2.devopsincloud.com</a:t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>
            <a:off x="9945788" y="2858082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603" name="Google Shape;603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39320" y="5641154"/>
            <a:ext cx="5046515" cy="1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4"/>
          <p:cNvSpPr/>
          <p:nvPr/>
        </p:nvSpPr>
        <p:spPr>
          <a:xfrm>
            <a:off x="5095297" y="2657629"/>
            <a:ext cx="6036105" cy="199148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152179" y="64629"/>
            <a:ext cx="502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ALB Host Header Based Routing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606" name="Google Shape;606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631040" y="-55994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4"/>
          <p:cNvSpPr txBox="1"/>
          <p:nvPr/>
        </p:nvSpPr>
        <p:spPr>
          <a:xfrm>
            <a:off x="6699750" y="466863"/>
            <a:ext cx="30516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http://myapps.devopsincloud.com</a:t>
            </a:r>
            <a:endParaRPr sz="1600">
              <a:solidFill>
                <a:srgbClr val="783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14"/>
          <p:cNvCxnSpPr>
            <a:stCxn id="606" idx="2"/>
            <a:endCxn id="567" idx="0"/>
          </p:cNvCxnSpPr>
          <p:nvPr/>
        </p:nvCxnSpPr>
        <p:spPr>
          <a:xfrm>
            <a:off x="7935874" y="553674"/>
            <a:ext cx="0" cy="3633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p14"/>
          <p:cNvCxnSpPr>
            <a:stCxn id="577" idx="2"/>
            <a:endCxn id="581" idx="0"/>
          </p:cNvCxnSpPr>
          <p:nvPr/>
        </p:nvCxnSpPr>
        <p:spPr>
          <a:xfrm flipH="1">
            <a:off x="7915474" y="3363845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14"/>
          <p:cNvCxnSpPr>
            <a:stCxn id="581" idx="2"/>
            <a:endCxn id="583" idx="0"/>
          </p:cNvCxnSpPr>
          <p:nvPr/>
        </p:nvCxnSpPr>
        <p:spPr>
          <a:xfrm>
            <a:off x="7915352" y="3905341"/>
            <a:ext cx="0" cy="114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Google Shape;611;p14"/>
          <p:cNvCxnSpPr>
            <a:stCxn id="567" idx="2"/>
            <a:endCxn id="598" idx="0"/>
          </p:cNvCxnSpPr>
          <p:nvPr/>
        </p:nvCxnSpPr>
        <p:spPr>
          <a:xfrm>
            <a:off x="7935874" y="1374290"/>
            <a:ext cx="0" cy="279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14"/>
          <p:cNvCxnSpPr>
            <a:stCxn id="598" idx="2"/>
            <a:endCxn id="577" idx="0"/>
          </p:cNvCxnSpPr>
          <p:nvPr/>
        </p:nvCxnSpPr>
        <p:spPr>
          <a:xfrm>
            <a:off x="7935874" y="2315712"/>
            <a:ext cx="0" cy="4794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5" name="Shape 4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6" name="Google Shape;4486;p149"/>
          <p:cNvSpPr txBox="1"/>
          <p:nvPr/>
        </p:nvSpPr>
        <p:spPr>
          <a:xfrm>
            <a:off x="6261330" y="78218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pic>
        <p:nvPicPr>
          <p:cNvPr id="4487" name="Google Shape;4487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93" y="50243"/>
            <a:ext cx="3836793" cy="754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8" name="Google Shape;4488;p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0389" y="6918121"/>
            <a:ext cx="4271434" cy="6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9" name="Google Shape;4489;p149"/>
          <p:cNvSpPr/>
          <p:nvPr/>
        </p:nvSpPr>
        <p:spPr>
          <a:xfrm>
            <a:off x="219893" y="982133"/>
            <a:ext cx="3313529" cy="284936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0" name="Google Shape;4490;p149"/>
          <p:cNvSpPr/>
          <p:nvPr/>
        </p:nvSpPr>
        <p:spPr>
          <a:xfrm>
            <a:off x="5858933" y="1478844"/>
            <a:ext cx="8551574" cy="86924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Remote State Datasource Definition which will reference the Project-1 state file</a:t>
            </a:r>
            <a:endParaRPr/>
          </a:p>
        </p:txBody>
      </p:sp>
      <p:cxnSp>
        <p:nvCxnSpPr>
          <p:cNvPr id="4491" name="Google Shape;4491;p149"/>
          <p:cNvCxnSpPr>
            <a:stCxn id="4490" idx="1"/>
            <a:endCxn id="4489" idx="3"/>
          </p:cNvCxnSpPr>
          <p:nvPr/>
        </p:nvCxnSpPr>
        <p:spPr>
          <a:xfrm rot="10800000">
            <a:off x="3533333" y="1124467"/>
            <a:ext cx="2325600" cy="789000"/>
          </a:xfrm>
          <a:prstGeom prst="straightConnector1">
            <a:avLst/>
          </a:prstGeom>
          <a:noFill/>
          <a:ln cap="flat" cmpd="sng" w="317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2" name="Google Shape;4492;p149"/>
          <p:cNvSpPr/>
          <p:nvPr/>
        </p:nvSpPr>
        <p:spPr>
          <a:xfrm>
            <a:off x="5858933" y="3131682"/>
            <a:ext cx="8235485" cy="30028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Project-2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project, we will create Autoscaling Groups, Application Load Balancers in VPC created using Project-1 using Terraform Remote State Datasource.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6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7" name="Google Shape;4497;p150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Project-2: Terraform Remote State Datasource</a:t>
            </a:r>
            <a:endParaRPr/>
          </a:p>
        </p:txBody>
      </p:sp>
      <p:pic>
        <p:nvPicPr>
          <p:cNvPr id="4498" name="Google Shape;4498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114300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p151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Project-2: Terraform Backend</a:t>
            </a:r>
            <a:endParaRPr/>
          </a:p>
        </p:txBody>
      </p:sp>
      <p:pic>
        <p:nvPicPr>
          <p:cNvPr id="4504" name="Google Shape;4504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423" y="1461658"/>
            <a:ext cx="112268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8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Google Shape;4509;p152"/>
          <p:cNvSpPr txBox="1"/>
          <p:nvPr>
            <p:ph idx="1" type="body"/>
          </p:nvPr>
        </p:nvSpPr>
        <p:spPr>
          <a:xfrm>
            <a:off x="322376" y="1852711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4000"/>
              <a:buNone/>
            </a:pPr>
            <a:r>
              <a:rPr b="1" lang="en-US" sz="4000">
                <a:solidFill>
                  <a:srgbClr val="7030A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Autoscaling with Launch Templates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IaC DevOps with AWS CodePipeline</a:t>
            </a:r>
            <a:endParaRPr b="1" sz="4000">
              <a:solidFill>
                <a:srgbClr val="C00000"/>
              </a:solidFill>
            </a:endParaRPr>
          </a:p>
        </p:txBody>
      </p:sp>
      <p:pic>
        <p:nvPicPr>
          <p:cNvPr descr="HashiCorp Terraform" id="4510" name="Google Shape;4510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511" name="Google Shape;4511;p152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512" name="Google Shape;4512;p152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4513" name="Google Shape;4513;p152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4" name="Google Shape;4514;p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5" name="Google Shape;4515;p152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4516" name="Google Shape;4516;p152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4517" name="Google Shape;4517;p152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4518" name="Google Shape;4518;p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9" name="Google Shape;4519;p1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0" name="Google Shape;4520;p1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4521" name="Google Shape;4521;p152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4522" name="Google Shape;4522;p152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4523" name="Google Shape;4523;p1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4" name="Google Shape;4524;p1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5" name="Google Shape;4525;p152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526" name="Google Shape;4526;p1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27" name="Google Shape;4527;p152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528" name="Google Shape;4528;p1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9" name="Google Shape;4529;p152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4530" name="Google Shape;4530;p152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4531" name="Google Shape;4531;p152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532" name="Google Shape;4532;p1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4533" name="Google Shape;4533;p152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4534" name="Google Shape;4534;p152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535" name="Google Shape;4535;p1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4536" name="Google Shape;4536;p152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7" name="Google Shape;4537;p1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8" name="Google Shape;4538;p152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539" name="Google Shape;4539;p15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0" name="Google Shape;4540;p152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4541" name="Google Shape;4541;p15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77561" y="647825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2" name="Google Shape;4542;p152"/>
          <p:cNvSpPr txBox="1"/>
          <p:nvPr/>
        </p:nvSpPr>
        <p:spPr>
          <a:xfrm>
            <a:off x="8372826" y="722069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4543" name="Google Shape;4543;p15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11404" y="6458699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4" name="Google Shape;4544;p152"/>
          <p:cNvSpPr txBox="1"/>
          <p:nvPr/>
        </p:nvSpPr>
        <p:spPr>
          <a:xfrm>
            <a:off x="9960821" y="7189386"/>
            <a:ext cx="1089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Autoscaling</a:t>
            </a:r>
            <a:endParaRPr/>
          </a:p>
        </p:txBody>
      </p:sp>
      <p:pic>
        <p:nvPicPr>
          <p:cNvPr id="4545" name="Google Shape;4545;p15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94439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6" name="Google Shape;4546;p152"/>
          <p:cNvSpPr txBox="1"/>
          <p:nvPr/>
        </p:nvSpPr>
        <p:spPr>
          <a:xfrm>
            <a:off x="11986823" y="7248562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pic>
        <p:nvPicPr>
          <p:cNvPr id="4547" name="Google Shape;4547;p15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26987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8" name="Google Shape;4548;p152"/>
          <p:cNvSpPr txBox="1"/>
          <p:nvPr/>
        </p:nvSpPr>
        <p:spPr>
          <a:xfrm>
            <a:off x="11174337" y="724353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pic>
        <p:nvPicPr>
          <p:cNvPr id="4549" name="Google Shape;4549;p15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326672" y="4999876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0" name="Google Shape;4550;p152"/>
          <p:cNvSpPr txBox="1"/>
          <p:nvPr/>
        </p:nvSpPr>
        <p:spPr>
          <a:xfrm>
            <a:off x="12586897" y="5763463"/>
            <a:ext cx="2239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Simple Storage Service (Amazon S3)</a:t>
            </a:r>
            <a:endParaRPr/>
          </a:p>
        </p:txBody>
      </p:sp>
      <p:pic>
        <p:nvPicPr>
          <p:cNvPr id="4551" name="Google Shape;4551;p15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445278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2" name="Google Shape;4552;p152"/>
          <p:cNvSpPr txBox="1"/>
          <p:nvPr/>
        </p:nvSpPr>
        <p:spPr>
          <a:xfrm>
            <a:off x="13079321" y="7205414"/>
            <a:ext cx="1509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pic>
        <p:nvPicPr>
          <p:cNvPr id="4553" name="Google Shape;4553;p15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30453" y="220485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4" name="Google Shape;4554;p152"/>
          <p:cNvSpPr txBox="1"/>
          <p:nvPr/>
        </p:nvSpPr>
        <p:spPr>
          <a:xfrm>
            <a:off x="6997" y="2975285"/>
            <a:ext cx="14089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CodePipeline</a:t>
            </a:r>
            <a:endParaRPr/>
          </a:p>
        </p:txBody>
      </p:sp>
      <p:pic>
        <p:nvPicPr>
          <p:cNvPr id="4555" name="Google Shape;4555;p15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09756" y="378772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6" name="Google Shape;4556;p152"/>
          <p:cNvSpPr txBox="1"/>
          <p:nvPr/>
        </p:nvSpPr>
        <p:spPr>
          <a:xfrm>
            <a:off x="6997" y="4571453"/>
            <a:ext cx="14089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CodeBuild</a:t>
            </a:r>
            <a:endParaRPr/>
          </a:p>
        </p:txBody>
      </p:sp>
      <p:pic>
        <p:nvPicPr>
          <p:cNvPr id="4557" name="Google Shape;4557;p15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66691" y="5083753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8" name="Google Shape;4558;p152"/>
          <p:cNvSpPr txBox="1"/>
          <p:nvPr/>
        </p:nvSpPr>
        <p:spPr>
          <a:xfrm>
            <a:off x="125154" y="5899675"/>
            <a:ext cx="9702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3" name="Google Shape;4563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61076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4" name="Google Shape;4564;p153"/>
          <p:cNvSpPr txBox="1"/>
          <p:nvPr/>
        </p:nvSpPr>
        <p:spPr>
          <a:xfrm>
            <a:off x="6446998" y="251995"/>
            <a:ext cx="20112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CodePipeline</a:t>
            </a:r>
            <a:endParaRPr/>
          </a:p>
        </p:txBody>
      </p:sp>
      <p:pic>
        <p:nvPicPr>
          <p:cNvPr id="4565" name="Google Shape;4565;p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655" y="317566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6" name="Google Shape;4566;p153"/>
          <p:cNvSpPr txBox="1"/>
          <p:nvPr/>
        </p:nvSpPr>
        <p:spPr>
          <a:xfrm>
            <a:off x="4701912" y="3990081"/>
            <a:ext cx="17774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CodeBuild</a:t>
            </a:r>
            <a:endParaRPr/>
          </a:p>
        </p:txBody>
      </p:sp>
      <p:pic>
        <p:nvPicPr>
          <p:cNvPr id="4567" name="Google Shape;4567;p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4622" y="3174159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8" name="Google Shape;4568;p153"/>
          <p:cNvSpPr txBox="1"/>
          <p:nvPr/>
        </p:nvSpPr>
        <p:spPr>
          <a:xfrm>
            <a:off x="2683085" y="3990081"/>
            <a:ext cx="9702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4569" name="Google Shape;4569;p153"/>
          <p:cNvSpPr txBox="1"/>
          <p:nvPr/>
        </p:nvSpPr>
        <p:spPr>
          <a:xfrm>
            <a:off x="7989131" y="3990081"/>
            <a:ext cx="9105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pic>
        <p:nvPicPr>
          <p:cNvPr id="4570" name="Google Shape;4570;p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3391" y="3175668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4571" name="Google Shape;4571;p1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717" y="3070053"/>
            <a:ext cx="970211" cy="97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572" name="Google Shape;4572;p153"/>
          <p:cNvSpPr/>
          <p:nvPr/>
        </p:nvSpPr>
        <p:spPr>
          <a:xfrm>
            <a:off x="4633377" y="2567453"/>
            <a:ext cx="1914558" cy="1830376"/>
          </a:xfrm>
          <a:prstGeom prst="roundRect">
            <a:avLst>
              <a:gd fmla="val 10679" name="adj"/>
            </a:avLst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3" name="Google Shape;4573;p153"/>
          <p:cNvSpPr txBox="1"/>
          <p:nvPr/>
        </p:nvSpPr>
        <p:spPr>
          <a:xfrm>
            <a:off x="4821380" y="2605123"/>
            <a:ext cx="14750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Dev Deploy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/>
          </a:p>
        </p:txBody>
      </p:sp>
      <p:sp>
        <p:nvSpPr>
          <p:cNvPr id="4574" name="Google Shape;4574;p153"/>
          <p:cNvSpPr/>
          <p:nvPr/>
        </p:nvSpPr>
        <p:spPr>
          <a:xfrm>
            <a:off x="7461950" y="2581393"/>
            <a:ext cx="1914558" cy="1830376"/>
          </a:xfrm>
          <a:prstGeom prst="roundRect">
            <a:avLst>
              <a:gd fmla="val 10679" name="adj"/>
            </a:avLst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5" name="Google Shape;4575;p153"/>
          <p:cNvSpPr txBox="1"/>
          <p:nvPr/>
        </p:nvSpPr>
        <p:spPr>
          <a:xfrm>
            <a:off x="7510478" y="2679558"/>
            <a:ext cx="18330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Manual Approval Stage</a:t>
            </a:r>
            <a:endParaRPr/>
          </a:p>
        </p:txBody>
      </p:sp>
      <p:pic>
        <p:nvPicPr>
          <p:cNvPr id="4576" name="Google Shape;4576;p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5286" y="317566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7" name="Google Shape;4577;p153"/>
          <p:cNvSpPr txBox="1"/>
          <p:nvPr/>
        </p:nvSpPr>
        <p:spPr>
          <a:xfrm>
            <a:off x="10347543" y="3990081"/>
            <a:ext cx="17774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CodeBuild</a:t>
            </a:r>
            <a:endParaRPr/>
          </a:p>
        </p:txBody>
      </p:sp>
      <p:sp>
        <p:nvSpPr>
          <p:cNvPr id="4578" name="Google Shape;4578;p153"/>
          <p:cNvSpPr/>
          <p:nvPr/>
        </p:nvSpPr>
        <p:spPr>
          <a:xfrm>
            <a:off x="10279008" y="2567453"/>
            <a:ext cx="1914558" cy="1830376"/>
          </a:xfrm>
          <a:prstGeom prst="roundRect">
            <a:avLst>
              <a:gd fmla="val 10679" name="adj"/>
            </a:avLst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9" name="Google Shape;4579;p153"/>
          <p:cNvSpPr txBox="1"/>
          <p:nvPr/>
        </p:nvSpPr>
        <p:spPr>
          <a:xfrm>
            <a:off x="10409263" y="2615788"/>
            <a:ext cx="16639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Stag Deploy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/>
          </a:p>
        </p:txBody>
      </p:sp>
      <p:sp>
        <p:nvSpPr>
          <p:cNvPr id="4580" name="Google Shape;4580;p153"/>
          <p:cNvSpPr/>
          <p:nvPr/>
        </p:nvSpPr>
        <p:spPr>
          <a:xfrm>
            <a:off x="2230484" y="185057"/>
            <a:ext cx="10583754" cy="4789283"/>
          </a:xfrm>
          <a:prstGeom prst="roundRect">
            <a:avLst>
              <a:gd fmla="val 5984" name="adj"/>
            </a:avLst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1" name="Google Shape;4581;p153"/>
          <p:cNvSpPr txBox="1"/>
          <p:nvPr/>
        </p:nvSpPr>
        <p:spPr>
          <a:xfrm>
            <a:off x="203715" y="3998679"/>
            <a:ext cx="1133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/>
          </a:p>
        </p:txBody>
      </p:sp>
      <p:cxnSp>
        <p:nvCxnSpPr>
          <p:cNvPr id="4582" name="Google Shape;4582;p153"/>
          <p:cNvCxnSpPr>
            <a:stCxn id="4571" idx="3"/>
            <a:endCxn id="4567" idx="1"/>
          </p:cNvCxnSpPr>
          <p:nvPr/>
        </p:nvCxnSpPr>
        <p:spPr>
          <a:xfrm>
            <a:off x="1173928" y="3555158"/>
            <a:ext cx="16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3" name="Google Shape;4583;p153"/>
          <p:cNvCxnSpPr>
            <a:stCxn id="4567" idx="0"/>
            <a:endCxn id="4563" idx="1"/>
          </p:cNvCxnSpPr>
          <p:nvPr/>
        </p:nvCxnSpPr>
        <p:spPr>
          <a:xfrm flipH="1" rot="10800000">
            <a:off x="3238960" y="991659"/>
            <a:ext cx="3695100" cy="218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4" name="Google Shape;4584;p153"/>
          <p:cNvCxnSpPr>
            <a:stCxn id="4563" idx="2"/>
            <a:endCxn id="4572" idx="0"/>
          </p:cNvCxnSpPr>
          <p:nvPr/>
        </p:nvCxnSpPr>
        <p:spPr>
          <a:xfrm flipH="1">
            <a:off x="5590800" y="1372764"/>
            <a:ext cx="1724400" cy="119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5" name="Google Shape;4585;p153"/>
          <p:cNvCxnSpPr>
            <a:stCxn id="4563" idx="2"/>
            <a:endCxn id="4574" idx="0"/>
          </p:cNvCxnSpPr>
          <p:nvPr/>
        </p:nvCxnSpPr>
        <p:spPr>
          <a:xfrm>
            <a:off x="7315200" y="1372764"/>
            <a:ext cx="1104000" cy="120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6" name="Google Shape;4586;p153"/>
          <p:cNvCxnSpPr>
            <a:stCxn id="4563" idx="2"/>
            <a:endCxn id="4578" idx="0"/>
          </p:cNvCxnSpPr>
          <p:nvPr/>
        </p:nvCxnSpPr>
        <p:spPr>
          <a:xfrm>
            <a:off x="7315200" y="1372764"/>
            <a:ext cx="3921000" cy="119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4587" name="Google Shape;4587;p1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09213" y="2689053"/>
            <a:ext cx="970211" cy="97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588" name="Google Shape;4588;p153"/>
          <p:cNvSpPr txBox="1"/>
          <p:nvPr/>
        </p:nvSpPr>
        <p:spPr>
          <a:xfrm>
            <a:off x="13251705" y="2363119"/>
            <a:ext cx="1133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4589" name="Google Shape;4589;p153"/>
          <p:cNvSpPr txBox="1"/>
          <p:nvPr/>
        </p:nvSpPr>
        <p:spPr>
          <a:xfrm>
            <a:off x="13110039" y="4943581"/>
            <a:ext cx="13858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notification</a:t>
            </a:r>
            <a:endParaRPr/>
          </a:p>
        </p:txBody>
      </p:sp>
      <p:pic>
        <p:nvPicPr>
          <p:cNvPr id="4590" name="Google Shape;4590;p1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572069" y="441811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1" name="Google Shape;4591;p153"/>
          <p:cNvCxnSpPr>
            <a:stCxn id="4574" idx="2"/>
            <a:endCxn id="4590" idx="1"/>
          </p:cNvCxnSpPr>
          <p:nvPr/>
        </p:nvCxnSpPr>
        <p:spPr>
          <a:xfrm flipH="1" rot="-5400000">
            <a:off x="10878179" y="1952819"/>
            <a:ext cx="234900" cy="5152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2" name="Google Shape;4592;p153"/>
          <p:cNvCxnSpPr>
            <a:stCxn id="4590" idx="0"/>
            <a:endCxn id="4587" idx="2"/>
          </p:cNvCxnSpPr>
          <p:nvPr/>
        </p:nvCxnSpPr>
        <p:spPr>
          <a:xfrm rot="10800000">
            <a:off x="13794369" y="3659119"/>
            <a:ext cx="6300" cy="75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93" name="Google Shape;4593;p153"/>
          <p:cNvSpPr/>
          <p:nvPr/>
        </p:nvSpPr>
        <p:spPr>
          <a:xfrm>
            <a:off x="2256423" y="5272966"/>
            <a:ext cx="5183144" cy="2175615"/>
          </a:xfrm>
          <a:prstGeom prst="roundRect">
            <a:avLst>
              <a:gd fmla="val 5984" name="adj"/>
            </a:avLst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4" name="Google Shape;4594;p1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63940" y="5414776"/>
            <a:ext cx="624512" cy="6245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5" name="Google Shape;4595;p153"/>
          <p:cNvSpPr txBox="1"/>
          <p:nvPr/>
        </p:nvSpPr>
        <p:spPr>
          <a:xfrm>
            <a:off x="4303272" y="6039288"/>
            <a:ext cx="9458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pic>
        <p:nvPicPr>
          <p:cNvPr id="4596" name="Google Shape;4596;p1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29894" y="6422066"/>
            <a:ext cx="616486" cy="6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4597" name="Google Shape;4597;p153"/>
          <p:cNvSpPr txBox="1"/>
          <p:nvPr/>
        </p:nvSpPr>
        <p:spPr>
          <a:xfrm>
            <a:off x="2398359" y="7061782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</a:t>
            </a:r>
            <a:endParaRPr/>
          </a:p>
        </p:txBody>
      </p:sp>
      <p:pic>
        <p:nvPicPr>
          <p:cNvPr id="4598" name="Google Shape;4598;p1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02340" y="5420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p153"/>
          <p:cNvSpPr txBox="1"/>
          <p:nvPr/>
        </p:nvSpPr>
        <p:spPr>
          <a:xfrm>
            <a:off x="6217987" y="5976601"/>
            <a:ext cx="10387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</p:txBody>
      </p:sp>
      <p:pic>
        <p:nvPicPr>
          <p:cNvPr id="4600" name="Google Shape;4600;p1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26883" y="5412598"/>
            <a:ext cx="608289" cy="608289"/>
          </a:xfrm>
          <a:prstGeom prst="rect">
            <a:avLst/>
          </a:prstGeom>
          <a:noFill/>
          <a:ln>
            <a:noFill/>
          </a:ln>
        </p:spPr>
      </p:pic>
      <p:sp>
        <p:nvSpPr>
          <p:cNvPr id="4601" name="Google Shape;4601;p153"/>
          <p:cNvSpPr txBox="1"/>
          <p:nvPr/>
        </p:nvSpPr>
        <p:spPr>
          <a:xfrm>
            <a:off x="5160566" y="6039288"/>
            <a:ext cx="1091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/>
          </a:p>
        </p:txBody>
      </p:sp>
      <p:sp>
        <p:nvSpPr>
          <p:cNvPr id="4602" name="Google Shape;4602;p153"/>
          <p:cNvSpPr txBox="1"/>
          <p:nvPr/>
        </p:nvSpPr>
        <p:spPr>
          <a:xfrm>
            <a:off x="3048592" y="5934741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603" name="Google Shape;4603;p1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422595" y="5407977"/>
            <a:ext cx="568624" cy="56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4" name="Google Shape;4604;p1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27008" y="541259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4605" name="Google Shape;4605;p153"/>
          <p:cNvSpPr txBox="1"/>
          <p:nvPr/>
        </p:nvSpPr>
        <p:spPr>
          <a:xfrm>
            <a:off x="2234682" y="6080157"/>
            <a:ext cx="918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53</a:t>
            </a:r>
            <a:endParaRPr/>
          </a:p>
        </p:txBody>
      </p:sp>
      <p:pic>
        <p:nvPicPr>
          <p:cNvPr id="4606" name="Google Shape;4606;p1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8129" y="6410917"/>
            <a:ext cx="616485" cy="616485"/>
          </a:xfrm>
          <a:prstGeom prst="rect">
            <a:avLst/>
          </a:prstGeom>
          <a:noFill/>
          <a:ln>
            <a:noFill/>
          </a:ln>
        </p:spPr>
      </p:pic>
      <p:sp>
        <p:nvSpPr>
          <p:cNvPr id="4607" name="Google Shape;4607;p153"/>
          <p:cNvSpPr txBox="1"/>
          <p:nvPr/>
        </p:nvSpPr>
        <p:spPr>
          <a:xfrm>
            <a:off x="2999585" y="6974234"/>
            <a:ext cx="1174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pic>
        <p:nvPicPr>
          <p:cNvPr id="4608" name="Google Shape;4608;p15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92165" y="6480198"/>
            <a:ext cx="584072" cy="584072"/>
          </a:xfrm>
          <a:prstGeom prst="rect">
            <a:avLst/>
          </a:prstGeom>
          <a:noFill/>
          <a:ln>
            <a:noFill/>
          </a:ln>
        </p:spPr>
      </p:pic>
      <p:sp>
        <p:nvSpPr>
          <p:cNvPr id="4609" name="Google Shape;4609;p153"/>
          <p:cNvSpPr txBox="1"/>
          <p:nvPr/>
        </p:nvSpPr>
        <p:spPr>
          <a:xfrm>
            <a:off x="4235374" y="7109559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4610" name="Google Shape;4610;p153"/>
          <p:cNvSpPr/>
          <p:nvPr/>
        </p:nvSpPr>
        <p:spPr>
          <a:xfrm>
            <a:off x="6058803" y="6768725"/>
            <a:ext cx="1249670" cy="586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4611" name="Google Shape;4611;p153"/>
          <p:cNvSpPr/>
          <p:nvPr/>
        </p:nvSpPr>
        <p:spPr>
          <a:xfrm>
            <a:off x="7644809" y="5272966"/>
            <a:ext cx="5183144" cy="2175615"/>
          </a:xfrm>
          <a:prstGeom prst="roundRect">
            <a:avLst>
              <a:gd fmla="val 5984" name="adj"/>
            </a:avLst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2" name="Google Shape;4612;p1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52326" y="5414776"/>
            <a:ext cx="624512" cy="624512"/>
          </a:xfrm>
          <a:prstGeom prst="rect">
            <a:avLst/>
          </a:prstGeom>
          <a:noFill/>
          <a:ln>
            <a:noFill/>
          </a:ln>
        </p:spPr>
      </p:pic>
      <p:sp>
        <p:nvSpPr>
          <p:cNvPr id="4613" name="Google Shape;4613;p153"/>
          <p:cNvSpPr txBox="1"/>
          <p:nvPr/>
        </p:nvSpPr>
        <p:spPr>
          <a:xfrm>
            <a:off x="9691658" y="6039288"/>
            <a:ext cx="9458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pic>
        <p:nvPicPr>
          <p:cNvPr id="4614" name="Google Shape;4614;p1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18280" y="6422066"/>
            <a:ext cx="616486" cy="6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4615" name="Google Shape;4615;p153"/>
          <p:cNvSpPr txBox="1"/>
          <p:nvPr/>
        </p:nvSpPr>
        <p:spPr>
          <a:xfrm>
            <a:off x="7772153" y="7115094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</a:t>
            </a:r>
            <a:endParaRPr/>
          </a:p>
        </p:txBody>
      </p:sp>
      <p:pic>
        <p:nvPicPr>
          <p:cNvPr id="4616" name="Google Shape;4616;p1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890726" y="5420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617" name="Google Shape;4617;p153"/>
          <p:cNvSpPr txBox="1"/>
          <p:nvPr/>
        </p:nvSpPr>
        <p:spPr>
          <a:xfrm>
            <a:off x="11606373" y="5976601"/>
            <a:ext cx="10387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</p:txBody>
      </p:sp>
      <p:pic>
        <p:nvPicPr>
          <p:cNvPr id="4618" name="Google Shape;4618;p1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15269" y="5412598"/>
            <a:ext cx="608289" cy="608289"/>
          </a:xfrm>
          <a:prstGeom prst="rect">
            <a:avLst/>
          </a:prstGeom>
          <a:noFill/>
          <a:ln>
            <a:noFill/>
          </a:ln>
        </p:spPr>
      </p:pic>
      <p:sp>
        <p:nvSpPr>
          <p:cNvPr id="4619" name="Google Shape;4619;p153"/>
          <p:cNvSpPr txBox="1"/>
          <p:nvPr/>
        </p:nvSpPr>
        <p:spPr>
          <a:xfrm>
            <a:off x="10548952" y="6039288"/>
            <a:ext cx="1091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/>
          </a:p>
        </p:txBody>
      </p:sp>
      <p:sp>
        <p:nvSpPr>
          <p:cNvPr id="4620" name="Google Shape;4620;p153"/>
          <p:cNvSpPr txBox="1"/>
          <p:nvPr/>
        </p:nvSpPr>
        <p:spPr>
          <a:xfrm>
            <a:off x="8436978" y="5934741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621" name="Google Shape;4621;p1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10981" y="5407977"/>
            <a:ext cx="568624" cy="56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2" name="Google Shape;4622;p1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815394" y="541259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4623" name="Google Shape;4623;p153"/>
          <p:cNvSpPr txBox="1"/>
          <p:nvPr/>
        </p:nvSpPr>
        <p:spPr>
          <a:xfrm>
            <a:off x="7623068" y="6080157"/>
            <a:ext cx="918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53</a:t>
            </a:r>
            <a:endParaRPr/>
          </a:p>
        </p:txBody>
      </p:sp>
      <p:pic>
        <p:nvPicPr>
          <p:cNvPr id="4624" name="Google Shape;4624;p1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06515" y="6410917"/>
            <a:ext cx="616485" cy="616485"/>
          </a:xfrm>
          <a:prstGeom prst="rect">
            <a:avLst/>
          </a:prstGeom>
          <a:noFill/>
          <a:ln>
            <a:noFill/>
          </a:ln>
        </p:spPr>
      </p:pic>
      <p:sp>
        <p:nvSpPr>
          <p:cNvPr id="4625" name="Google Shape;4625;p153"/>
          <p:cNvSpPr txBox="1"/>
          <p:nvPr/>
        </p:nvSpPr>
        <p:spPr>
          <a:xfrm>
            <a:off x="8434040" y="6974234"/>
            <a:ext cx="1249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pic>
        <p:nvPicPr>
          <p:cNvPr id="4626" name="Google Shape;4626;p15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780551" y="6480198"/>
            <a:ext cx="584072" cy="584072"/>
          </a:xfrm>
          <a:prstGeom prst="rect">
            <a:avLst/>
          </a:prstGeom>
          <a:noFill/>
          <a:ln>
            <a:noFill/>
          </a:ln>
        </p:spPr>
      </p:pic>
      <p:sp>
        <p:nvSpPr>
          <p:cNvPr id="4627" name="Google Shape;4627;p153"/>
          <p:cNvSpPr txBox="1"/>
          <p:nvPr/>
        </p:nvSpPr>
        <p:spPr>
          <a:xfrm>
            <a:off x="9623760" y="7109559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4628" name="Google Shape;4628;p153"/>
          <p:cNvSpPr/>
          <p:nvPr/>
        </p:nvSpPr>
        <p:spPr>
          <a:xfrm>
            <a:off x="11448397" y="6798185"/>
            <a:ext cx="1249670" cy="586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  <a:endParaRPr/>
          </a:p>
        </p:txBody>
      </p:sp>
      <p:cxnSp>
        <p:nvCxnSpPr>
          <p:cNvPr id="4629" name="Google Shape;4629;p153"/>
          <p:cNvCxnSpPr>
            <a:stCxn id="4572" idx="3"/>
            <a:endCxn id="4574" idx="1"/>
          </p:cNvCxnSpPr>
          <p:nvPr/>
        </p:nvCxnSpPr>
        <p:spPr>
          <a:xfrm>
            <a:off x="6547935" y="3482641"/>
            <a:ext cx="914100" cy="1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0" name="Google Shape;4630;p153"/>
          <p:cNvCxnSpPr>
            <a:stCxn id="4574" idx="3"/>
            <a:endCxn id="4578" idx="1"/>
          </p:cNvCxnSpPr>
          <p:nvPr/>
        </p:nvCxnSpPr>
        <p:spPr>
          <a:xfrm flipH="1" rot="10800000">
            <a:off x="9376508" y="3482781"/>
            <a:ext cx="902400" cy="1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1" name="Google Shape;4631;p153"/>
          <p:cNvCxnSpPr>
            <a:stCxn id="4572" idx="2"/>
            <a:endCxn id="4593" idx="0"/>
          </p:cNvCxnSpPr>
          <p:nvPr/>
        </p:nvCxnSpPr>
        <p:spPr>
          <a:xfrm flipH="1">
            <a:off x="4847856" y="4397829"/>
            <a:ext cx="7428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2" name="Google Shape;4632;p153"/>
          <p:cNvCxnSpPr>
            <a:stCxn id="4578" idx="2"/>
            <a:endCxn id="4611" idx="0"/>
          </p:cNvCxnSpPr>
          <p:nvPr/>
        </p:nvCxnSpPr>
        <p:spPr>
          <a:xfrm flipH="1">
            <a:off x="10236387" y="4397829"/>
            <a:ext cx="9999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3" name="Google Shape;4633;p153"/>
          <p:cNvSpPr/>
          <p:nvPr/>
        </p:nvSpPr>
        <p:spPr>
          <a:xfrm>
            <a:off x="117675" y="186965"/>
            <a:ext cx="18268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IaC DevOps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4" name="Google Shape;4634;p15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351936" y="460197"/>
            <a:ext cx="3202846" cy="79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5" name="Google Shape;4635;p15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248036" y="6477767"/>
            <a:ext cx="640836" cy="6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4636" name="Google Shape;4636;p153"/>
          <p:cNvSpPr txBox="1"/>
          <p:nvPr/>
        </p:nvSpPr>
        <p:spPr>
          <a:xfrm>
            <a:off x="5313371" y="7106851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pic>
        <p:nvPicPr>
          <p:cNvPr id="4637" name="Google Shape;4637;p15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637507" y="6519354"/>
            <a:ext cx="640836" cy="6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4638" name="Google Shape;4638;p153"/>
          <p:cNvSpPr txBox="1"/>
          <p:nvPr/>
        </p:nvSpPr>
        <p:spPr>
          <a:xfrm>
            <a:off x="10702842" y="7148438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3" name="Google Shape;4643;p154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4644" name="Google Shape;4644;p154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4645" name="Google Shape;4645;p154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4646" name="Google Shape;4646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7" name="Google Shape;4647;p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8" name="Google Shape;4648;p154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4649" name="Google Shape;4649;p154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650" name="Google Shape;4650;p154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651" name="Google Shape;4651;p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2" name="Google Shape;4652;p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3" name="Google Shape;4653;p1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654" name="Google Shape;4654;p154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4655" name="Google Shape;4655;p154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656" name="Google Shape;4656;p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57" name="Google Shape;4657;p154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658" name="Google Shape;4658;p154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659" name="Google Shape;4659;p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0" name="Google Shape;4660;p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61" name="Google Shape;4661;p154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662" name="Google Shape;4662;p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63" name="Google Shape;4663;p154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4664" name="Google Shape;4664;p1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5" name="Google Shape;4665;p1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666" name="Google Shape;4666;p154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4667" name="Google Shape;4667;p1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668" name="Google Shape;4668;p154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4669" name="Google Shape;4669;p1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670" name="Google Shape;4670;p154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4671" name="Google Shape;4671;p154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672" name="Google Shape;4672;p1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73" name="Google Shape;4673;p154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674" name="Google Shape;4674;p154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675" name="Google Shape;4675;p154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4676" name="Google Shape;4676;p15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7" name="Google Shape;4677;p154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678" name="Google Shape;4678;p15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4679" name="Google Shape;4679;p154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4680" name="Google Shape;4680;p154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4681" name="Google Shape;4681;p15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682" name="Google Shape;4682;p154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4683" name="Google Shape;4683;p15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4" name="Google Shape;4684;p154"/>
          <p:cNvCxnSpPr>
            <a:stCxn id="4672" idx="2"/>
            <a:endCxn id="4675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5" name="Google Shape;4685;p154"/>
          <p:cNvCxnSpPr>
            <a:stCxn id="4683" idx="1"/>
            <a:endCxn id="4664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6" name="Google Shape;4686;p154"/>
          <p:cNvCxnSpPr>
            <a:stCxn id="4678" idx="2"/>
            <a:endCxn id="4672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7" name="Google Shape;4687;p154"/>
          <p:cNvCxnSpPr>
            <a:stCxn id="4664" idx="2"/>
            <a:endCxn id="4678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8" name="Google Shape;4688;p154"/>
          <p:cNvSpPr txBox="1"/>
          <p:nvPr/>
        </p:nvSpPr>
        <p:spPr>
          <a:xfrm>
            <a:off x="10269685" y="304354"/>
            <a:ext cx="32969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http://devdemo1.devopsincloud.com</a:t>
            </a:r>
            <a:endParaRPr/>
          </a:p>
        </p:txBody>
      </p:sp>
      <p:sp>
        <p:nvSpPr>
          <p:cNvPr id="4689" name="Google Shape;4689;p154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4690" name="Google Shape;4690;p154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4691" name="Google Shape;4691;p154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4692" name="Google Shape;4692;p15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3" name="Google Shape;4693;p1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4" name="Google Shape;4694;p154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4695" name="Google Shape;4695;p154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4696" name="Google Shape;4696;p15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7" name="Google Shape;4697;p15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8" name="Google Shape;4698;p154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4699" name="Google Shape;4699;p154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4700" name="Google Shape;4700;p15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1" name="Google Shape;4701;p154"/>
          <p:cNvCxnSpPr>
            <a:stCxn id="4675" idx="1"/>
            <a:endCxn id="4669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2" name="Google Shape;4702;p154"/>
          <p:cNvCxnSpPr>
            <a:stCxn id="4675" idx="3"/>
            <a:endCxn id="4674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3" name="Google Shape;4703;p154"/>
          <p:cNvSpPr/>
          <p:nvPr/>
        </p:nvSpPr>
        <p:spPr>
          <a:xfrm>
            <a:off x="381000" y="2722480"/>
            <a:ext cx="3058886" cy="206851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7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8" name="Google Shape;4708;p155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4709" name="Google Shape;4709;p155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4710" name="Google Shape;4710;p155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4711" name="Google Shape;4711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" name="Google Shape;4712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3" name="Google Shape;4713;p155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4714" name="Google Shape;4714;p155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715" name="Google Shape;4715;p155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716" name="Google Shape;4716;p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7" name="Google Shape;4717;p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8" name="Google Shape;4718;p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19" name="Google Shape;4719;p155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4720" name="Google Shape;4720;p155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721" name="Google Shape;4721;p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2" name="Google Shape;4722;p155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4723" name="Google Shape;4723;p155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4724" name="Google Shape;4724;p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5" name="Google Shape;4725;p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6" name="Google Shape;4726;p155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4727" name="Google Shape;4727;p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8" name="Google Shape;4728;p155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4729" name="Google Shape;4729;p1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0" name="Google Shape;4730;p1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1" name="Google Shape;4731;p155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4732" name="Google Shape;4732;p1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3" name="Google Shape;4733;p155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4734" name="Google Shape;4734;p1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5" name="Google Shape;4735;p155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4736" name="Google Shape;4736;p155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4737" name="Google Shape;4737;p1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38" name="Google Shape;4738;p155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739" name="Google Shape;4739;p155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4740" name="Google Shape;4740;p155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4741" name="Google Shape;4741;p1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2" name="Google Shape;4742;p155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4743" name="Google Shape;4743;p1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4744" name="Google Shape;4744;p155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4745" name="Google Shape;4745;p155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4746" name="Google Shape;4746;p1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747" name="Google Shape;4747;p155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4748" name="Google Shape;4748;p15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9" name="Google Shape;4749;p155"/>
          <p:cNvCxnSpPr>
            <a:stCxn id="4737" idx="2"/>
            <a:endCxn id="4740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0" name="Google Shape;4750;p155"/>
          <p:cNvCxnSpPr>
            <a:stCxn id="4748" idx="1"/>
            <a:endCxn id="4729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1" name="Google Shape;4751;p155"/>
          <p:cNvCxnSpPr>
            <a:stCxn id="4743" idx="2"/>
            <a:endCxn id="4737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2" name="Google Shape;4752;p155"/>
          <p:cNvCxnSpPr>
            <a:stCxn id="4729" idx="2"/>
            <a:endCxn id="4743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53" name="Google Shape;4753;p155"/>
          <p:cNvSpPr txBox="1"/>
          <p:nvPr/>
        </p:nvSpPr>
        <p:spPr>
          <a:xfrm>
            <a:off x="10221626" y="346411"/>
            <a:ext cx="34322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http://stagedemo1.devopsincloud.com</a:t>
            </a:r>
            <a:endParaRPr/>
          </a:p>
        </p:txBody>
      </p:sp>
      <p:sp>
        <p:nvSpPr>
          <p:cNvPr id="4754" name="Google Shape;4754;p155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4755" name="Google Shape;4755;p155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4756" name="Google Shape;4756;p155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4757" name="Google Shape;4757;p15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8" name="Google Shape;4758;p15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9" name="Google Shape;4759;p155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4760" name="Google Shape;4760;p155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4761" name="Google Shape;4761;p15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2" name="Google Shape;4762;p15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3" name="Google Shape;4763;p155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4764" name="Google Shape;4764;p155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4765" name="Google Shape;4765;p15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6" name="Google Shape;4766;p155"/>
          <p:cNvCxnSpPr>
            <a:stCxn id="4740" idx="1"/>
            <a:endCxn id="4734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7" name="Google Shape;4767;p155"/>
          <p:cNvCxnSpPr>
            <a:stCxn id="4740" idx="3"/>
            <a:endCxn id="4739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8" name="Google Shape;4768;p155"/>
          <p:cNvSpPr/>
          <p:nvPr/>
        </p:nvSpPr>
        <p:spPr>
          <a:xfrm>
            <a:off x="381000" y="2722480"/>
            <a:ext cx="3058886" cy="206851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2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3" name="Google Shape;4773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17" y="257071"/>
            <a:ext cx="3683919" cy="705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4" name="Google Shape;4774;p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5893" y="4890407"/>
            <a:ext cx="44069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5" name="Google Shape;4775;p156"/>
          <p:cNvSpPr txBox="1"/>
          <p:nvPr/>
        </p:nvSpPr>
        <p:spPr>
          <a:xfrm>
            <a:off x="6532687" y="165305"/>
            <a:ext cx="7910553" cy="1075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sp>
        <p:nvSpPr>
          <p:cNvPr id="4776" name="Google Shape;4776;p156"/>
          <p:cNvSpPr/>
          <p:nvPr/>
        </p:nvSpPr>
        <p:spPr>
          <a:xfrm>
            <a:off x="10308771" y="6172200"/>
            <a:ext cx="2264229" cy="707571"/>
          </a:xfrm>
          <a:prstGeom prst="rect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7" name="Google Shape;4777;p156"/>
          <p:cNvSpPr/>
          <p:nvPr/>
        </p:nvSpPr>
        <p:spPr>
          <a:xfrm>
            <a:off x="4354286" y="6052457"/>
            <a:ext cx="4833257" cy="674914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 and Staging CodePipeline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Specification Files</a:t>
            </a:r>
            <a:endParaRPr/>
          </a:p>
        </p:txBody>
      </p:sp>
      <p:cxnSp>
        <p:nvCxnSpPr>
          <p:cNvPr id="4778" name="Google Shape;4778;p156"/>
          <p:cNvCxnSpPr>
            <a:stCxn id="4777" idx="3"/>
          </p:cNvCxnSpPr>
          <p:nvPr/>
        </p:nvCxnSpPr>
        <p:spPr>
          <a:xfrm>
            <a:off x="9187543" y="6389914"/>
            <a:ext cx="1121100" cy="1362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9" name="Google Shape;4779;p156"/>
          <p:cNvSpPr/>
          <p:nvPr/>
        </p:nvSpPr>
        <p:spPr>
          <a:xfrm>
            <a:off x="5617028" y="1572983"/>
            <a:ext cx="8262257" cy="13852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going to use the TF Configs from Section-15 Autoscaling with Launch Templates.</a:t>
            </a:r>
            <a:endParaRPr/>
          </a:p>
        </p:txBody>
      </p:sp>
      <p:sp>
        <p:nvSpPr>
          <p:cNvPr id="4780" name="Google Shape;4780;p156"/>
          <p:cNvSpPr/>
          <p:nvPr/>
        </p:nvSpPr>
        <p:spPr>
          <a:xfrm>
            <a:off x="5617027" y="3151413"/>
            <a:ext cx="8262257" cy="1385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going to make many changes to all these TF Configs to support multiple environments like Dev and Staging</a:t>
            </a:r>
            <a:endParaRPr/>
          </a:p>
        </p:txBody>
      </p:sp>
      <p:cxnSp>
        <p:nvCxnSpPr>
          <p:cNvPr id="4781" name="Google Shape;4781;p156"/>
          <p:cNvCxnSpPr>
            <a:stCxn id="4779" idx="2"/>
          </p:cNvCxnSpPr>
          <p:nvPr/>
        </p:nvCxnSpPr>
        <p:spPr>
          <a:xfrm flipH="1">
            <a:off x="4142528" y="2265587"/>
            <a:ext cx="1474500" cy="1728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2" name="Google Shape;4782;p156"/>
          <p:cNvCxnSpPr>
            <a:stCxn id="4780" idx="2"/>
          </p:cNvCxnSpPr>
          <p:nvPr/>
        </p:nvCxnSpPr>
        <p:spPr>
          <a:xfrm flipH="1">
            <a:off x="4049527" y="3844017"/>
            <a:ext cx="1567500" cy="34710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6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p157"/>
          <p:cNvSpPr txBox="1"/>
          <p:nvPr>
            <p:ph type="title"/>
          </p:nvPr>
        </p:nvSpPr>
        <p:spPr>
          <a:xfrm>
            <a:off x="1005840" y="2784895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5"/>
          <p:cNvSpPr/>
          <p:nvPr/>
        </p:nvSpPr>
        <p:spPr>
          <a:xfrm>
            <a:off x="1886863" y="2267532"/>
            <a:ext cx="11452744" cy="510275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618" name="Google Shape;618;p15"/>
          <p:cNvSpPr/>
          <p:nvPr/>
        </p:nvSpPr>
        <p:spPr>
          <a:xfrm>
            <a:off x="142063" y="1118092"/>
            <a:ext cx="13364612" cy="6387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619" name="Google Shape;619;p15"/>
          <p:cNvSpPr/>
          <p:nvPr/>
        </p:nvSpPr>
        <p:spPr>
          <a:xfrm>
            <a:off x="2083641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620" name="Google Shape;6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63" y="1124579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7770" y="2264220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5"/>
          <p:cNvSpPr/>
          <p:nvPr/>
        </p:nvSpPr>
        <p:spPr>
          <a:xfrm>
            <a:off x="10834031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623" name="Google Shape;623;p15"/>
          <p:cNvSpPr/>
          <p:nvPr/>
        </p:nvSpPr>
        <p:spPr>
          <a:xfrm>
            <a:off x="2469574" y="4008293"/>
            <a:ext cx="1765300" cy="1783802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624" name="Google Shape;624;p15"/>
          <p:cNvSpPr/>
          <p:nvPr/>
        </p:nvSpPr>
        <p:spPr>
          <a:xfrm>
            <a:off x="2479881" y="2750086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625" name="Google Shape;62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287" y="2752146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9881" y="4022339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96312" y="3039646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5"/>
          <p:cNvSpPr txBox="1"/>
          <p:nvPr/>
        </p:nvSpPr>
        <p:spPr>
          <a:xfrm>
            <a:off x="2608557" y="3559929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629" name="Google Shape;629;p15"/>
          <p:cNvSpPr/>
          <p:nvPr/>
        </p:nvSpPr>
        <p:spPr>
          <a:xfrm>
            <a:off x="2469574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630" name="Google Shape;6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9574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5"/>
          <p:cNvSpPr txBox="1"/>
          <p:nvPr/>
        </p:nvSpPr>
        <p:spPr>
          <a:xfrm>
            <a:off x="2585638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632" name="Google Shape;632;p15"/>
          <p:cNvSpPr/>
          <p:nvPr/>
        </p:nvSpPr>
        <p:spPr>
          <a:xfrm>
            <a:off x="11192145" y="4008292"/>
            <a:ext cx="1765300" cy="1832405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633" name="Google Shape;633;p15"/>
          <p:cNvSpPr/>
          <p:nvPr/>
        </p:nvSpPr>
        <p:spPr>
          <a:xfrm>
            <a:off x="11154312" y="2750086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634" name="Google Shape;6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4312" y="2748498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79808" y="4012803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5"/>
          <p:cNvSpPr/>
          <p:nvPr/>
        </p:nvSpPr>
        <p:spPr>
          <a:xfrm>
            <a:off x="11192145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637" name="Google Shape;6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92145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5"/>
          <p:cNvSpPr txBox="1"/>
          <p:nvPr/>
        </p:nvSpPr>
        <p:spPr>
          <a:xfrm>
            <a:off x="11308209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639" name="Google Shape;639;p15"/>
          <p:cNvSpPr txBox="1"/>
          <p:nvPr/>
        </p:nvSpPr>
        <p:spPr>
          <a:xfrm>
            <a:off x="7639066" y="106357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640" name="Google Shape;64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8612" y="94100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305762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5"/>
          <p:cNvSpPr txBox="1"/>
          <p:nvPr/>
        </p:nvSpPr>
        <p:spPr>
          <a:xfrm>
            <a:off x="10982860" y="3598348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643" name="Google Shape;64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423961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15"/>
          <p:cNvSpPr txBox="1"/>
          <p:nvPr/>
        </p:nvSpPr>
        <p:spPr>
          <a:xfrm>
            <a:off x="11046284" y="56036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645" name="Google Shape;64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96312" y="423013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5"/>
          <p:cNvSpPr txBox="1"/>
          <p:nvPr/>
        </p:nvSpPr>
        <p:spPr>
          <a:xfrm>
            <a:off x="2313780" y="5490216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647" name="Google Shape;647;p15"/>
          <p:cNvSpPr txBox="1"/>
          <p:nvPr/>
        </p:nvSpPr>
        <p:spPr>
          <a:xfrm>
            <a:off x="6869442" y="3161936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648" name="Google Shape;648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56607" y="2769491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/>
          <p:nvPr/>
        </p:nvSpPr>
        <p:spPr>
          <a:xfrm>
            <a:off x="3037099" y="430397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650" name="Google Shape;650;p15"/>
          <p:cNvSpPr txBox="1"/>
          <p:nvPr/>
        </p:nvSpPr>
        <p:spPr>
          <a:xfrm>
            <a:off x="11777226" y="430633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651" name="Google Shape;651;p15"/>
          <p:cNvSpPr/>
          <p:nvPr/>
        </p:nvSpPr>
        <p:spPr>
          <a:xfrm>
            <a:off x="4800323" y="3570393"/>
            <a:ext cx="1963290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cheader=my-app-1</a:t>
            </a:r>
            <a:endParaRPr/>
          </a:p>
        </p:txBody>
      </p:sp>
      <p:sp>
        <p:nvSpPr>
          <p:cNvPr id="652" name="Google Shape;652;p15"/>
          <p:cNvSpPr/>
          <p:nvPr/>
        </p:nvSpPr>
        <p:spPr>
          <a:xfrm>
            <a:off x="6967737" y="3565679"/>
            <a:ext cx="1105319" cy="313932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sp>
        <p:nvSpPr>
          <p:cNvPr id="653" name="Google Shape;653;p15"/>
          <p:cNvSpPr/>
          <p:nvPr/>
        </p:nvSpPr>
        <p:spPr>
          <a:xfrm>
            <a:off x="8357369" y="3552091"/>
            <a:ext cx="1680626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cheader=my-app-2</a:t>
            </a:r>
            <a:endParaRPr/>
          </a:p>
        </p:txBody>
      </p:sp>
      <p:sp>
        <p:nvSpPr>
          <p:cNvPr id="654" name="Google Shape;654;p15"/>
          <p:cNvSpPr/>
          <p:nvPr/>
        </p:nvSpPr>
        <p:spPr>
          <a:xfrm>
            <a:off x="6967736" y="3994094"/>
            <a:ext cx="1105319" cy="392251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 Response</a:t>
            </a:r>
            <a:endParaRPr/>
          </a:p>
        </p:txBody>
      </p:sp>
      <p:pic>
        <p:nvPicPr>
          <p:cNvPr id="655" name="Google Shape;655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3804" y="4865748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55022" y="484476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5"/>
          <p:cNvSpPr txBox="1"/>
          <p:nvPr/>
        </p:nvSpPr>
        <p:spPr>
          <a:xfrm>
            <a:off x="3028776" y="4928446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658" name="Google Shape;658;p15"/>
          <p:cNvSpPr txBox="1"/>
          <p:nvPr/>
        </p:nvSpPr>
        <p:spPr>
          <a:xfrm>
            <a:off x="11806627" y="4927337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659" name="Google Shape;659;p15"/>
          <p:cNvCxnSpPr>
            <a:stCxn id="651" idx="2"/>
            <a:endCxn id="649" idx="3"/>
          </p:cNvCxnSpPr>
          <p:nvPr/>
        </p:nvCxnSpPr>
        <p:spPr>
          <a:xfrm rot="5400000">
            <a:off x="4341368" y="3078825"/>
            <a:ext cx="635100" cy="22461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0" name="Google Shape;660;p15"/>
          <p:cNvCxnSpPr>
            <a:stCxn id="651" idx="2"/>
            <a:endCxn id="650" idx="1"/>
          </p:cNvCxnSpPr>
          <p:nvPr/>
        </p:nvCxnSpPr>
        <p:spPr>
          <a:xfrm flipH="1" rot="-5400000">
            <a:off x="8460818" y="1205475"/>
            <a:ext cx="637500" cy="59952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1" name="Google Shape;661;p15"/>
          <p:cNvCxnSpPr>
            <a:stCxn id="653" idx="2"/>
            <a:endCxn id="658" idx="1"/>
          </p:cNvCxnSpPr>
          <p:nvPr/>
        </p:nvCxnSpPr>
        <p:spPr>
          <a:xfrm flipH="1" rot="-5400000">
            <a:off x="9863682" y="3200023"/>
            <a:ext cx="1276800" cy="26088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2" name="Google Shape;662;p15"/>
          <p:cNvCxnSpPr>
            <a:stCxn id="653" idx="2"/>
            <a:endCxn id="657" idx="3"/>
          </p:cNvCxnSpPr>
          <p:nvPr/>
        </p:nvCxnSpPr>
        <p:spPr>
          <a:xfrm rot="5400000">
            <a:off x="5723682" y="1670023"/>
            <a:ext cx="1278000" cy="56700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3" name="Google Shape;663;p15"/>
          <p:cNvCxnSpPr>
            <a:stCxn id="648" idx="3"/>
            <a:endCxn id="653" idx="0"/>
          </p:cNvCxnSpPr>
          <p:nvPr/>
        </p:nvCxnSpPr>
        <p:spPr>
          <a:xfrm>
            <a:off x="7825231" y="3053803"/>
            <a:ext cx="13725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4" name="Google Shape;664;p15"/>
          <p:cNvCxnSpPr>
            <a:endCxn id="651" idx="0"/>
          </p:cNvCxnSpPr>
          <p:nvPr/>
        </p:nvCxnSpPr>
        <p:spPr>
          <a:xfrm flipH="1">
            <a:off x="5781968" y="3026793"/>
            <a:ext cx="14745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65" name="Google Shape;665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1065" y="279792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5"/>
          <p:cNvSpPr txBox="1"/>
          <p:nvPr/>
        </p:nvSpPr>
        <p:spPr>
          <a:xfrm>
            <a:off x="161494" y="3562483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667" name="Google Shape;667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24638" y="1534187"/>
            <a:ext cx="619563" cy="619563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15"/>
          <p:cNvSpPr txBox="1"/>
          <p:nvPr/>
        </p:nvSpPr>
        <p:spPr>
          <a:xfrm>
            <a:off x="5708445" y="1811691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669" name="Google Shape;669;p15"/>
          <p:cNvSpPr txBox="1"/>
          <p:nvPr/>
        </p:nvSpPr>
        <p:spPr>
          <a:xfrm>
            <a:off x="6180346" y="550256"/>
            <a:ext cx="30516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http://myapps.devopsincloud.com</a:t>
            </a:r>
            <a:endParaRPr sz="1600">
              <a:solidFill>
                <a:srgbClr val="783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5"/>
          <p:cNvSpPr/>
          <p:nvPr/>
        </p:nvSpPr>
        <p:spPr>
          <a:xfrm>
            <a:off x="9550833" y="2832352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671" name="Google Shape;671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10327" y="5765588"/>
            <a:ext cx="5046515" cy="1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5"/>
          <p:cNvSpPr/>
          <p:nvPr/>
        </p:nvSpPr>
        <p:spPr>
          <a:xfrm>
            <a:off x="4700342" y="2514136"/>
            <a:ext cx="6036105" cy="1428747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5"/>
          <p:cNvSpPr/>
          <p:nvPr/>
        </p:nvSpPr>
        <p:spPr>
          <a:xfrm>
            <a:off x="113656" y="-13816"/>
            <a:ext cx="5022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ALB Custom Header Based Routing &amp; Redirects with Query String and Host Header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674" name="Google Shape;674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34533" y="129527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15"/>
          <p:cNvCxnSpPr>
            <a:stCxn id="674" idx="2"/>
            <a:endCxn id="640" idx="0"/>
          </p:cNvCxnSpPr>
          <p:nvPr/>
        </p:nvCxnSpPr>
        <p:spPr>
          <a:xfrm flipH="1">
            <a:off x="7527067" y="739195"/>
            <a:ext cx="12300" cy="2019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6" name="Google Shape;676;p15"/>
          <p:cNvCxnSpPr>
            <a:stCxn id="648" idx="2"/>
            <a:endCxn id="652" idx="0"/>
          </p:cNvCxnSpPr>
          <p:nvPr/>
        </p:nvCxnSpPr>
        <p:spPr>
          <a:xfrm flipH="1">
            <a:off x="7520519" y="3338115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15"/>
          <p:cNvCxnSpPr>
            <a:stCxn id="652" idx="2"/>
            <a:endCxn id="654" idx="0"/>
          </p:cNvCxnSpPr>
          <p:nvPr/>
        </p:nvCxnSpPr>
        <p:spPr>
          <a:xfrm>
            <a:off x="7520396" y="3879611"/>
            <a:ext cx="0" cy="114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678" name="Google Shape;678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426451" y="89977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15"/>
          <p:cNvSpPr txBox="1"/>
          <p:nvPr/>
        </p:nvSpPr>
        <p:spPr>
          <a:xfrm>
            <a:off x="9426451" y="-63543"/>
            <a:ext cx="27033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6064"/>
                </a:solidFill>
                <a:latin typeface="Calibri"/>
                <a:ea typeface="Calibri"/>
                <a:cs typeface="Calibri"/>
                <a:sym typeface="Calibri"/>
              </a:rPr>
              <a:t>Query String External Redirect 302</a:t>
            </a:r>
            <a:endParaRPr/>
          </a:p>
        </p:txBody>
      </p:sp>
      <p:sp>
        <p:nvSpPr>
          <p:cNvPr id="680" name="Google Shape;680;p15"/>
          <p:cNvSpPr txBox="1"/>
          <p:nvPr/>
        </p:nvSpPr>
        <p:spPr>
          <a:xfrm>
            <a:off x="9406501" y="664799"/>
            <a:ext cx="4636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6064"/>
                </a:solidFill>
                <a:latin typeface="Calibri"/>
                <a:ea typeface="Calibri"/>
                <a:cs typeface="Calibri"/>
                <a:sym typeface="Calibri"/>
              </a:rPr>
              <a:t>http://myapps.devopsincloud.com/?website=aws-eks</a:t>
            </a:r>
            <a:endParaRPr sz="1600">
              <a:solidFill>
                <a:srgbClr val="326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681" name="Google Shape;681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10327" y="146608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p15"/>
          <p:cNvCxnSpPr>
            <a:stCxn id="678" idx="2"/>
            <a:endCxn id="640" idx="0"/>
          </p:cNvCxnSpPr>
          <p:nvPr/>
        </p:nvCxnSpPr>
        <p:spPr>
          <a:xfrm flipH="1">
            <a:off x="7527185" y="699645"/>
            <a:ext cx="2204100" cy="241500"/>
          </a:xfrm>
          <a:prstGeom prst="straightConnector1">
            <a:avLst/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3" name="Google Shape;683;p15"/>
          <p:cNvSpPr/>
          <p:nvPr/>
        </p:nvSpPr>
        <p:spPr>
          <a:xfrm>
            <a:off x="13595366" y="5893339"/>
            <a:ext cx="973024" cy="612669"/>
          </a:xfrm>
          <a:prstGeom prst="roundRect">
            <a:avLst>
              <a:gd fmla="val 16667" name="adj"/>
            </a:avLst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Website-1</a:t>
            </a:r>
            <a:endParaRPr/>
          </a:p>
        </p:txBody>
      </p:sp>
      <p:sp>
        <p:nvSpPr>
          <p:cNvPr id="684" name="Google Shape;684;p15"/>
          <p:cNvSpPr/>
          <p:nvPr/>
        </p:nvSpPr>
        <p:spPr>
          <a:xfrm>
            <a:off x="13604259" y="6665394"/>
            <a:ext cx="973024" cy="612669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Website-2</a:t>
            </a:r>
            <a:endParaRPr/>
          </a:p>
        </p:txBody>
      </p:sp>
      <p:sp>
        <p:nvSpPr>
          <p:cNvPr id="685" name="Google Shape;685;p15"/>
          <p:cNvSpPr txBox="1"/>
          <p:nvPr/>
        </p:nvSpPr>
        <p:spPr>
          <a:xfrm>
            <a:off x="3787285" y="802356"/>
            <a:ext cx="31960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http://azure-aks.devopsincloud.com</a:t>
            </a:r>
            <a:endParaRPr sz="16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5"/>
          <p:cNvSpPr txBox="1"/>
          <p:nvPr/>
        </p:nvSpPr>
        <p:spPr>
          <a:xfrm>
            <a:off x="4229185" y="-52071"/>
            <a:ext cx="2698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Host Header External Redirect 302</a:t>
            </a:r>
            <a:endParaRPr/>
          </a:p>
        </p:txBody>
      </p:sp>
      <p:cxnSp>
        <p:nvCxnSpPr>
          <p:cNvPr id="687" name="Google Shape;687;p15"/>
          <p:cNvCxnSpPr>
            <a:stCxn id="648" idx="3"/>
            <a:endCxn id="683" idx="1"/>
          </p:cNvCxnSpPr>
          <p:nvPr/>
        </p:nvCxnSpPr>
        <p:spPr>
          <a:xfrm>
            <a:off x="7825231" y="3053803"/>
            <a:ext cx="5770200" cy="3145800"/>
          </a:xfrm>
          <a:prstGeom prst="bentConnector3">
            <a:avLst>
              <a:gd fmla="val 44080" name="adj1"/>
            </a:avLst>
          </a:prstGeom>
          <a:noFill/>
          <a:ln cap="flat" cmpd="sng" w="25400">
            <a:solidFill>
              <a:srgbClr val="32606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8" name="Google Shape;688;p15"/>
          <p:cNvCxnSpPr>
            <a:stCxn id="648" idx="3"/>
            <a:endCxn id="684" idx="1"/>
          </p:cNvCxnSpPr>
          <p:nvPr/>
        </p:nvCxnSpPr>
        <p:spPr>
          <a:xfrm>
            <a:off x="7825231" y="3053803"/>
            <a:ext cx="5778900" cy="3918000"/>
          </a:xfrm>
          <a:prstGeom prst="bentConnector3">
            <a:avLst>
              <a:gd fmla="val 50001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9" name="Google Shape;689;p15"/>
          <p:cNvCxnSpPr>
            <a:stCxn id="681" idx="2"/>
            <a:endCxn id="640" idx="0"/>
          </p:cNvCxnSpPr>
          <p:nvPr/>
        </p:nvCxnSpPr>
        <p:spPr>
          <a:xfrm>
            <a:off x="5415161" y="756276"/>
            <a:ext cx="2112000" cy="184800"/>
          </a:xfrm>
          <a:prstGeom prst="straightConnector1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15"/>
          <p:cNvSpPr txBox="1"/>
          <p:nvPr/>
        </p:nvSpPr>
        <p:spPr>
          <a:xfrm>
            <a:off x="7154803" y="-8626"/>
            <a:ext cx="1749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 Header Routing</a:t>
            </a:r>
            <a:endParaRPr/>
          </a:p>
        </p:txBody>
      </p:sp>
      <p:cxnSp>
        <p:nvCxnSpPr>
          <p:cNvPr id="691" name="Google Shape;691;p15"/>
          <p:cNvCxnSpPr>
            <a:stCxn id="667" idx="2"/>
            <a:endCxn id="648" idx="0"/>
          </p:cNvCxnSpPr>
          <p:nvPr/>
        </p:nvCxnSpPr>
        <p:spPr>
          <a:xfrm>
            <a:off x="7534420" y="2153750"/>
            <a:ext cx="6600" cy="615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2" name="Google Shape;692;p15"/>
          <p:cNvCxnSpPr>
            <a:stCxn id="640" idx="2"/>
            <a:endCxn id="667" idx="0"/>
          </p:cNvCxnSpPr>
          <p:nvPr/>
        </p:nvCxnSpPr>
        <p:spPr>
          <a:xfrm>
            <a:off x="7527212" y="1398201"/>
            <a:ext cx="7200" cy="1359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6"/>
          <p:cNvSpPr/>
          <p:nvPr/>
        </p:nvSpPr>
        <p:spPr>
          <a:xfrm>
            <a:off x="1652907" y="1737082"/>
            <a:ext cx="11686700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142063" y="667216"/>
            <a:ext cx="13364612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699" name="Google Shape;699;p16"/>
          <p:cNvSpPr/>
          <p:nvPr/>
        </p:nvSpPr>
        <p:spPr>
          <a:xfrm>
            <a:off x="2083641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700" name="Google Shape;7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63" y="670168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907" y="1746543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/>
          <p:nvPr/>
        </p:nvSpPr>
        <p:spPr>
          <a:xfrm>
            <a:off x="10834031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703" name="Google Shape;703;p16"/>
          <p:cNvSpPr/>
          <p:nvPr/>
        </p:nvSpPr>
        <p:spPr>
          <a:xfrm>
            <a:off x="2469574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704" name="Google Shape;704;p16"/>
          <p:cNvSpPr/>
          <p:nvPr/>
        </p:nvSpPr>
        <p:spPr>
          <a:xfrm>
            <a:off x="2479881" y="1879743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705" name="Google Shape;7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287" y="188180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9881" y="315199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96312" y="216930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6"/>
          <p:cNvSpPr txBox="1"/>
          <p:nvPr/>
        </p:nvSpPr>
        <p:spPr>
          <a:xfrm>
            <a:off x="2608557" y="268958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2469574" y="5877556"/>
            <a:ext cx="871888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710" name="Google Shape;71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9574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16"/>
          <p:cNvSpPr/>
          <p:nvPr/>
        </p:nvSpPr>
        <p:spPr>
          <a:xfrm>
            <a:off x="11192145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712" name="Google Shape;712;p16"/>
          <p:cNvSpPr/>
          <p:nvPr/>
        </p:nvSpPr>
        <p:spPr>
          <a:xfrm>
            <a:off x="11154312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713" name="Google Shape;7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4312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79808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16"/>
          <p:cNvSpPr/>
          <p:nvPr/>
        </p:nvSpPr>
        <p:spPr>
          <a:xfrm>
            <a:off x="11192145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716" name="Google Shape;71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92145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6"/>
          <p:cNvSpPr txBox="1"/>
          <p:nvPr/>
        </p:nvSpPr>
        <p:spPr>
          <a:xfrm>
            <a:off x="5931572" y="614576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718" name="Google Shape;71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1796" y="39847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6"/>
          <p:cNvSpPr txBox="1"/>
          <p:nvPr/>
        </p:nvSpPr>
        <p:spPr>
          <a:xfrm>
            <a:off x="10982860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721" name="Google Shape;72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4714" y="33692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16"/>
          <p:cNvSpPr txBox="1"/>
          <p:nvPr/>
        </p:nvSpPr>
        <p:spPr>
          <a:xfrm>
            <a:off x="11024900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723" name="Google Shape;72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96312" y="3359792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16"/>
          <p:cNvSpPr txBox="1"/>
          <p:nvPr/>
        </p:nvSpPr>
        <p:spPr>
          <a:xfrm>
            <a:off x="2307125" y="53213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725" name="Google Shape;725;p16"/>
          <p:cNvSpPr txBox="1"/>
          <p:nvPr/>
        </p:nvSpPr>
        <p:spPr>
          <a:xfrm>
            <a:off x="6869442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726" name="Google Shape;72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56607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6"/>
          <p:cNvSpPr txBox="1"/>
          <p:nvPr/>
        </p:nvSpPr>
        <p:spPr>
          <a:xfrm>
            <a:off x="3037099" y="343363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728" name="Google Shape;728;p16"/>
          <p:cNvSpPr txBox="1"/>
          <p:nvPr/>
        </p:nvSpPr>
        <p:spPr>
          <a:xfrm>
            <a:off x="11777226" y="343599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>
            <a:off x="4800323" y="2700050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/app1*</a:t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6967737" y="2695336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8932675" y="2681748"/>
            <a:ext cx="1105319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/app2*</a:t>
            </a:r>
            <a:endParaRPr/>
          </a:p>
        </p:txBody>
      </p:sp>
      <p:pic>
        <p:nvPicPr>
          <p:cNvPr id="732" name="Google Shape;732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93804" y="3995405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55022" y="3974420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6"/>
          <p:cNvSpPr txBox="1"/>
          <p:nvPr/>
        </p:nvSpPr>
        <p:spPr>
          <a:xfrm>
            <a:off x="3028776" y="4058103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735" name="Google Shape;735;p16"/>
          <p:cNvSpPr txBox="1"/>
          <p:nvPr/>
        </p:nvSpPr>
        <p:spPr>
          <a:xfrm>
            <a:off x="11806627" y="4056994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736" name="Google Shape;736;p16"/>
          <p:cNvCxnSpPr>
            <a:stCxn id="729" idx="2"/>
            <a:endCxn id="727" idx="3"/>
          </p:cNvCxnSpPr>
          <p:nvPr/>
        </p:nvCxnSpPr>
        <p:spPr>
          <a:xfrm rot="5400000">
            <a:off x="4126883" y="2422982"/>
            <a:ext cx="635100" cy="18171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p16"/>
          <p:cNvCxnSpPr>
            <a:stCxn id="729" idx="2"/>
            <a:endCxn id="728" idx="1"/>
          </p:cNvCxnSpPr>
          <p:nvPr/>
        </p:nvCxnSpPr>
        <p:spPr>
          <a:xfrm flipH="1" rot="-5400000">
            <a:off x="8246333" y="120632"/>
            <a:ext cx="637500" cy="64242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p16"/>
          <p:cNvCxnSpPr>
            <a:stCxn id="731" idx="2"/>
            <a:endCxn id="735" idx="1"/>
          </p:cNvCxnSpPr>
          <p:nvPr/>
        </p:nvCxnSpPr>
        <p:spPr>
          <a:xfrm flipH="1" rot="-5400000">
            <a:off x="10007635" y="2473380"/>
            <a:ext cx="1276800" cy="23214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16"/>
          <p:cNvCxnSpPr>
            <a:stCxn id="731" idx="2"/>
            <a:endCxn id="734" idx="3"/>
          </p:cNvCxnSpPr>
          <p:nvPr/>
        </p:nvCxnSpPr>
        <p:spPr>
          <a:xfrm rot="5400000">
            <a:off x="5867485" y="655830"/>
            <a:ext cx="1278000" cy="59577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16"/>
          <p:cNvCxnSpPr>
            <a:stCxn id="726" idx="3"/>
            <a:endCxn id="731" idx="0"/>
          </p:cNvCxnSpPr>
          <p:nvPr/>
        </p:nvCxnSpPr>
        <p:spPr>
          <a:xfrm>
            <a:off x="7825231" y="2183460"/>
            <a:ext cx="16602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1" name="Google Shape;741;p16"/>
          <p:cNvCxnSpPr>
            <a:endCxn id="729" idx="0"/>
          </p:cNvCxnSpPr>
          <p:nvPr/>
        </p:nvCxnSpPr>
        <p:spPr>
          <a:xfrm flipH="1">
            <a:off x="5352983" y="2156450"/>
            <a:ext cx="19035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42" name="Google Shape;742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6996" y="351043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6"/>
          <p:cNvSpPr txBox="1"/>
          <p:nvPr/>
        </p:nvSpPr>
        <p:spPr>
          <a:xfrm>
            <a:off x="127425" y="4274992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744" name="Google Shape;744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21024" y="943763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6"/>
          <p:cNvSpPr txBox="1"/>
          <p:nvPr/>
        </p:nvSpPr>
        <p:spPr>
          <a:xfrm>
            <a:off x="5660005" y="1111797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746" name="Google Shape;746;p16"/>
          <p:cNvSpPr/>
          <p:nvPr/>
        </p:nvSpPr>
        <p:spPr>
          <a:xfrm>
            <a:off x="9550833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747" name="Google Shape;747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34167" y="6969094"/>
            <a:ext cx="1725939" cy="4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16"/>
          <p:cNvSpPr/>
          <p:nvPr/>
        </p:nvSpPr>
        <p:spPr>
          <a:xfrm>
            <a:off x="4700342" y="1597224"/>
            <a:ext cx="6036105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6"/>
          <p:cNvSpPr/>
          <p:nvPr/>
        </p:nvSpPr>
        <p:spPr>
          <a:xfrm>
            <a:off x="113656" y="-13816"/>
            <a:ext cx="502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DNS to DB 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750" name="Google Shape;750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1" name="Google Shape;751;p16"/>
          <p:cNvCxnSpPr>
            <a:stCxn id="726" idx="2"/>
            <a:endCxn id="730" idx="0"/>
          </p:cNvCxnSpPr>
          <p:nvPr/>
        </p:nvCxnSpPr>
        <p:spPr>
          <a:xfrm flipH="1">
            <a:off x="7520519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52" name="Google Shape;752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43091" y="6149201"/>
            <a:ext cx="540005" cy="54000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16"/>
          <p:cNvSpPr txBox="1"/>
          <p:nvPr/>
        </p:nvSpPr>
        <p:spPr>
          <a:xfrm>
            <a:off x="2623118" y="6714458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pic>
        <p:nvPicPr>
          <p:cNvPr id="754" name="Google Shape;754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55022" y="46681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6"/>
          <p:cNvSpPr txBox="1"/>
          <p:nvPr/>
        </p:nvSpPr>
        <p:spPr>
          <a:xfrm>
            <a:off x="11806627" y="475067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/>
          </a:p>
        </p:txBody>
      </p:sp>
      <p:pic>
        <p:nvPicPr>
          <p:cNvPr id="756" name="Google Shape;75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93804" y="4645332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16"/>
          <p:cNvSpPr txBox="1"/>
          <p:nvPr/>
        </p:nvSpPr>
        <p:spPr>
          <a:xfrm>
            <a:off x="3045409" y="4727906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/>
          </a:p>
        </p:txBody>
      </p:sp>
      <p:pic>
        <p:nvPicPr>
          <p:cNvPr id="758" name="Google Shape;758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765477" y="6222515"/>
            <a:ext cx="540005" cy="54000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6"/>
          <p:cNvSpPr txBox="1"/>
          <p:nvPr/>
        </p:nvSpPr>
        <p:spPr>
          <a:xfrm>
            <a:off x="11245504" y="6787772"/>
            <a:ext cx="1614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DB</a:t>
            </a:r>
            <a:endParaRPr/>
          </a:p>
        </p:txBody>
      </p:sp>
      <p:cxnSp>
        <p:nvCxnSpPr>
          <p:cNvPr id="760" name="Google Shape;760;p16"/>
          <p:cNvCxnSpPr>
            <a:endCxn id="758" idx="1"/>
          </p:cNvCxnSpPr>
          <p:nvPr/>
        </p:nvCxnSpPr>
        <p:spPr>
          <a:xfrm>
            <a:off x="3711377" y="6423517"/>
            <a:ext cx="8054100" cy="69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1" name="Google Shape;761;p16"/>
          <p:cNvCxnSpPr>
            <a:stCxn id="730" idx="2"/>
            <a:endCxn id="757" idx="3"/>
          </p:cNvCxnSpPr>
          <p:nvPr/>
        </p:nvCxnSpPr>
        <p:spPr>
          <a:xfrm rot="5400000">
            <a:off x="4565246" y="1988218"/>
            <a:ext cx="1934100" cy="3976200"/>
          </a:xfrm>
          <a:prstGeom prst="bent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2" name="Google Shape;762;p16"/>
          <p:cNvCxnSpPr>
            <a:stCxn id="730" idx="2"/>
            <a:endCxn id="754" idx="1"/>
          </p:cNvCxnSpPr>
          <p:nvPr/>
        </p:nvCxnSpPr>
        <p:spPr>
          <a:xfrm flipH="1" rot="-5400000">
            <a:off x="8667296" y="1862368"/>
            <a:ext cx="1940700" cy="4234500"/>
          </a:xfrm>
          <a:prstGeom prst="bent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3" name="Google Shape;763;p16"/>
          <p:cNvCxnSpPr>
            <a:stCxn id="756" idx="2"/>
          </p:cNvCxnSpPr>
          <p:nvPr/>
        </p:nvCxnSpPr>
        <p:spPr>
          <a:xfrm>
            <a:off x="3275744" y="5209212"/>
            <a:ext cx="4265100" cy="1255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4" name="Google Shape;764;p16"/>
          <p:cNvCxnSpPr>
            <a:stCxn id="754" idx="2"/>
          </p:cNvCxnSpPr>
          <p:nvPr/>
        </p:nvCxnSpPr>
        <p:spPr>
          <a:xfrm flipH="1">
            <a:off x="7461962" y="5231981"/>
            <a:ext cx="4575000" cy="1256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5" name="Google Shape;765;p16"/>
          <p:cNvCxnSpPr>
            <a:stCxn id="750" idx="1"/>
            <a:endCxn id="718" idx="0"/>
          </p:cNvCxnSpPr>
          <p:nvPr/>
        </p:nvCxnSpPr>
        <p:spPr>
          <a:xfrm flipH="1">
            <a:off x="7520441" y="257514"/>
            <a:ext cx="5681400" cy="141000"/>
          </a:xfrm>
          <a:prstGeom prst="bentConnector2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6" name="Google Shape;766;p16"/>
          <p:cNvCxnSpPr>
            <a:stCxn id="744" idx="2"/>
            <a:endCxn id="726" idx="0"/>
          </p:cNvCxnSpPr>
          <p:nvPr/>
        </p:nvCxnSpPr>
        <p:spPr>
          <a:xfrm>
            <a:off x="7530658" y="1563031"/>
            <a:ext cx="10200" cy="336000"/>
          </a:xfrm>
          <a:prstGeom prst="straightConnector1">
            <a:avLst/>
          </a:prstGeom>
          <a:noFill/>
          <a:ln cap="flat" cmpd="sng" w="2857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7" name="Google Shape;767;p16"/>
          <p:cNvCxnSpPr>
            <a:stCxn id="718" idx="2"/>
            <a:endCxn id="744" idx="0"/>
          </p:cNvCxnSpPr>
          <p:nvPr/>
        </p:nvCxnSpPr>
        <p:spPr>
          <a:xfrm>
            <a:off x="7520396" y="855674"/>
            <a:ext cx="10200" cy="8820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16"/>
          <p:cNvSpPr txBox="1"/>
          <p:nvPr/>
        </p:nvSpPr>
        <p:spPr>
          <a:xfrm>
            <a:off x="9288450" y="-37741"/>
            <a:ext cx="37126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http://dns-to-db.devopsincloud.com/app1</a:t>
            </a:r>
            <a:endParaRPr/>
          </a:p>
        </p:txBody>
      </p:sp>
      <p:sp>
        <p:nvSpPr>
          <p:cNvPr id="769" name="Google Shape;769;p16"/>
          <p:cNvSpPr txBox="1"/>
          <p:nvPr/>
        </p:nvSpPr>
        <p:spPr>
          <a:xfrm>
            <a:off x="9277762" y="228139"/>
            <a:ext cx="37126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http://dns-to-db.devopsincloud.com/app2</a:t>
            </a:r>
            <a:endParaRPr/>
          </a:p>
        </p:txBody>
      </p:sp>
      <p:sp>
        <p:nvSpPr>
          <p:cNvPr id="770" name="Google Shape;770;p16"/>
          <p:cNvSpPr txBox="1"/>
          <p:nvPr/>
        </p:nvSpPr>
        <p:spPr>
          <a:xfrm>
            <a:off x="9288450" y="415716"/>
            <a:ext cx="32675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http://dns-to-db.devopsincloud.com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7"/>
          <p:cNvSpPr txBox="1"/>
          <p:nvPr>
            <p:ph type="title"/>
          </p:nvPr>
        </p:nvSpPr>
        <p:spPr>
          <a:xfrm>
            <a:off x="1005840" y="-241384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Upgrade Terraform Modules</a:t>
            </a:r>
            <a:endParaRPr/>
          </a:p>
        </p:txBody>
      </p:sp>
      <p:sp>
        <p:nvSpPr>
          <p:cNvPr id="776" name="Google Shape;776;p17"/>
          <p:cNvSpPr/>
          <p:nvPr/>
        </p:nvSpPr>
        <p:spPr>
          <a:xfrm>
            <a:off x="253387" y="2057832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VPC Terraform Module</a:t>
            </a:r>
            <a:endParaRPr/>
          </a:p>
        </p:txBody>
      </p:sp>
      <p:sp>
        <p:nvSpPr>
          <p:cNvPr id="777" name="Google Shape;777;p17"/>
          <p:cNvSpPr/>
          <p:nvPr/>
        </p:nvSpPr>
        <p:spPr>
          <a:xfrm>
            <a:off x="253387" y="3076990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Group Terraform Module</a:t>
            </a:r>
            <a:endParaRPr/>
          </a:p>
        </p:txBody>
      </p:sp>
      <p:sp>
        <p:nvSpPr>
          <p:cNvPr id="778" name="Google Shape;778;p17"/>
          <p:cNvSpPr/>
          <p:nvPr/>
        </p:nvSpPr>
        <p:spPr>
          <a:xfrm>
            <a:off x="253387" y="4091324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Load Balancer Terraform Module</a:t>
            </a:r>
            <a:endParaRPr/>
          </a:p>
        </p:txBody>
      </p:sp>
      <p:sp>
        <p:nvSpPr>
          <p:cNvPr id="779" name="Google Shape;779;p17"/>
          <p:cNvSpPr/>
          <p:nvPr/>
        </p:nvSpPr>
        <p:spPr>
          <a:xfrm>
            <a:off x="253386" y="5110482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ACM Certificate Manager Terraform Module</a:t>
            </a:r>
            <a:endParaRPr/>
          </a:p>
        </p:txBody>
      </p:sp>
      <p:sp>
        <p:nvSpPr>
          <p:cNvPr id="780" name="Google Shape;780;p17"/>
          <p:cNvSpPr/>
          <p:nvPr/>
        </p:nvSpPr>
        <p:spPr>
          <a:xfrm>
            <a:off x="6112525" y="205783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v2.78.0</a:t>
            </a:r>
            <a:endParaRPr/>
          </a:p>
        </p:txBody>
      </p:sp>
      <p:sp>
        <p:nvSpPr>
          <p:cNvPr id="781" name="Google Shape;781;p17"/>
          <p:cNvSpPr/>
          <p:nvPr/>
        </p:nvSpPr>
        <p:spPr>
          <a:xfrm>
            <a:off x="6112525" y="3076990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v3.18.0</a:t>
            </a:r>
            <a:endParaRPr/>
          </a:p>
        </p:txBody>
      </p:sp>
      <p:sp>
        <p:nvSpPr>
          <p:cNvPr id="782" name="Google Shape;782;p17"/>
          <p:cNvSpPr/>
          <p:nvPr/>
        </p:nvSpPr>
        <p:spPr>
          <a:xfrm>
            <a:off x="6112525" y="4091324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v5.16.0</a:t>
            </a:r>
            <a:endParaRPr/>
          </a:p>
        </p:txBody>
      </p:sp>
      <p:sp>
        <p:nvSpPr>
          <p:cNvPr id="783" name="Google Shape;783;p17"/>
          <p:cNvSpPr/>
          <p:nvPr/>
        </p:nvSpPr>
        <p:spPr>
          <a:xfrm>
            <a:off x="6112524" y="511048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v2.14.0</a:t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9239479" y="205783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v3.0.0</a:t>
            </a:r>
            <a:endParaRPr/>
          </a:p>
        </p:txBody>
      </p:sp>
      <p:sp>
        <p:nvSpPr>
          <p:cNvPr id="785" name="Google Shape;785;p17"/>
          <p:cNvSpPr/>
          <p:nvPr/>
        </p:nvSpPr>
        <p:spPr>
          <a:xfrm>
            <a:off x="9239479" y="3076990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v4.0.0</a:t>
            </a:r>
            <a:endParaRPr/>
          </a:p>
        </p:txBody>
      </p:sp>
      <p:sp>
        <p:nvSpPr>
          <p:cNvPr id="786" name="Google Shape;786;p17"/>
          <p:cNvSpPr/>
          <p:nvPr/>
        </p:nvSpPr>
        <p:spPr>
          <a:xfrm>
            <a:off x="9239479" y="4091324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v6.0.0</a:t>
            </a:r>
            <a:endParaRPr/>
          </a:p>
        </p:txBody>
      </p:sp>
      <p:sp>
        <p:nvSpPr>
          <p:cNvPr id="787" name="Google Shape;787;p17"/>
          <p:cNvSpPr/>
          <p:nvPr/>
        </p:nvSpPr>
        <p:spPr>
          <a:xfrm>
            <a:off x="9239478" y="511048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v3.0.0</a:t>
            </a:r>
            <a:endParaRPr/>
          </a:p>
        </p:txBody>
      </p:sp>
      <p:sp>
        <p:nvSpPr>
          <p:cNvPr id="788" name="Google Shape;788;p17"/>
          <p:cNvSpPr/>
          <p:nvPr/>
        </p:nvSpPr>
        <p:spPr>
          <a:xfrm>
            <a:off x="11947792" y="205783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Impact</a:t>
            </a:r>
            <a:endParaRPr/>
          </a:p>
        </p:txBody>
      </p:sp>
      <p:sp>
        <p:nvSpPr>
          <p:cNvPr id="789" name="Google Shape;789;p17"/>
          <p:cNvSpPr/>
          <p:nvPr/>
        </p:nvSpPr>
        <p:spPr>
          <a:xfrm>
            <a:off x="11947792" y="3076990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Impact</a:t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>
            <a:off x="11947792" y="4091324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Impact</a:t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>
            <a:off x="11947791" y="5110482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Impact</a:t>
            </a:r>
            <a:endParaRPr/>
          </a:p>
        </p:txBody>
      </p:sp>
      <p:sp>
        <p:nvSpPr>
          <p:cNvPr id="792" name="Google Shape;792;p17"/>
          <p:cNvSpPr/>
          <p:nvPr/>
        </p:nvSpPr>
        <p:spPr>
          <a:xfrm>
            <a:off x="253386" y="1122408"/>
            <a:ext cx="4957591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Type</a:t>
            </a:r>
            <a:endParaRPr/>
          </a:p>
        </p:txBody>
      </p:sp>
      <p:sp>
        <p:nvSpPr>
          <p:cNvPr id="793" name="Google Shape;793;p17"/>
          <p:cNvSpPr/>
          <p:nvPr/>
        </p:nvSpPr>
        <p:spPr>
          <a:xfrm>
            <a:off x="6112524" y="1122408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Previous Version</a:t>
            </a:r>
            <a:endParaRPr/>
          </a:p>
        </p:txBody>
      </p:sp>
      <p:sp>
        <p:nvSpPr>
          <p:cNvPr id="794" name="Google Shape;794;p17"/>
          <p:cNvSpPr/>
          <p:nvPr/>
        </p:nvSpPr>
        <p:spPr>
          <a:xfrm>
            <a:off x="9239478" y="1122408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Version</a:t>
            </a:r>
            <a:endParaRPr/>
          </a:p>
        </p:txBody>
      </p:sp>
      <p:sp>
        <p:nvSpPr>
          <p:cNvPr id="795" name="Google Shape;795;p17"/>
          <p:cNvSpPr/>
          <p:nvPr/>
        </p:nvSpPr>
        <p:spPr>
          <a:xfrm>
            <a:off x="11947791" y="1122408"/>
            <a:ext cx="2359446" cy="661012"/>
          </a:xfrm>
          <a:prstGeom prst="roundRect">
            <a:avLst>
              <a:gd fmla="val 16667" name="adj"/>
            </a:avLst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Analysis</a:t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>
            <a:off x="253386" y="5990853"/>
            <a:ext cx="14053851" cy="9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a major change in all the modules (except vpc) related to output names of these modules which impacts all these module references wherever you use.</a:t>
            </a:r>
            <a:endParaRPr/>
          </a:p>
        </p:txBody>
      </p:sp>
      <p:sp>
        <p:nvSpPr>
          <p:cNvPr id="797" name="Google Shape;797;p17"/>
          <p:cNvSpPr/>
          <p:nvPr/>
        </p:nvSpPr>
        <p:spPr>
          <a:xfrm>
            <a:off x="253386" y="7003524"/>
            <a:ext cx="14053851" cy="599472"/>
          </a:xfrm>
          <a:prstGeom prst="roundRect">
            <a:avLst>
              <a:gd fmla="val 16667" name="adj"/>
            </a:avLst>
          </a:prstGeom>
          <a:solidFill>
            <a:srgbClr val="FF7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 Change: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`this_` for all outputs was removed for these modules.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803" name="Google Shape;803;p18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804" name="Google Shape;804;p18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805" name="Google Shape;8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8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808" name="Google Shape;808;p18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809" name="Google Shape;809;p18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810" name="Google Shape;8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8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814" name="Google Shape;814;p18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815" name="Google Shape;81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8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817" name="Google Shape;817;p18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818" name="Google Shape;81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8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821" name="Google Shape;82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8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823" name="Google Shape;82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8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826" name="Google Shape;82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18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828" name="Google Shape;82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8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830" name="Google Shape;830;p18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831" name="Google Shape;83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8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833" name="Google Shape;833;p18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835" name="Google Shape;835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18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837" name="Google Shape;837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8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839" name="Google Shape;839;p18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840" name="Google Shape;840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18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8"/>
          <p:cNvSpPr/>
          <p:nvPr/>
        </p:nvSpPr>
        <p:spPr>
          <a:xfrm>
            <a:off x="245358" y="66157"/>
            <a:ext cx="8091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Autoscaling with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Configuration </a:t>
            </a: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843" name="Google Shape;843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18"/>
          <p:cNvCxnSpPr>
            <a:stCxn id="831" idx="2"/>
            <a:endCxn id="834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5" name="Google Shape;845;p18"/>
          <p:cNvCxnSpPr>
            <a:stCxn id="843" idx="1"/>
            <a:endCxn id="823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6" name="Google Shape;846;p18"/>
          <p:cNvCxnSpPr>
            <a:stCxn id="837" idx="2"/>
            <a:endCxn id="831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7" name="Google Shape;847;p18"/>
          <p:cNvCxnSpPr>
            <a:stCxn id="823" idx="2"/>
            <a:endCxn id="837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8" name="Google Shape;848;p18"/>
          <p:cNvSpPr txBox="1"/>
          <p:nvPr/>
        </p:nvSpPr>
        <p:spPr>
          <a:xfrm>
            <a:off x="10269685" y="304354"/>
            <a:ext cx="29804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http://asg-lc1.devopsincloud.com</a:t>
            </a:r>
            <a:endParaRPr/>
          </a:p>
        </p:txBody>
      </p:sp>
      <p:sp>
        <p:nvSpPr>
          <p:cNvPr id="849" name="Google Shape;849;p18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850" name="Google Shape;850;p18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851" name="Google Shape;851;p18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852" name="Google Shape;852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8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855" name="Google Shape;855;p18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856" name="Google Shape;856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8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859" name="Google Shape;859;p18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860" name="Google Shape;860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18"/>
          <p:cNvSpPr/>
          <p:nvPr/>
        </p:nvSpPr>
        <p:spPr>
          <a:xfrm>
            <a:off x="193503" y="1107150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ASG Module</a:t>
            </a:r>
            <a:endParaRPr/>
          </a:p>
        </p:txBody>
      </p:sp>
      <p:sp>
        <p:nvSpPr>
          <p:cNvPr id="862" name="Google Shape;862;p18"/>
          <p:cNvSpPr/>
          <p:nvPr/>
        </p:nvSpPr>
        <p:spPr>
          <a:xfrm>
            <a:off x="165721" y="1908692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with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Configuration</a:t>
            </a:r>
            <a:endParaRPr/>
          </a:p>
        </p:txBody>
      </p:sp>
      <p:sp>
        <p:nvSpPr>
          <p:cNvPr id="863" name="Google Shape;863;p18"/>
          <p:cNvSpPr/>
          <p:nvPr/>
        </p:nvSpPr>
        <p:spPr>
          <a:xfrm>
            <a:off x="165721" y="27027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Instance Refresh</a:t>
            </a:r>
            <a:endParaRPr/>
          </a:p>
        </p:txBody>
      </p:sp>
      <p:sp>
        <p:nvSpPr>
          <p:cNvPr id="864" name="Google Shape;864;p18"/>
          <p:cNvSpPr/>
          <p:nvPr/>
        </p:nvSpPr>
        <p:spPr>
          <a:xfrm>
            <a:off x="135885" y="350187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Lifecycle Hooks</a:t>
            </a:r>
            <a:endParaRPr/>
          </a:p>
        </p:txBody>
      </p:sp>
      <p:sp>
        <p:nvSpPr>
          <p:cNvPr id="865" name="Google Shape;865;p18"/>
          <p:cNvSpPr/>
          <p:nvPr/>
        </p:nvSpPr>
        <p:spPr>
          <a:xfrm>
            <a:off x="135885" y="429415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TTSP</a:t>
            </a:r>
            <a:endParaRPr/>
          </a:p>
        </p:txBody>
      </p:sp>
      <p:sp>
        <p:nvSpPr>
          <p:cNvPr id="866" name="Google Shape;866;p18"/>
          <p:cNvSpPr/>
          <p:nvPr/>
        </p:nvSpPr>
        <p:spPr>
          <a:xfrm>
            <a:off x="90635" y="508195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Scheduled Actions</a:t>
            </a:r>
            <a:endParaRPr/>
          </a:p>
        </p:txBody>
      </p:sp>
      <p:sp>
        <p:nvSpPr>
          <p:cNvPr id="867" name="Google Shape;867;p18"/>
          <p:cNvSpPr/>
          <p:nvPr/>
        </p:nvSpPr>
        <p:spPr>
          <a:xfrm>
            <a:off x="90635" y="586732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Notifications</a:t>
            </a:r>
            <a:endParaRPr/>
          </a:p>
        </p:txBody>
      </p:sp>
      <p:sp>
        <p:nvSpPr>
          <p:cNvPr id="868" name="Google Shape;868;p18"/>
          <p:cNvSpPr/>
          <p:nvPr/>
        </p:nvSpPr>
        <p:spPr>
          <a:xfrm>
            <a:off x="75721" y="6649739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Autoscaling Tests</a:t>
            </a:r>
            <a:endParaRPr/>
          </a:p>
        </p:txBody>
      </p:sp>
      <p:cxnSp>
        <p:nvCxnSpPr>
          <p:cNvPr id="869" name="Google Shape;869;p18"/>
          <p:cNvCxnSpPr>
            <a:stCxn id="834" idx="1"/>
            <a:endCxn id="828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0" name="Google Shape;870;p18"/>
          <p:cNvCxnSpPr>
            <a:stCxn id="834" idx="3"/>
            <a:endCxn id="833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de41eb7d_12_0"/>
          <p:cNvSpPr txBox="1"/>
          <p:nvPr>
            <p:ph type="ctrTitle"/>
          </p:nvPr>
        </p:nvSpPr>
        <p:spPr>
          <a:xfrm>
            <a:off x="1828799" y="4070555"/>
            <a:ext cx="8170500" cy="1926300"/>
          </a:xfrm>
          <a:prstGeom prst="rect">
            <a:avLst/>
          </a:prstGeom>
        </p:spPr>
        <p:txBody>
          <a:bodyPr anchorCtr="0" anchor="t" bIns="54850" lIns="109725" spcFirstLastPara="1" rIns="109725" wrap="square" tIns="54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6de41eb7d_12_0"/>
          <p:cNvSpPr txBox="1"/>
          <p:nvPr>
            <p:ph idx="1" type="subTitle"/>
          </p:nvPr>
        </p:nvSpPr>
        <p:spPr>
          <a:xfrm>
            <a:off x="1828799" y="5996878"/>
            <a:ext cx="6684000" cy="1701900"/>
          </a:xfrm>
          <a:prstGeom prst="rect">
            <a:avLst/>
          </a:prstGeom>
        </p:spPr>
        <p:txBody>
          <a:bodyPr anchorCtr="0" anchor="t" bIns="54850" lIns="109725" spcFirstLastPara="1" rIns="109725" wrap="square" tIns="5485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9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876" name="Google Shape;876;p19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877" name="Google Shape;877;p19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878" name="Google Shape;8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19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881" name="Google Shape;881;p19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882" name="Google Shape;882;p19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883" name="Google Shape;8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9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887" name="Google Shape;887;p19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888" name="Google Shape;88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9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890" name="Google Shape;890;p19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891" name="Google Shape;8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9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894" name="Google Shape;89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19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896" name="Google Shape;89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19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899" name="Google Shape;89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9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901" name="Google Shape;901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9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903" name="Google Shape;903;p19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904" name="Google Shape;904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9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906" name="Google Shape;906;p19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907" name="Google Shape;907;p19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908" name="Google Shape;908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9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910" name="Google Shape;910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19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912" name="Google Shape;912;p19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913" name="Google Shape;913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19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9"/>
          <p:cNvSpPr/>
          <p:nvPr/>
        </p:nvSpPr>
        <p:spPr>
          <a:xfrm>
            <a:off x="245358" y="66157"/>
            <a:ext cx="8139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Autoscaling with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Templates </a:t>
            </a: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916" name="Google Shape;916;p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7" name="Google Shape;917;p19"/>
          <p:cNvCxnSpPr>
            <a:stCxn id="904" idx="2"/>
            <a:endCxn id="907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8" name="Google Shape;918;p19"/>
          <p:cNvCxnSpPr>
            <a:stCxn id="916" idx="1"/>
            <a:endCxn id="896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9" name="Google Shape;919;p19"/>
          <p:cNvCxnSpPr>
            <a:stCxn id="910" idx="2"/>
            <a:endCxn id="904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0" name="Google Shape;920;p19"/>
          <p:cNvCxnSpPr>
            <a:stCxn id="896" idx="2"/>
            <a:endCxn id="910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1" name="Google Shape;921;p19"/>
          <p:cNvSpPr txBox="1"/>
          <p:nvPr/>
        </p:nvSpPr>
        <p:spPr>
          <a:xfrm>
            <a:off x="10269685" y="304354"/>
            <a:ext cx="29804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http://asg-lt1.devopsincloud.com</a:t>
            </a:r>
            <a:endParaRPr/>
          </a:p>
        </p:txBody>
      </p:sp>
      <p:sp>
        <p:nvSpPr>
          <p:cNvPr id="922" name="Google Shape;922;p19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923" name="Google Shape;923;p19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924" name="Google Shape;924;p19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925" name="Google Shape;925;p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1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19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928" name="Google Shape;928;p19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929" name="Google Shape;929;p1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19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932" name="Google Shape;932;p19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933" name="Google Shape;933;p1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19"/>
          <p:cNvSpPr/>
          <p:nvPr/>
        </p:nvSpPr>
        <p:spPr>
          <a:xfrm>
            <a:off x="193503" y="1107150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ASG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/>
          </a:p>
        </p:txBody>
      </p:sp>
      <p:sp>
        <p:nvSpPr>
          <p:cNvPr id="935" name="Google Shape;935;p19"/>
          <p:cNvSpPr/>
          <p:nvPr/>
        </p:nvSpPr>
        <p:spPr>
          <a:xfrm>
            <a:off x="165721" y="1908692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with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Launch Templates</a:t>
            </a:r>
            <a:endParaRPr/>
          </a:p>
        </p:txBody>
      </p:sp>
      <p:sp>
        <p:nvSpPr>
          <p:cNvPr id="936" name="Google Shape;936;p19"/>
          <p:cNvSpPr/>
          <p:nvPr/>
        </p:nvSpPr>
        <p:spPr>
          <a:xfrm>
            <a:off x="165721" y="27027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Instance Refresh</a:t>
            </a:r>
            <a:endParaRPr/>
          </a:p>
        </p:txBody>
      </p:sp>
      <p:sp>
        <p:nvSpPr>
          <p:cNvPr id="937" name="Google Shape;937;p19"/>
          <p:cNvSpPr/>
          <p:nvPr/>
        </p:nvSpPr>
        <p:spPr>
          <a:xfrm>
            <a:off x="135885" y="350187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Lifecycle Hooks</a:t>
            </a:r>
            <a:endParaRPr/>
          </a:p>
        </p:txBody>
      </p:sp>
      <p:sp>
        <p:nvSpPr>
          <p:cNvPr id="938" name="Google Shape;938;p19"/>
          <p:cNvSpPr/>
          <p:nvPr/>
        </p:nvSpPr>
        <p:spPr>
          <a:xfrm>
            <a:off x="135885" y="429415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TTSP</a:t>
            </a:r>
            <a:endParaRPr/>
          </a:p>
        </p:txBody>
      </p:sp>
      <p:sp>
        <p:nvSpPr>
          <p:cNvPr id="939" name="Google Shape;939;p19"/>
          <p:cNvSpPr/>
          <p:nvPr/>
        </p:nvSpPr>
        <p:spPr>
          <a:xfrm>
            <a:off x="90635" y="508195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Scheduled Actions</a:t>
            </a:r>
            <a:endParaRPr/>
          </a:p>
        </p:txBody>
      </p:sp>
      <p:sp>
        <p:nvSpPr>
          <p:cNvPr id="940" name="Google Shape;940;p19"/>
          <p:cNvSpPr/>
          <p:nvPr/>
        </p:nvSpPr>
        <p:spPr>
          <a:xfrm>
            <a:off x="90635" y="5867329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Notifications</a:t>
            </a:r>
            <a:endParaRPr/>
          </a:p>
        </p:txBody>
      </p:sp>
      <p:sp>
        <p:nvSpPr>
          <p:cNvPr id="941" name="Google Shape;941;p19"/>
          <p:cNvSpPr/>
          <p:nvPr/>
        </p:nvSpPr>
        <p:spPr>
          <a:xfrm>
            <a:off x="75721" y="6649739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Autoscaling Tests</a:t>
            </a:r>
            <a:endParaRPr/>
          </a:p>
        </p:txBody>
      </p:sp>
      <p:cxnSp>
        <p:nvCxnSpPr>
          <p:cNvPr id="942" name="Google Shape;942;p19"/>
          <p:cNvCxnSpPr>
            <a:stCxn id="907" idx="1"/>
            <a:endCxn id="901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3" name="Google Shape;943;p19"/>
          <p:cNvCxnSpPr>
            <a:stCxn id="907" idx="3"/>
            <a:endCxn id="906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0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949" name="Google Shape;949;p20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950" name="Google Shape;950;p20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951" name="Google Shape;9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20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954" name="Google Shape;954;p20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955" name="Google Shape;955;p20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956" name="Google Shape;95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0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960" name="Google Shape;960;p20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961" name="Google Shape;96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20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963" name="Google Shape;963;p20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964" name="Google Shape;9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20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967" name="Google Shape;96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20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969" name="Google Shape;96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20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972" name="Google Shape;972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20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974" name="Google Shape;974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20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976" name="Google Shape;976;p20"/>
          <p:cNvSpPr txBox="1"/>
          <p:nvPr/>
        </p:nvSpPr>
        <p:spPr>
          <a:xfrm>
            <a:off x="9311165" y="2679236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sp>
        <p:nvSpPr>
          <p:cNvPr id="977" name="Google Shape;977;p20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978" name="Google Shape;978;p20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pic>
        <p:nvPicPr>
          <p:cNvPr id="979" name="Google Shape;979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20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981" name="Google Shape;981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0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pic>
        <p:nvPicPr>
          <p:cNvPr id="983" name="Google Shape;983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20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0"/>
          <p:cNvSpPr/>
          <p:nvPr/>
        </p:nvSpPr>
        <p:spPr>
          <a:xfrm>
            <a:off x="245359" y="66157"/>
            <a:ext cx="35309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Network Load Balancer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 &amp; TLS Listeners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986" name="Google Shape;986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20"/>
          <p:cNvCxnSpPr>
            <a:stCxn id="986" idx="1"/>
            <a:endCxn id="969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8" name="Google Shape;988;p20"/>
          <p:cNvCxnSpPr>
            <a:stCxn id="981" idx="2"/>
            <a:endCxn id="989" idx="0"/>
          </p:cNvCxnSpPr>
          <p:nvPr/>
        </p:nvCxnSpPr>
        <p:spPr>
          <a:xfrm flipH="1">
            <a:off x="9944482" y="1556186"/>
            <a:ext cx="29100" cy="410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0" name="Google Shape;990;p20"/>
          <p:cNvCxnSpPr>
            <a:stCxn id="969" idx="2"/>
            <a:endCxn id="981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1" name="Google Shape;991;p20"/>
          <p:cNvSpPr txBox="1"/>
          <p:nvPr/>
        </p:nvSpPr>
        <p:spPr>
          <a:xfrm>
            <a:off x="10346636" y="306878"/>
            <a:ext cx="27229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http://nlb.devopsincloud.com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0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993" name="Google Shape;993;p20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995" name="Google Shape;995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20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998" name="Google Shape;998;p20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999" name="Google Shape;999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20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002" name="Google Shape;1002;p20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1003" name="Google Shape;1003;p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20"/>
          <p:cNvSpPr/>
          <p:nvPr/>
        </p:nvSpPr>
        <p:spPr>
          <a:xfrm>
            <a:off x="160046" y="2749330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Module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0"/>
          <p:cNvSpPr/>
          <p:nvPr/>
        </p:nvSpPr>
        <p:spPr>
          <a:xfrm>
            <a:off x="132264" y="3550872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TCP Listeners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0"/>
          <p:cNvSpPr/>
          <p:nvPr/>
        </p:nvSpPr>
        <p:spPr>
          <a:xfrm>
            <a:off x="132264" y="434490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TLS Listeners</a:t>
            </a:r>
            <a:endParaRPr/>
          </a:p>
        </p:txBody>
      </p:sp>
      <p:sp>
        <p:nvSpPr>
          <p:cNvPr id="1007" name="Google Shape;1007;p20"/>
          <p:cNvSpPr/>
          <p:nvPr/>
        </p:nvSpPr>
        <p:spPr>
          <a:xfrm>
            <a:off x="102428" y="5122733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Target Groups</a:t>
            </a:r>
            <a:endParaRPr/>
          </a:p>
        </p:txBody>
      </p:sp>
      <p:cxnSp>
        <p:nvCxnSpPr>
          <p:cNvPr id="1008" name="Google Shape;1008;p20"/>
          <p:cNvCxnSpPr>
            <a:stCxn id="989" idx="1"/>
            <a:endCxn id="974" idx="3"/>
          </p:cNvCxnSpPr>
          <p:nvPr/>
        </p:nvCxnSpPr>
        <p:spPr>
          <a:xfrm flipH="1">
            <a:off x="7060734" y="2294232"/>
            <a:ext cx="2556300" cy="1991400"/>
          </a:xfrm>
          <a:prstGeom prst="bentConnector3">
            <a:avLst>
              <a:gd fmla="val 33395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9" name="Google Shape;1009;p20"/>
          <p:cNvCxnSpPr>
            <a:stCxn id="989" idx="3"/>
            <a:endCxn id="978" idx="1"/>
          </p:cNvCxnSpPr>
          <p:nvPr/>
        </p:nvCxnSpPr>
        <p:spPr>
          <a:xfrm>
            <a:off x="10271953" y="2294232"/>
            <a:ext cx="2532600" cy="1928400"/>
          </a:xfrm>
          <a:prstGeom prst="bentConnector3">
            <a:avLst>
              <a:gd fmla="val 37534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89" name="Google Shape;989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617034" y="1966772"/>
            <a:ext cx="654919" cy="6549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010" name="Google Shape;1010;p2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72532" y="-49308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1" name="Google Shape;1011;p20"/>
          <p:cNvCxnSpPr>
            <a:stCxn id="1010" idx="3"/>
            <a:endCxn id="969" idx="0"/>
          </p:cNvCxnSpPr>
          <p:nvPr/>
        </p:nvCxnSpPr>
        <p:spPr>
          <a:xfrm>
            <a:off x="6282200" y="255526"/>
            <a:ext cx="3691500" cy="132900"/>
          </a:xfrm>
          <a:prstGeom prst="bentConnector2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2" name="Google Shape;1012;p20"/>
          <p:cNvSpPr txBox="1"/>
          <p:nvPr/>
        </p:nvSpPr>
        <p:spPr>
          <a:xfrm>
            <a:off x="6366389" y="293875"/>
            <a:ext cx="2750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https://nlb.devopsincloud.com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0"/>
          <p:cNvSpPr txBox="1"/>
          <p:nvPr/>
        </p:nvSpPr>
        <p:spPr>
          <a:xfrm>
            <a:off x="7652733" y="-45845"/>
            <a:ext cx="4667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SSL</a:t>
            </a:r>
            <a:endParaRPr/>
          </a:p>
        </p:txBody>
      </p:sp>
      <p:sp>
        <p:nvSpPr>
          <p:cNvPr id="1014" name="Google Shape;1014;p20"/>
          <p:cNvSpPr txBox="1"/>
          <p:nvPr/>
        </p:nvSpPr>
        <p:spPr>
          <a:xfrm>
            <a:off x="11538229" y="-24002"/>
            <a:ext cx="9380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NON-SSL</a:t>
            </a:r>
            <a:endParaRPr/>
          </a:p>
        </p:txBody>
      </p:sp>
      <p:sp>
        <p:nvSpPr>
          <p:cNvPr id="1015" name="Google Shape;1015;p20"/>
          <p:cNvSpPr txBox="1"/>
          <p:nvPr/>
        </p:nvSpPr>
        <p:spPr>
          <a:xfrm>
            <a:off x="10128052" y="1844936"/>
            <a:ext cx="15563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SSL-Termination</a:t>
            </a:r>
            <a:endParaRPr/>
          </a:p>
        </p:txBody>
      </p:sp>
      <p:sp>
        <p:nvSpPr>
          <p:cNvPr id="1016" name="Google Shape;1016;p20"/>
          <p:cNvSpPr/>
          <p:nvPr/>
        </p:nvSpPr>
        <p:spPr>
          <a:xfrm>
            <a:off x="99783" y="5916767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NLB with EC2 Autoscaling Groups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1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1022" name="Google Shape;1022;p21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1023" name="Google Shape;1023;p21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1024" name="Google Shape;10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21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1027" name="Google Shape;1027;p21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1028" name="Google Shape;1028;p21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1029" name="Google Shape;102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1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1033" name="Google Shape;1033;p21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1034" name="Google Shape;103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21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1036" name="Google Shape;1036;p21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1037" name="Google Shape;103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21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1040" name="Google Shape;104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21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1042" name="Google Shape;104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21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1045" name="Google Shape;1045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21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1047" name="Google Shape;1047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21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1049" name="Google Shape;1049;p21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1050" name="Google Shape;105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21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1052" name="Google Shape;1052;p21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1053" name="Google Shape;1053;p21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1054" name="Google Shape;1054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52364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21"/>
          <p:cNvSpPr txBox="1"/>
          <p:nvPr/>
        </p:nvSpPr>
        <p:spPr>
          <a:xfrm>
            <a:off x="3703727" y="328819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1056" name="Google Shape;1056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21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1058" name="Google Shape;1058;p21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1059" name="Google Shape;1059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21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1"/>
          <p:cNvSpPr/>
          <p:nvPr/>
        </p:nvSpPr>
        <p:spPr>
          <a:xfrm>
            <a:off x="245358" y="66157"/>
            <a:ext cx="8139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CloudWatch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using Terraform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1062" name="Google Shape;1062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947389" y="-4194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21"/>
          <p:cNvCxnSpPr>
            <a:stCxn id="1050" idx="2"/>
            <a:endCxn id="1053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4" name="Google Shape;1064;p21"/>
          <p:cNvCxnSpPr>
            <a:stCxn id="1062" idx="1"/>
            <a:endCxn id="1042" idx="0"/>
          </p:cNvCxnSpPr>
          <p:nvPr/>
        </p:nvCxnSpPr>
        <p:spPr>
          <a:xfrm flipH="1">
            <a:off x="9973589" y="262894"/>
            <a:ext cx="3973800" cy="1254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5" name="Google Shape;1065;p21"/>
          <p:cNvCxnSpPr>
            <a:stCxn id="1056" idx="2"/>
            <a:endCxn id="1050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6" name="Google Shape;1066;p21"/>
          <p:cNvCxnSpPr>
            <a:stCxn id="1042" idx="2"/>
            <a:endCxn id="1056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7" name="Google Shape;1067;p21"/>
          <p:cNvSpPr txBox="1"/>
          <p:nvPr/>
        </p:nvSpPr>
        <p:spPr>
          <a:xfrm>
            <a:off x="10269685" y="304354"/>
            <a:ext cx="34690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http://cloudwatch1.devopsincloud.com</a:t>
            </a:r>
            <a:endParaRPr/>
          </a:p>
        </p:txBody>
      </p:sp>
      <p:sp>
        <p:nvSpPr>
          <p:cNvPr id="1068" name="Google Shape;1068;p21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1069" name="Google Shape;1069;p21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1070" name="Google Shape;1070;p21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1071" name="Google Shape;1071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5118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21"/>
          <p:cNvSpPr txBox="1"/>
          <p:nvPr/>
        </p:nvSpPr>
        <p:spPr>
          <a:xfrm>
            <a:off x="3776348" y="6290301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1074" name="Google Shape;1074;p21"/>
          <p:cNvSpPr txBox="1"/>
          <p:nvPr/>
        </p:nvSpPr>
        <p:spPr>
          <a:xfrm>
            <a:off x="3923856" y="7054019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1075" name="Google Shape;1075;p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5476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80045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21"/>
          <p:cNvSpPr txBox="1"/>
          <p:nvPr/>
        </p:nvSpPr>
        <p:spPr>
          <a:xfrm>
            <a:off x="4020648" y="4573903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078" name="Google Shape;1078;p21"/>
          <p:cNvSpPr txBox="1"/>
          <p:nvPr/>
        </p:nvSpPr>
        <p:spPr>
          <a:xfrm>
            <a:off x="4143200" y="5217035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1079" name="Google Shape;1079;p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82320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1"/>
          <p:cNvSpPr/>
          <p:nvPr/>
        </p:nvSpPr>
        <p:spPr>
          <a:xfrm>
            <a:off x="173341" y="1946142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 CloudWatch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1"/>
          <p:cNvSpPr/>
          <p:nvPr/>
        </p:nvSpPr>
        <p:spPr>
          <a:xfrm>
            <a:off x="145559" y="2747684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ASG Alarms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1"/>
          <p:cNvSpPr/>
          <p:nvPr/>
        </p:nvSpPr>
        <p:spPr>
          <a:xfrm>
            <a:off x="145559" y="3541718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Alarms</a:t>
            </a:r>
            <a:endParaRPr/>
          </a:p>
        </p:txBody>
      </p:sp>
      <p:sp>
        <p:nvSpPr>
          <p:cNvPr id="1083" name="Google Shape;1083;p21"/>
          <p:cNvSpPr/>
          <p:nvPr/>
        </p:nvSpPr>
        <p:spPr>
          <a:xfrm>
            <a:off x="115723" y="4340870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CIS Alarms</a:t>
            </a:r>
            <a:endParaRPr/>
          </a:p>
        </p:txBody>
      </p:sp>
      <p:sp>
        <p:nvSpPr>
          <p:cNvPr id="1084" name="Google Shape;1084;p21"/>
          <p:cNvSpPr/>
          <p:nvPr/>
        </p:nvSpPr>
        <p:spPr>
          <a:xfrm>
            <a:off x="115723" y="5133151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CloudWatch Synthetics</a:t>
            </a:r>
            <a:endParaRPr/>
          </a:p>
        </p:txBody>
      </p:sp>
      <p:cxnSp>
        <p:nvCxnSpPr>
          <p:cNvPr id="1085" name="Google Shape;1085;p21"/>
          <p:cNvCxnSpPr>
            <a:stCxn id="1053" idx="1"/>
            <a:endCxn id="1047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6" name="Google Shape;1086;p21"/>
          <p:cNvCxnSpPr>
            <a:stCxn id="1053" idx="3"/>
            <a:endCxn id="1052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87" name="Google Shape;1087;p2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122883" y="1426496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21"/>
          <p:cNvSpPr txBox="1"/>
          <p:nvPr/>
        </p:nvSpPr>
        <p:spPr>
          <a:xfrm>
            <a:off x="3775896" y="2213262"/>
            <a:ext cx="1501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CloudWatch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2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Build Terraform Modules Locally </a:t>
            </a:r>
            <a:endParaRPr/>
          </a:p>
        </p:txBody>
      </p:sp>
      <p:sp>
        <p:nvSpPr>
          <p:cNvPr id="1094" name="Google Shape;1094;p22"/>
          <p:cNvSpPr/>
          <p:nvPr/>
        </p:nvSpPr>
        <p:spPr>
          <a:xfrm>
            <a:off x="186266" y="1540933"/>
            <a:ext cx="6355644" cy="2912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from Scratch</a:t>
            </a:r>
            <a:endParaRPr/>
          </a:p>
        </p:txBody>
      </p:sp>
      <p:sp>
        <p:nvSpPr>
          <p:cNvPr id="1095" name="Google Shape;1095;p22"/>
          <p:cNvSpPr/>
          <p:nvPr/>
        </p:nvSpPr>
        <p:spPr>
          <a:xfrm>
            <a:off x="7727245" y="1540933"/>
            <a:ext cx="6355644" cy="29125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Leverage existing Terraform Modules and change the code as per your need</a:t>
            </a:r>
            <a:endParaRPr/>
          </a:p>
        </p:txBody>
      </p:sp>
      <p:sp>
        <p:nvSpPr>
          <p:cNvPr id="1096" name="Google Shape;1096;p22"/>
          <p:cNvSpPr/>
          <p:nvPr/>
        </p:nvSpPr>
        <p:spPr>
          <a:xfrm>
            <a:off x="8544561" y="4910666"/>
            <a:ext cx="5294488" cy="8353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already available, use the code and modify as per your need</a:t>
            </a:r>
            <a:endParaRPr/>
          </a:p>
        </p:txBody>
      </p:sp>
      <p:sp>
        <p:nvSpPr>
          <p:cNvPr id="1097" name="Google Shape;1097;p22"/>
          <p:cNvSpPr/>
          <p:nvPr/>
        </p:nvSpPr>
        <p:spPr>
          <a:xfrm>
            <a:off x="599440" y="4910666"/>
            <a:ext cx="5294488" cy="83537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already not available, then use this approach</a:t>
            </a:r>
            <a:endParaRPr/>
          </a:p>
        </p:txBody>
      </p:sp>
      <p:sp>
        <p:nvSpPr>
          <p:cNvPr id="1098" name="Google Shape;1098;p22"/>
          <p:cNvSpPr/>
          <p:nvPr/>
        </p:nvSpPr>
        <p:spPr>
          <a:xfrm>
            <a:off x="599440" y="6203243"/>
            <a:ext cx="5294488" cy="110066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existing modules in Terraform Public Registry (Minimum 3 modules to get complete idea)</a:t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>
            <a:off x="8544561" y="6138333"/>
            <a:ext cx="5294488" cy="110066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 effort and you can start using them in your private infrastructure spaces without public internet access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93" y="50243"/>
            <a:ext cx="3673402" cy="75635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23"/>
          <p:cNvSpPr txBox="1"/>
          <p:nvPr/>
        </p:nvSpPr>
        <p:spPr>
          <a:xfrm>
            <a:off x="6261330" y="78218"/>
            <a:ext cx="8165870" cy="1344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What are we going to learn ?</a:t>
            </a:r>
            <a:endParaRPr/>
          </a:p>
        </p:txBody>
      </p:sp>
      <p:sp>
        <p:nvSpPr>
          <p:cNvPr id="1106" name="Google Shape;1106;p23"/>
          <p:cNvSpPr/>
          <p:nvPr/>
        </p:nvSpPr>
        <p:spPr>
          <a:xfrm>
            <a:off x="711200" y="880533"/>
            <a:ext cx="2427111" cy="2144889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3"/>
          <p:cNvSpPr/>
          <p:nvPr/>
        </p:nvSpPr>
        <p:spPr>
          <a:xfrm>
            <a:off x="541868" y="615801"/>
            <a:ext cx="2856088" cy="4170688"/>
          </a:xfrm>
          <a:prstGeom prst="rect">
            <a:avLst/>
          </a:prstGeom>
          <a:noFill/>
          <a:ln cap="flat" cmpd="sng" w="28575">
            <a:solidFill>
              <a:srgbClr val="FFA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3"/>
          <p:cNvSpPr/>
          <p:nvPr/>
        </p:nvSpPr>
        <p:spPr>
          <a:xfrm>
            <a:off x="541868" y="4891320"/>
            <a:ext cx="2596443" cy="2288414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3"/>
          <p:cNvSpPr/>
          <p:nvPr/>
        </p:nvSpPr>
        <p:spPr>
          <a:xfrm>
            <a:off x="6570133" y="2701145"/>
            <a:ext cx="7744179" cy="891823"/>
          </a:xfrm>
          <a:prstGeom prst="roundRect">
            <a:avLst>
              <a:gd fmla="val 16667" name="adj"/>
            </a:avLst>
          </a:prstGeom>
          <a:solidFill>
            <a:srgbClr val="FFA9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 Module </a:t>
            </a:r>
            <a:endParaRPr/>
          </a:p>
        </p:txBody>
      </p:sp>
      <p:sp>
        <p:nvSpPr>
          <p:cNvPr id="1110" name="Google Shape;1110;p23"/>
          <p:cNvSpPr/>
          <p:nvPr/>
        </p:nvSpPr>
        <p:spPr>
          <a:xfrm>
            <a:off x="6570133" y="3959299"/>
            <a:ext cx="7744179" cy="89182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 Modules - VPC Endpoints Sub Module</a:t>
            </a:r>
            <a:endParaRPr/>
          </a:p>
        </p:txBody>
      </p:sp>
      <p:sp>
        <p:nvSpPr>
          <p:cNvPr id="1111" name="Google Shape;1111;p23"/>
          <p:cNvSpPr/>
          <p:nvPr/>
        </p:nvSpPr>
        <p:spPr>
          <a:xfrm>
            <a:off x="6570132" y="5217453"/>
            <a:ext cx="7744179" cy="89182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 Module calling the VPC Local Module</a:t>
            </a:r>
            <a:endParaRPr/>
          </a:p>
        </p:txBody>
      </p:sp>
      <p:cxnSp>
        <p:nvCxnSpPr>
          <p:cNvPr id="1112" name="Google Shape;1112;p23"/>
          <p:cNvCxnSpPr>
            <a:stCxn id="1109" idx="1"/>
            <a:endCxn id="1107" idx="3"/>
          </p:cNvCxnSpPr>
          <p:nvPr/>
        </p:nvCxnSpPr>
        <p:spPr>
          <a:xfrm rot="10800000">
            <a:off x="3397933" y="2701256"/>
            <a:ext cx="3172200" cy="445800"/>
          </a:xfrm>
          <a:prstGeom prst="straightConnector1">
            <a:avLst/>
          </a:prstGeom>
          <a:noFill/>
          <a:ln cap="flat" cmpd="sng" w="38100">
            <a:solidFill>
              <a:srgbClr val="FFA98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3" name="Google Shape;1113;p23"/>
          <p:cNvCxnSpPr>
            <a:stCxn id="1110" idx="1"/>
            <a:endCxn id="1106" idx="2"/>
          </p:cNvCxnSpPr>
          <p:nvPr/>
        </p:nvCxnSpPr>
        <p:spPr>
          <a:xfrm rot="10800000">
            <a:off x="1924633" y="3025510"/>
            <a:ext cx="4645500" cy="1379700"/>
          </a:xfrm>
          <a:prstGeom prst="bentConnector2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4" name="Google Shape;1114;p23"/>
          <p:cNvCxnSpPr>
            <a:stCxn id="1111" idx="1"/>
          </p:cNvCxnSpPr>
          <p:nvPr/>
        </p:nvCxnSpPr>
        <p:spPr>
          <a:xfrm flipH="1">
            <a:off x="3138432" y="5663365"/>
            <a:ext cx="3431700" cy="372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4"/>
          <p:cNvSpPr/>
          <p:nvPr/>
        </p:nvSpPr>
        <p:spPr>
          <a:xfrm>
            <a:off x="493375" y="2612571"/>
            <a:ext cx="6188780" cy="45016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</p:txBody>
      </p:sp>
      <p:sp>
        <p:nvSpPr>
          <p:cNvPr id="1120" name="Google Shape;1120;p24"/>
          <p:cNvSpPr/>
          <p:nvPr/>
        </p:nvSpPr>
        <p:spPr>
          <a:xfrm>
            <a:off x="7908053" y="2612571"/>
            <a:ext cx="6188780" cy="45016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493375" y="391886"/>
            <a:ext cx="13603457" cy="132638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5"/>
          <p:cNvSpPr txBox="1"/>
          <p:nvPr>
            <p:ph type="title"/>
          </p:nvPr>
        </p:nvSpPr>
        <p:spPr>
          <a:xfrm>
            <a:off x="1005840" y="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is Terraform Backend ?</a:t>
            </a:r>
            <a:endParaRPr/>
          </a:p>
        </p:txBody>
      </p:sp>
      <p:sp>
        <p:nvSpPr>
          <p:cNvPr id="1127" name="Google Shape;1127;p25"/>
          <p:cNvSpPr/>
          <p:nvPr/>
        </p:nvSpPr>
        <p:spPr>
          <a:xfrm>
            <a:off x="582804" y="1587640"/>
            <a:ext cx="13314066" cy="78377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Backends are responsible for storing state and providing an API for state locking. </a:t>
            </a:r>
            <a:endParaRPr/>
          </a:p>
        </p:txBody>
      </p:sp>
      <p:sp>
        <p:nvSpPr>
          <p:cNvPr id="1128" name="Google Shape;1128;p25"/>
          <p:cNvSpPr/>
          <p:nvPr/>
        </p:nvSpPr>
        <p:spPr>
          <a:xfrm>
            <a:off x="1005840" y="3034602"/>
            <a:ext cx="4611189" cy="235968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 Storage</a:t>
            </a:r>
            <a:endParaRPr/>
          </a:p>
        </p:txBody>
      </p:sp>
      <p:sp>
        <p:nvSpPr>
          <p:cNvPr id="1129" name="Google Shape;1129;p25"/>
          <p:cNvSpPr/>
          <p:nvPr/>
        </p:nvSpPr>
        <p:spPr>
          <a:xfrm>
            <a:off x="8362908" y="2915696"/>
            <a:ext cx="4611189" cy="235968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 Locking</a:t>
            </a:r>
            <a:endParaRPr/>
          </a:p>
        </p:txBody>
      </p:sp>
      <p:pic>
        <p:nvPicPr>
          <p:cNvPr id="1130" name="Google Shape;1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798" y="5836419"/>
            <a:ext cx="1157234" cy="11572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25"/>
          <p:cNvSpPr txBox="1"/>
          <p:nvPr/>
        </p:nvSpPr>
        <p:spPr>
          <a:xfrm>
            <a:off x="2305290" y="7151986"/>
            <a:ext cx="17982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</a:t>
            </a:r>
            <a:endParaRPr/>
          </a:p>
        </p:txBody>
      </p:sp>
      <p:pic>
        <p:nvPicPr>
          <p:cNvPr id="1132" name="Google Shape;1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8753" y="5789838"/>
            <a:ext cx="1157234" cy="11572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25"/>
          <p:cNvSpPr txBox="1"/>
          <p:nvPr/>
        </p:nvSpPr>
        <p:spPr>
          <a:xfrm>
            <a:off x="9731900" y="7151985"/>
            <a:ext cx="20670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DynamoDB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6"/>
          <p:cNvSpPr txBox="1"/>
          <p:nvPr>
            <p:ph type="title"/>
          </p:nvPr>
        </p:nvSpPr>
        <p:spPr>
          <a:xfrm>
            <a:off x="1561478" y="-229661"/>
            <a:ext cx="473820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Local State File</a:t>
            </a:r>
            <a:endParaRPr/>
          </a:p>
        </p:txBody>
      </p:sp>
      <p:pic>
        <p:nvPicPr>
          <p:cNvPr descr="User with solid fill" id="1139" name="Google Shape;1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37" y="12401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140" name="Google Shape;11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4736" y="12401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141" name="Google Shape;114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1922" y="12401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1142" name="Google Shape;114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240" y="36370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143" name="Google Shape;114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7957" y="3769369"/>
            <a:ext cx="801880" cy="80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26"/>
          <p:cNvSpPr/>
          <p:nvPr/>
        </p:nvSpPr>
        <p:spPr>
          <a:xfrm>
            <a:off x="120639" y="3577489"/>
            <a:ext cx="3908808" cy="1396721"/>
          </a:xfrm>
          <a:prstGeom prst="rect">
            <a:avLst/>
          </a:prstGeom>
          <a:noFill/>
          <a:ln cap="flat" cmpd="sng" w="603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6"/>
          <p:cNvSpPr txBox="1"/>
          <p:nvPr/>
        </p:nvSpPr>
        <p:spPr>
          <a:xfrm>
            <a:off x="411393" y="4427835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1146" name="Google Shape;1146;p26"/>
          <p:cNvSpPr txBox="1"/>
          <p:nvPr/>
        </p:nvSpPr>
        <p:spPr>
          <a:xfrm>
            <a:off x="2077225" y="4498343"/>
            <a:ext cx="1880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6"/>
          <p:cNvSpPr/>
          <p:nvPr/>
        </p:nvSpPr>
        <p:spPr>
          <a:xfrm>
            <a:off x="753685" y="5998094"/>
            <a:ext cx="2733152" cy="1396721"/>
          </a:xfrm>
          <a:prstGeom prst="rect">
            <a:avLst/>
          </a:prstGeom>
          <a:noFill/>
          <a:ln cap="flat" cmpd="sng" w="60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6"/>
          <p:cNvSpPr txBox="1"/>
          <p:nvPr/>
        </p:nvSpPr>
        <p:spPr>
          <a:xfrm>
            <a:off x="273458" y="923187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</p:txBody>
      </p:sp>
      <p:sp>
        <p:nvSpPr>
          <p:cNvPr id="1149" name="Google Shape;1149;p26"/>
          <p:cNvSpPr txBox="1"/>
          <p:nvPr/>
        </p:nvSpPr>
        <p:spPr>
          <a:xfrm>
            <a:off x="1637599" y="923187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</p:txBody>
      </p:sp>
      <p:sp>
        <p:nvSpPr>
          <p:cNvPr id="1150" name="Google Shape;1150;p26"/>
          <p:cNvSpPr txBox="1"/>
          <p:nvPr/>
        </p:nvSpPr>
        <p:spPr>
          <a:xfrm>
            <a:off x="2877943" y="923187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</p:txBody>
      </p:sp>
      <p:sp>
        <p:nvSpPr>
          <p:cNvPr id="1151" name="Google Shape;1151;p26"/>
          <p:cNvSpPr txBox="1"/>
          <p:nvPr/>
        </p:nvSpPr>
        <p:spPr>
          <a:xfrm>
            <a:off x="9053698" y="-229662"/>
            <a:ext cx="473820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Remote State File</a:t>
            </a:r>
            <a:endParaRPr/>
          </a:p>
        </p:txBody>
      </p:sp>
      <p:cxnSp>
        <p:nvCxnSpPr>
          <p:cNvPr id="1152" name="Google Shape;1152;p26"/>
          <p:cNvCxnSpPr/>
          <p:nvPr/>
        </p:nvCxnSpPr>
        <p:spPr>
          <a:xfrm>
            <a:off x="7214716" y="150725"/>
            <a:ext cx="0" cy="7405635"/>
          </a:xfrm>
          <a:prstGeom prst="straightConnector1">
            <a:avLst/>
          </a:prstGeom>
          <a:noFill/>
          <a:ln cap="flat" cmpd="sng" w="63500">
            <a:solidFill>
              <a:srgbClr val="4D4E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3" name="Google Shape;1153;p26"/>
          <p:cNvSpPr txBox="1"/>
          <p:nvPr/>
        </p:nvSpPr>
        <p:spPr>
          <a:xfrm>
            <a:off x="1387645" y="7007528"/>
            <a:ext cx="1440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1154" name="Google Shape;115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8753" y="6175738"/>
            <a:ext cx="713774" cy="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6"/>
          <p:cNvSpPr txBox="1"/>
          <p:nvPr/>
        </p:nvSpPr>
        <p:spPr>
          <a:xfrm>
            <a:off x="1900318" y="6175738"/>
            <a:ext cx="1143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/>
          </a:p>
        </p:txBody>
      </p:sp>
      <p:cxnSp>
        <p:nvCxnSpPr>
          <p:cNvPr id="1156" name="Google Shape;1156;p26"/>
          <p:cNvCxnSpPr>
            <a:stCxn id="1139" idx="2"/>
          </p:cNvCxnSpPr>
          <p:nvPr/>
        </p:nvCxnSpPr>
        <p:spPr>
          <a:xfrm>
            <a:off x="743637" y="2154556"/>
            <a:ext cx="0" cy="1422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7" name="Google Shape;1157;p26"/>
          <p:cNvCxnSpPr/>
          <p:nvPr/>
        </p:nvCxnSpPr>
        <p:spPr>
          <a:xfrm>
            <a:off x="2086767" y="2154555"/>
            <a:ext cx="0" cy="1422933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8" name="Google Shape;1158;p26"/>
          <p:cNvCxnSpPr/>
          <p:nvPr/>
        </p:nvCxnSpPr>
        <p:spPr>
          <a:xfrm>
            <a:off x="3269122" y="2154554"/>
            <a:ext cx="0" cy="1422933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9" name="Google Shape;1159;p26"/>
          <p:cNvCxnSpPr/>
          <p:nvPr/>
        </p:nvCxnSpPr>
        <p:spPr>
          <a:xfrm>
            <a:off x="1199163" y="4949075"/>
            <a:ext cx="0" cy="1049019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0" name="Google Shape;1160;p26"/>
          <p:cNvCxnSpPr/>
          <p:nvPr/>
        </p:nvCxnSpPr>
        <p:spPr>
          <a:xfrm>
            <a:off x="1727126" y="2715452"/>
            <a:ext cx="786271" cy="502417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1" name="Google Shape;1161;p26"/>
          <p:cNvCxnSpPr/>
          <p:nvPr/>
        </p:nvCxnSpPr>
        <p:spPr>
          <a:xfrm flipH="1" rot="10800000">
            <a:off x="1727126" y="2725501"/>
            <a:ext cx="786271" cy="452176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2" name="Google Shape;1162;p26"/>
          <p:cNvCxnSpPr/>
          <p:nvPr/>
        </p:nvCxnSpPr>
        <p:spPr>
          <a:xfrm>
            <a:off x="2909482" y="2735043"/>
            <a:ext cx="786271" cy="502417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3" name="Google Shape;1163;p26"/>
          <p:cNvCxnSpPr/>
          <p:nvPr/>
        </p:nvCxnSpPr>
        <p:spPr>
          <a:xfrm flipH="1" rot="10800000">
            <a:off x="2909482" y="2745092"/>
            <a:ext cx="786271" cy="452176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ser with solid fill" id="1164" name="Google Shape;1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2188" y="12761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165" name="Google Shape;1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0487" y="12761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166" name="Google Shape;11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47673" y="12761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1167" name="Google Shape;116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88660" y="23924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168" name="Google Shape;116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13708" y="3805371"/>
            <a:ext cx="801880" cy="80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26"/>
          <p:cNvSpPr/>
          <p:nvPr/>
        </p:nvSpPr>
        <p:spPr>
          <a:xfrm>
            <a:off x="10456390" y="3613491"/>
            <a:ext cx="3908808" cy="1396721"/>
          </a:xfrm>
          <a:prstGeom prst="rect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6"/>
          <p:cNvSpPr txBox="1"/>
          <p:nvPr/>
        </p:nvSpPr>
        <p:spPr>
          <a:xfrm>
            <a:off x="10167176" y="2066400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1171" name="Google Shape;1171;p26"/>
          <p:cNvSpPr txBox="1"/>
          <p:nvPr/>
        </p:nvSpPr>
        <p:spPr>
          <a:xfrm>
            <a:off x="12484327" y="4534135"/>
            <a:ext cx="1969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26"/>
          <p:cNvSpPr/>
          <p:nvPr/>
        </p:nvSpPr>
        <p:spPr>
          <a:xfrm>
            <a:off x="11089436" y="6034096"/>
            <a:ext cx="2733152" cy="1396721"/>
          </a:xfrm>
          <a:prstGeom prst="rect">
            <a:avLst/>
          </a:prstGeom>
          <a:noFill/>
          <a:ln cap="flat" cmpd="sng" w="60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6"/>
          <p:cNvSpPr txBox="1"/>
          <p:nvPr/>
        </p:nvSpPr>
        <p:spPr>
          <a:xfrm>
            <a:off x="10609209" y="959189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</p:txBody>
      </p:sp>
      <p:sp>
        <p:nvSpPr>
          <p:cNvPr id="1174" name="Google Shape;1174;p26"/>
          <p:cNvSpPr txBox="1"/>
          <p:nvPr/>
        </p:nvSpPr>
        <p:spPr>
          <a:xfrm>
            <a:off x="11973350" y="959189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</p:txBody>
      </p:sp>
      <p:sp>
        <p:nvSpPr>
          <p:cNvPr id="1175" name="Google Shape;1175;p26"/>
          <p:cNvSpPr txBox="1"/>
          <p:nvPr/>
        </p:nvSpPr>
        <p:spPr>
          <a:xfrm>
            <a:off x="13213694" y="959189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</p:txBody>
      </p:sp>
      <p:sp>
        <p:nvSpPr>
          <p:cNvPr id="1176" name="Google Shape;1176;p26"/>
          <p:cNvSpPr txBox="1"/>
          <p:nvPr/>
        </p:nvSpPr>
        <p:spPr>
          <a:xfrm>
            <a:off x="11620918" y="7027039"/>
            <a:ext cx="1440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1177" name="Google Shape;117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44504" y="6211740"/>
            <a:ext cx="713774" cy="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26"/>
          <p:cNvSpPr txBox="1"/>
          <p:nvPr/>
        </p:nvSpPr>
        <p:spPr>
          <a:xfrm>
            <a:off x="12236069" y="6211740"/>
            <a:ext cx="1143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/>
          </a:p>
        </p:txBody>
      </p:sp>
      <p:cxnSp>
        <p:nvCxnSpPr>
          <p:cNvPr id="1179" name="Google Shape;1179;p26"/>
          <p:cNvCxnSpPr>
            <a:stCxn id="1164" idx="2"/>
          </p:cNvCxnSpPr>
          <p:nvPr/>
        </p:nvCxnSpPr>
        <p:spPr>
          <a:xfrm>
            <a:off x="11079388" y="2190558"/>
            <a:ext cx="0" cy="405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0" name="Google Shape;1180;p26"/>
          <p:cNvCxnSpPr/>
          <p:nvPr/>
        </p:nvCxnSpPr>
        <p:spPr>
          <a:xfrm>
            <a:off x="11534914" y="4985077"/>
            <a:ext cx="0" cy="1049019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1181" name="Google Shape;1181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160260" y="23945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26"/>
          <p:cNvSpPr txBox="1"/>
          <p:nvPr/>
        </p:nvSpPr>
        <p:spPr>
          <a:xfrm>
            <a:off x="11620918" y="2077143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1183" name="Google Shape;1183;p26"/>
          <p:cNvCxnSpPr/>
          <p:nvPr/>
        </p:nvCxnSpPr>
        <p:spPr>
          <a:xfrm>
            <a:off x="12450988" y="2192599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1184" name="Google Shape;1184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25581" y="239458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5" name="Google Shape;1185;p26"/>
          <p:cNvCxnSpPr/>
          <p:nvPr/>
        </p:nvCxnSpPr>
        <p:spPr>
          <a:xfrm>
            <a:off x="13616309" y="2192679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6" name="Google Shape;1186;p26"/>
          <p:cNvSpPr txBox="1"/>
          <p:nvPr/>
        </p:nvSpPr>
        <p:spPr>
          <a:xfrm>
            <a:off x="13835872" y="2088229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1187" name="Google Shape;1187;p26"/>
          <p:cNvCxnSpPr/>
          <p:nvPr/>
        </p:nvCxnSpPr>
        <p:spPr>
          <a:xfrm>
            <a:off x="11089436" y="3103895"/>
            <a:ext cx="0" cy="51681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8" name="Google Shape;1188;p26"/>
          <p:cNvCxnSpPr/>
          <p:nvPr/>
        </p:nvCxnSpPr>
        <p:spPr>
          <a:xfrm>
            <a:off x="12494603" y="3103895"/>
            <a:ext cx="5552" cy="51681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9" name="Google Shape;1189;p26"/>
          <p:cNvCxnSpPr/>
          <p:nvPr/>
        </p:nvCxnSpPr>
        <p:spPr>
          <a:xfrm>
            <a:off x="13626356" y="3106016"/>
            <a:ext cx="0" cy="455110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90" name="Google Shape;1190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55882" y="3875839"/>
            <a:ext cx="711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6"/>
          <p:cNvSpPr txBox="1"/>
          <p:nvPr/>
        </p:nvSpPr>
        <p:spPr>
          <a:xfrm>
            <a:off x="10593115" y="4564983"/>
            <a:ext cx="1969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</a:t>
            </a:r>
            <a:endParaRPr/>
          </a:p>
        </p:txBody>
      </p:sp>
      <p:cxnSp>
        <p:nvCxnSpPr>
          <p:cNvPr id="1192" name="Google Shape;1192;p26"/>
          <p:cNvCxnSpPr/>
          <p:nvPr/>
        </p:nvCxnSpPr>
        <p:spPr>
          <a:xfrm>
            <a:off x="12555087" y="5010212"/>
            <a:ext cx="0" cy="1050584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3" name="Google Shape;1193;p26"/>
          <p:cNvCxnSpPr/>
          <p:nvPr/>
        </p:nvCxnSpPr>
        <p:spPr>
          <a:xfrm>
            <a:off x="13469091" y="5010212"/>
            <a:ext cx="0" cy="1023884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4" name="Google Shape;1194;p26"/>
          <p:cNvSpPr/>
          <p:nvPr/>
        </p:nvSpPr>
        <p:spPr>
          <a:xfrm>
            <a:off x="3984302" y="869302"/>
            <a:ext cx="3159611" cy="1684303"/>
          </a:xfrm>
          <a:prstGeom prst="rect">
            <a:avLst/>
          </a:prstGeom>
          <a:solidFill>
            <a:srgbClr val="E1A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Team members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cannot update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infrastructure as they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don’t have access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State File</a:t>
            </a:r>
            <a:endParaRPr/>
          </a:p>
        </p:txBody>
      </p:sp>
      <p:sp>
        <p:nvSpPr>
          <p:cNvPr id="1195" name="Google Shape;1195;p26"/>
          <p:cNvSpPr/>
          <p:nvPr/>
        </p:nvSpPr>
        <p:spPr>
          <a:xfrm>
            <a:off x="4298489" y="2888530"/>
            <a:ext cx="2809227" cy="128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means we need store the state file in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shared location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96" name="Google Shape;1196;p26"/>
          <p:cNvSpPr/>
          <p:nvPr/>
        </p:nvSpPr>
        <p:spPr>
          <a:xfrm>
            <a:off x="7348041" y="879904"/>
            <a:ext cx="2809227" cy="1824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Backend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we can use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AWS S3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the shared storage for State Files</a:t>
            </a:r>
            <a:endParaRPr/>
          </a:p>
        </p:txBody>
      </p:sp>
      <p:sp>
        <p:nvSpPr>
          <p:cNvPr id="1197" name="Google Shape;1197;p26"/>
          <p:cNvSpPr/>
          <p:nvPr/>
        </p:nvSpPr>
        <p:spPr>
          <a:xfrm>
            <a:off x="7348041" y="2871919"/>
            <a:ext cx="2809227" cy="4124792"/>
          </a:xfrm>
          <a:prstGeom prst="rect">
            <a:avLst/>
          </a:prstGeom>
          <a:solidFill>
            <a:srgbClr val="E1A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two team members are running Terraform at the same time, you may run into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race conditions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multiple Terraform processes make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concurrent updates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state files, leading to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conflicts, data loss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 file corruption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26"/>
          <p:cNvSpPr/>
          <p:nvPr/>
        </p:nvSpPr>
        <p:spPr>
          <a:xfrm>
            <a:off x="7384905" y="7163914"/>
            <a:ext cx="3130573" cy="3257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State Locking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7"/>
          <p:cNvSpPr txBox="1"/>
          <p:nvPr/>
        </p:nvSpPr>
        <p:spPr>
          <a:xfrm>
            <a:off x="713433" y="-188704"/>
            <a:ext cx="1362556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 sz="53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Terraform Remote State File with State Locking</a:t>
            </a:r>
            <a:endParaRPr/>
          </a:p>
        </p:txBody>
      </p:sp>
      <p:pic>
        <p:nvPicPr>
          <p:cNvPr descr="User with solid fill" id="1204" name="Google Shape;1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43" y="14525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205" name="Google Shape;12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3033" y="143827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206" name="Google Shape;120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9069" y="14525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1207" name="Google Shape;120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215" y="25688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208" name="Google Shape;120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6693" y="3960468"/>
            <a:ext cx="801880" cy="80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27"/>
          <p:cNvSpPr/>
          <p:nvPr/>
        </p:nvSpPr>
        <p:spPr>
          <a:xfrm>
            <a:off x="341645" y="3775610"/>
            <a:ext cx="6571617" cy="1396721"/>
          </a:xfrm>
          <a:prstGeom prst="rect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27"/>
          <p:cNvSpPr txBox="1"/>
          <p:nvPr/>
        </p:nvSpPr>
        <p:spPr>
          <a:xfrm>
            <a:off x="221721" y="2262218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1211" name="Google Shape;1211;p27"/>
          <p:cNvSpPr txBox="1"/>
          <p:nvPr/>
        </p:nvSpPr>
        <p:spPr>
          <a:xfrm>
            <a:off x="2727312" y="4689232"/>
            <a:ext cx="1969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27"/>
          <p:cNvSpPr/>
          <p:nvPr/>
        </p:nvSpPr>
        <p:spPr>
          <a:xfrm>
            <a:off x="2091982" y="6196215"/>
            <a:ext cx="2733152" cy="1396721"/>
          </a:xfrm>
          <a:prstGeom prst="rect">
            <a:avLst/>
          </a:prstGeom>
          <a:noFill/>
          <a:ln cap="flat" cmpd="sng" w="60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7"/>
          <p:cNvSpPr txBox="1"/>
          <p:nvPr/>
        </p:nvSpPr>
        <p:spPr>
          <a:xfrm>
            <a:off x="797764" y="1135580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Admin1</a:t>
            </a:r>
            <a:endParaRPr/>
          </a:p>
        </p:txBody>
      </p:sp>
      <p:sp>
        <p:nvSpPr>
          <p:cNvPr id="1214" name="Google Shape;1214;p27"/>
          <p:cNvSpPr txBox="1"/>
          <p:nvPr/>
        </p:nvSpPr>
        <p:spPr>
          <a:xfrm>
            <a:off x="2975896" y="1121308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</p:txBody>
      </p:sp>
      <p:sp>
        <p:nvSpPr>
          <p:cNvPr id="1215" name="Google Shape;1215;p27"/>
          <p:cNvSpPr txBox="1"/>
          <p:nvPr/>
        </p:nvSpPr>
        <p:spPr>
          <a:xfrm>
            <a:off x="5125090" y="1135580"/>
            <a:ext cx="940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</p:txBody>
      </p:sp>
      <p:sp>
        <p:nvSpPr>
          <p:cNvPr id="1216" name="Google Shape;1216;p27"/>
          <p:cNvSpPr txBox="1"/>
          <p:nvPr/>
        </p:nvSpPr>
        <p:spPr>
          <a:xfrm>
            <a:off x="2623464" y="7189158"/>
            <a:ext cx="1440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1217" name="Google Shape;121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7050" y="6373859"/>
            <a:ext cx="713774" cy="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27"/>
          <p:cNvSpPr txBox="1"/>
          <p:nvPr/>
        </p:nvSpPr>
        <p:spPr>
          <a:xfrm>
            <a:off x="3238615" y="6373859"/>
            <a:ext cx="1143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/>
          </a:p>
        </p:txBody>
      </p:sp>
      <p:cxnSp>
        <p:nvCxnSpPr>
          <p:cNvPr id="1219" name="Google Shape;1219;p27"/>
          <p:cNvCxnSpPr>
            <a:stCxn id="1204" idx="2"/>
          </p:cNvCxnSpPr>
          <p:nvPr/>
        </p:nvCxnSpPr>
        <p:spPr>
          <a:xfrm>
            <a:off x="1267943" y="2366949"/>
            <a:ext cx="0" cy="405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0" name="Google Shape;1220;p27"/>
          <p:cNvCxnSpPr/>
          <p:nvPr/>
        </p:nvCxnSpPr>
        <p:spPr>
          <a:xfrm>
            <a:off x="2537460" y="5147196"/>
            <a:ext cx="0" cy="1049019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1221" name="Google Shape;1221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62806" y="255661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7"/>
          <p:cNvSpPr txBox="1"/>
          <p:nvPr/>
        </p:nvSpPr>
        <p:spPr>
          <a:xfrm>
            <a:off x="2623464" y="2239262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1223" name="Google Shape;1223;p27"/>
          <p:cNvCxnSpPr/>
          <p:nvPr/>
        </p:nvCxnSpPr>
        <p:spPr>
          <a:xfrm>
            <a:off x="3453534" y="2354718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omputer with solid fill" id="1224" name="Google Shape;1224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6977" y="257097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5" name="Google Shape;1225;p27"/>
          <p:cNvCxnSpPr/>
          <p:nvPr/>
        </p:nvCxnSpPr>
        <p:spPr>
          <a:xfrm>
            <a:off x="5527705" y="2369070"/>
            <a:ext cx="0" cy="405928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6" name="Google Shape;1226;p27"/>
          <p:cNvSpPr txBox="1"/>
          <p:nvPr/>
        </p:nvSpPr>
        <p:spPr>
          <a:xfrm>
            <a:off x="5747268" y="2264620"/>
            <a:ext cx="954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cxnSp>
        <p:nvCxnSpPr>
          <p:cNvPr id="1227" name="Google Shape;1227;p27"/>
          <p:cNvCxnSpPr/>
          <p:nvPr/>
        </p:nvCxnSpPr>
        <p:spPr>
          <a:xfrm>
            <a:off x="1277991" y="3280286"/>
            <a:ext cx="0" cy="51681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8" name="Google Shape;1228;p27"/>
          <p:cNvCxnSpPr/>
          <p:nvPr/>
        </p:nvCxnSpPr>
        <p:spPr>
          <a:xfrm>
            <a:off x="3497149" y="3266014"/>
            <a:ext cx="5552" cy="51681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9" name="Google Shape;1229;p27"/>
          <p:cNvCxnSpPr/>
          <p:nvPr/>
        </p:nvCxnSpPr>
        <p:spPr>
          <a:xfrm>
            <a:off x="5537753" y="3282407"/>
            <a:ext cx="0" cy="455110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30" name="Google Shape;1230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9926" y="3995102"/>
            <a:ext cx="711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27"/>
          <p:cNvSpPr txBox="1"/>
          <p:nvPr/>
        </p:nvSpPr>
        <p:spPr>
          <a:xfrm>
            <a:off x="647160" y="4684246"/>
            <a:ext cx="1623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</a:t>
            </a:r>
            <a:endParaRPr/>
          </a:p>
        </p:txBody>
      </p:sp>
      <p:cxnSp>
        <p:nvCxnSpPr>
          <p:cNvPr id="1232" name="Google Shape;1232;p27"/>
          <p:cNvCxnSpPr/>
          <p:nvPr/>
        </p:nvCxnSpPr>
        <p:spPr>
          <a:xfrm>
            <a:off x="3557633" y="5172331"/>
            <a:ext cx="0" cy="1050584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3" name="Google Shape;1233;p27"/>
          <p:cNvCxnSpPr/>
          <p:nvPr/>
        </p:nvCxnSpPr>
        <p:spPr>
          <a:xfrm>
            <a:off x="4471637" y="5172331"/>
            <a:ext cx="0" cy="1023884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34" name="Google Shape;1234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49451" y="4005808"/>
            <a:ext cx="711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27"/>
          <p:cNvSpPr txBox="1"/>
          <p:nvPr/>
        </p:nvSpPr>
        <p:spPr>
          <a:xfrm>
            <a:off x="4943788" y="4748793"/>
            <a:ext cx="1806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DynamoDB</a:t>
            </a:r>
            <a:endParaRPr/>
          </a:p>
        </p:txBody>
      </p:sp>
      <p:sp>
        <p:nvSpPr>
          <p:cNvPr id="1236" name="Google Shape;1236;p27"/>
          <p:cNvSpPr/>
          <p:nvPr/>
        </p:nvSpPr>
        <p:spPr>
          <a:xfrm>
            <a:off x="7273104" y="1074221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all backends support State Locking. AWS S3 supports State Locking</a:t>
            </a:r>
            <a:endParaRPr/>
          </a:p>
        </p:txBody>
      </p:sp>
      <p:sp>
        <p:nvSpPr>
          <p:cNvPr id="1237" name="Google Shape;1237;p27"/>
          <p:cNvSpPr/>
          <p:nvPr/>
        </p:nvSpPr>
        <p:spPr>
          <a:xfrm>
            <a:off x="7273104" y="1925122"/>
            <a:ext cx="7266861" cy="674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locking happens automatically on all operations that could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write state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27"/>
          <p:cNvSpPr/>
          <p:nvPr/>
        </p:nvSpPr>
        <p:spPr>
          <a:xfrm>
            <a:off x="7273104" y="2796828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 locking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fails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will not continue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7"/>
          <p:cNvSpPr/>
          <p:nvPr/>
        </p:nvSpPr>
        <p:spPr>
          <a:xfrm>
            <a:off x="7273104" y="3658006"/>
            <a:ext cx="7266861" cy="674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disable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 locking for most commands with the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-lock flag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it is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 recommended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27"/>
          <p:cNvSpPr/>
          <p:nvPr/>
        </p:nvSpPr>
        <p:spPr>
          <a:xfrm>
            <a:off x="7273104" y="4507955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acquiring the lock is taking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longer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than expected, Terraform will output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status message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27"/>
          <p:cNvSpPr/>
          <p:nvPr/>
        </p:nvSpPr>
        <p:spPr>
          <a:xfrm>
            <a:off x="7273103" y="5360527"/>
            <a:ext cx="7266861" cy="674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Terraform doesn't output a message, state locking is still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occurring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if your backend supports it.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27"/>
          <p:cNvSpPr/>
          <p:nvPr/>
        </p:nvSpPr>
        <p:spPr>
          <a:xfrm>
            <a:off x="7273103" y="6221705"/>
            <a:ext cx="7266861" cy="67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has a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force-unlock command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manually unlock the state if unlocking failed.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8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Remote State Datasource</a:t>
            </a:r>
            <a:endParaRPr/>
          </a:p>
        </p:txBody>
      </p:sp>
      <p:sp>
        <p:nvSpPr>
          <p:cNvPr id="1248" name="Google Shape;1248;p28"/>
          <p:cNvSpPr/>
          <p:nvPr/>
        </p:nvSpPr>
        <p:spPr>
          <a:xfrm>
            <a:off x="372533" y="1354667"/>
            <a:ext cx="13907910" cy="9934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terraform_remote_state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 retrieves the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root module output values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some other Terraform configuration, using the latest state snapshot from the remote backend.</a:t>
            </a:r>
            <a:endParaRPr/>
          </a:p>
        </p:txBody>
      </p:sp>
      <p:sp>
        <p:nvSpPr>
          <p:cNvPr id="1249" name="Google Shape;1249;p28"/>
          <p:cNvSpPr/>
          <p:nvPr/>
        </p:nvSpPr>
        <p:spPr>
          <a:xfrm>
            <a:off x="824089" y="2912533"/>
            <a:ext cx="3668889" cy="8353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Project-1</a:t>
            </a:r>
            <a:endParaRPr/>
          </a:p>
        </p:txBody>
      </p:sp>
      <p:sp>
        <p:nvSpPr>
          <p:cNvPr id="1250" name="Google Shape;1250;p28"/>
          <p:cNvSpPr/>
          <p:nvPr/>
        </p:nvSpPr>
        <p:spPr>
          <a:xfrm>
            <a:off x="9860845" y="2912533"/>
            <a:ext cx="3668889" cy="8353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Project-2</a:t>
            </a:r>
            <a:endParaRPr/>
          </a:p>
        </p:txBody>
      </p:sp>
      <p:sp>
        <p:nvSpPr>
          <p:cNvPr id="1251" name="Google Shape;1251;p28"/>
          <p:cNvSpPr/>
          <p:nvPr/>
        </p:nvSpPr>
        <p:spPr>
          <a:xfrm>
            <a:off x="1005840" y="4114800"/>
            <a:ext cx="2996071" cy="22239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</a:t>
            </a:r>
            <a:endParaRPr/>
          </a:p>
        </p:txBody>
      </p:sp>
      <p:sp>
        <p:nvSpPr>
          <p:cNvPr id="1252" name="Google Shape;1252;p28"/>
          <p:cNvSpPr/>
          <p:nvPr/>
        </p:nvSpPr>
        <p:spPr>
          <a:xfrm>
            <a:off x="10197253" y="4114800"/>
            <a:ext cx="2996071" cy="22239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ASG, ALB, Route53</a:t>
            </a:r>
            <a:endParaRPr/>
          </a:p>
        </p:txBody>
      </p:sp>
      <p:sp>
        <p:nvSpPr>
          <p:cNvPr id="1253" name="Google Shape;1253;p28"/>
          <p:cNvSpPr/>
          <p:nvPr/>
        </p:nvSpPr>
        <p:spPr>
          <a:xfrm>
            <a:off x="482035" y="6854776"/>
            <a:ext cx="4103510" cy="62088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project-1/terraform.tfstate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9793112" y="6854776"/>
            <a:ext cx="4103510" cy="62088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project-2/terraform.tfstate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4967111" y="4687710"/>
            <a:ext cx="4264942" cy="10780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terraform_remote_state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/>
          </a:p>
        </p:txBody>
      </p:sp>
      <p:cxnSp>
        <p:nvCxnSpPr>
          <p:cNvPr id="1256" name="Google Shape;1256;p28"/>
          <p:cNvCxnSpPr>
            <a:stCxn id="1252" idx="2"/>
            <a:endCxn id="1255" idx="6"/>
          </p:cNvCxnSpPr>
          <p:nvPr/>
        </p:nvCxnSpPr>
        <p:spPr>
          <a:xfrm rot="10800000">
            <a:off x="9232153" y="5226756"/>
            <a:ext cx="9651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57" name="Google Shape;1257;p28"/>
          <p:cNvCxnSpPr>
            <a:stCxn id="1255" idx="2"/>
            <a:endCxn id="1253" idx="3"/>
          </p:cNvCxnSpPr>
          <p:nvPr/>
        </p:nvCxnSpPr>
        <p:spPr>
          <a:xfrm flipH="1">
            <a:off x="4585511" y="5226755"/>
            <a:ext cx="381600" cy="19386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58" name="Google Shape;1258;p28"/>
          <p:cNvCxnSpPr>
            <a:stCxn id="1252" idx="2"/>
            <a:endCxn id="1255" idx="6"/>
          </p:cNvCxnSpPr>
          <p:nvPr/>
        </p:nvCxnSpPr>
        <p:spPr>
          <a:xfrm rot="10800000">
            <a:off x="9232153" y="5226756"/>
            <a:ext cx="9651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9" name="Google Shape;1259;p28"/>
          <p:cNvCxnSpPr>
            <a:stCxn id="1255" idx="4"/>
            <a:endCxn id="1253" idx="3"/>
          </p:cNvCxnSpPr>
          <p:nvPr/>
        </p:nvCxnSpPr>
        <p:spPr>
          <a:xfrm rot="5400000">
            <a:off x="5142832" y="5208549"/>
            <a:ext cx="1399500" cy="2514000"/>
          </a:xfrm>
          <a:prstGeom prst="bentConnector2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5032168" y="122490"/>
            <a:ext cx="3657600" cy="3549853"/>
          </a:xfrm>
          <a:prstGeom prst="rect">
            <a:avLst/>
          </a:prstGeom>
          <a:solidFill>
            <a:srgbClr val="7F7F7F"/>
          </a:solidFill>
          <a:ln cap="flat" cmpd="sng" w="349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233017" y="325968"/>
            <a:ext cx="3236838" cy="7639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STACKSIMPLIFY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17517" y="167778"/>
            <a:ext cx="3238991" cy="1082909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AWS EKS </a:t>
            </a:r>
            <a:r>
              <a:rPr b="0" i="0" lang="en-US" sz="3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Kubernetes</a:t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417517" y="1406552"/>
            <a:ext cx="3238991" cy="1082909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Azure AKS </a:t>
            </a:r>
            <a:r>
              <a:rPr b="0" i="0" lang="en-US" sz="3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Kubernetes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380101" y="5155302"/>
            <a:ext cx="3238992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Google GKE </a:t>
            </a:r>
            <a:r>
              <a:rPr b="0" i="0" lang="en-US" sz="3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Kubernetes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233017" y="1416252"/>
            <a:ext cx="3236838" cy="19339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DevOps &amp;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SRE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Roadmap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391974" y="3879259"/>
            <a:ext cx="3238992" cy="1082909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CloudFormation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331125" y="6397244"/>
            <a:ext cx="4035819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Lambda &amp; Serverless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9287730" y="122490"/>
            <a:ext cx="5056164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DevOps on 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EC2, ECS, EKS, Lambda, VPC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9302645" y="1374483"/>
            <a:ext cx="5056164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DevOps on Azure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VMs, ACI, AKS, Functions, App Services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391977" y="2637317"/>
            <a:ext cx="3238992" cy="1082909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AWS ECS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Docker on AWS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-12763507" y="7625313"/>
            <a:ext cx="1257299" cy="9232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791961" y="6453140"/>
            <a:ext cx="4035819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CKA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Certified Kubernetes Administrator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9279083" y="5173660"/>
            <a:ext cx="5056164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CKAD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Certified Kubernetes Application Developer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9293997" y="6404650"/>
            <a:ext cx="5056164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CKS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Certified Kubernetes Security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791962" y="3894180"/>
            <a:ext cx="4035819" cy="1082909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HashiCorp Certified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Terraform Associate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801495" y="5173660"/>
            <a:ext cx="4035819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HashiCorp Certified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Vault &amp; Consul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287730" y="2622227"/>
            <a:ext cx="5056164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SRE  with Terraform on 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EC2, ECS, EKS, Lambda, VPC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9302645" y="3905393"/>
            <a:ext cx="5056164" cy="1082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635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SRE  with Terraform on Azure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VMs, ACI, AKS, Functions, App Services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9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1265" name="Google Shape;1265;p29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1266" name="Google Shape;1266;p29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1267" name="Google Shape;1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29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1271" name="Google Shape;1271;p29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1272" name="Google Shape;127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29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1276" name="Google Shape;1276;p29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1277" name="Google Shape;127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29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1279" name="Google Shape;1279;p29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1280" name="Google Shape;128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29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1283" name="Google Shape;128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29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1285" name="Google Shape;128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29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1288" name="Google Shape;1288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29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1290" name="Google Shape;1290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29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1292" name="Google Shape;1292;p29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1293" name="Google Shape;1293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29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1295" name="Google Shape;1295;p29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1296" name="Google Shape;1296;p29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1297" name="Google Shape;1297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9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1299" name="Google Shape;1299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p29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1301" name="Google Shape;1301;p29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1302" name="Google Shape;1302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29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9"/>
          <p:cNvSpPr/>
          <p:nvPr/>
        </p:nvSpPr>
        <p:spPr>
          <a:xfrm>
            <a:off x="245358" y="66157"/>
            <a:ext cx="8139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Terraform Remote State Datasource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1305" name="Google Shape;1305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6" name="Google Shape;1306;p29"/>
          <p:cNvCxnSpPr>
            <a:stCxn id="1293" idx="2"/>
            <a:endCxn id="1296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7" name="Google Shape;1307;p29"/>
          <p:cNvCxnSpPr>
            <a:stCxn id="1305" idx="1"/>
            <a:endCxn id="1285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8" name="Google Shape;1308;p29"/>
          <p:cNvCxnSpPr>
            <a:stCxn id="1299" idx="2"/>
            <a:endCxn id="1293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9" name="Google Shape;1309;p29"/>
          <p:cNvCxnSpPr>
            <a:stCxn id="1285" idx="2"/>
            <a:endCxn id="1299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0" name="Google Shape;1310;p29"/>
          <p:cNvSpPr txBox="1"/>
          <p:nvPr/>
        </p:nvSpPr>
        <p:spPr>
          <a:xfrm>
            <a:off x="10202182" y="352312"/>
            <a:ext cx="3343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http://tfremoteds.devopsincloud.com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29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1312" name="Google Shape;1312;p29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1313" name="Google Shape;1313;p29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1314" name="Google Shape;1314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29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1317" name="Google Shape;1317;p29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1318" name="Google Shape;1318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29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321" name="Google Shape;1321;p29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1322" name="Google Shape;1322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29"/>
          <p:cNvSpPr/>
          <p:nvPr/>
        </p:nvSpPr>
        <p:spPr>
          <a:xfrm>
            <a:off x="183231" y="7668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Project-1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9"/>
          <p:cNvSpPr/>
          <p:nvPr/>
        </p:nvSpPr>
        <p:spPr>
          <a:xfrm>
            <a:off x="155703" y="2666126"/>
            <a:ext cx="3459222" cy="59486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Project-2</a:t>
            </a:r>
            <a:endParaRPr/>
          </a:p>
        </p:txBody>
      </p:sp>
      <p:sp>
        <p:nvSpPr>
          <p:cNvPr id="1325" name="Google Shape;1325;p29"/>
          <p:cNvSpPr/>
          <p:nvPr/>
        </p:nvSpPr>
        <p:spPr>
          <a:xfrm>
            <a:off x="155703" y="3372474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Autoscaling Groups</a:t>
            </a:r>
            <a:endParaRPr/>
          </a:p>
        </p:txBody>
      </p:sp>
      <p:sp>
        <p:nvSpPr>
          <p:cNvPr id="1326" name="Google Shape;1326;p29"/>
          <p:cNvSpPr/>
          <p:nvPr/>
        </p:nvSpPr>
        <p:spPr>
          <a:xfrm>
            <a:off x="139819" y="4062253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Load Balancers</a:t>
            </a:r>
            <a:endParaRPr/>
          </a:p>
        </p:txBody>
      </p:sp>
      <p:cxnSp>
        <p:nvCxnSpPr>
          <p:cNvPr id="1327" name="Google Shape;1327;p29"/>
          <p:cNvCxnSpPr>
            <a:stCxn id="1296" idx="1"/>
            <a:endCxn id="1290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8" name="Google Shape;1328;p29"/>
          <p:cNvCxnSpPr>
            <a:stCxn id="1296" idx="3"/>
            <a:endCxn id="1295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9" name="Google Shape;1329;p29"/>
          <p:cNvSpPr/>
          <p:nvPr/>
        </p:nvSpPr>
        <p:spPr>
          <a:xfrm>
            <a:off x="164655" y="1503525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VPC Resources</a:t>
            </a:r>
            <a:endParaRPr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29"/>
          <p:cNvSpPr/>
          <p:nvPr/>
        </p:nvSpPr>
        <p:spPr>
          <a:xfrm>
            <a:off x="135885" y="4787659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Route53</a:t>
            </a:r>
            <a:endParaRPr/>
          </a:p>
        </p:txBody>
      </p:sp>
      <p:sp>
        <p:nvSpPr>
          <p:cNvPr id="1331" name="Google Shape;1331;p29"/>
          <p:cNvSpPr/>
          <p:nvPr/>
        </p:nvSpPr>
        <p:spPr>
          <a:xfrm>
            <a:off x="109048" y="5524843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Certificate Manager</a:t>
            </a:r>
            <a:endParaRPr/>
          </a:p>
        </p:txBody>
      </p:sp>
      <p:sp>
        <p:nvSpPr>
          <p:cNvPr id="1332" name="Google Shape;1332;p29"/>
          <p:cNvSpPr/>
          <p:nvPr/>
        </p:nvSpPr>
        <p:spPr>
          <a:xfrm>
            <a:off x="119860" y="625711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SNS</a:t>
            </a:r>
            <a:endParaRPr/>
          </a:p>
        </p:txBody>
      </p:sp>
      <p:sp>
        <p:nvSpPr>
          <p:cNvPr id="1333" name="Google Shape;1333;p29"/>
          <p:cNvSpPr/>
          <p:nvPr/>
        </p:nvSpPr>
        <p:spPr>
          <a:xfrm>
            <a:off x="104726" y="6972278"/>
            <a:ext cx="3459222" cy="59486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IAM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Google Shape;13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61076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30"/>
          <p:cNvSpPr txBox="1"/>
          <p:nvPr/>
        </p:nvSpPr>
        <p:spPr>
          <a:xfrm>
            <a:off x="6446998" y="251995"/>
            <a:ext cx="20112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CodePipeline</a:t>
            </a:r>
            <a:endParaRPr/>
          </a:p>
        </p:txBody>
      </p:sp>
      <p:pic>
        <p:nvPicPr>
          <p:cNvPr id="1340" name="Google Shape;13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655" y="317566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30"/>
          <p:cNvSpPr txBox="1"/>
          <p:nvPr/>
        </p:nvSpPr>
        <p:spPr>
          <a:xfrm>
            <a:off x="4701912" y="3990081"/>
            <a:ext cx="17774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CodeBuild</a:t>
            </a:r>
            <a:endParaRPr/>
          </a:p>
        </p:txBody>
      </p:sp>
      <p:pic>
        <p:nvPicPr>
          <p:cNvPr id="1342" name="Google Shape;134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4622" y="3174159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30"/>
          <p:cNvSpPr txBox="1"/>
          <p:nvPr/>
        </p:nvSpPr>
        <p:spPr>
          <a:xfrm>
            <a:off x="2683085" y="3990081"/>
            <a:ext cx="9702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1344" name="Google Shape;1344;p30"/>
          <p:cNvSpPr txBox="1"/>
          <p:nvPr/>
        </p:nvSpPr>
        <p:spPr>
          <a:xfrm>
            <a:off x="7989131" y="3990081"/>
            <a:ext cx="9105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pic>
        <p:nvPicPr>
          <p:cNvPr id="1345" name="Google Shape;134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3391" y="3175668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346" name="Google Shape;134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717" y="3070053"/>
            <a:ext cx="970211" cy="97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30"/>
          <p:cNvSpPr/>
          <p:nvPr/>
        </p:nvSpPr>
        <p:spPr>
          <a:xfrm>
            <a:off x="4633377" y="2567453"/>
            <a:ext cx="1914558" cy="1830376"/>
          </a:xfrm>
          <a:prstGeom prst="roundRect">
            <a:avLst>
              <a:gd fmla="val 10679" name="adj"/>
            </a:avLst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30"/>
          <p:cNvSpPr txBox="1"/>
          <p:nvPr/>
        </p:nvSpPr>
        <p:spPr>
          <a:xfrm>
            <a:off x="4821380" y="2605123"/>
            <a:ext cx="14750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Dev Deploy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/>
          </a:p>
        </p:txBody>
      </p:sp>
      <p:sp>
        <p:nvSpPr>
          <p:cNvPr id="1349" name="Google Shape;1349;p30"/>
          <p:cNvSpPr/>
          <p:nvPr/>
        </p:nvSpPr>
        <p:spPr>
          <a:xfrm>
            <a:off x="7461950" y="2581393"/>
            <a:ext cx="1914558" cy="1830376"/>
          </a:xfrm>
          <a:prstGeom prst="roundRect">
            <a:avLst>
              <a:gd fmla="val 10679" name="adj"/>
            </a:avLst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30"/>
          <p:cNvSpPr txBox="1"/>
          <p:nvPr/>
        </p:nvSpPr>
        <p:spPr>
          <a:xfrm>
            <a:off x="7510478" y="2679558"/>
            <a:ext cx="18330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Manual Approval Stage</a:t>
            </a:r>
            <a:endParaRPr/>
          </a:p>
        </p:txBody>
      </p:sp>
      <p:pic>
        <p:nvPicPr>
          <p:cNvPr id="1351" name="Google Shape;13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5286" y="317566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30"/>
          <p:cNvSpPr txBox="1"/>
          <p:nvPr/>
        </p:nvSpPr>
        <p:spPr>
          <a:xfrm>
            <a:off x="10347543" y="3990081"/>
            <a:ext cx="17774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CodeBuild</a:t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10279008" y="2567453"/>
            <a:ext cx="1914558" cy="1830376"/>
          </a:xfrm>
          <a:prstGeom prst="roundRect">
            <a:avLst>
              <a:gd fmla="val 10679" name="adj"/>
            </a:avLst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30"/>
          <p:cNvSpPr txBox="1"/>
          <p:nvPr/>
        </p:nvSpPr>
        <p:spPr>
          <a:xfrm>
            <a:off x="10409263" y="2615788"/>
            <a:ext cx="16639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Stag Deploy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2230484" y="185057"/>
            <a:ext cx="10583754" cy="4789283"/>
          </a:xfrm>
          <a:prstGeom prst="roundRect">
            <a:avLst>
              <a:gd fmla="val 5984" name="adj"/>
            </a:avLst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30"/>
          <p:cNvSpPr txBox="1"/>
          <p:nvPr/>
        </p:nvSpPr>
        <p:spPr>
          <a:xfrm>
            <a:off x="203715" y="3998679"/>
            <a:ext cx="1133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/>
          </a:p>
        </p:txBody>
      </p:sp>
      <p:cxnSp>
        <p:nvCxnSpPr>
          <p:cNvPr id="1357" name="Google Shape;1357;p30"/>
          <p:cNvCxnSpPr>
            <a:stCxn id="1346" idx="3"/>
            <a:endCxn id="1342" idx="1"/>
          </p:cNvCxnSpPr>
          <p:nvPr/>
        </p:nvCxnSpPr>
        <p:spPr>
          <a:xfrm>
            <a:off x="1173928" y="3555158"/>
            <a:ext cx="16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8" name="Google Shape;1358;p30"/>
          <p:cNvCxnSpPr>
            <a:stCxn id="1342" idx="0"/>
            <a:endCxn id="1338" idx="1"/>
          </p:cNvCxnSpPr>
          <p:nvPr/>
        </p:nvCxnSpPr>
        <p:spPr>
          <a:xfrm flipH="1" rot="10800000">
            <a:off x="3238960" y="991659"/>
            <a:ext cx="3695100" cy="218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9" name="Google Shape;1359;p30"/>
          <p:cNvCxnSpPr>
            <a:stCxn id="1338" idx="2"/>
            <a:endCxn id="1347" idx="0"/>
          </p:cNvCxnSpPr>
          <p:nvPr/>
        </p:nvCxnSpPr>
        <p:spPr>
          <a:xfrm flipH="1">
            <a:off x="5590800" y="1372764"/>
            <a:ext cx="1724400" cy="119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0" name="Google Shape;1360;p30"/>
          <p:cNvCxnSpPr>
            <a:stCxn id="1338" idx="2"/>
            <a:endCxn id="1349" idx="0"/>
          </p:cNvCxnSpPr>
          <p:nvPr/>
        </p:nvCxnSpPr>
        <p:spPr>
          <a:xfrm>
            <a:off x="7315200" y="1372764"/>
            <a:ext cx="1104000" cy="120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1" name="Google Shape;1361;p30"/>
          <p:cNvCxnSpPr>
            <a:stCxn id="1338" idx="2"/>
            <a:endCxn id="1353" idx="0"/>
          </p:cNvCxnSpPr>
          <p:nvPr/>
        </p:nvCxnSpPr>
        <p:spPr>
          <a:xfrm>
            <a:off x="7315200" y="1372764"/>
            <a:ext cx="3921000" cy="119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1362" name="Google Shape;1362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09213" y="2689053"/>
            <a:ext cx="970211" cy="97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30"/>
          <p:cNvSpPr txBox="1"/>
          <p:nvPr/>
        </p:nvSpPr>
        <p:spPr>
          <a:xfrm>
            <a:off x="13251705" y="2363119"/>
            <a:ext cx="1133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1364" name="Google Shape;1364;p30"/>
          <p:cNvSpPr txBox="1"/>
          <p:nvPr/>
        </p:nvSpPr>
        <p:spPr>
          <a:xfrm>
            <a:off x="13110039" y="4943581"/>
            <a:ext cx="13858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notification</a:t>
            </a:r>
            <a:endParaRPr/>
          </a:p>
        </p:txBody>
      </p:sp>
      <p:pic>
        <p:nvPicPr>
          <p:cNvPr id="1365" name="Google Shape;1365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572069" y="441811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6" name="Google Shape;1366;p30"/>
          <p:cNvCxnSpPr>
            <a:stCxn id="1349" idx="2"/>
            <a:endCxn id="1365" idx="1"/>
          </p:cNvCxnSpPr>
          <p:nvPr/>
        </p:nvCxnSpPr>
        <p:spPr>
          <a:xfrm flipH="1" rot="-5400000">
            <a:off x="10878179" y="1952819"/>
            <a:ext cx="234900" cy="5152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7" name="Google Shape;1367;p30"/>
          <p:cNvCxnSpPr>
            <a:stCxn id="1365" idx="0"/>
            <a:endCxn id="1362" idx="2"/>
          </p:cNvCxnSpPr>
          <p:nvPr/>
        </p:nvCxnSpPr>
        <p:spPr>
          <a:xfrm rot="10800000">
            <a:off x="13794369" y="3659119"/>
            <a:ext cx="6300" cy="75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8" name="Google Shape;1368;p30"/>
          <p:cNvSpPr/>
          <p:nvPr/>
        </p:nvSpPr>
        <p:spPr>
          <a:xfrm>
            <a:off x="2256423" y="5272966"/>
            <a:ext cx="5183144" cy="2175615"/>
          </a:xfrm>
          <a:prstGeom prst="roundRect">
            <a:avLst>
              <a:gd fmla="val 5984" name="adj"/>
            </a:avLst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9" name="Google Shape;1369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63940" y="5414776"/>
            <a:ext cx="624512" cy="62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30"/>
          <p:cNvSpPr txBox="1"/>
          <p:nvPr/>
        </p:nvSpPr>
        <p:spPr>
          <a:xfrm>
            <a:off x="4303272" y="6039288"/>
            <a:ext cx="9458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pic>
        <p:nvPicPr>
          <p:cNvPr id="1371" name="Google Shape;1371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29894" y="6422066"/>
            <a:ext cx="616486" cy="6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2" name="Google Shape;1372;p30"/>
          <p:cNvSpPr txBox="1"/>
          <p:nvPr/>
        </p:nvSpPr>
        <p:spPr>
          <a:xfrm>
            <a:off x="2398359" y="7061782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</a:t>
            </a:r>
            <a:endParaRPr/>
          </a:p>
        </p:txBody>
      </p:sp>
      <p:pic>
        <p:nvPicPr>
          <p:cNvPr id="1373" name="Google Shape;1373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02340" y="5420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30"/>
          <p:cNvSpPr txBox="1"/>
          <p:nvPr/>
        </p:nvSpPr>
        <p:spPr>
          <a:xfrm>
            <a:off x="6217987" y="5976601"/>
            <a:ext cx="10387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</p:txBody>
      </p:sp>
      <p:pic>
        <p:nvPicPr>
          <p:cNvPr id="1375" name="Google Shape;1375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26883" y="5412598"/>
            <a:ext cx="608289" cy="608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0"/>
          <p:cNvSpPr txBox="1"/>
          <p:nvPr/>
        </p:nvSpPr>
        <p:spPr>
          <a:xfrm>
            <a:off x="5160566" y="6039288"/>
            <a:ext cx="1091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/>
          </a:p>
        </p:txBody>
      </p:sp>
      <p:sp>
        <p:nvSpPr>
          <p:cNvPr id="1377" name="Google Shape;1377;p30"/>
          <p:cNvSpPr txBox="1"/>
          <p:nvPr/>
        </p:nvSpPr>
        <p:spPr>
          <a:xfrm>
            <a:off x="3048592" y="5934741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1378" name="Google Shape;1378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422595" y="5407977"/>
            <a:ext cx="568624" cy="56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27008" y="541259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30"/>
          <p:cNvSpPr txBox="1"/>
          <p:nvPr/>
        </p:nvSpPr>
        <p:spPr>
          <a:xfrm>
            <a:off x="2234682" y="6080157"/>
            <a:ext cx="918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53</a:t>
            </a:r>
            <a:endParaRPr/>
          </a:p>
        </p:txBody>
      </p:sp>
      <p:pic>
        <p:nvPicPr>
          <p:cNvPr id="1381" name="Google Shape;1381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8129" y="6410917"/>
            <a:ext cx="616485" cy="61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30"/>
          <p:cNvSpPr txBox="1"/>
          <p:nvPr/>
        </p:nvSpPr>
        <p:spPr>
          <a:xfrm>
            <a:off x="2999585" y="6974234"/>
            <a:ext cx="1174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pic>
        <p:nvPicPr>
          <p:cNvPr id="1383" name="Google Shape;1383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92165" y="6480198"/>
            <a:ext cx="584072" cy="58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30"/>
          <p:cNvSpPr txBox="1"/>
          <p:nvPr/>
        </p:nvSpPr>
        <p:spPr>
          <a:xfrm>
            <a:off x="4235374" y="7109559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385" name="Google Shape;1385;p30"/>
          <p:cNvSpPr/>
          <p:nvPr/>
        </p:nvSpPr>
        <p:spPr>
          <a:xfrm>
            <a:off x="6058803" y="6768725"/>
            <a:ext cx="1249670" cy="586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1386" name="Google Shape;1386;p30"/>
          <p:cNvSpPr/>
          <p:nvPr/>
        </p:nvSpPr>
        <p:spPr>
          <a:xfrm>
            <a:off x="7644809" y="5272966"/>
            <a:ext cx="5183144" cy="2175615"/>
          </a:xfrm>
          <a:prstGeom prst="roundRect">
            <a:avLst>
              <a:gd fmla="val 5984" name="adj"/>
            </a:avLst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7" name="Google Shape;1387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52326" y="5414776"/>
            <a:ext cx="624512" cy="62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0"/>
          <p:cNvSpPr txBox="1"/>
          <p:nvPr/>
        </p:nvSpPr>
        <p:spPr>
          <a:xfrm>
            <a:off x="9691658" y="6039288"/>
            <a:ext cx="9458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pic>
        <p:nvPicPr>
          <p:cNvPr id="1389" name="Google Shape;1389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18280" y="6422066"/>
            <a:ext cx="616486" cy="6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30"/>
          <p:cNvSpPr txBox="1"/>
          <p:nvPr/>
        </p:nvSpPr>
        <p:spPr>
          <a:xfrm>
            <a:off x="7772153" y="7115094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</a:t>
            </a:r>
            <a:endParaRPr/>
          </a:p>
        </p:txBody>
      </p:sp>
      <p:pic>
        <p:nvPicPr>
          <p:cNvPr id="1391" name="Google Shape;1391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890726" y="5420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30"/>
          <p:cNvSpPr txBox="1"/>
          <p:nvPr/>
        </p:nvSpPr>
        <p:spPr>
          <a:xfrm>
            <a:off x="11606373" y="5976601"/>
            <a:ext cx="10387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</p:txBody>
      </p:sp>
      <p:pic>
        <p:nvPicPr>
          <p:cNvPr id="1393" name="Google Shape;1393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15269" y="5412598"/>
            <a:ext cx="608289" cy="608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30"/>
          <p:cNvSpPr txBox="1"/>
          <p:nvPr/>
        </p:nvSpPr>
        <p:spPr>
          <a:xfrm>
            <a:off x="10548952" y="6039288"/>
            <a:ext cx="1091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/>
          </a:p>
        </p:txBody>
      </p:sp>
      <p:sp>
        <p:nvSpPr>
          <p:cNvPr id="1395" name="Google Shape;1395;p30"/>
          <p:cNvSpPr txBox="1"/>
          <p:nvPr/>
        </p:nvSpPr>
        <p:spPr>
          <a:xfrm>
            <a:off x="8436978" y="5934741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1396" name="Google Shape;1396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10981" y="5407977"/>
            <a:ext cx="568624" cy="56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815394" y="541259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30"/>
          <p:cNvSpPr txBox="1"/>
          <p:nvPr/>
        </p:nvSpPr>
        <p:spPr>
          <a:xfrm>
            <a:off x="7623068" y="6080157"/>
            <a:ext cx="918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53</a:t>
            </a:r>
            <a:endParaRPr/>
          </a:p>
        </p:txBody>
      </p:sp>
      <p:pic>
        <p:nvPicPr>
          <p:cNvPr id="1399" name="Google Shape;139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06515" y="6410917"/>
            <a:ext cx="616485" cy="61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30"/>
          <p:cNvSpPr txBox="1"/>
          <p:nvPr/>
        </p:nvSpPr>
        <p:spPr>
          <a:xfrm>
            <a:off x="8434040" y="6974234"/>
            <a:ext cx="1249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pic>
        <p:nvPicPr>
          <p:cNvPr id="1401" name="Google Shape;1401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780551" y="6480198"/>
            <a:ext cx="584072" cy="58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30"/>
          <p:cNvSpPr txBox="1"/>
          <p:nvPr/>
        </p:nvSpPr>
        <p:spPr>
          <a:xfrm>
            <a:off x="9623760" y="7109559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403" name="Google Shape;1403;p30"/>
          <p:cNvSpPr/>
          <p:nvPr/>
        </p:nvSpPr>
        <p:spPr>
          <a:xfrm>
            <a:off x="11448397" y="6798185"/>
            <a:ext cx="1249670" cy="586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  <a:endParaRPr/>
          </a:p>
        </p:txBody>
      </p:sp>
      <p:cxnSp>
        <p:nvCxnSpPr>
          <p:cNvPr id="1404" name="Google Shape;1404;p30"/>
          <p:cNvCxnSpPr>
            <a:stCxn id="1347" idx="3"/>
            <a:endCxn id="1349" idx="1"/>
          </p:cNvCxnSpPr>
          <p:nvPr/>
        </p:nvCxnSpPr>
        <p:spPr>
          <a:xfrm>
            <a:off x="6547935" y="3482641"/>
            <a:ext cx="914100" cy="1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5" name="Google Shape;1405;p30"/>
          <p:cNvCxnSpPr>
            <a:stCxn id="1349" idx="3"/>
            <a:endCxn id="1353" idx="1"/>
          </p:cNvCxnSpPr>
          <p:nvPr/>
        </p:nvCxnSpPr>
        <p:spPr>
          <a:xfrm flipH="1" rot="10800000">
            <a:off x="9376508" y="3482781"/>
            <a:ext cx="902400" cy="1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6" name="Google Shape;1406;p30"/>
          <p:cNvCxnSpPr>
            <a:stCxn id="1347" idx="2"/>
            <a:endCxn id="1368" idx="0"/>
          </p:cNvCxnSpPr>
          <p:nvPr/>
        </p:nvCxnSpPr>
        <p:spPr>
          <a:xfrm flipH="1">
            <a:off x="4847856" y="4397829"/>
            <a:ext cx="7428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7" name="Google Shape;1407;p30"/>
          <p:cNvCxnSpPr>
            <a:stCxn id="1353" idx="2"/>
            <a:endCxn id="1386" idx="0"/>
          </p:cNvCxnSpPr>
          <p:nvPr/>
        </p:nvCxnSpPr>
        <p:spPr>
          <a:xfrm flipH="1">
            <a:off x="10236387" y="4397829"/>
            <a:ext cx="999900" cy="8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8" name="Google Shape;1408;p30"/>
          <p:cNvSpPr/>
          <p:nvPr/>
        </p:nvSpPr>
        <p:spPr>
          <a:xfrm>
            <a:off x="117675" y="186965"/>
            <a:ext cx="18268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IaC DevOps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9" name="Google Shape;1409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351936" y="460197"/>
            <a:ext cx="3202846" cy="79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248036" y="6477767"/>
            <a:ext cx="640836" cy="6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30"/>
          <p:cNvSpPr txBox="1"/>
          <p:nvPr/>
        </p:nvSpPr>
        <p:spPr>
          <a:xfrm>
            <a:off x="5313371" y="7106851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pic>
        <p:nvPicPr>
          <p:cNvPr id="1412" name="Google Shape;1412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637507" y="6519354"/>
            <a:ext cx="640836" cy="6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30"/>
          <p:cNvSpPr txBox="1"/>
          <p:nvPr/>
        </p:nvSpPr>
        <p:spPr>
          <a:xfrm>
            <a:off x="10702842" y="7148438"/>
            <a:ext cx="5638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1"/>
          <p:cNvSpPr/>
          <p:nvPr/>
        </p:nvSpPr>
        <p:spPr>
          <a:xfrm>
            <a:off x="5064347" y="1737082"/>
            <a:ext cx="927002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1419" name="Google Shape;1419;p31"/>
          <p:cNvSpPr/>
          <p:nvPr/>
        </p:nvSpPr>
        <p:spPr>
          <a:xfrm>
            <a:off x="3868595" y="667216"/>
            <a:ext cx="10632846" cy="68386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1420" name="Google Shape;1420;p31"/>
          <p:cNvSpPr/>
          <p:nvPr/>
        </p:nvSpPr>
        <p:spPr>
          <a:xfrm>
            <a:off x="5611323" y="120296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1421" name="Google Shape;1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900" y="668020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961" y="1751519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31"/>
          <p:cNvSpPr/>
          <p:nvPr/>
        </p:nvSpPr>
        <p:spPr>
          <a:xfrm>
            <a:off x="11828797" y="1189825"/>
            <a:ext cx="2289705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5997256" y="315108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6020969" y="1879743"/>
            <a:ext cx="616225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1426" name="Google Shape;142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969" y="189494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7563" y="316513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3994" y="218244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31"/>
          <p:cNvSpPr txBox="1"/>
          <p:nvPr/>
        </p:nvSpPr>
        <p:spPr>
          <a:xfrm>
            <a:off x="6136239" y="270272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5997256" y="589069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1431" name="Google Shape;143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7256" y="588910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31"/>
          <p:cNvSpPr/>
          <p:nvPr/>
        </p:nvSpPr>
        <p:spPr>
          <a:xfrm>
            <a:off x="12186911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12149078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1434" name="Google Shape;143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9078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Google Shape;143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4574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31"/>
          <p:cNvSpPr/>
          <p:nvPr/>
        </p:nvSpPr>
        <p:spPr>
          <a:xfrm>
            <a:off x="12186911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1437" name="Google Shape;143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6911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31"/>
          <p:cNvSpPr txBox="1"/>
          <p:nvPr/>
        </p:nvSpPr>
        <p:spPr>
          <a:xfrm>
            <a:off x="8384758" y="604530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1439" name="Google Shape;143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4982" y="38842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39480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31"/>
          <p:cNvSpPr txBox="1"/>
          <p:nvPr/>
        </p:nvSpPr>
        <p:spPr>
          <a:xfrm>
            <a:off x="11977626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1442" name="Google Shape;1442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1993" y="394047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31"/>
          <p:cNvSpPr txBox="1"/>
          <p:nvPr/>
        </p:nvSpPr>
        <p:spPr>
          <a:xfrm>
            <a:off x="12019666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1444" name="Google Shape;1444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96723" y="4003638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31"/>
          <p:cNvSpPr txBox="1"/>
          <p:nvPr/>
        </p:nvSpPr>
        <p:spPr>
          <a:xfrm>
            <a:off x="5834807" y="533447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1446" name="Google Shape;1446;p31"/>
          <p:cNvSpPr txBox="1"/>
          <p:nvPr/>
        </p:nvSpPr>
        <p:spPr>
          <a:xfrm>
            <a:off x="9311165" y="2291593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1447" name="Google Shape;1447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98330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31"/>
          <p:cNvSpPr txBox="1"/>
          <p:nvPr/>
        </p:nvSpPr>
        <p:spPr>
          <a:xfrm>
            <a:off x="6537510" y="407748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1449" name="Google Shape;1449;p31"/>
          <p:cNvSpPr txBox="1"/>
          <p:nvPr/>
        </p:nvSpPr>
        <p:spPr>
          <a:xfrm>
            <a:off x="12804505" y="4007191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1450" name="Google Shape;1450;p31"/>
          <p:cNvSpPr/>
          <p:nvPr/>
        </p:nvSpPr>
        <p:spPr>
          <a:xfrm>
            <a:off x="9409460" y="2695336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pic>
        <p:nvPicPr>
          <p:cNvPr id="1451" name="Google Shape;1451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3298" y="211166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31"/>
          <p:cNvSpPr txBox="1"/>
          <p:nvPr/>
        </p:nvSpPr>
        <p:spPr>
          <a:xfrm>
            <a:off x="3703727" y="2876214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1453" name="Google Shape;1453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663948" y="936918"/>
            <a:ext cx="619268" cy="6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31"/>
          <p:cNvSpPr txBox="1"/>
          <p:nvPr/>
        </p:nvSpPr>
        <p:spPr>
          <a:xfrm>
            <a:off x="8102929" y="1104952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1455" name="Google Shape;1455;p31"/>
          <p:cNvSpPr/>
          <p:nvPr/>
        </p:nvSpPr>
        <p:spPr>
          <a:xfrm>
            <a:off x="10545599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1456" name="Google Shape;1456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9575" y="5804655"/>
            <a:ext cx="3202846" cy="79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31"/>
          <p:cNvSpPr/>
          <p:nvPr/>
        </p:nvSpPr>
        <p:spPr>
          <a:xfrm>
            <a:off x="8283626" y="1597224"/>
            <a:ext cx="3447587" cy="1663769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1458" name="Google Shape;1458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01841" y="-47320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9" name="Google Shape;1459;p31"/>
          <p:cNvCxnSpPr>
            <a:stCxn id="1447" idx="2"/>
            <a:endCxn id="1450" idx="0"/>
          </p:cNvCxnSpPr>
          <p:nvPr/>
        </p:nvCxnSpPr>
        <p:spPr>
          <a:xfrm flipH="1">
            <a:off x="9962242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0" name="Google Shape;1460;p31"/>
          <p:cNvCxnSpPr>
            <a:stCxn id="1458" idx="1"/>
            <a:endCxn id="1439" idx="0"/>
          </p:cNvCxnSpPr>
          <p:nvPr/>
        </p:nvCxnSpPr>
        <p:spPr>
          <a:xfrm flipH="1">
            <a:off x="9973541" y="257514"/>
            <a:ext cx="3228300" cy="1308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1" name="Google Shape;1461;p31"/>
          <p:cNvCxnSpPr>
            <a:stCxn id="1453" idx="2"/>
            <a:endCxn id="1447" idx="0"/>
          </p:cNvCxnSpPr>
          <p:nvPr/>
        </p:nvCxnSpPr>
        <p:spPr>
          <a:xfrm>
            <a:off x="9973582" y="1556186"/>
            <a:ext cx="9000" cy="3429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2" name="Google Shape;1462;p31"/>
          <p:cNvCxnSpPr>
            <a:stCxn id="1439" idx="2"/>
            <a:endCxn id="1453" idx="0"/>
          </p:cNvCxnSpPr>
          <p:nvPr/>
        </p:nvCxnSpPr>
        <p:spPr>
          <a:xfrm>
            <a:off x="9973582" y="845628"/>
            <a:ext cx="0" cy="9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3" name="Google Shape;1463;p31"/>
          <p:cNvSpPr txBox="1"/>
          <p:nvPr/>
        </p:nvSpPr>
        <p:spPr>
          <a:xfrm>
            <a:off x="10269685" y="304354"/>
            <a:ext cx="32969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http://devdemo1.devopsincloud.com</a:t>
            </a:r>
            <a:endParaRPr/>
          </a:p>
        </p:txBody>
      </p:sp>
      <p:sp>
        <p:nvSpPr>
          <p:cNvPr id="1464" name="Google Shape;1464;p31"/>
          <p:cNvSpPr txBox="1"/>
          <p:nvPr/>
        </p:nvSpPr>
        <p:spPr>
          <a:xfrm>
            <a:off x="6188050" y="6275047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1465" name="Google Shape;1465;p31"/>
          <p:cNvSpPr txBox="1"/>
          <p:nvPr/>
        </p:nvSpPr>
        <p:spPr>
          <a:xfrm>
            <a:off x="12329563" y="6316378"/>
            <a:ext cx="13837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Databases</a:t>
            </a:r>
            <a:endParaRPr/>
          </a:p>
        </p:txBody>
      </p:sp>
      <p:sp>
        <p:nvSpPr>
          <p:cNvPr id="1466" name="Google Shape;1466;p31"/>
          <p:cNvSpPr/>
          <p:nvPr/>
        </p:nvSpPr>
        <p:spPr>
          <a:xfrm>
            <a:off x="6350548" y="3821031"/>
            <a:ext cx="7187576" cy="969963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1467" name="Google Shape;1467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15990" y="382002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83964" y="536110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31"/>
          <p:cNvSpPr txBox="1"/>
          <p:nvPr/>
        </p:nvSpPr>
        <p:spPr>
          <a:xfrm>
            <a:off x="3776348" y="6139577"/>
            <a:ext cx="13398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/>
          </a:p>
        </p:txBody>
      </p:sp>
      <p:sp>
        <p:nvSpPr>
          <p:cNvPr id="1470" name="Google Shape;1470;p31"/>
          <p:cNvSpPr txBox="1"/>
          <p:nvPr/>
        </p:nvSpPr>
        <p:spPr>
          <a:xfrm>
            <a:off x="3923856" y="6973634"/>
            <a:ext cx="968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/>
          </a:p>
        </p:txBody>
      </p:sp>
      <p:pic>
        <p:nvPicPr>
          <p:cNvPr id="1471" name="Google Shape;1471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90537" y="64672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3298" y="353920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31"/>
          <p:cNvSpPr txBox="1"/>
          <p:nvPr/>
        </p:nvSpPr>
        <p:spPr>
          <a:xfrm>
            <a:off x="4020648" y="4312647"/>
            <a:ext cx="897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474" name="Google Shape;1474;p31"/>
          <p:cNvSpPr txBox="1"/>
          <p:nvPr/>
        </p:nvSpPr>
        <p:spPr>
          <a:xfrm>
            <a:off x="4143200" y="5036171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</p:txBody>
      </p:sp>
      <p:pic>
        <p:nvPicPr>
          <p:cNvPr id="1475" name="Google Shape;1475;p3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12614" y="464234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6" name="Google Shape;1476;p31"/>
          <p:cNvCxnSpPr>
            <a:stCxn id="1450" idx="1"/>
            <a:endCxn id="1444" idx="3"/>
          </p:cNvCxnSpPr>
          <p:nvPr/>
        </p:nvCxnSpPr>
        <p:spPr>
          <a:xfrm flipH="1">
            <a:off x="7060460" y="2852302"/>
            <a:ext cx="2349000" cy="1433400"/>
          </a:xfrm>
          <a:prstGeom prst="bentConnector3">
            <a:avLst>
              <a:gd fmla="val 3285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7" name="Google Shape;1477;p31"/>
          <p:cNvCxnSpPr>
            <a:stCxn id="1450" idx="3"/>
            <a:endCxn id="1449" idx="1"/>
          </p:cNvCxnSpPr>
          <p:nvPr/>
        </p:nvCxnSpPr>
        <p:spPr>
          <a:xfrm>
            <a:off x="10514779" y="2852302"/>
            <a:ext cx="2289600" cy="1370400"/>
          </a:xfrm>
          <a:prstGeom prst="bentConnector3">
            <a:avLst>
              <a:gd fmla="val 3288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8" name="Google Shape;1478;p31"/>
          <p:cNvSpPr/>
          <p:nvPr/>
        </p:nvSpPr>
        <p:spPr>
          <a:xfrm>
            <a:off x="390201" y="1077403"/>
            <a:ext cx="3058886" cy="206851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479" name="Google Shape;1479;p31"/>
          <p:cNvSpPr/>
          <p:nvPr/>
        </p:nvSpPr>
        <p:spPr>
          <a:xfrm>
            <a:off x="320245" y="3814179"/>
            <a:ext cx="3058886" cy="206851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2"/>
          <p:cNvSpPr txBox="1"/>
          <p:nvPr>
            <p:ph idx="1" type="body"/>
          </p:nvPr>
        </p:nvSpPr>
        <p:spPr>
          <a:xfrm>
            <a:off x="552660" y="2801757"/>
            <a:ext cx="8470112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Infrastructure as Code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7000"/>
              <a:buNone/>
            </a:pPr>
            <a:r>
              <a:rPr b="1" lang="en-US" sz="7000">
                <a:solidFill>
                  <a:srgbClr val="0070C0"/>
                </a:solidFill>
              </a:rPr>
              <a:t>IaC</a:t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1485" name="Google Shape;14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744587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486" name="Google Shape;1486;p32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487" name="Google Shape;1487;p32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488" name="Google Shape;1488;p32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3"/>
          <p:cNvSpPr txBox="1"/>
          <p:nvPr>
            <p:ph type="title"/>
          </p:nvPr>
        </p:nvSpPr>
        <p:spPr>
          <a:xfrm>
            <a:off x="180871" y="2618642"/>
            <a:ext cx="13665758" cy="1818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500"/>
              <a:buFont typeface="Calibri"/>
              <a:buNone/>
            </a:pPr>
            <a:r>
              <a:rPr b="1" lang="en-US" sz="7500"/>
              <a:t>What is Infrastructure as Code 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4"/>
          <p:cNvSpPr txBox="1"/>
          <p:nvPr>
            <p:ph type="title"/>
          </p:nvPr>
        </p:nvSpPr>
        <p:spPr>
          <a:xfrm>
            <a:off x="1005839" y="5500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Traditional Way of Managing Infrastructure</a:t>
            </a:r>
            <a:endParaRPr/>
          </a:p>
        </p:txBody>
      </p:sp>
      <p:sp>
        <p:nvSpPr>
          <p:cNvPr id="1499" name="Google Shape;1499;p34"/>
          <p:cNvSpPr/>
          <p:nvPr/>
        </p:nvSpPr>
        <p:spPr>
          <a:xfrm>
            <a:off x="301451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1500" name="Google Shape;1500;p34"/>
          <p:cNvSpPr/>
          <p:nvPr/>
        </p:nvSpPr>
        <p:spPr>
          <a:xfrm>
            <a:off x="3170254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/>
          </a:p>
        </p:txBody>
      </p:sp>
      <p:sp>
        <p:nvSpPr>
          <p:cNvPr id="1501" name="Google Shape;1501;p34"/>
          <p:cNvSpPr/>
          <p:nvPr/>
        </p:nvSpPr>
        <p:spPr>
          <a:xfrm>
            <a:off x="6044083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</p:txBody>
      </p:sp>
      <p:sp>
        <p:nvSpPr>
          <p:cNvPr id="1502" name="Google Shape;1502;p34"/>
          <p:cNvSpPr/>
          <p:nvPr/>
        </p:nvSpPr>
        <p:spPr>
          <a:xfrm>
            <a:off x="8917913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/>
          </a:p>
        </p:txBody>
      </p:sp>
      <p:sp>
        <p:nvSpPr>
          <p:cNvPr id="1503" name="Google Shape;1503;p34"/>
          <p:cNvSpPr/>
          <p:nvPr/>
        </p:nvSpPr>
        <p:spPr>
          <a:xfrm>
            <a:off x="11791743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Recovery</a:t>
            </a:r>
            <a:endParaRPr/>
          </a:p>
        </p:txBody>
      </p:sp>
      <p:pic>
        <p:nvPicPr>
          <p:cNvPr descr="User with solid fill" id="1504" name="Google Shape;15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367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05" name="Google Shape;15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170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06" name="Google Shape;15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9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07" name="Google Shape;15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1828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08" name="Google Shape;150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0633" y="191891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34"/>
          <p:cNvSpPr txBox="1"/>
          <p:nvPr/>
        </p:nvSpPr>
        <p:spPr>
          <a:xfrm>
            <a:off x="1070076" y="1343091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sp>
        <p:nvSpPr>
          <p:cNvPr id="1510" name="Google Shape;1510;p34"/>
          <p:cNvSpPr txBox="1"/>
          <p:nvPr/>
        </p:nvSpPr>
        <p:spPr>
          <a:xfrm>
            <a:off x="3775262" y="1335877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cxnSp>
        <p:nvCxnSpPr>
          <p:cNvPr id="1511" name="Google Shape;1511;p34"/>
          <p:cNvCxnSpPr>
            <a:stCxn id="1505" idx="3"/>
            <a:endCxn id="1506" idx="1"/>
          </p:cNvCxnSpPr>
          <p:nvPr/>
        </p:nvCxnSpPr>
        <p:spPr>
          <a:xfrm>
            <a:off x="4898570" y="2304106"/>
            <a:ext cx="1959300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2" name="Google Shape;1512;p34"/>
          <p:cNvSpPr txBox="1"/>
          <p:nvPr/>
        </p:nvSpPr>
        <p:spPr>
          <a:xfrm>
            <a:off x="4861191" y="2354366"/>
            <a:ext cx="196329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/>
          </a:p>
        </p:txBody>
      </p:sp>
      <p:sp>
        <p:nvSpPr>
          <p:cNvPr id="1513" name="Google Shape;1513;p34"/>
          <p:cNvSpPr txBox="1"/>
          <p:nvPr/>
        </p:nvSpPr>
        <p:spPr>
          <a:xfrm>
            <a:off x="6733950" y="1388157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14" name="Google Shape;1514;p34"/>
          <p:cNvSpPr txBox="1"/>
          <p:nvPr/>
        </p:nvSpPr>
        <p:spPr>
          <a:xfrm>
            <a:off x="9650888" y="1416019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15" name="Google Shape;1515;p34"/>
          <p:cNvSpPr txBox="1"/>
          <p:nvPr/>
        </p:nvSpPr>
        <p:spPr>
          <a:xfrm>
            <a:off x="12384040" y="1416019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16" name="Google Shape;1516;p34"/>
          <p:cNvSpPr/>
          <p:nvPr/>
        </p:nvSpPr>
        <p:spPr>
          <a:xfrm>
            <a:off x="2843684" y="4190163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34"/>
          <p:cNvSpPr/>
          <p:nvPr/>
        </p:nvSpPr>
        <p:spPr>
          <a:xfrm>
            <a:off x="5714999" y="4205235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34"/>
          <p:cNvSpPr/>
          <p:nvPr/>
        </p:nvSpPr>
        <p:spPr>
          <a:xfrm>
            <a:off x="8586316" y="4205235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34"/>
          <p:cNvSpPr/>
          <p:nvPr/>
        </p:nvSpPr>
        <p:spPr>
          <a:xfrm>
            <a:off x="11462659" y="4185138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34"/>
          <p:cNvSpPr/>
          <p:nvPr/>
        </p:nvSpPr>
        <p:spPr>
          <a:xfrm>
            <a:off x="633046" y="5602309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Days</a:t>
            </a:r>
            <a:endParaRPr/>
          </a:p>
        </p:txBody>
      </p:sp>
      <p:sp>
        <p:nvSpPr>
          <p:cNvPr id="1521" name="Google Shape;1521;p34"/>
          <p:cNvSpPr/>
          <p:nvPr/>
        </p:nvSpPr>
        <p:spPr>
          <a:xfrm>
            <a:off x="3556747" y="5605697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Days</a:t>
            </a:r>
            <a:endParaRPr/>
          </a:p>
        </p:txBody>
      </p:sp>
      <p:sp>
        <p:nvSpPr>
          <p:cNvPr id="1522" name="Google Shape;1522;p34"/>
          <p:cNvSpPr/>
          <p:nvPr/>
        </p:nvSpPr>
        <p:spPr>
          <a:xfrm>
            <a:off x="6613121" y="5602309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Days</a:t>
            </a:r>
            <a:endParaRPr/>
          </a:p>
        </p:txBody>
      </p:sp>
      <p:sp>
        <p:nvSpPr>
          <p:cNvPr id="1523" name="Google Shape;1523;p34"/>
          <p:cNvSpPr/>
          <p:nvPr/>
        </p:nvSpPr>
        <p:spPr>
          <a:xfrm>
            <a:off x="9536822" y="5602309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Days</a:t>
            </a:r>
            <a:endParaRPr/>
          </a:p>
        </p:txBody>
      </p:sp>
      <p:sp>
        <p:nvSpPr>
          <p:cNvPr id="1524" name="Google Shape;1524;p34"/>
          <p:cNvSpPr/>
          <p:nvPr/>
        </p:nvSpPr>
        <p:spPr>
          <a:xfrm>
            <a:off x="12352608" y="5602308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Days</a:t>
            </a:r>
            <a:endParaRPr/>
          </a:p>
        </p:txBody>
      </p:sp>
      <p:sp>
        <p:nvSpPr>
          <p:cNvPr id="1525" name="Google Shape;1525;p34"/>
          <p:cNvSpPr/>
          <p:nvPr/>
        </p:nvSpPr>
        <p:spPr>
          <a:xfrm>
            <a:off x="170822" y="6757072"/>
            <a:ext cx="14349046" cy="809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Time: 25 Days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5"/>
          <p:cNvSpPr txBox="1"/>
          <p:nvPr>
            <p:ph type="title"/>
          </p:nvPr>
        </p:nvSpPr>
        <p:spPr>
          <a:xfrm>
            <a:off x="1005839" y="5500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Traditional Way of Managing Infrastructure</a:t>
            </a:r>
            <a:endParaRPr/>
          </a:p>
        </p:txBody>
      </p:sp>
      <p:sp>
        <p:nvSpPr>
          <p:cNvPr id="1531" name="Google Shape;1531;p35"/>
          <p:cNvSpPr/>
          <p:nvPr/>
        </p:nvSpPr>
        <p:spPr>
          <a:xfrm>
            <a:off x="301451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1532" name="Google Shape;1532;p35"/>
          <p:cNvSpPr/>
          <p:nvPr/>
        </p:nvSpPr>
        <p:spPr>
          <a:xfrm>
            <a:off x="3170254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/>
          </a:p>
        </p:txBody>
      </p:sp>
      <p:sp>
        <p:nvSpPr>
          <p:cNvPr id="1533" name="Google Shape;1533;p35"/>
          <p:cNvSpPr/>
          <p:nvPr/>
        </p:nvSpPr>
        <p:spPr>
          <a:xfrm>
            <a:off x="6044083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</p:txBody>
      </p:sp>
      <p:sp>
        <p:nvSpPr>
          <p:cNvPr id="1534" name="Google Shape;1534;p35"/>
          <p:cNvSpPr/>
          <p:nvPr/>
        </p:nvSpPr>
        <p:spPr>
          <a:xfrm>
            <a:off x="8917913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/>
          </a:p>
        </p:txBody>
      </p:sp>
      <p:sp>
        <p:nvSpPr>
          <p:cNvPr id="1535" name="Google Shape;1535;p35"/>
          <p:cNvSpPr/>
          <p:nvPr/>
        </p:nvSpPr>
        <p:spPr>
          <a:xfrm>
            <a:off x="11791743" y="3376246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Recovery</a:t>
            </a:r>
            <a:endParaRPr/>
          </a:p>
        </p:txBody>
      </p:sp>
      <p:pic>
        <p:nvPicPr>
          <p:cNvPr descr="User with solid fill" id="1536" name="Google Shape;15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367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37" name="Google Shape;15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170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38" name="Google Shape;153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9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39" name="Google Shape;15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1828" y="18469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40" name="Google Shape;15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0633" y="191891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35"/>
          <p:cNvSpPr txBox="1"/>
          <p:nvPr/>
        </p:nvSpPr>
        <p:spPr>
          <a:xfrm>
            <a:off x="1070076" y="1343091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sp>
        <p:nvSpPr>
          <p:cNvPr id="1542" name="Google Shape;1542;p35"/>
          <p:cNvSpPr txBox="1"/>
          <p:nvPr/>
        </p:nvSpPr>
        <p:spPr>
          <a:xfrm>
            <a:off x="3775262" y="1335877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cxnSp>
        <p:nvCxnSpPr>
          <p:cNvPr id="1543" name="Google Shape;1543;p35"/>
          <p:cNvCxnSpPr>
            <a:stCxn id="1537" idx="3"/>
            <a:endCxn id="1538" idx="1"/>
          </p:cNvCxnSpPr>
          <p:nvPr/>
        </p:nvCxnSpPr>
        <p:spPr>
          <a:xfrm>
            <a:off x="4898570" y="2304106"/>
            <a:ext cx="1959300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4" name="Google Shape;1544;p35"/>
          <p:cNvSpPr txBox="1"/>
          <p:nvPr/>
        </p:nvSpPr>
        <p:spPr>
          <a:xfrm>
            <a:off x="4861191" y="2354366"/>
            <a:ext cx="19632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(Steps Missing)</a:t>
            </a:r>
            <a:endParaRPr/>
          </a:p>
        </p:txBody>
      </p:sp>
      <p:sp>
        <p:nvSpPr>
          <p:cNvPr id="1545" name="Google Shape;1545;p35"/>
          <p:cNvSpPr txBox="1"/>
          <p:nvPr/>
        </p:nvSpPr>
        <p:spPr>
          <a:xfrm>
            <a:off x="6733950" y="1388157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46" name="Google Shape;1546;p35"/>
          <p:cNvSpPr txBox="1"/>
          <p:nvPr/>
        </p:nvSpPr>
        <p:spPr>
          <a:xfrm>
            <a:off x="9650888" y="1416019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47" name="Google Shape;1547;p35"/>
          <p:cNvSpPr txBox="1"/>
          <p:nvPr/>
        </p:nvSpPr>
        <p:spPr>
          <a:xfrm>
            <a:off x="12384040" y="1416019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48" name="Google Shape;1548;p35"/>
          <p:cNvSpPr/>
          <p:nvPr/>
        </p:nvSpPr>
        <p:spPr>
          <a:xfrm>
            <a:off x="2843684" y="4190163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35"/>
          <p:cNvSpPr/>
          <p:nvPr/>
        </p:nvSpPr>
        <p:spPr>
          <a:xfrm>
            <a:off x="5714999" y="4205235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35"/>
          <p:cNvSpPr/>
          <p:nvPr/>
        </p:nvSpPr>
        <p:spPr>
          <a:xfrm>
            <a:off x="8586316" y="4205235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35"/>
          <p:cNvSpPr/>
          <p:nvPr/>
        </p:nvSpPr>
        <p:spPr>
          <a:xfrm>
            <a:off x="11462659" y="4185138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35"/>
          <p:cNvSpPr/>
          <p:nvPr/>
        </p:nvSpPr>
        <p:spPr>
          <a:xfrm>
            <a:off x="633046" y="5602309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CI</a:t>
            </a:r>
            <a:endParaRPr/>
          </a:p>
        </p:txBody>
      </p:sp>
      <p:sp>
        <p:nvSpPr>
          <p:cNvPr id="1553" name="Google Shape;1553;p35"/>
          <p:cNvSpPr/>
          <p:nvPr/>
        </p:nvSpPr>
        <p:spPr>
          <a:xfrm>
            <a:off x="3556747" y="5605697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Delays</a:t>
            </a:r>
            <a:endParaRPr/>
          </a:p>
        </p:txBody>
      </p:sp>
      <p:sp>
        <p:nvSpPr>
          <p:cNvPr id="1554" name="Google Shape;1554;p35"/>
          <p:cNvSpPr/>
          <p:nvPr/>
        </p:nvSpPr>
        <p:spPr>
          <a:xfrm>
            <a:off x="6613121" y="5602309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/>
          </a:p>
        </p:txBody>
      </p:sp>
      <p:sp>
        <p:nvSpPr>
          <p:cNvPr id="1555" name="Google Shape;1555;p35"/>
          <p:cNvSpPr/>
          <p:nvPr/>
        </p:nvSpPr>
        <p:spPr>
          <a:xfrm>
            <a:off x="9536822" y="5602309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Outages</a:t>
            </a:r>
            <a:endParaRPr/>
          </a:p>
        </p:txBody>
      </p:sp>
      <p:sp>
        <p:nvSpPr>
          <p:cNvPr id="1556" name="Google Shape;1556;p35"/>
          <p:cNvSpPr/>
          <p:nvPr/>
        </p:nvSpPr>
        <p:spPr>
          <a:xfrm>
            <a:off x="12352608" y="5602308"/>
            <a:ext cx="1599528" cy="11756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Not-in-Sync</a:t>
            </a:r>
            <a:endParaRPr/>
          </a:p>
        </p:txBody>
      </p:sp>
      <p:sp>
        <p:nvSpPr>
          <p:cNvPr id="1557" name="Google Shape;1557;p35"/>
          <p:cNvSpPr/>
          <p:nvPr/>
        </p:nvSpPr>
        <p:spPr>
          <a:xfrm>
            <a:off x="170822" y="6757072"/>
            <a:ext cx="14349046" cy="8897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Problems at many places in manual process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6"/>
          <p:cNvSpPr txBox="1"/>
          <p:nvPr>
            <p:ph type="title"/>
          </p:nvPr>
        </p:nvSpPr>
        <p:spPr>
          <a:xfrm>
            <a:off x="941604" y="13968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Traditional Way of Managing Infrastructure</a:t>
            </a:r>
            <a:endParaRPr/>
          </a:p>
        </p:txBody>
      </p:sp>
      <p:sp>
        <p:nvSpPr>
          <p:cNvPr id="1563" name="Google Shape;1563;p36"/>
          <p:cNvSpPr/>
          <p:nvPr/>
        </p:nvSpPr>
        <p:spPr>
          <a:xfrm>
            <a:off x="301451" y="2421658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1564" name="Google Shape;1564;p36"/>
          <p:cNvSpPr/>
          <p:nvPr/>
        </p:nvSpPr>
        <p:spPr>
          <a:xfrm>
            <a:off x="3170254" y="2421658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/>
          </a:p>
        </p:txBody>
      </p:sp>
      <p:sp>
        <p:nvSpPr>
          <p:cNvPr id="1565" name="Google Shape;1565;p36"/>
          <p:cNvSpPr/>
          <p:nvPr/>
        </p:nvSpPr>
        <p:spPr>
          <a:xfrm>
            <a:off x="6044083" y="2421658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</p:txBody>
      </p:sp>
      <p:sp>
        <p:nvSpPr>
          <p:cNvPr id="1566" name="Google Shape;1566;p36"/>
          <p:cNvSpPr/>
          <p:nvPr/>
        </p:nvSpPr>
        <p:spPr>
          <a:xfrm>
            <a:off x="8917913" y="2421658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/>
          </a:p>
        </p:txBody>
      </p:sp>
      <p:sp>
        <p:nvSpPr>
          <p:cNvPr id="1567" name="Google Shape;1567;p36"/>
          <p:cNvSpPr/>
          <p:nvPr/>
        </p:nvSpPr>
        <p:spPr>
          <a:xfrm>
            <a:off x="11791743" y="2421658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Recovery</a:t>
            </a:r>
            <a:endParaRPr/>
          </a:p>
        </p:txBody>
      </p:sp>
      <p:pic>
        <p:nvPicPr>
          <p:cNvPr descr="User with solid fill" id="1568" name="Google Shape;15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367" y="13042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69" name="Google Shape;15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170" y="13042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70" name="Google Shape;157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9" y="13042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71" name="Google Shape;15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1828" y="13042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72" name="Google Shape;15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0633" y="137631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36"/>
          <p:cNvSpPr txBox="1"/>
          <p:nvPr/>
        </p:nvSpPr>
        <p:spPr>
          <a:xfrm>
            <a:off x="1070076" y="800484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sp>
        <p:nvSpPr>
          <p:cNvPr id="1574" name="Google Shape;1574;p36"/>
          <p:cNvSpPr txBox="1"/>
          <p:nvPr/>
        </p:nvSpPr>
        <p:spPr>
          <a:xfrm>
            <a:off x="3775262" y="793270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cxnSp>
        <p:nvCxnSpPr>
          <p:cNvPr id="1575" name="Google Shape;1575;p36"/>
          <p:cNvCxnSpPr>
            <a:stCxn id="1569" idx="3"/>
            <a:endCxn id="1570" idx="1"/>
          </p:cNvCxnSpPr>
          <p:nvPr/>
        </p:nvCxnSpPr>
        <p:spPr>
          <a:xfrm>
            <a:off x="4898570" y="1761499"/>
            <a:ext cx="1959300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6" name="Google Shape;1576;p36"/>
          <p:cNvSpPr txBox="1"/>
          <p:nvPr/>
        </p:nvSpPr>
        <p:spPr>
          <a:xfrm>
            <a:off x="4861191" y="1811759"/>
            <a:ext cx="196329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/>
          </a:p>
        </p:txBody>
      </p:sp>
      <p:sp>
        <p:nvSpPr>
          <p:cNvPr id="1577" name="Google Shape;1577;p36"/>
          <p:cNvSpPr txBox="1"/>
          <p:nvPr/>
        </p:nvSpPr>
        <p:spPr>
          <a:xfrm>
            <a:off x="6733950" y="845550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78" name="Google Shape;1578;p36"/>
          <p:cNvSpPr txBox="1"/>
          <p:nvPr/>
        </p:nvSpPr>
        <p:spPr>
          <a:xfrm>
            <a:off x="9650888" y="873412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79" name="Google Shape;1579;p36"/>
          <p:cNvSpPr txBox="1"/>
          <p:nvPr/>
        </p:nvSpPr>
        <p:spPr>
          <a:xfrm>
            <a:off x="12384040" y="873412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Admin-2</a:t>
            </a:r>
            <a:endParaRPr/>
          </a:p>
        </p:txBody>
      </p:sp>
      <p:sp>
        <p:nvSpPr>
          <p:cNvPr id="1580" name="Google Shape;1580;p36"/>
          <p:cNvSpPr/>
          <p:nvPr/>
        </p:nvSpPr>
        <p:spPr>
          <a:xfrm>
            <a:off x="2843684" y="3235575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36"/>
          <p:cNvSpPr/>
          <p:nvPr/>
        </p:nvSpPr>
        <p:spPr>
          <a:xfrm>
            <a:off x="5714999" y="3250647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36"/>
          <p:cNvSpPr/>
          <p:nvPr/>
        </p:nvSpPr>
        <p:spPr>
          <a:xfrm>
            <a:off x="8586316" y="3250647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36"/>
          <p:cNvSpPr/>
          <p:nvPr/>
        </p:nvSpPr>
        <p:spPr>
          <a:xfrm>
            <a:off x="11462659" y="3230550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36"/>
          <p:cNvSpPr/>
          <p:nvPr/>
        </p:nvSpPr>
        <p:spPr>
          <a:xfrm>
            <a:off x="123130" y="6844856"/>
            <a:ext cx="14349046" cy="9374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 scalability – Workforce need to be increased to meet the timelines</a:t>
            </a:r>
            <a:endParaRPr/>
          </a:p>
        </p:txBody>
      </p:sp>
      <p:sp>
        <p:nvSpPr>
          <p:cNvPr id="1585" name="Google Shape;1585;p36"/>
          <p:cNvSpPr/>
          <p:nvPr/>
        </p:nvSpPr>
        <p:spPr>
          <a:xfrm>
            <a:off x="301451" y="426108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1586" name="Google Shape;1586;p36"/>
          <p:cNvSpPr/>
          <p:nvPr/>
        </p:nvSpPr>
        <p:spPr>
          <a:xfrm>
            <a:off x="3170254" y="426108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/>
          </a:p>
        </p:txBody>
      </p:sp>
      <p:sp>
        <p:nvSpPr>
          <p:cNvPr id="1587" name="Google Shape;1587;p36"/>
          <p:cNvSpPr/>
          <p:nvPr/>
        </p:nvSpPr>
        <p:spPr>
          <a:xfrm>
            <a:off x="6044083" y="426108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</p:txBody>
      </p:sp>
      <p:sp>
        <p:nvSpPr>
          <p:cNvPr id="1588" name="Google Shape;1588;p36"/>
          <p:cNvSpPr/>
          <p:nvPr/>
        </p:nvSpPr>
        <p:spPr>
          <a:xfrm>
            <a:off x="8917913" y="426108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/>
          </a:p>
        </p:txBody>
      </p:sp>
      <p:sp>
        <p:nvSpPr>
          <p:cNvPr id="1589" name="Google Shape;1589;p36"/>
          <p:cNvSpPr/>
          <p:nvPr/>
        </p:nvSpPr>
        <p:spPr>
          <a:xfrm>
            <a:off x="11791743" y="426108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Recovery</a:t>
            </a:r>
            <a:endParaRPr/>
          </a:p>
        </p:txBody>
      </p:sp>
      <p:sp>
        <p:nvSpPr>
          <p:cNvPr id="1590" name="Google Shape;1590;p36"/>
          <p:cNvSpPr/>
          <p:nvPr/>
        </p:nvSpPr>
        <p:spPr>
          <a:xfrm>
            <a:off x="2843684" y="5074999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36"/>
          <p:cNvSpPr/>
          <p:nvPr/>
        </p:nvSpPr>
        <p:spPr>
          <a:xfrm>
            <a:off x="5714999" y="5090071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36"/>
          <p:cNvSpPr/>
          <p:nvPr/>
        </p:nvSpPr>
        <p:spPr>
          <a:xfrm>
            <a:off x="8586316" y="5090071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36"/>
          <p:cNvSpPr/>
          <p:nvPr/>
        </p:nvSpPr>
        <p:spPr>
          <a:xfrm>
            <a:off x="11462659" y="5069974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 with solid fill" id="1594" name="Google Shape;159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748" y="60000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95" name="Google Shape;159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0551" y="60000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96" name="Google Shape;159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4380" y="60000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97" name="Google Shape;159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88209" y="60000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598" name="Google Shape;159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57014" y="6072098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9" name="Google Shape;1599;p36"/>
          <p:cNvCxnSpPr>
            <a:stCxn id="1595" idx="3"/>
            <a:endCxn id="1596" idx="1"/>
          </p:cNvCxnSpPr>
          <p:nvPr/>
        </p:nvCxnSpPr>
        <p:spPr>
          <a:xfrm>
            <a:off x="4754951" y="6457285"/>
            <a:ext cx="1959300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0" name="Google Shape;1600;p36"/>
          <p:cNvSpPr txBox="1"/>
          <p:nvPr/>
        </p:nvSpPr>
        <p:spPr>
          <a:xfrm>
            <a:off x="4717572" y="6507545"/>
            <a:ext cx="196329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/>
          </a:p>
        </p:txBody>
      </p:sp>
      <p:sp>
        <p:nvSpPr>
          <p:cNvPr id="1601" name="Google Shape;1601;p36"/>
          <p:cNvSpPr txBox="1"/>
          <p:nvPr/>
        </p:nvSpPr>
        <p:spPr>
          <a:xfrm>
            <a:off x="123130" y="6118922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Admin-3</a:t>
            </a:r>
            <a:endParaRPr/>
          </a:p>
        </p:txBody>
      </p:sp>
      <p:sp>
        <p:nvSpPr>
          <p:cNvPr id="1602" name="Google Shape;1602;p36"/>
          <p:cNvSpPr txBox="1"/>
          <p:nvPr/>
        </p:nvSpPr>
        <p:spPr>
          <a:xfrm>
            <a:off x="2884568" y="6133666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Admin-3</a:t>
            </a:r>
            <a:endParaRPr/>
          </a:p>
        </p:txBody>
      </p:sp>
      <p:sp>
        <p:nvSpPr>
          <p:cNvPr id="1603" name="Google Shape;1603;p36"/>
          <p:cNvSpPr txBox="1"/>
          <p:nvPr/>
        </p:nvSpPr>
        <p:spPr>
          <a:xfrm>
            <a:off x="7351162" y="6133666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8452D"/>
                </a:solidFill>
                <a:latin typeface="Calibri"/>
                <a:ea typeface="Calibri"/>
                <a:cs typeface="Calibri"/>
                <a:sym typeface="Calibri"/>
              </a:rPr>
              <a:t>Admin-4</a:t>
            </a:r>
            <a:endParaRPr/>
          </a:p>
        </p:txBody>
      </p:sp>
      <p:sp>
        <p:nvSpPr>
          <p:cNvPr id="1604" name="Google Shape;1604;p36"/>
          <p:cNvSpPr txBox="1"/>
          <p:nvPr/>
        </p:nvSpPr>
        <p:spPr>
          <a:xfrm>
            <a:off x="10414660" y="6103540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8452D"/>
                </a:solidFill>
                <a:latin typeface="Calibri"/>
                <a:ea typeface="Calibri"/>
                <a:cs typeface="Calibri"/>
                <a:sym typeface="Calibri"/>
              </a:rPr>
              <a:t>Admin-4</a:t>
            </a:r>
            <a:endParaRPr/>
          </a:p>
        </p:txBody>
      </p:sp>
      <p:sp>
        <p:nvSpPr>
          <p:cNvPr id="1605" name="Google Shape;1605;p36"/>
          <p:cNvSpPr txBox="1"/>
          <p:nvPr/>
        </p:nvSpPr>
        <p:spPr>
          <a:xfrm>
            <a:off x="13171478" y="6175130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8452D"/>
                </a:solidFill>
                <a:latin typeface="Calibri"/>
                <a:ea typeface="Calibri"/>
                <a:cs typeface="Calibri"/>
                <a:sym typeface="Calibri"/>
              </a:rPr>
              <a:t>Admin-4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7"/>
          <p:cNvSpPr txBox="1"/>
          <p:nvPr>
            <p:ph type="title"/>
          </p:nvPr>
        </p:nvSpPr>
        <p:spPr>
          <a:xfrm>
            <a:off x="1005839" y="5500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Traditional Way of Managing Infrastructure</a:t>
            </a:r>
            <a:endParaRPr/>
          </a:p>
        </p:txBody>
      </p:sp>
      <p:sp>
        <p:nvSpPr>
          <p:cNvPr id="1611" name="Google Shape;1611;p37"/>
          <p:cNvSpPr/>
          <p:nvPr/>
        </p:nvSpPr>
        <p:spPr>
          <a:xfrm>
            <a:off x="301451" y="1243851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Prod-1</a:t>
            </a:r>
            <a:endParaRPr/>
          </a:p>
        </p:txBody>
      </p:sp>
      <p:sp>
        <p:nvSpPr>
          <p:cNvPr id="1612" name="Google Shape;1612;p37"/>
          <p:cNvSpPr/>
          <p:nvPr/>
        </p:nvSpPr>
        <p:spPr>
          <a:xfrm>
            <a:off x="3170254" y="1243851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Prod-2</a:t>
            </a:r>
            <a:endParaRPr/>
          </a:p>
        </p:txBody>
      </p:sp>
      <p:sp>
        <p:nvSpPr>
          <p:cNvPr id="1613" name="Google Shape;1613;p37"/>
          <p:cNvSpPr/>
          <p:nvPr/>
        </p:nvSpPr>
        <p:spPr>
          <a:xfrm>
            <a:off x="6044083" y="1243851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Prod-3</a:t>
            </a:r>
            <a:endParaRPr/>
          </a:p>
        </p:txBody>
      </p:sp>
      <p:sp>
        <p:nvSpPr>
          <p:cNvPr id="1614" name="Google Shape;1614;p37"/>
          <p:cNvSpPr/>
          <p:nvPr/>
        </p:nvSpPr>
        <p:spPr>
          <a:xfrm>
            <a:off x="8917913" y="1243851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Prod-4</a:t>
            </a:r>
            <a:endParaRPr/>
          </a:p>
        </p:txBody>
      </p:sp>
      <p:sp>
        <p:nvSpPr>
          <p:cNvPr id="1615" name="Google Shape;1615;p37"/>
          <p:cNvSpPr/>
          <p:nvPr/>
        </p:nvSpPr>
        <p:spPr>
          <a:xfrm>
            <a:off x="522513" y="5300065"/>
            <a:ext cx="13967209" cy="17698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On-Demand Scale-Up and Scale-Down is not an option</a:t>
            </a:r>
            <a:endParaRPr/>
          </a:p>
        </p:txBody>
      </p:sp>
      <p:sp>
        <p:nvSpPr>
          <p:cNvPr id="1616" name="Google Shape;1616;p37"/>
          <p:cNvSpPr/>
          <p:nvPr/>
        </p:nvSpPr>
        <p:spPr>
          <a:xfrm>
            <a:off x="393561" y="3246369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Prod-1</a:t>
            </a:r>
            <a:endParaRPr/>
          </a:p>
        </p:txBody>
      </p:sp>
      <p:sp>
        <p:nvSpPr>
          <p:cNvPr id="1617" name="Google Shape;1617;p37"/>
          <p:cNvSpPr/>
          <p:nvPr/>
        </p:nvSpPr>
        <p:spPr>
          <a:xfrm>
            <a:off x="3262364" y="3246369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Prod-2</a:t>
            </a:r>
            <a:endParaRPr/>
          </a:p>
        </p:txBody>
      </p:sp>
      <p:sp>
        <p:nvSpPr>
          <p:cNvPr id="1618" name="Google Shape;1618;p37"/>
          <p:cNvSpPr/>
          <p:nvPr/>
        </p:nvSpPr>
        <p:spPr>
          <a:xfrm>
            <a:off x="11987601" y="1607826"/>
            <a:ext cx="2329542" cy="82524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Up</a:t>
            </a:r>
            <a:endParaRPr/>
          </a:p>
        </p:txBody>
      </p:sp>
      <p:sp>
        <p:nvSpPr>
          <p:cNvPr id="1619" name="Google Shape;1619;p37"/>
          <p:cNvSpPr/>
          <p:nvPr/>
        </p:nvSpPr>
        <p:spPr>
          <a:xfrm>
            <a:off x="11987601" y="3498364"/>
            <a:ext cx="2329542" cy="82524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Down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8"/>
          <p:cNvSpPr txBox="1"/>
          <p:nvPr>
            <p:ph type="title"/>
          </p:nvPr>
        </p:nvSpPr>
        <p:spPr>
          <a:xfrm>
            <a:off x="3280785" y="68289"/>
            <a:ext cx="8448154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Manage using IaC with Terraform</a:t>
            </a:r>
            <a:endParaRPr/>
          </a:p>
        </p:txBody>
      </p:sp>
      <p:sp>
        <p:nvSpPr>
          <p:cNvPr id="1625" name="Google Shape;1625;p38"/>
          <p:cNvSpPr/>
          <p:nvPr/>
        </p:nvSpPr>
        <p:spPr>
          <a:xfrm>
            <a:off x="241161" y="343827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/>
          </a:p>
        </p:txBody>
      </p:sp>
      <p:sp>
        <p:nvSpPr>
          <p:cNvPr id="1626" name="Google Shape;1626;p38"/>
          <p:cNvSpPr/>
          <p:nvPr/>
        </p:nvSpPr>
        <p:spPr>
          <a:xfrm>
            <a:off x="3109964" y="343827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/>
          </a:p>
        </p:txBody>
      </p:sp>
      <p:sp>
        <p:nvSpPr>
          <p:cNvPr id="1627" name="Google Shape;1627;p38"/>
          <p:cNvSpPr/>
          <p:nvPr/>
        </p:nvSpPr>
        <p:spPr>
          <a:xfrm>
            <a:off x="5983793" y="343827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</a:t>
            </a:r>
            <a:endParaRPr/>
          </a:p>
        </p:txBody>
      </p:sp>
      <p:sp>
        <p:nvSpPr>
          <p:cNvPr id="1628" name="Google Shape;1628;p38"/>
          <p:cNvSpPr/>
          <p:nvPr/>
        </p:nvSpPr>
        <p:spPr>
          <a:xfrm>
            <a:off x="8857623" y="343827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/>
          </a:p>
        </p:txBody>
      </p:sp>
      <p:sp>
        <p:nvSpPr>
          <p:cNvPr id="1629" name="Google Shape;1629;p38"/>
          <p:cNvSpPr/>
          <p:nvPr/>
        </p:nvSpPr>
        <p:spPr>
          <a:xfrm>
            <a:off x="11731453" y="3438272"/>
            <a:ext cx="2542233" cy="17785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Recovery</a:t>
            </a:r>
            <a:endParaRPr/>
          </a:p>
        </p:txBody>
      </p:sp>
      <p:pic>
        <p:nvPicPr>
          <p:cNvPr descr="User with solid fill" id="1630" name="Google Shape;16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366" y="145163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38"/>
          <p:cNvSpPr txBox="1"/>
          <p:nvPr/>
        </p:nvSpPr>
        <p:spPr>
          <a:xfrm>
            <a:off x="768651" y="1088208"/>
            <a:ext cx="11624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Admin-1</a:t>
            </a:r>
            <a:endParaRPr/>
          </a:p>
        </p:txBody>
      </p:sp>
      <p:sp>
        <p:nvSpPr>
          <p:cNvPr id="1632" name="Google Shape;1632;p38"/>
          <p:cNvSpPr/>
          <p:nvPr/>
        </p:nvSpPr>
        <p:spPr>
          <a:xfrm>
            <a:off x="2783394" y="4252189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38"/>
          <p:cNvSpPr/>
          <p:nvPr/>
        </p:nvSpPr>
        <p:spPr>
          <a:xfrm>
            <a:off x="5654709" y="4267261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38"/>
          <p:cNvSpPr/>
          <p:nvPr/>
        </p:nvSpPr>
        <p:spPr>
          <a:xfrm>
            <a:off x="8526026" y="4267261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38"/>
          <p:cNvSpPr/>
          <p:nvPr/>
        </p:nvSpPr>
        <p:spPr>
          <a:xfrm>
            <a:off x="11402369" y="4247164"/>
            <a:ext cx="326570" cy="1607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38"/>
          <p:cNvSpPr/>
          <p:nvPr/>
        </p:nvSpPr>
        <p:spPr>
          <a:xfrm>
            <a:off x="644868" y="194439"/>
            <a:ext cx="1599528" cy="873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Days</a:t>
            </a:r>
            <a:endParaRPr/>
          </a:p>
        </p:txBody>
      </p:sp>
      <p:sp>
        <p:nvSpPr>
          <p:cNvPr id="1637" name="Google Shape;1637;p38"/>
          <p:cNvSpPr/>
          <p:nvPr/>
        </p:nvSpPr>
        <p:spPr>
          <a:xfrm>
            <a:off x="238362" y="6738374"/>
            <a:ext cx="14349046" cy="9733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Time: 25 Days reduced to 5 days, Provisioning environments will be in minutes or seconds</a:t>
            </a:r>
            <a:endParaRPr/>
          </a:p>
        </p:txBody>
      </p:sp>
      <p:pic>
        <p:nvPicPr>
          <p:cNvPr id="1638" name="Google Shape;16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923" y="1347436"/>
            <a:ext cx="1079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9552" y="1406960"/>
            <a:ext cx="11938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0" name="Google Shape;1640;p38"/>
          <p:cNvCxnSpPr>
            <a:stCxn id="1630" idx="3"/>
            <a:endCxn id="1638" idx="1"/>
          </p:cNvCxnSpPr>
          <p:nvPr/>
        </p:nvCxnSpPr>
        <p:spPr>
          <a:xfrm flipH="1" rot="10800000">
            <a:off x="1807766" y="1899835"/>
            <a:ext cx="2421300" cy="90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1" name="Google Shape;1641;p38"/>
          <p:cNvCxnSpPr>
            <a:stCxn id="1638" idx="3"/>
            <a:endCxn id="1639" idx="1"/>
          </p:cNvCxnSpPr>
          <p:nvPr/>
        </p:nvCxnSpPr>
        <p:spPr>
          <a:xfrm flipH="1" rot="10800000">
            <a:off x="5308423" y="1883086"/>
            <a:ext cx="1501200" cy="168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2" name="Google Shape;1642;p38"/>
          <p:cNvCxnSpPr>
            <a:stCxn id="1639" idx="2"/>
            <a:endCxn id="1625" idx="0"/>
          </p:cNvCxnSpPr>
          <p:nvPr/>
        </p:nvCxnSpPr>
        <p:spPr>
          <a:xfrm flipH="1">
            <a:off x="1512352" y="2359460"/>
            <a:ext cx="5894100" cy="10788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3" name="Google Shape;1643;p38"/>
          <p:cNvSpPr txBox="1"/>
          <p:nvPr/>
        </p:nvSpPr>
        <p:spPr>
          <a:xfrm>
            <a:off x="1909156" y="1446947"/>
            <a:ext cx="21489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Check-In TF Code</a:t>
            </a:r>
            <a:endParaRPr/>
          </a:p>
        </p:txBody>
      </p:sp>
      <p:sp>
        <p:nvSpPr>
          <p:cNvPr id="1644" name="Google Shape;1644;p38"/>
          <p:cNvSpPr txBox="1"/>
          <p:nvPr/>
        </p:nvSpPr>
        <p:spPr>
          <a:xfrm>
            <a:off x="5410257" y="1491226"/>
            <a:ext cx="114204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 Runs</a:t>
            </a:r>
            <a:endParaRPr/>
          </a:p>
        </p:txBody>
      </p:sp>
      <p:sp>
        <p:nvSpPr>
          <p:cNvPr id="1645" name="Google Shape;1645;p38"/>
          <p:cNvSpPr txBox="1"/>
          <p:nvPr/>
        </p:nvSpPr>
        <p:spPr>
          <a:xfrm>
            <a:off x="6432295" y="2733642"/>
            <a:ext cx="16394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Infra</a:t>
            </a:r>
            <a:endParaRPr/>
          </a:p>
        </p:txBody>
      </p:sp>
      <p:cxnSp>
        <p:nvCxnSpPr>
          <p:cNvPr id="1646" name="Google Shape;1646;p38"/>
          <p:cNvCxnSpPr>
            <a:stCxn id="1639" idx="2"/>
            <a:endCxn id="1626" idx="0"/>
          </p:cNvCxnSpPr>
          <p:nvPr/>
        </p:nvCxnSpPr>
        <p:spPr>
          <a:xfrm flipH="1">
            <a:off x="4380952" y="2359460"/>
            <a:ext cx="3025500" cy="10788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7" name="Google Shape;1647;p38"/>
          <p:cNvCxnSpPr>
            <a:stCxn id="1639" idx="2"/>
            <a:endCxn id="1627" idx="0"/>
          </p:cNvCxnSpPr>
          <p:nvPr/>
        </p:nvCxnSpPr>
        <p:spPr>
          <a:xfrm flipH="1">
            <a:off x="7254952" y="2359460"/>
            <a:ext cx="151500" cy="10788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8" name="Google Shape;1648;p38"/>
          <p:cNvCxnSpPr>
            <a:stCxn id="1639" idx="2"/>
            <a:endCxn id="1628" idx="0"/>
          </p:cNvCxnSpPr>
          <p:nvPr/>
        </p:nvCxnSpPr>
        <p:spPr>
          <a:xfrm>
            <a:off x="7406452" y="2359460"/>
            <a:ext cx="2722200" cy="10788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9" name="Google Shape;1649;p38"/>
          <p:cNvCxnSpPr>
            <a:stCxn id="1639" idx="2"/>
            <a:endCxn id="1629" idx="0"/>
          </p:cNvCxnSpPr>
          <p:nvPr/>
        </p:nvCxnSpPr>
        <p:spPr>
          <a:xfrm>
            <a:off x="7406452" y="2359460"/>
            <a:ext cx="5596200" cy="1078800"/>
          </a:xfrm>
          <a:prstGeom prst="straightConnector1">
            <a:avLst/>
          </a:prstGeom>
          <a:noFill/>
          <a:ln cap="flat" cmpd="sng" w="508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0" name="Google Shape;1650;p38"/>
          <p:cNvSpPr txBox="1"/>
          <p:nvPr/>
        </p:nvSpPr>
        <p:spPr>
          <a:xfrm>
            <a:off x="8031887" y="1541609"/>
            <a:ext cx="13148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/>
          </a:p>
        </p:txBody>
      </p:sp>
      <p:sp>
        <p:nvSpPr>
          <p:cNvPr id="1651" name="Google Shape;1651;p38"/>
          <p:cNvSpPr/>
          <p:nvPr/>
        </p:nvSpPr>
        <p:spPr>
          <a:xfrm>
            <a:off x="414943" y="5602308"/>
            <a:ext cx="1869913" cy="11756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One-Time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652" name="Google Shape;1652;p38"/>
          <p:cNvSpPr/>
          <p:nvPr/>
        </p:nvSpPr>
        <p:spPr>
          <a:xfrm>
            <a:off x="3446123" y="5602307"/>
            <a:ext cx="1869913" cy="11756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Re-Use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/>
          </a:p>
        </p:txBody>
      </p:sp>
      <p:sp>
        <p:nvSpPr>
          <p:cNvPr id="1653" name="Google Shape;1653;p38"/>
          <p:cNvSpPr/>
          <p:nvPr/>
        </p:nvSpPr>
        <p:spPr>
          <a:xfrm>
            <a:off x="6380243" y="5602307"/>
            <a:ext cx="1869913" cy="11756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&amp; Fast</a:t>
            </a:r>
            <a:endParaRPr/>
          </a:p>
        </p:txBody>
      </p:sp>
      <p:sp>
        <p:nvSpPr>
          <p:cNvPr id="1654" name="Google Shape;1654;p38"/>
          <p:cNvSpPr/>
          <p:nvPr/>
        </p:nvSpPr>
        <p:spPr>
          <a:xfrm>
            <a:off x="9314364" y="5602307"/>
            <a:ext cx="1869913" cy="11756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Reliable</a:t>
            </a:r>
            <a:endParaRPr/>
          </a:p>
        </p:txBody>
      </p:sp>
      <p:sp>
        <p:nvSpPr>
          <p:cNvPr id="1655" name="Google Shape;1655;p38"/>
          <p:cNvSpPr/>
          <p:nvPr/>
        </p:nvSpPr>
        <p:spPr>
          <a:xfrm>
            <a:off x="12248485" y="5604575"/>
            <a:ext cx="1869913" cy="11756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Tracked for Audit</a:t>
            </a:r>
            <a:endParaRPr/>
          </a:p>
        </p:txBody>
      </p:sp>
      <p:sp>
        <p:nvSpPr>
          <p:cNvPr id="1656" name="Google Shape;1656;p38"/>
          <p:cNvSpPr/>
          <p:nvPr/>
        </p:nvSpPr>
        <p:spPr>
          <a:xfrm>
            <a:off x="9562410" y="1225377"/>
            <a:ext cx="4803271" cy="53169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 / CI CD for IaC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38"/>
          <p:cNvSpPr/>
          <p:nvPr/>
        </p:nvSpPr>
        <p:spPr>
          <a:xfrm>
            <a:off x="9606065" y="1920639"/>
            <a:ext cx="4803271" cy="53169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Scale-Up and Scale-Down On-Demand</a:t>
            </a:r>
            <a:endParaRPr/>
          </a:p>
        </p:txBody>
      </p:sp>
      <p:sp>
        <p:nvSpPr>
          <p:cNvPr id="1658" name="Google Shape;1658;p38"/>
          <p:cNvSpPr txBox="1"/>
          <p:nvPr/>
        </p:nvSpPr>
        <p:spPr>
          <a:xfrm>
            <a:off x="4244203" y="997808"/>
            <a:ext cx="9637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5941423" y="978173"/>
            <a:ext cx="2791097" cy="1397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185058" y="1099486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VPC 3-Tier Architecture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85058" y="1817940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EC2 Instances &amp; Security Groups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185058" y="2536394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Classic Load Balancer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185058" y="3265734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Application Load Balancer ALB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185058" y="3984188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Context-Path based Routing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185058" y="4691756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Host-Header based Routing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85058" y="5399324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Custom HTTP Header &amp; Query String Redirects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85058" y="6106892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DNS to DB Implementation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002487" y="1099486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Autoscaling with Launch Configuration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9002487" y="1817940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Autoscaling with Launch Templates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9002487" y="2536394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Network Load Balancer with TCP &amp; TLS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9002487" y="3265734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Alarms for ALB, ASG and CIS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9002487" y="3984188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Local Modules – Leverage Public Registry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9002487" y="4691756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Local Modules – Build from scratch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9002487" y="5399324"/>
            <a:ext cx="535577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Remote State Storage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9002487" y="6106892"/>
            <a:ext cx="535577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Remote State Datasource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85057" y="6809753"/>
            <a:ext cx="14173202" cy="65314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IaC DevOps with AWS CodePipeline for Terraform Project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5876108" y="2436068"/>
            <a:ext cx="2791097" cy="139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Real-World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5876108" y="3893963"/>
            <a:ext cx="2791097" cy="1397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by Step Documentation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GitHub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5876108" y="5351858"/>
            <a:ext cx="2791097" cy="139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Incremental way to Build Complex Infra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85057" y="286931"/>
            <a:ext cx="14173202" cy="6531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Fundamentals (Commands, Language, Settings, Providers, Resources, Variables, Datasources, Meta-Arguments)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Manage using IaC with Terraform</a:t>
            </a:r>
            <a:endParaRPr/>
          </a:p>
        </p:txBody>
      </p:sp>
      <p:sp>
        <p:nvSpPr>
          <p:cNvPr id="1664" name="Google Shape;1664;p39"/>
          <p:cNvSpPr/>
          <p:nvPr/>
        </p:nvSpPr>
        <p:spPr>
          <a:xfrm>
            <a:off x="251209" y="1678075"/>
            <a:ext cx="2622620" cy="813916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endParaRPr/>
          </a:p>
        </p:txBody>
      </p:sp>
      <p:sp>
        <p:nvSpPr>
          <p:cNvPr id="1665" name="Google Shape;1665;p39"/>
          <p:cNvSpPr/>
          <p:nvPr/>
        </p:nvSpPr>
        <p:spPr>
          <a:xfrm>
            <a:off x="3096567" y="1678075"/>
            <a:ext cx="11282624" cy="813916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IaC serves as a very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clear reference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what resources we created, and what their settings are. We don’t have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navigate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the web console to check the parameters.</a:t>
            </a:r>
            <a:endParaRPr/>
          </a:p>
        </p:txBody>
      </p:sp>
      <p:sp>
        <p:nvSpPr>
          <p:cNvPr id="1666" name="Google Shape;1666;p39"/>
          <p:cNvSpPr/>
          <p:nvPr/>
        </p:nvSpPr>
        <p:spPr>
          <a:xfrm>
            <a:off x="251209" y="2708408"/>
            <a:ext cx="2622620" cy="1029578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Stability</a:t>
            </a:r>
            <a:endParaRPr/>
          </a:p>
        </p:txBody>
      </p:sp>
      <p:sp>
        <p:nvSpPr>
          <p:cNvPr id="1667" name="Google Shape;1667;p39"/>
          <p:cNvSpPr/>
          <p:nvPr/>
        </p:nvSpPr>
        <p:spPr>
          <a:xfrm>
            <a:off x="3096567" y="2708407"/>
            <a:ext cx="11282624" cy="1029579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accidentally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change the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setting or delete the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resource in the web console you can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 things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IaC helps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solve this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especially when it is combined with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version control,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such as Git.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39"/>
          <p:cNvSpPr/>
          <p:nvPr/>
        </p:nvSpPr>
        <p:spPr>
          <a:xfrm>
            <a:off x="251209" y="3955743"/>
            <a:ext cx="2622620" cy="102957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</p:txBody>
      </p:sp>
      <p:sp>
        <p:nvSpPr>
          <p:cNvPr id="1669" name="Google Shape;1669;p39"/>
          <p:cNvSpPr/>
          <p:nvPr/>
        </p:nvSpPr>
        <p:spPr>
          <a:xfrm>
            <a:off x="3096567" y="3954402"/>
            <a:ext cx="11282624" cy="1029579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IaC we can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write it once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then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reuse it many times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This means that one well written template can be used as 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basis for multiple services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in multiple regions around the world, making it much easier to horizontally scale.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39"/>
          <p:cNvSpPr/>
          <p:nvPr/>
        </p:nvSpPr>
        <p:spPr>
          <a:xfrm>
            <a:off x="251209" y="5203078"/>
            <a:ext cx="2622620" cy="1029578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</p:txBody>
      </p:sp>
      <p:sp>
        <p:nvSpPr>
          <p:cNvPr id="1671" name="Google Shape;1671;p39"/>
          <p:cNvSpPr/>
          <p:nvPr/>
        </p:nvSpPr>
        <p:spPr>
          <a:xfrm>
            <a:off x="3096567" y="5185324"/>
            <a:ext cx="11282624" cy="1029579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again IaC gives you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unified template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how to deploy our architecture. If we create one well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secured architecture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reuse it multiple times, and know that each deployed version is following the same settings.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39"/>
          <p:cNvSpPr/>
          <p:nvPr/>
        </p:nvSpPr>
        <p:spPr>
          <a:xfrm>
            <a:off x="251209" y="6450413"/>
            <a:ext cx="2622620" cy="102957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Audit</a:t>
            </a:r>
            <a:endParaRPr/>
          </a:p>
        </p:txBody>
      </p:sp>
      <p:sp>
        <p:nvSpPr>
          <p:cNvPr id="1673" name="Google Shape;1673;p39"/>
          <p:cNvSpPr/>
          <p:nvPr/>
        </p:nvSpPr>
        <p:spPr>
          <a:xfrm>
            <a:off x="3096567" y="6416246"/>
            <a:ext cx="11282624" cy="1029579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not only creates resources it also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maintains the record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what is created in real world cloud environments using its State files.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0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Google Trends – </a:t>
            </a:r>
            <a:r>
              <a:rPr lang="en-US">
                <a:solidFill>
                  <a:srgbClr val="00B050"/>
                </a:solidFill>
              </a:rPr>
              <a:t>Past 5 Years</a:t>
            </a:r>
            <a:endParaRPr/>
          </a:p>
        </p:txBody>
      </p:sp>
      <p:pic>
        <p:nvPicPr>
          <p:cNvPr id="1679" name="Google Shape;16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820" y="1845264"/>
            <a:ext cx="12337531" cy="504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1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Google Trends – </a:t>
            </a:r>
            <a:r>
              <a:rPr lang="en-US">
                <a:solidFill>
                  <a:srgbClr val="00B050"/>
                </a:solidFill>
              </a:rPr>
              <a:t>Past 1 Year </a:t>
            </a:r>
            <a:endParaRPr/>
          </a:p>
        </p:txBody>
      </p:sp>
      <p:pic>
        <p:nvPicPr>
          <p:cNvPr id="1685" name="Google Shape;16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85" y="1832596"/>
            <a:ext cx="12618720" cy="511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2"/>
          <p:cNvSpPr txBox="1"/>
          <p:nvPr>
            <p:ph idx="1" type="body"/>
          </p:nvPr>
        </p:nvSpPr>
        <p:spPr>
          <a:xfrm>
            <a:off x="1824086" y="2801757"/>
            <a:ext cx="7198685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Installation</a:t>
            </a:r>
            <a:endParaRPr/>
          </a:p>
        </p:txBody>
      </p:sp>
      <p:pic>
        <p:nvPicPr>
          <p:cNvPr descr="HashiCorp Terraform" id="1691" name="Google Shape;16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744587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692" name="Google Shape;1692;p42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693" name="Google Shape;1693;p42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694" name="Google Shape;1694;p42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3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Installation</a:t>
            </a: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249382" y="2005413"/>
            <a:ext cx="2493819" cy="9663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CLI</a:t>
            </a: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4109599" y="2001567"/>
            <a:ext cx="2493819" cy="966355"/>
          </a:xfrm>
          <a:prstGeom prst="rect">
            <a:avLst/>
          </a:prstGeom>
          <a:solidFill>
            <a:srgbClr val="C0A5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CLI</a:t>
            </a: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8364678" y="2001568"/>
            <a:ext cx="2493819" cy="9663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VS Code Editor</a:t>
            </a:r>
            <a:endParaRPr/>
          </a:p>
        </p:txBody>
      </p:sp>
      <p:sp>
        <p:nvSpPr>
          <p:cNvPr id="1703" name="Google Shape;1703;p43"/>
          <p:cNvSpPr/>
          <p:nvPr/>
        </p:nvSpPr>
        <p:spPr>
          <a:xfrm>
            <a:off x="11887199" y="2005412"/>
            <a:ext cx="2493819" cy="9663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plugin for VS Code</a:t>
            </a:r>
            <a:endParaRPr/>
          </a:p>
        </p:txBody>
      </p:sp>
      <p:sp>
        <p:nvSpPr>
          <p:cNvPr id="1704" name="Google Shape;1704;p43"/>
          <p:cNvSpPr/>
          <p:nvPr/>
        </p:nvSpPr>
        <p:spPr>
          <a:xfrm>
            <a:off x="249382" y="3511678"/>
            <a:ext cx="14131637" cy="773272"/>
          </a:xfrm>
          <a:prstGeom prst="rect">
            <a:avLst/>
          </a:prstGeom>
          <a:solidFill>
            <a:srgbClr val="934B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/>
          </a:p>
        </p:txBody>
      </p:sp>
      <p:sp>
        <p:nvSpPr>
          <p:cNvPr id="1705" name="Google Shape;1705;p43"/>
          <p:cNvSpPr/>
          <p:nvPr/>
        </p:nvSpPr>
        <p:spPr>
          <a:xfrm>
            <a:off x="249382" y="5779472"/>
            <a:ext cx="14131637" cy="773272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OS</a:t>
            </a:r>
            <a:endParaRPr/>
          </a:p>
        </p:txBody>
      </p:sp>
      <p:sp>
        <p:nvSpPr>
          <p:cNvPr id="1706" name="Google Shape;1706;p43"/>
          <p:cNvSpPr/>
          <p:nvPr/>
        </p:nvSpPr>
        <p:spPr>
          <a:xfrm>
            <a:off x="249382" y="4645575"/>
            <a:ext cx="14131637" cy="773272"/>
          </a:xfrm>
          <a:prstGeom prst="rect">
            <a:avLst/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 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4"/>
          <p:cNvSpPr txBox="1"/>
          <p:nvPr>
            <p:ph idx="1" type="body"/>
          </p:nvPr>
        </p:nvSpPr>
        <p:spPr>
          <a:xfrm>
            <a:off x="477982" y="267706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Command Basics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</a:pPr>
            <a:r>
              <a:t/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1712" name="Google Shape;17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713" name="Google Shape;1713;p44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714" name="Google Shape;1714;p44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715" name="Google Shape;1715;p44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5"/>
          <p:cNvSpPr/>
          <p:nvPr/>
        </p:nvSpPr>
        <p:spPr>
          <a:xfrm>
            <a:off x="135082" y="3177652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45"/>
          <p:cNvSpPr/>
          <p:nvPr/>
        </p:nvSpPr>
        <p:spPr>
          <a:xfrm>
            <a:off x="3007129" y="3177652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0070C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/>
          </a:p>
        </p:txBody>
      </p:sp>
      <p:sp>
        <p:nvSpPr>
          <p:cNvPr id="1722" name="Google Shape;1722;p45"/>
          <p:cNvSpPr/>
          <p:nvPr/>
        </p:nvSpPr>
        <p:spPr>
          <a:xfrm>
            <a:off x="5879176" y="3177652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723" name="Google Shape;1723;p45"/>
          <p:cNvSpPr/>
          <p:nvPr/>
        </p:nvSpPr>
        <p:spPr>
          <a:xfrm>
            <a:off x="8751223" y="3177652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endParaRPr/>
          </a:p>
        </p:txBody>
      </p:sp>
      <p:sp>
        <p:nvSpPr>
          <p:cNvPr id="1724" name="Google Shape;1724;p45"/>
          <p:cNvSpPr/>
          <p:nvPr/>
        </p:nvSpPr>
        <p:spPr>
          <a:xfrm>
            <a:off x="11623270" y="3177652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destroy</a:t>
            </a:r>
            <a:endParaRPr/>
          </a:p>
        </p:txBody>
      </p:sp>
      <p:sp>
        <p:nvSpPr>
          <p:cNvPr id="1725" name="Google Shape;1725;p45"/>
          <p:cNvSpPr/>
          <p:nvPr/>
        </p:nvSpPr>
        <p:spPr>
          <a:xfrm>
            <a:off x="1316183" y="2389917"/>
            <a:ext cx="467591" cy="4779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26" name="Google Shape;1726;p45"/>
          <p:cNvSpPr/>
          <p:nvPr/>
        </p:nvSpPr>
        <p:spPr>
          <a:xfrm>
            <a:off x="4035137" y="2389917"/>
            <a:ext cx="467591" cy="4779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27" name="Google Shape;1727;p45"/>
          <p:cNvSpPr/>
          <p:nvPr/>
        </p:nvSpPr>
        <p:spPr>
          <a:xfrm>
            <a:off x="6847609" y="2389917"/>
            <a:ext cx="467591" cy="4779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28" name="Google Shape;1728;p45"/>
          <p:cNvSpPr/>
          <p:nvPr/>
        </p:nvSpPr>
        <p:spPr>
          <a:xfrm>
            <a:off x="9660081" y="2389917"/>
            <a:ext cx="467591" cy="47798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29" name="Google Shape;1729;p45"/>
          <p:cNvSpPr/>
          <p:nvPr/>
        </p:nvSpPr>
        <p:spPr>
          <a:xfrm>
            <a:off x="12566072" y="2389917"/>
            <a:ext cx="467591" cy="4779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30" name="Google Shape;1730;p45"/>
          <p:cNvSpPr/>
          <p:nvPr/>
        </p:nvSpPr>
        <p:spPr>
          <a:xfrm>
            <a:off x="135082" y="5269053"/>
            <a:ext cx="2473036" cy="5195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init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45"/>
          <p:cNvSpPr/>
          <p:nvPr/>
        </p:nvSpPr>
        <p:spPr>
          <a:xfrm>
            <a:off x="3032414" y="5269053"/>
            <a:ext cx="2473036" cy="519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validate</a:t>
            </a:r>
            <a:endParaRPr/>
          </a:p>
        </p:txBody>
      </p:sp>
      <p:sp>
        <p:nvSpPr>
          <p:cNvPr id="1732" name="Google Shape;1732;p45"/>
          <p:cNvSpPr/>
          <p:nvPr/>
        </p:nvSpPr>
        <p:spPr>
          <a:xfrm>
            <a:off x="5866533" y="5269053"/>
            <a:ext cx="2473036" cy="5195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plan</a:t>
            </a:r>
            <a:endParaRPr/>
          </a:p>
        </p:txBody>
      </p:sp>
      <p:sp>
        <p:nvSpPr>
          <p:cNvPr id="1733" name="Google Shape;1733;p45"/>
          <p:cNvSpPr/>
          <p:nvPr/>
        </p:nvSpPr>
        <p:spPr>
          <a:xfrm>
            <a:off x="8657358" y="5269053"/>
            <a:ext cx="2473036" cy="5195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apply</a:t>
            </a:r>
            <a:endParaRPr/>
          </a:p>
        </p:txBody>
      </p:sp>
      <p:sp>
        <p:nvSpPr>
          <p:cNvPr id="1734" name="Google Shape;1734;p45"/>
          <p:cNvSpPr/>
          <p:nvPr/>
        </p:nvSpPr>
        <p:spPr>
          <a:xfrm>
            <a:off x="11448183" y="5269053"/>
            <a:ext cx="2473036" cy="5195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destroy</a:t>
            </a:r>
            <a:endParaRPr/>
          </a:p>
        </p:txBody>
      </p:sp>
      <p:sp>
        <p:nvSpPr>
          <p:cNvPr id="1735" name="Google Shape;1735;p45"/>
          <p:cNvSpPr/>
          <p:nvPr/>
        </p:nvSpPr>
        <p:spPr>
          <a:xfrm>
            <a:off x="135083" y="581054"/>
            <a:ext cx="14360234" cy="841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Workflow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6"/>
          <p:cNvSpPr/>
          <p:nvPr/>
        </p:nvSpPr>
        <p:spPr>
          <a:xfrm>
            <a:off x="135082" y="2096989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46"/>
          <p:cNvSpPr/>
          <p:nvPr/>
        </p:nvSpPr>
        <p:spPr>
          <a:xfrm>
            <a:off x="3007129" y="2096989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0070C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/>
          </a:p>
        </p:txBody>
      </p:sp>
      <p:sp>
        <p:nvSpPr>
          <p:cNvPr id="1742" name="Google Shape;1742;p46"/>
          <p:cNvSpPr/>
          <p:nvPr/>
        </p:nvSpPr>
        <p:spPr>
          <a:xfrm>
            <a:off x="5879176" y="2096989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743" name="Google Shape;1743;p46"/>
          <p:cNvSpPr/>
          <p:nvPr/>
        </p:nvSpPr>
        <p:spPr>
          <a:xfrm>
            <a:off x="8751223" y="2096989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endParaRPr/>
          </a:p>
        </p:txBody>
      </p:sp>
      <p:sp>
        <p:nvSpPr>
          <p:cNvPr id="1744" name="Google Shape;1744;p46"/>
          <p:cNvSpPr/>
          <p:nvPr/>
        </p:nvSpPr>
        <p:spPr>
          <a:xfrm>
            <a:off x="11623270" y="2096989"/>
            <a:ext cx="2872047" cy="1292421"/>
          </a:xfrm>
          <a:prstGeom prst="chevron">
            <a:avLst>
              <a:gd fmla="val 50000" name="adj"/>
            </a:avLst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destroy</a:t>
            </a:r>
            <a:endParaRPr/>
          </a:p>
        </p:txBody>
      </p:sp>
      <p:sp>
        <p:nvSpPr>
          <p:cNvPr id="1745" name="Google Shape;1745;p46"/>
          <p:cNvSpPr/>
          <p:nvPr/>
        </p:nvSpPr>
        <p:spPr>
          <a:xfrm>
            <a:off x="1316183" y="1309254"/>
            <a:ext cx="467591" cy="4779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46" name="Google Shape;1746;p46"/>
          <p:cNvSpPr/>
          <p:nvPr/>
        </p:nvSpPr>
        <p:spPr>
          <a:xfrm>
            <a:off x="4035137" y="1309254"/>
            <a:ext cx="467591" cy="4779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7" name="Google Shape;1747;p46"/>
          <p:cNvSpPr/>
          <p:nvPr/>
        </p:nvSpPr>
        <p:spPr>
          <a:xfrm>
            <a:off x="6847609" y="1309254"/>
            <a:ext cx="467591" cy="4779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48" name="Google Shape;1748;p46"/>
          <p:cNvSpPr/>
          <p:nvPr/>
        </p:nvSpPr>
        <p:spPr>
          <a:xfrm>
            <a:off x="9660081" y="1309254"/>
            <a:ext cx="467591" cy="47798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49" name="Google Shape;1749;p46"/>
          <p:cNvSpPr/>
          <p:nvPr/>
        </p:nvSpPr>
        <p:spPr>
          <a:xfrm>
            <a:off x="12566072" y="1309254"/>
            <a:ext cx="467591" cy="4779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50" name="Google Shape;1750;p46"/>
          <p:cNvSpPr/>
          <p:nvPr/>
        </p:nvSpPr>
        <p:spPr>
          <a:xfrm>
            <a:off x="135083" y="3532909"/>
            <a:ext cx="2535382" cy="40108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Initialize a working directory containing terraform config files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the first command that should be run after writing a new Terraform configuration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Downloads </a:t>
            </a:r>
            <a:r>
              <a:rPr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Providers</a:t>
            </a:r>
            <a:endParaRPr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p46"/>
          <p:cNvSpPr/>
          <p:nvPr/>
        </p:nvSpPr>
        <p:spPr>
          <a:xfrm>
            <a:off x="3001241" y="3532908"/>
            <a:ext cx="2535382" cy="40108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Validates the terraform configurations files in that respective directory to ensure they are 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syntactically valid and internally consistent.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46"/>
          <p:cNvSpPr/>
          <p:nvPr/>
        </p:nvSpPr>
        <p:spPr>
          <a:xfrm>
            <a:off x="5813713" y="3543297"/>
            <a:ext cx="2535382" cy="40108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Creates an execution plan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performs a refresh and determines what actions are necessary to achieve the 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desired state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specified in configuration files</a:t>
            </a:r>
            <a:endParaRPr/>
          </a:p>
        </p:txBody>
      </p:sp>
      <p:sp>
        <p:nvSpPr>
          <p:cNvPr id="1753" name="Google Shape;1753;p46"/>
          <p:cNvSpPr/>
          <p:nvPr/>
        </p:nvSpPr>
        <p:spPr>
          <a:xfrm>
            <a:off x="8626185" y="3532907"/>
            <a:ext cx="2535382" cy="40108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apply the changes required 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 reach the desired state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the configuration.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default, apply scans the current directory for the configuration and applies the changes appropriately.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46"/>
          <p:cNvSpPr/>
          <p:nvPr/>
        </p:nvSpPr>
        <p:spPr>
          <a:xfrm>
            <a:off x="11435193" y="3532906"/>
            <a:ext cx="2535382" cy="40108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destroy the Terraform-managed infrastructure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will ask for confirmation before destroying.</a:t>
            </a:r>
            <a:endParaRPr/>
          </a:p>
        </p:txBody>
      </p:sp>
      <p:sp>
        <p:nvSpPr>
          <p:cNvPr id="1755" name="Google Shape;1755;p46"/>
          <p:cNvSpPr/>
          <p:nvPr/>
        </p:nvSpPr>
        <p:spPr>
          <a:xfrm>
            <a:off x="135083" y="103051"/>
            <a:ext cx="14360234" cy="841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Workflow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7"/>
          <p:cNvSpPr txBox="1"/>
          <p:nvPr>
            <p:ph idx="1" type="body"/>
          </p:nvPr>
        </p:nvSpPr>
        <p:spPr>
          <a:xfrm>
            <a:off x="477982" y="267706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Language Basics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</a:pPr>
            <a:r>
              <a:t/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1761" name="Google Shape;17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762" name="Google Shape;1762;p47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763" name="Google Shape;1763;p47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764" name="Google Shape;1764;p47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8"/>
          <p:cNvSpPr txBox="1"/>
          <p:nvPr>
            <p:ph idx="1" type="body"/>
          </p:nvPr>
        </p:nvSpPr>
        <p:spPr>
          <a:xfrm>
            <a:off x="278477" y="1805971"/>
            <a:ext cx="7587442" cy="559092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Code in the Terraform language is stored in </a:t>
            </a:r>
            <a:r>
              <a:rPr lang="en-US">
                <a:solidFill>
                  <a:srgbClr val="7030A0"/>
                </a:solidFill>
              </a:rPr>
              <a:t>plain text files </a:t>
            </a:r>
            <a:r>
              <a:rPr lang="en-US"/>
              <a:t>with the </a:t>
            </a:r>
            <a:r>
              <a:rPr lang="en-US">
                <a:solidFill>
                  <a:srgbClr val="7030A0"/>
                </a:solidFill>
              </a:rPr>
              <a:t>.tf </a:t>
            </a:r>
            <a:r>
              <a:rPr lang="en-US"/>
              <a:t>file extension.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There is also a </a:t>
            </a:r>
            <a:r>
              <a:rPr lang="en-US">
                <a:solidFill>
                  <a:srgbClr val="7030A0"/>
                </a:solidFill>
              </a:rPr>
              <a:t>JSON-based</a:t>
            </a:r>
            <a:r>
              <a:rPr lang="en-US"/>
              <a:t> variant of the language that is named with the </a:t>
            </a:r>
            <a:r>
              <a:rPr lang="en-US">
                <a:solidFill>
                  <a:srgbClr val="7030A0"/>
                </a:solidFill>
              </a:rPr>
              <a:t>.tf.json </a:t>
            </a:r>
            <a:r>
              <a:rPr lang="en-US"/>
              <a:t>file extension.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We can call the files containing terraform code as </a:t>
            </a:r>
            <a:r>
              <a:rPr lang="en-US">
                <a:solidFill>
                  <a:srgbClr val="7030A0"/>
                </a:solidFill>
              </a:rPr>
              <a:t>Terraform Configuration Files </a:t>
            </a:r>
            <a:r>
              <a:rPr lang="en-US"/>
              <a:t>or </a:t>
            </a:r>
            <a:r>
              <a:rPr lang="en-US">
                <a:solidFill>
                  <a:srgbClr val="7030A0"/>
                </a:solidFill>
              </a:rPr>
              <a:t>Terraform Manifests</a:t>
            </a:r>
            <a:endParaRPr/>
          </a:p>
        </p:txBody>
      </p:sp>
      <p:sp>
        <p:nvSpPr>
          <p:cNvPr id="1770" name="Google Shape;1770;p48"/>
          <p:cNvSpPr txBox="1"/>
          <p:nvPr>
            <p:ph type="title"/>
          </p:nvPr>
        </p:nvSpPr>
        <p:spPr>
          <a:xfrm>
            <a:off x="1005840" y="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Language Basics – </a:t>
            </a:r>
            <a:r>
              <a:rPr lang="en-US">
                <a:solidFill>
                  <a:srgbClr val="7030A0"/>
                </a:solidFill>
              </a:rPr>
              <a:t>Files</a:t>
            </a:r>
            <a:endParaRPr/>
          </a:p>
        </p:txBody>
      </p:sp>
      <p:pic>
        <p:nvPicPr>
          <p:cNvPr id="1771" name="Google Shape;177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7245" y="2202295"/>
            <a:ext cx="54102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48"/>
          <p:cNvSpPr/>
          <p:nvPr/>
        </p:nvSpPr>
        <p:spPr>
          <a:xfrm>
            <a:off x="9133609" y="2909455"/>
            <a:ext cx="2992582" cy="35329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48"/>
          <p:cNvSpPr/>
          <p:nvPr/>
        </p:nvSpPr>
        <p:spPr>
          <a:xfrm>
            <a:off x="10416886" y="1280635"/>
            <a:ext cx="3418609" cy="710135"/>
          </a:xfrm>
          <a:prstGeom prst="wedgeRoundRectCallout">
            <a:avLst>
              <a:gd fmla="val 2573" name="adj1"/>
              <a:gd fmla="val 211094" name="adj2"/>
              <a:gd fmla="val 16667" name="adj3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Working Directory</a:t>
            </a:r>
            <a:endParaRPr/>
          </a:p>
        </p:txBody>
      </p:sp>
      <p:sp>
        <p:nvSpPr>
          <p:cNvPr id="1774" name="Google Shape;1774;p48"/>
          <p:cNvSpPr/>
          <p:nvPr/>
        </p:nvSpPr>
        <p:spPr>
          <a:xfrm>
            <a:off x="8780318" y="6886040"/>
            <a:ext cx="3699163" cy="748145"/>
          </a:xfrm>
          <a:prstGeom prst="wedgeRoundRectCallout">
            <a:avLst>
              <a:gd fmla="val -36844" name="adj1"/>
              <a:gd fmla="val -100000" name="adj2"/>
              <a:gd fmla="val 16667" name="adj3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Configuration Files ending with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.tf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extension</a:t>
            </a:r>
            <a:endParaRPr/>
          </a:p>
        </p:txBody>
      </p:sp>
      <p:sp>
        <p:nvSpPr>
          <p:cNvPr id="1775" name="Google Shape;1775;p48"/>
          <p:cNvSpPr/>
          <p:nvPr/>
        </p:nvSpPr>
        <p:spPr>
          <a:xfrm>
            <a:off x="9268691" y="3335481"/>
            <a:ext cx="4355869" cy="32004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4"/>
          <p:cNvGrpSpPr/>
          <p:nvPr/>
        </p:nvGrpSpPr>
        <p:grpSpPr>
          <a:xfrm>
            <a:off x="138587" y="3199809"/>
            <a:ext cx="14353223" cy="1248106"/>
            <a:chOff x="3505" y="1174430"/>
            <a:chExt cx="14353223" cy="1248106"/>
          </a:xfrm>
        </p:grpSpPr>
        <p:sp>
          <p:nvSpPr>
            <p:cNvPr id="126" name="Google Shape;126;p4"/>
            <p:cNvSpPr/>
            <p:nvPr/>
          </p:nvSpPr>
          <p:spPr>
            <a:xfrm>
              <a:off x="3505" y="1174430"/>
              <a:ext cx="3120265" cy="1248106"/>
            </a:xfrm>
            <a:prstGeom prst="chevron">
              <a:avLst>
                <a:gd fmla="val 5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27558" y="1174430"/>
              <a:ext cx="1872159" cy="124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60000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</a:t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811745" y="1174430"/>
              <a:ext cx="3120265" cy="1248106"/>
            </a:xfrm>
            <a:prstGeom prst="chevron">
              <a:avLst>
                <a:gd fmla="val 50000" name="adj"/>
              </a:avLst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435798" y="1174430"/>
              <a:ext cx="1872159" cy="124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60000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validate</a:t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619984" y="1174430"/>
              <a:ext cx="3120265" cy="1248106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6244037" y="1174430"/>
              <a:ext cx="1872159" cy="124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60000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428223" y="1174430"/>
              <a:ext cx="3120265" cy="1248106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9052276" y="1174430"/>
              <a:ext cx="1872159" cy="124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60000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1236463" y="1174430"/>
              <a:ext cx="3120265" cy="1248106"/>
            </a:xfrm>
            <a:prstGeom prst="chevron">
              <a:avLst>
                <a:gd fmla="val 50000" name="adj"/>
              </a:avLst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11860516" y="1174430"/>
              <a:ext cx="1872159" cy="124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60000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destroy</a:t>
              </a:r>
              <a:endParaRPr/>
            </a:p>
          </p:txBody>
        </p:sp>
      </p:grpSp>
      <p:sp>
        <p:nvSpPr>
          <p:cNvPr id="136" name="Google Shape;136;p4"/>
          <p:cNvSpPr/>
          <p:nvPr/>
        </p:nvSpPr>
        <p:spPr>
          <a:xfrm>
            <a:off x="1316183" y="2389917"/>
            <a:ext cx="467591" cy="4779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4035137" y="2389917"/>
            <a:ext cx="467591" cy="4779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847609" y="2389917"/>
            <a:ext cx="467591" cy="4779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9660081" y="2389917"/>
            <a:ext cx="467591" cy="47798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2566072" y="2389917"/>
            <a:ext cx="467591" cy="4779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135082" y="5269053"/>
            <a:ext cx="2473036" cy="5195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init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032414" y="5269053"/>
            <a:ext cx="2473036" cy="519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validate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5866533" y="5269053"/>
            <a:ext cx="2473036" cy="5195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plan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8657358" y="5269053"/>
            <a:ext cx="2473036" cy="5195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apply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11448183" y="5269053"/>
            <a:ext cx="2473036" cy="5195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destroy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135083" y="581054"/>
            <a:ext cx="14360234" cy="841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Workflow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9"/>
          <p:cNvSpPr txBox="1"/>
          <p:nvPr>
            <p:ph type="title"/>
          </p:nvPr>
        </p:nvSpPr>
        <p:spPr>
          <a:xfrm>
            <a:off x="1099359" y="129446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Language Basics – </a:t>
            </a:r>
            <a:r>
              <a:rPr lang="en-US">
                <a:solidFill>
                  <a:srgbClr val="7030A0"/>
                </a:solidFill>
              </a:rPr>
              <a:t>Configuration Syntax</a:t>
            </a:r>
            <a:endParaRPr/>
          </a:p>
        </p:txBody>
      </p:sp>
      <p:sp>
        <p:nvSpPr>
          <p:cNvPr id="1781" name="Google Shape;1781;p49"/>
          <p:cNvSpPr/>
          <p:nvPr/>
        </p:nvSpPr>
        <p:spPr>
          <a:xfrm>
            <a:off x="10796150" y="2122586"/>
            <a:ext cx="2493819" cy="686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/>
          </a:p>
        </p:txBody>
      </p:sp>
      <p:sp>
        <p:nvSpPr>
          <p:cNvPr id="1782" name="Google Shape;1782;p49"/>
          <p:cNvSpPr/>
          <p:nvPr/>
        </p:nvSpPr>
        <p:spPr>
          <a:xfrm>
            <a:off x="10796150" y="3237243"/>
            <a:ext cx="2493819" cy="686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1783" name="Google Shape;1783;p49"/>
          <p:cNvSpPr/>
          <p:nvPr/>
        </p:nvSpPr>
        <p:spPr>
          <a:xfrm>
            <a:off x="10796150" y="4445186"/>
            <a:ext cx="2493819" cy="686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Identifiers</a:t>
            </a:r>
            <a:endParaRPr/>
          </a:p>
        </p:txBody>
      </p:sp>
      <p:sp>
        <p:nvSpPr>
          <p:cNvPr id="1784" name="Google Shape;1784;p49"/>
          <p:cNvSpPr/>
          <p:nvPr/>
        </p:nvSpPr>
        <p:spPr>
          <a:xfrm>
            <a:off x="10796150" y="5602303"/>
            <a:ext cx="2493819" cy="686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</p:txBody>
      </p:sp>
      <p:sp>
        <p:nvSpPr>
          <p:cNvPr id="1785" name="Google Shape;1785;p49"/>
          <p:cNvSpPr/>
          <p:nvPr/>
        </p:nvSpPr>
        <p:spPr>
          <a:xfrm>
            <a:off x="379273" y="3846082"/>
            <a:ext cx="3953738" cy="686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HCL – HashiCorp Language</a:t>
            </a:r>
            <a:endParaRPr/>
          </a:p>
        </p:txBody>
      </p:sp>
      <p:sp>
        <p:nvSpPr>
          <p:cNvPr id="1786" name="Google Shape;1786;p49"/>
          <p:cNvSpPr/>
          <p:nvPr/>
        </p:nvSpPr>
        <p:spPr>
          <a:xfrm>
            <a:off x="6068290" y="3846082"/>
            <a:ext cx="2493819" cy="6866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</p:txBody>
      </p:sp>
      <p:cxnSp>
        <p:nvCxnSpPr>
          <p:cNvPr id="1787" name="Google Shape;1787;p49"/>
          <p:cNvCxnSpPr>
            <a:stCxn id="1785" idx="3"/>
            <a:endCxn id="1786" idx="1"/>
          </p:cNvCxnSpPr>
          <p:nvPr/>
        </p:nvCxnSpPr>
        <p:spPr>
          <a:xfrm>
            <a:off x="4333011" y="4189405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8" name="Google Shape;1788;p49"/>
          <p:cNvCxnSpPr>
            <a:stCxn id="1786" idx="3"/>
            <a:endCxn id="1781" idx="1"/>
          </p:cNvCxnSpPr>
          <p:nvPr/>
        </p:nvCxnSpPr>
        <p:spPr>
          <a:xfrm flipH="1" rot="10800000">
            <a:off x="8562109" y="2465905"/>
            <a:ext cx="2234100" cy="172350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9" name="Google Shape;1789;p49"/>
          <p:cNvCxnSpPr>
            <a:stCxn id="1786" idx="3"/>
            <a:endCxn id="1782" idx="1"/>
          </p:cNvCxnSpPr>
          <p:nvPr/>
        </p:nvCxnSpPr>
        <p:spPr>
          <a:xfrm flipH="1" rot="10800000">
            <a:off x="8562109" y="3580705"/>
            <a:ext cx="2234100" cy="60870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0" name="Google Shape;1790;p49"/>
          <p:cNvCxnSpPr>
            <a:stCxn id="1786" idx="3"/>
            <a:endCxn id="1783" idx="1"/>
          </p:cNvCxnSpPr>
          <p:nvPr/>
        </p:nvCxnSpPr>
        <p:spPr>
          <a:xfrm>
            <a:off x="8562109" y="4189405"/>
            <a:ext cx="2234100" cy="59910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1" name="Google Shape;1791;p49"/>
          <p:cNvCxnSpPr>
            <a:stCxn id="1786" idx="3"/>
            <a:endCxn id="1784" idx="1"/>
          </p:cNvCxnSpPr>
          <p:nvPr/>
        </p:nvCxnSpPr>
        <p:spPr>
          <a:xfrm>
            <a:off x="8562109" y="4189405"/>
            <a:ext cx="2234100" cy="1756200"/>
          </a:xfrm>
          <a:prstGeom prst="straightConnector1">
            <a:avLst/>
          </a:prstGeom>
          <a:noFill/>
          <a:ln cap="flat" cmpd="sng" w="9525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/>
          <p:nvPr>
            <p:ph type="title"/>
          </p:nvPr>
        </p:nvSpPr>
        <p:spPr>
          <a:xfrm>
            <a:off x="1005840" y="-106033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Language Basics – </a:t>
            </a:r>
            <a:r>
              <a:rPr lang="en-US">
                <a:solidFill>
                  <a:srgbClr val="7030A0"/>
                </a:solidFill>
              </a:rPr>
              <a:t>Configuration Syntax</a:t>
            </a:r>
            <a:endParaRPr/>
          </a:p>
        </p:txBody>
      </p:sp>
      <p:pic>
        <p:nvPicPr>
          <p:cNvPr id="1797" name="Google Shape;17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919" y="1408545"/>
            <a:ext cx="92329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50"/>
          <p:cNvSpPr/>
          <p:nvPr/>
        </p:nvSpPr>
        <p:spPr>
          <a:xfrm>
            <a:off x="348089" y="4523514"/>
            <a:ext cx="1963883" cy="5299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Type</a:t>
            </a:r>
            <a:endParaRPr/>
          </a:p>
        </p:txBody>
      </p:sp>
      <p:sp>
        <p:nvSpPr>
          <p:cNvPr id="1799" name="Google Shape;1799;p50"/>
          <p:cNvSpPr/>
          <p:nvPr/>
        </p:nvSpPr>
        <p:spPr>
          <a:xfrm>
            <a:off x="12214512" y="3758043"/>
            <a:ext cx="1963884" cy="529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Labels</a:t>
            </a:r>
            <a:endParaRPr/>
          </a:p>
        </p:txBody>
      </p:sp>
      <p:sp>
        <p:nvSpPr>
          <p:cNvPr id="1800" name="Google Shape;1800;p50"/>
          <p:cNvSpPr/>
          <p:nvPr/>
        </p:nvSpPr>
        <p:spPr>
          <a:xfrm>
            <a:off x="7747576" y="6426362"/>
            <a:ext cx="1963884" cy="5299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1801" name="Google Shape;1801;p50"/>
          <p:cNvSpPr/>
          <p:nvPr/>
        </p:nvSpPr>
        <p:spPr>
          <a:xfrm>
            <a:off x="2836714" y="4569196"/>
            <a:ext cx="1641764" cy="4572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50"/>
          <p:cNvSpPr/>
          <p:nvPr/>
        </p:nvSpPr>
        <p:spPr>
          <a:xfrm>
            <a:off x="4585272" y="4597317"/>
            <a:ext cx="4485989" cy="4572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3" name="Google Shape;1803;p50"/>
          <p:cNvCxnSpPr>
            <a:stCxn id="1798" idx="3"/>
            <a:endCxn id="1801" idx="1"/>
          </p:cNvCxnSpPr>
          <p:nvPr/>
        </p:nvCxnSpPr>
        <p:spPr>
          <a:xfrm>
            <a:off x="2311972" y="4788483"/>
            <a:ext cx="524700" cy="9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4" name="Google Shape;1804;p50"/>
          <p:cNvSpPr/>
          <p:nvPr/>
        </p:nvSpPr>
        <p:spPr>
          <a:xfrm>
            <a:off x="3293918" y="5133109"/>
            <a:ext cx="7273637" cy="935182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5" name="Google Shape;1805;p50"/>
          <p:cNvCxnSpPr>
            <a:stCxn id="1800" idx="0"/>
          </p:cNvCxnSpPr>
          <p:nvPr/>
        </p:nvCxnSpPr>
        <p:spPr>
          <a:xfrm rot="10800000">
            <a:off x="8729518" y="6068162"/>
            <a:ext cx="0" cy="358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6" name="Google Shape;1806;p50"/>
          <p:cNvCxnSpPr>
            <a:stCxn id="1799" idx="1"/>
          </p:cNvCxnSpPr>
          <p:nvPr/>
        </p:nvCxnSpPr>
        <p:spPr>
          <a:xfrm flipH="1">
            <a:off x="6930612" y="4023011"/>
            <a:ext cx="5283900" cy="546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7" name="Google Shape;1807;p50"/>
          <p:cNvSpPr/>
          <p:nvPr/>
        </p:nvSpPr>
        <p:spPr>
          <a:xfrm>
            <a:off x="12214512" y="4569196"/>
            <a:ext cx="2249633" cy="2818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on Block Type block labels will be 1 or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– 2 labels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– 1 label</a:t>
            </a:r>
            <a:endParaRPr/>
          </a:p>
        </p:txBody>
      </p:sp>
      <p:sp>
        <p:nvSpPr>
          <p:cNvPr id="1808" name="Google Shape;1808;p50"/>
          <p:cNvSpPr/>
          <p:nvPr/>
        </p:nvSpPr>
        <p:spPr>
          <a:xfrm>
            <a:off x="348088" y="5204532"/>
            <a:ext cx="1963883" cy="10611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Level &amp; Block inside Blocks</a:t>
            </a:r>
            <a:endParaRPr/>
          </a:p>
        </p:txBody>
      </p:sp>
      <p:sp>
        <p:nvSpPr>
          <p:cNvPr id="1809" name="Google Shape;1809;p50"/>
          <p:cNvSpPr/>
          <p:nvPr/>
        </p:nvSpPr>
        <p:spPr>
          <a:xfrm>
            <a:off x="327298" y="6346824"/>
            <a:ext cx="4610462" cy="561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Level Blocks: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resource, provider</a:t>
            </a:r>
            <a:endParaRPr/>
          </a:p>
        </p:txBody>
      </p:sp>
      <p:sp>
        <p:nvSpPr>
          <p:cNvPr id="1810" name="Google Shape;1810;p50"/>
          <p:cNvSpPr/>
          <p:nvPr/>
        </p:nvSpPr>
        <p:spPr>
          <a:xfrm>
            <a:off x="327298" y="6984566"/>
            <a:ext cx="4610462" cy="561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Inside Block: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provisioners, resource specific blocks like tags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1"/>
          <p:cNvSpPr txBox="1"/>
          <p:nvPr>
            <p:ph type="title"/>
          </p:nvPr>
        </p:nvSpPr>
        <p:spPr>
          <a:xfrm>
            <a:off x="1005840" y="-106033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Language Basics – </a:t>
            </a:r>
            <a:r>
              <a:rPr lang="en-US">
                <a:solidFill>
                  <a:srgbClr val="7030A0"/>
                </a:solidFill>
              </a:rPr>
              <a:t>Configuration Syntax</a:t>
            </a:r>
            <a:endParaRPr/>
          </a:p>
        </p:txBody>
      </p:sp>
      <p:pic>
        <p:nvPicPr>
          <p:cNvPr id="1816" name="Google Shape;18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264" y="1408545"/>
            <a:ext cx="92329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51"/>
          <p:cNvSpPr/>
          <p:nvPr/>
        </p:nvSpPr>
        <p:spPr>
          <a:xfrm>
            <a:off x="152393" y="4420754"/>
            <a:ext cx="1963884" cy="1839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 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[or]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endParaRPr/>
          </a:p>
        </p:txBody>
      </p:sp>
      <p:sp>
        <p:nvSpPr>
          <p:cNvPr id="1818" name="Google Shape;1818;p51"/>
          <p:cNvSpPr/>
          <p:nvPr/>
        </p:nvSpPr>
        <p:spPr>
          <a:xfrm>
            <a:off x="3283523" y="5101936"/>
            <a:ext cx="2597727" cy="9144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51"/>
          <p:cNvSpPr/>
          <p:nvPr/>
        </p:nvSpPr>
        <p:spPr>
          <a:xfrm>
            <a:off x="6251859" y="5101936"/>
            <a:ext cx="4357255" cy="9144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51"/>
          <p:cNvSpPr/>
          <p:nvPr/>
        </p:nvSpPr>
        <p:spPr>
          <a:xfrm>
            <a:off x="12516423" y="4639540"/>
            <a:ext cx="1963884" cy="1839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 Value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[or]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</p:txBody>
      </p:sp>
      <p:cxnSp>
        <p:nvCxnSpPr>
          <p:cNvPr id="1821" name="Google Shape;1821;p51"/>
          <p:cNvCxnSpPr>
            <a:stCxn id="1817" idx="3"/>
          </p:cNvCxnSpPr>
          <p:nvPr/>
        </p:nvCxnSpPr>
        <p:spPr>
          <a:xfrm>
            <a:off x="2116277" y="5340349"/>
            <a:ext cx="11673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2" name="Google Shape;1822;p51"/>
          <p:cNvCxnSpPr>
            <a:stCxn id="1820" idx="1"/>
          </p:cNvCxnSpPr>
          <p:nvPr/>
        </p:nvCxnSpPr>
        <p:spPr>
          <a:xfrm rot="10800000">
            <a:off x="10609023" y="5559135"/>
            <a:ext cx="19074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2"/>
          <p:cNvSpPr txBox="1"/>
          <p:nvPr>
            <p:ph type="title"/>
          </p:nvPr>
        </p:nvSpPr>
        <p:spPr>
          <a:xfrm>
            <a:off x="1005840" y="1256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Language Basics – </a:t>
            </a:r>
            <a:r>
              <a:rPr lang="en-US">
                <a:solidFill>
                  <a:srgbClr val="7030A0"/>
                </a:solidFill>
              </a:rPr>
              <a:t>Configuration Syntax</a:t>
            </a:r>
            <a:endParaRPr/>
          </a:p>
        </p:txBody>
      </p:sp>
      <p:pic>
        <p:nvPicPr>
          <p:cNvPr id="1828" name="Google Shape;182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886" y="2731078"/>
            <a:ext cx="117221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52"/>
          <p:cNvSpPr/>
          <p:nvPr/>
        </p:nvSpPr>
        <p:spPr>
          <a:xfrm>
            <a:off x="4301836" y="1709287"/>
            <a:ext cx="9322724" cy="4883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Line Comments with # or //</a:t>
            </a:r>
            <a:endParaRPr/>
          </a:p>
        </p:txBody>
      </p:sp>
      <p:cxnSp>
        <p:nvCxnSpPr>
          <p:cNvPr id="1830" name="Google Shape;1830;p52"/>
          <p:cNvCxnSpPr>
            <a:stCxn id="1829" idx="2"/>
          </p:cNvCxnSpPr>
          <p:nvPr/>
        </p:nvCxnSpPr>
        <p:spPr>
          <a:xfrm flipH="1">
            <a:off x="6213698" y="2197659"/>
            <a:ext cx="2749500" cy="7221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1" name="Google Shape;1831;p52"/>
          <p:cNvCxnSpPr>
            <a:stCxn id="1829" idx="2"/>
          </p:cNvCxnSpPr>
          <p:nvPr/>
        </p:nvCxnSpPr>
        <p:spPr>
          <a:xfrm>
            <a:off x="8963198" y="2197659"/>
            <a:ext cx="3173400" cy="15846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2" name="Google Shape;1832;p52"/>
          <p:cNvSpPr/>
          <p:nvPr/>
        </p:nvSpPr>
        <p:spPr>
          <a:xfrm>
            <a:off x="93518" y="3331135"/>
            <a:ext cx="2493818" cy="1064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Multi-line comment</a:t>
            </a:r>
            <a:endParaRPr/>
          </a:p>
        </p:txBody>
      </p:sp>
      <p:cxnSp>
        <p:nvCxnSpPr>
          <p:cNvPr id="1833" name="Google Shape;1833;p52"/>
          <p:cNvCxnSpPr>
            <a:stCxn id="1832" idx="2"/>
          </p:cNvCxnSpPr>
          <p:nvPr/>
        </p:nvCxnSpPr>
        <p:spPr>
          <a:xfrm flipH="1" rot="-5400000">
            <a:off x="1657377" y="4078405"/>
            <a:ext cx="1226100" cy="1860000"/>
          </a:xfrm>
          <a:prstGeom prst="bentConnector2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53"/>
          <p:cNvSpPr/>
          <p:nvPr/>
        </p:nvSpPr>
        <p:spPr>
          <a:xfrm>
            <a:off x="426026" y="3330199"/>
            <a:ext cx="3813467" cy="797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Block</a:t>
            </a:r>
            <a:endParaRPr/>
          </a:p>
        </p:txBody>
      </p:sp>
      <p:sp>
        <p:nvSpPr>
          <p:cNvPr id="1839" name="Google Shape;1839;p53"/>
          <p:cNvSpPr/>
          <p:nvPr/>
        </p:nvSpPr>
        <p:spPr>
          <a:xfrm>
            <a:off x="426026" y="4253302"/>
            <a:ext cx="3813467" cy="797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 Block</a:t>
            </a:r>
            <a:endParaRPr/>
          </a:p>
        </p:txBody>
      </p:sp>
      <p:sp>
        <p:nvSpPr>
          <p:cNvPr id="1840" name="Google Shape;1840;p53"/>
          <p:cNvSpPr/>
          <p:nvPr/>
        </p:nvSpPr>
        <p:spPr>
          <a:xfrm>
            <a:off x="426026" y="5176405"/>
            <a:ext cx="3813467" cy="797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Resources Block</a:t>
            </a:r>
            <a:endParaRPr/>
          </a:p>
        </p:txBody>
      </p:sp>
      <p:sp>
        <p:nvSpPr>
          <p:cNvPr id="1841" name="Google Shape;1841;p53"/>
          <p:cNvSpPr/>
          <p:nvPr/>
        </p:nvSpPr>
        <p:spPr>
          <a:xfrm>
            <a:off x="5408466" y="3330199"/>
            <a:ext cx="3813467" cy="797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Variables Block</a:t>
            </a:r>
            <a:endParaRPr/>
          </a:p>
        </p:txBody>
      </p:sp>
      <p:sp>
        <p:nvSpPr>
          <p:cNvPr id="1842" name="Google Shape;1842;p53"/>
          <p:cNvSpPr/>
          <p:nvPr/>
        </p:nvSpPr>
        <p:spPr>
          <a:xfrm>
            <a:off x="5408466" y="4253302"/>
            <a:ext cx="3813467" cy="797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Values Block</a:t>
            </a:r>
            <a:endParaRPr/>
          </a:p>
        </p:txBody>
      </p:sp>
      <p:sp>
        <p:nvSpPr>
          <p:cNvPr id="1843" name="Google Shape;1843;p53"/>
          <p:cNvSpPr/>
          <p:nvPr/>
        </p:nvSpPr>
        <p:spPr>
          <a:xfrm>
            <a:off x="10151917" y="3330199"/>
            <a:ext cx="3813467" cy="7970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 Block</a:t>
            </a:r>
            <a:endParaRPr/>
          </a:p>
        </p:txBody>
      </p:sp>
      <p:sp>
        <p:nvSpPr>
          <p:cNvPr id="1844" name="Google Shape;1844;p53"/>
          <p:cNvSpPr/>
          <p:nvPr/>
        </p:nvSpPr>
        <p:spPr>
          <a:xfrm>
            <a:off x="10151917" y="4253302"/>
            <a:ext cx="3813467" cy="7970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 Block</a:t>
            </a:r>
            <a:endParaRPr/>
          </a:p>
        </p:txBody>
      </p:sp>
      <p:sp>
        <p:nvSpPr>
          <p:cNvPr id="1845" name="Google Shape;1845;p53"/>
          <p:cNvSpPr/>
          <p:nvPr/>
        </p:nvSpPr>
        <p:spPr>
          <a:xfrm>
            <a:off x="5408465" y="5218365"/>
            <a:ext cx="3813467" cy="797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Values Block</a:t>
            </a:r>
            <a:endParaRPr/>
          </a:p>
        </p:txBody>
      </p:sp>
      <p:sp>
        <p:nvSpPr>
          <p:cNvPr id="1846" name="Google Shape;1846;p53"/>
          <p:cNvSpPr/>
          <p:nvPr/>
        </p:nvSpPr>
        <p:spPr>
          <a:xfrm>
            <a:off x="5700452" y="184307"/>
            <a:ext cx="3374968" cy="185231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Top-Level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/>
          </a:p>
        </p:txBody>
      </p:sp>
      <p:sp>
        <p:nvSpPr>
          <p:cNvPr id="1847" name="Google Shape;1847;p53"/>
          <p:cNvSpPr/>
          <p:nvPr/>
        </p:nvSpPr>
        <p:spPr>
          <a:xfrm>
            <a:off x="166255" y="3065318"/>
            <a:ext cx="4312226" cy="3622598"/>
          </a:xfrm>
          <a:prstGeom prst="rect">
            <a:avLst/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53"/>
          <p:cNvSpPr txBox="1"/>
          <p:nvPr/>
        </p:nvSpPr>
        <p:spPr>
          <a:xfrm>
            <a:off x="904009" y="6257029"/>
            <a:ext cx="25365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Fundamental Blocks</a:t>
            </a:r>
            <a:endParaRPr/>
          </a:p>
        </p:txBody>
      </p:sp>
      <p:sp>
        <p:nvSpPr>
          <p:cNvPr id="1849" name="Google Shape;1849;p53"/>
          <p:cNvSpPr/>
          <p:nvPr/>
        </p:nvSpPr>
        <p:spPr>
          <a:xfrm>
            <a:off x="5159086" y="3065318"/>
            <a:ext cx="4312226" cy="3622598"/>
          </a:xfrm>
          <a:prstGeom prst="rect">
            <a:avLst/>
          </a:prstGeom>
          <a:noFill/>
          <a:ln cap="flat" cmpd="sng" w="635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53"/>
          <p:cNvSpPr txBox="1"/>
          <p:nvPr/>
        </p:nvSpPr>
        <p:spPr>
          <a:xfrm>
            <a:off x="6338167" y="6274144"/>
            <a:ext cx="195406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Variable Blocks</a:t>
            </a:r>
            <a:endParaRPr/>
          </a:p>
        </p:txBody>
      </p:sp>
      <p:sp>
        <p:nvSpPr>
          <p:cNvPr id="1851" name="Google Shape;1851;p53"/>
          <p:cNvSpPr/>
          <p:nvPr/>
        </p:nvSpPr>
        <p:spPr>
          <a:xfrm>
            <a:off x="9963449" y="3048203"/>
            <a:ext cx="4312226" cy="3622598"/>
          </a:xfrm>
          <a:prstGeom prst="rect">
            <a:avLst/>
          </a:prstGeom>
          <a:noFill/>
          <a:ln cap="flat" cmpd="sng" w="635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p53"/>
          <p:cNvSpPr txBox="1"/>
          <p:nvPr/>
        </p:nvSpPr>
        <p:spPr>
          <a:xfrm>
            <a:off x="10559259" y="6241616"/>
            <a:ext cx="34061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Calling / Referencing Blocks</a:t>
            </a:r>
            <a:endParaRPr/>
          </a:p>
        </p:txBody>
      </p:sp>
      <p:cxnSp>
        <p:nvCxnSpPr>
          <p:cNvPr id="1853" name="Google Shape;1853;p53"/>
          <p:cNvCxnSpPr>
            <a:stCxn id="1846" idx="4"/>
            <a:endCxn id="1847" idx="0"/>
          </p:cNvCxnSpPr>
          <p:nvPr/>
        </p:nvCxnSpPr>
        <p:spPr>
          <a:xfrm flipH="1">
            <a:off x="2322436" y="2036618"/>
            <a:ext cx="5065500" cy="10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4" name="Google Shape;1854;p53"/>
          <p:cNvCxnSpPr>
            <a:stCxn id="1846" idx="4"/>
            <a:endCxn id="1849" idx="0"/>
          </p:cNvCxnSpPr>
          <p:nvPr/>
        </p:nvCxnSpPr>
        <p:spPr>
          <a:xfrm flipH="1">
            <a:off x="7315336" y="2036618"/>
            <a:ext cx="72600" cy="10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5" name="Google Shape;1855;p53"/>
          <p:cNvCxnSpPr>
            <a:stCxn id="1846" idx="4"/>
            <a:endCxn id="1851" idx="0"/>
          </p:cNvCxnSpPr>
          <p:nvPr/>
        </p:nvCxnSpPr>
        <p:spPr>
          <a:xfrm>
            <a:off x="7387936" y="2036618"/>
            <a:ext cx="4731600" cy="10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6" name="Google Shape;1856;p53"/>
          <p:cNvSpPr/>
          <p:nvPr/>
        </p:nvSpPr>
        <p:spPr>
          <a:xfrm>
            <a:off x="166255" y="342900"/>
            <a:ext cx="5242210" cy="1525731"/>
          </a:xfrm>
          <a:prstGeom prst="rect">
            <a:avLst/>
          </a:prstGeom>
          <a:solidFill>
            <a:srgbClr val="EBDDD3"/>
          </a:solidFill>
          <a:ln cap="flat" cmpd="sng" w="25400">
            <a:solidFill>
              <a:srgbClr val="45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language uses a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 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level block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types, which are 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that can appear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any other 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a TF configuration file.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53"/>
          <p:cNvSpPr/>
          <p:nvPr/>
        </p:nvSpPr>
        <p:spPr>
          <a:xfrm>
            <a:off x="9227130" y="342899"/>
            <a:ext cx="5242210" cy="1525731"/>
          </a:xfrm>
          <a:prstGeom prst="rect">
            <a:avLst/>
          </a:prstGeom>
          <a:solidFill>
            <a:srgbClr val="EBDDD3"/>
          </a:solidFill>
          <a:ln cap="flat" cmpd="sng" w="25400">
            <a:solidFill>
              <a:srgbClr val="45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 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Terraform's features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implemented as 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top-level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54"/>
          <p:cNvSpPr txBox="1"/>
          <p:nvPr>
            <p:ph idx="1" type="body"/>
          </p:nvPr>
        </p:nvSpPr>
        <p:spPr>
          <a:xfrm>
            <a:off x="592282" y="2659423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Fundamental Blocks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</a:pPr>
            <a:r>
              <a:t/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1863" name="Google Shape;18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864" name="Google Shape;1864;p54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865" name="Google Shape;1865;p54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866" name="Google Shape;1866;p54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5"/>
          <p:cNvSpPr txBox="1"/>
          <p:nvPr>
            <p:ph type="title"/>
          </p:nvPr>
        </p:nvSpPr>
        <p:spPr>
          <a:xfrm>
            <a:off x="1005840" y="-111656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Basic Blocks</a:t>
            </a:r>
            <a:endParaRPr/>
          </a:p>
        </p:txBody>
      </p:sp>
      <p:sp>
        <p:nvSpPr>
          <p:cNvPr id="1872" name="Google Shape;1872;p55"/>
          <p:cNvSpPr/>
          <p:nvPr/>
        </p:nvSpPr>
        <p:spPr>
          <a:xfrm>
            <a:off x="280554" y="1090133"/>
            <a:ext cx="3241964" cy="16313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1873" name="Google Shape;1873;p55"/>
          <p:cNvSpPr/>
          <p:nvPr/>
        </p:nvSpPr>
        <p:spPr>
          <a:xfrm>
            <a:off x="5576456" y="1090133"/>
            <a:ext cx="3241964" cy="16313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1874" name="Google Shape;1874;p55"/>
          <p:cNvSpPr/>
          <p:nvPr/>
        </p:nvSpPr>
        <p:spPr>
          <a:xfrm>
            <a:off x="10841182" y="1188835"/>
            <a:ext cx="3241964" cy="16313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1875" name="Google Shape;1875;p55"/>
          <p:cNvSpPr/>
          <p:nvPr/>
        </p:nvSpPr>
        <p:spPr>
          <a:xfrm>
            <a:off x="280554" y="3095579"/>
            <a:ext cx="3855028" cy="62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 block used to configure some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endParaRPr/>
          </a:p>
        </p:txBody>
      </p:sp>
      <p:sp>
        <p:nvSpPr>
          <p:cNvPr id="1876" name="Google Shape;1876;p55"/>
          <p:cNvSpPr/>
          <p:nvPr/>
        </p:nvSpPr>
        <p:spPr>
          <a:xfrm>
            <a:off x="280554" y="3978787"/>
            <a:ext cx="3855028" cy="62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Required Terraform Version</a:t>
            </a:r>
            <a:endParaRPr/>
          </a:p>
        </p:txBody>
      </p:sp>
      <p:sp>
        <p:nvSpPr>
          <p:cNvPr id="1877" name="Google Shape;1877;p55"/>
          <p:cNvSpPr/>
          <p:nvPr/>
        </p:nvSpPr>
        <p:spPr>
          <a:xfrm>
            <a:off x="230331" y="4815265"/>
            <a:ext cx="3855028" cy="62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 Required Providers</a:t>
            </a:r>
            <a:endParaRPr/>
          </a:p>
        </p:txBody>
      </p:sp>
      <p:sp>
        <p:nvSpPr>
          <p:cNvPr id="1878" name="Google Shape;1878;p55"/>
          <p:cNvSpPr/>
          <p:nvPr/>
        </p:nvSpPr>
        <p:spPr>
          <a:xfrm>
            <a:off x="230331" y="5719255"/>
            <a:ext cx="3855028" cy="62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Backend</a:t>
            </a:r>
            <a:endParaRPr/>
          </a:p>
        </p:txBody>
      </p:sp>
      <p:sp>
        <p:nvSpPr>
          <p:cNvPr id="1879" name="Google Shape;1879;p55"/>
          <p:cNvSpPr/>
          <p:nvPr/>
        </p:nvSpPr>
        <p:spPr>
          <a:xfrm>
            <a:off x="5387686" y="3095579"/>
            <a:ext cx="3855028" cy="62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HEART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Terraform</a:t>
            </a:r>
            <a:endParaRPr/>
          </a:p>
        </p:txBody>
      </p:sp>
      <p:sp>
        <p:nvSpPr>
          <p:cNvPr id="1880" name="Google Shape;1880;p55"/>
          <p:cNvSpPr/>
          <p:nvPr/>
        </p:nvSpPr>
        <p:spPr>
          <a:xfrm>
            <a:off x="5387686" y="3978787"/>
            <a:ext cx="3855028" cy="62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relies on providers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interact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Remote Systems</a:t>
            </a:r>
            <a:endParaRPr/>
          </a:p>
        </p:txBody>
      </p:sp>
      <p:sp>
        <p:nvSpPr>
          <p:cNvPr id="1881" name="Google Shape;1881;p55"/>
          <p:cNvSpPr/>
          <p:nvPr/>
        </p:nvSpPr>
        <p:spPr>
          <a:xfrm>
            <a:off x="5337463" y="4815265"/>
            <a:ext cx="3855028" cy="62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Declare providers for Terraform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providers &amp; use them</a:t>
            </a:r>
            <a:endParaRPr/>
          </a:p>
        </p:txBody>
      </p:sp>
      <p:sp>
        <p:nvSpPr>
          <p:cNvPr id="1882" name="Google Shape;1882;p55"/>
          <p:cNvSpPr/>
          <p:nvPr/>
        </p:nvSpPr>
        <p:spPr>
          <a:xfrm>
            <a:off x="5337463" y="5719255"/>
            <a:ext cx="3855028" cy="62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 configurations belong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Root Module</a:t>
            </a:r>
            <a:endParaRPr/>
          </a:p>
        </p:txBody>
      </p:sp>
      <p:sp>
        <p:nvSpPr>
          <p:cNvPr id="1883" name="Google Shape;1883;p55"/>
          <p:cNvSpPr/>
          <p:nvPr/>
        </p:nvSpPr>
        <p:spPr>
          <a:xfrm>
            <a:off x="10183091" y="3100745"/>
            <a:ext cx="4166755" cy="6234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Resource Block describes one or more Infrastructure Objects</a:t>
            </a:r>
            <a:endParaRPr/>
          </a:p>
        </p:txBody>
      </p:sp>
      <p:sp>
        <p:nvSpPr>
          <p:cNvPr id="1884" name="Google Shape;1884;p55"/>
          <p:cNvSpPr/>
          <p:nvPr/>
        </p:nvSpPr>
        <p:spPr>
          <a:xfrm>
            <a:off x="10183090" y="3980490"/>
            <a:ext cx="4166755" cy="6234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Resource Syntax: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declare Resources?</a:t>
            </a:r>
            <a:endParaRPr/>
          </a:p>
        </p:txBody>
      </p:sp>
      <p:sp>
        <p:nvSpPr>
          <p:cNvPr id="1885" name="Google Shape;1885;p55"/>
          <p:cNvSpPr/>
          <p:nvPr/>
        </p:nvSpPr>
        <p:spPr>
          <a:xfrm>
            <a:off x="10183090" y="4815265"/>
            <a:ext cx="4166755" cy="6234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Resource Behavior: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Terraform handles resource declarations?</a:t>
            </a:r>
            <a:endParaRPr/>
          </a:p>
        </p:txBody>
      </p:sp>
      <p:sp>
        <p:nvSpPr>
          <p:cNvPr id="1886" name="Google Shape;1886;p55"/>
          <p:cNvSpPr/>
          <p:nvPr/>
        </p:nvSpPr>
        <p:spPr>
          <a:xfrm>
            <a:off x="10183090" y="5719255"/>
            <a:ext cx="4166755" cy="6234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Provisioners: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configure Resource post-creation actions</a:t>
            </a:r>
            <a:endParaRPr/>
          </a:p>
        </p:txBody>
      </p:sp>
      <p:cxnSp>
        <p:nvCxnSpPr>
          <p:cNvPr id="1887" name="Google Shape;1887;p55"/>
          <p:cNvCxnSpPr/>
          <p:nvPr/>
        </p:nvCxnSpPr>
        <p:spPr>
          <a:xfrm>
            <a:off x="4572000" y="1306286"/>
            <a:ext cx="0" cy="511461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8" name="Google Shape;1888;p55"/>
          <p:cNvCxnSpPr/>
          <p:nvPr/>
        </p:nvCxnSpPr>
        <p:spPr>
          <a:xfrm>
            <a:off x="9836727" y="1316334"/>
            <a:ext cx="0" cy="5205046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9" name="Google Shape;1889;p55"/>
          <p:cNvSpPr/>
          <p:nvPr/>
        </p:nvSpPr>
        <p:spPr>
          <a:xfrm>
            <a:off x="579863" y="6722347"/>
            <a:ext cx="8753705" cy="68328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c1-versions.tf</a:t>
            </a:r>
            <a:endParaRPr/>
          </a:p>
        </p:txBody>
      </p:sp>
      <p:sp>
        <p:nvSpPr>
          <p:cNvPr id="1890" name="Google Shape;1890;p55"/>
          <p:cNvSpPr/>
          <p:nvPr/>
        </p:nvSpPr>
        <p:spPr>
          <a:xfrm>
            <a:off x="10109535" y="6727999"/>
            <a:ext cx="4290533" cy="68328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c2-resource-name.tf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56"/>
          <p:cNvSpPr txBox="1"/>
          <p:nvPr>
            <p:ph idx="1" type="body"/>
          </p:nvPr>
        </p:nvSpPr>
        <p:spPr>
          <a:xfrm>
            <a:off x="748148" y="325895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000"/>
              <a:buNone/>
            </a:pPr>
            <a:r>
              <a:rPr b="1" lang="en-US" sz="7000">
                <a:solidFill>
                  <a:srgbClr val="0070C0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7000"/>
              <a:buNone/>
            </a:pPr>
            <a:r>
              <a:rPr b="1" lang="en-US" sz="7000">
                <a:solidFill>
                  <a:srgbClr val="0070C0"/>
                </a:solidFill>
              </a:rPr>
              <a:t>Block</a:t>
            </a:r>
            <a:endParaRPr/>
          </a:p>
        </p:txBody>
      </p:sp>
      <p:pic>
        <p:nvPicPr>
          <p:cNvPr descr="HashiCorp Terraform" id="1896" name="Google Shape;189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9761" y="1655616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897" name="Google Shape;1897;p56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898" name="Google Shape;1898;p56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899" name="Google Shape;1899;p56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57"/>
          <p:cNvSpPr txBox="1"/>
          <p:nvPr>
            <p:ph idx="1" type="body"/>
          </p:nvPr>
        </p:nvSpPr>
        <p:spPr>
          <a:xfrm>
            <a:off x="1005840" y="1821433"/>
            <a:ext cx="12618721" cy="559092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This block can be called in 3 ways. All means the same. 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Terraform Block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Terraform Settings Block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Terraform Configuration Block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/>
              <a:t>Each terraform block can contain a number of settings related to </a:t>
            </a:r>
            <a:r>
              <a:rPr lang="en-US">
                <a:solidFill>
                  <a:srgbClr val="0070C0"/>
                </a:solidFill>
              </a:rPr>
              <a:t>Terraform's behavior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3400"/>
              <a:buChar char="•"/>
            </a:pPr>
            <a:r>
              <a:rPr b="1" lang="en-US">
                <a:solidFill>
                  <a:srgbClr val="C00000"/>
                </a:solidFill>
              </a:rPr>
              <a:t>VERY VERY IMPORTANT TO MEMORIZE</a:t>
            </a:r>
            <a:endParaRPr/>
          </a:p>
          <a:p>
            <a:pPr indent="-274320" lvl="1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Within a terraform block, </a:t>
            </a:r>
            <a:r>
              <a:rPr lang="en-US">
                <a:solidFill>
                  <a:srgbClr val="00B050"/>
                </a:solidFill>
              </a:rPr>
              <a:t>only constant values can be used</a:t>
            </a:r>
            <a:r>
              <a:rPr lang="en-US"/>
              <a:t>; arguments </a:t>
            </a:r>
            <a:r>
              <a:rPr lang="en-US">
                <a:solidFill>
                  <a:srgbClr val="C00000"/>
                </a:solidFill>
              </a:rPr>
              <a:t>may not refer </a:t>
            </a:r>
            <a:r>
              <a:rPr lang="en-US"/>
              <a:t>to named objects such as resources, input variables, etc, and </a:t>
            </a:r>
            <a:r>
              <a:rPr lang="en-US">
                <a:solidFill>
                  <a:srgbClr val="C00000"/>
                </a:solidFill>
              </a:rPr>
              <a:t>may not use any </a:t>
            </a:r>
            <a:r>
              <a:rPr lang="en-US"/>
              <a:t>of the Terraform language built-in functions.</a:t>
            </a:r>
            <a:endParaRPr/>
          </a:p>
        </p:txBody>
      </p:sp>
      <p:sp>
        <p:nvSpPr>
          <p:cNvPr id="1905" name="Google Shape;1905;p57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Block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58"/>
          <p:cNvSpPr txBox="1"/>
          <p:nvPr>
            <p:ph type="title"/>
          </p:nvPr>
        </p:nvSpPr>
        <p:spPr>
          <a:xfrm>
            <a:off x="1005840" y="39262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Block from 0.13 onwards</a:t>
            </a:r>
            <a:endParaRPr/>
          </a:p>
        </p:txBody>
      </p:sp>
      <p:pic>
        <p:nvPicPr>
          <p:cNvPr id="1911" name="Google Shape;19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1672" y="1228113"/>
            <a:ext cx="4162209" cy="609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397" y="1610521"/>
            <a:ext cx="5444836" cy="555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3" name="Google Shape;1913;p58"/>
          <p:cNvCxnSpPr/>
          <p:nvPr/>
        </p:nvCxnSpPr>
        <p:spPr>
          <a:xfrm>
            <a:off x="7315200" y="1028700"/>
            <a:ext cx="0" cy="6291295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4" name="Google Shape;1914;p58"/>
          <p:cNvSpPr/>
          <p:nvPr/>
        </p:nvSpPr>
        <p:spPr>
          <a:xfrm>
            <a:off x="9497291" y="1922318"/>
            <a:ext cx="3896590" cy="24003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426026" y="3330199"/>
            <a:ext cx="3813467" cy="797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Block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426026" y="4253302"/>
            <a:ext cx="3813467" cy="797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 Block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426026" y="5176405"/>
            <a:ext cx="3813467" cy="797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Resources Block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5408466" y="3330199"/>
            <a:ext cx="3813467" cy="797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Variables Block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5408466" y="4253302"/>
            <a:ext cx="3813467" cy="797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Values Block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0151917" y="3330199"/>
            <a:ext cx="3813467" cy="7970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 Block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0151917" y="4253302"/>
            <a:ext cx="3813467" cy="7970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 Block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5408465" y="5218365"/>
            <a:ext cx="3813467" cy="797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Values Block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5700452" y="184307"/>
            <a:ext cx="3374968" cy="185231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Top-Level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166255" y="3065318"/>
            <a:ext cx="4312226" cy="3622598"/>
          </a:xfrm>
          <a:prstGeom prst="rect">
            <a:avLst/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904009" y="6257029"/>
            <a:ext cx="25365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Fundamental Blocks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5159086" y="3065318"/>
            <a:ext cx="4312226" cy="3622598"/>
          </a:xfrm>
          <a:prstGeom prst="rect">
            <a:avLst/>
          </a:prstGeom>
          <a:noFill/>
          <a:ln cap="flat" cmpd="sng" w="635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6338167" y="6274144"/>
            <a:ext cx="195406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Variable Blocks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9963449" y="3048203"/>
            <a:ext cx="4312226" cy="3622598"/>
          </a:xfrm>
          <a:prstGeom prst="rect">
            <a:avLst/>
          </a:prstGeom>
          <a:noFill/>
          <a:ln cap="flat" cmpd="sng" w="635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10559259" y="6241616"/>
            <a:ext cx="34061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Calling / Referencing Blocks</a:t>
            </a:r>
            <a:endParaRPr/>
          </a:p>
        </p:txBody>
      </p:sp>
      <p:cxnSp>
        <p:nvCxnSpPr>
          <p:cNvPr id="166" name="Google Shape;166;p5"/>
          <p:cNvCxnSpPr>
            <a:stCxn id="159" idx="4"/>
            <a:endCxn id="160" idx="0"/>
          </p:cNvCxnSpPr>
          <p:nvPr/>
        </p:nvCxnSpPr>
        <p:spPr>
          <a:xfrm flipH="1">
            <a:off x="2322436" y="2036618"/>
            <a:ext cx="5065500" cy="10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5"/>
          <p:cNvCxnSpPr>
            <a:stCxn id="159" idx="4"/>
            <a:endCxn id="162" idx="0"/>
          </p:cNvCxnSpPr>
          <p:nvPr/>
        </p:nvCxnSpPr>
        <p:spPr>
          <a:xfrm flipH="1">
            <a:off x="7315336" y="2036618"/>
            <a:ext cx="72600" cy="10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5"/>
          <p:cNvCxnSpPr>
            <a:stCxn id="159" idx="4"/>
            <a:endCxn id="164" idx="0"/>
          </p:cNvCxnSpPr>
          <p:nvPr/>
        </p:nvCxnSpPr>
        <p:spPr>
          <a:xfrm>
            <a:off x="7387936" y="2036618"/>
            <a:ext cx="4731600" cy="10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5"/>
          <p:cNvSpPr/>
          <p:nvPr/>
        </p:nvSpPr>
        <p:spPr>
          <a:xfrm>
            <a:off x="166255" y="342900"/>
            <a:ext cx="5242210" cy="1525731"/>
          </a:xfrm>
          <a:prstGeom prst="rect">
            <a:avLst/>
          </a:prstGeom>
          <a:solidFill>
            <a:srgbClr val="EBDDD3"/>
          </a:solidFill>
          <a:ln cap="flat" cmpd="sng" w="25400">
            <a:solidFill>
              <a:srgbClr val="45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language uses a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 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level block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types, which are 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that can appear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any other 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a TF configuration file.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9227130" y="342899"/>
            <a:ext cx="5242210" cy="1525731"/>
          </a:xfrm>
          <a:prstGeom prst="rect">
            <a:avLst/>
          </a:prstGeom>
          <a:solidFill>
            <a:srgbClr val="EBDDD3"/>
          </a:solidFill>
          <a:ln cap="flat" cmpd="sng" w="25400">
            <a:solidFill>
              <a:srgbClr val="45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 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Terraform's features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implemented as 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top-level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9"/>
          <p:cNvSpPr txBox="1"/>
          <p:nvPr>
            <p:ph type="title"/>
          </p:nvPr>
        </p:nvSpPr>
        <p:spPr>
          <a:xfrm>
            <a:off x="86593" y="28889"/>
            <a:ext cx="406284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Block</a:t>
            </a:r>
            <a:endParaRPr/>
          </a:p>
        </p:txBody>
      </p:sp>
      <p:sp>
        <p:nvSpPr>
          <p:cNvPr id="1920" name="Google Shape;1920;p59"/>
          <p:cNvSpPr/>
          <p:nvPr/>
        </p:nvSpPr>
        <p:spPr>
          <a:xfrm>
            <a:off x="86593" y="3752390"/>
            <a:ext cx="2098963" cy="6650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Block</a:t>
            </a:r>
            <a:endParaRPr/>
          </a:p>
        </p:txBody>
      </p:sp>
      <p:sp>
        <p:nvSpPr>
          <p:cNvPr id="1921" name="Google Shape;1921;p59"/>
          <p:cNvSpPr/>
          <p:nvPr/>
        </p:nvSpPr>
        <p:spPr>
          <a:xfrm>
            <a:off x="4267201" y="872422"/>
            <a:ext cx="2930236" cy="6650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Required Terraform Version</a:t>
            </a:r>
            <a:endParaRPr/>
          </a:p>
        </p:txBody>
      </p:sp>
      <p:sp>
        <p:nvSpPr>
          <p:cNvPr id="1922" name="Google Shape;1922;p59"/>
          <p:cNvSpPr/>
          <p:nvPr/>
        </p:nvSpPr>
        <p:spPr>
          <a:xfrm>
            <a:off x="4267201" y="1955684"/>
            <a:ext cx="2930236" cy="6650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 Requirements</a:t>
            </a:r>
            <a:endParaRPr/>
          </a:p>
        </p:txBody>
      </p:sp>
      <p:sp>
        <p:nvSpPr>
          <p:cNvPr id="1923" name="Google Shape;1923;p59"/>
          <p:cNvSpPr/>
          <p:nvPr/>
        </p:nvSpPr>
        <p:spPr>
          <a:xfrm>
            <a:off x="4267201" y="3752390"/>
            <a:ext cx="2930236" cy="6650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Backend</a:t>
            </a:r>
            <a:endParaRPr/>
          </a:p>
        </p:txBody>
      </p:sp>
      <p:sp>
        <p:nvSpPr>
          <p:cNvPr id="1924" name="Google Shape;1924;p59"/>
          <p:cNvSpPr/>
          <p:nvPr/>
        </p:nvSpPr>
        <p:spPr>
          <a:xfrm>
            <a:off x="4267201" y="5196722"/>
            <a:ext cx="2930236" cy="6650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Experimental Language Features</a:t>
            </a:r>
            <a:endParaRPr/>
          </a:p>
        </p:txBody>
      </p:sp>
      <p:sp>
        <p:nvSpPr>
          <p:cNvPr id="1925" name="Google Shape;1925;p59"/>
          <p:cNvSpPr/>
          <p:nvPr/>
        </p:nvSpPr>
        <p:spPr>
          <a:xfrm>
            <a:off x="4267201" y="6189498"/>
            <a:ext cx="2930236" cy="6650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Passing Metadata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</a:t>
            </a:r>
            <a:endParaRPr/>
          </a:p>
        </p:txBody>
      </p:sp>
      <p:pic>
        <p:nvPicPr>
          <p:cNvPr id="1926" name="Google Shape;19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06776"/>
            <a:ext cx="7228287" cy="7004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7" name="Google Shape;1927;p59"/>
          <p:cNvCxnSpPr>
            <a:stCxn id="1920" idx="3"/>
            <a:endCxn id="1921" idx="1"/>
          </p:cNvCxnSpPr>
          <p:nvPr/>
        </p:nvCxnSpPr>
        <p:spPr>
          <a:xfrm flipH="1" rot="10800000">
            <a:off x="2185556" y="1204899"/>
            <a:ext cx="2081700" cy="288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8" name="Google Shape;1928;p59"/>
          <p:cNvCxnSpPr>
            <a:stCxn id="1920" idx="3"/>
            <a:endCxn id="1922" idx="1"/>
          </p:cNvCxnSpPr>
          <p:nvPr/>
        </p:nvCxnSpPr>
        <p:spPr>
          <a:xfrm flipH="1" rot="10800000">
            <a:off x="2185556" y="2288199"/>
            <a:ext cx="2081700" cy="179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9" name="Google Shape;1929;p59"/>
          <p:cNvCxnSpPr>
            <a:stCxn id="1920" idx="3"/>
            <a:endCxn id="1923" idx="1"/>
          </p:cNvCxnSpPr>
          <p:nvPr/>
        </p:nvCxnSpPr>
        <p:spPr>
          <a:xfrm>
            <a:off x="2185556" y="4084899"/>
            <a:ext cx="208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0" name="Google Shape;1930;p59"/>
          <p:cNvCxnSpPr>
            <a:stCxn id="1920" idx="3"/>
            <a:endCxn id="1924" idx="1"/>
          </p:cNvCxnSpPr>
          <p:nvPr/>
        </p:nvCxnSpPr>
        <p:spPr>
          <a:xfrm>
            <a:off x="2185556" y="4084899"/>
            <a:ext cx="2081700" cy="144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1" name="Google Shape;1931;p59"/>
          <p:cNvCxnSpPr>
            <a:stCxn id="1920" idx="3"/>
            <a:endCxn id="1925" idx="1"/>
          </p:cNvCxnSpPr>
          <p:nvPr/>
        </p:nvCxnSpPr>
        <p:spPr>
          <a:xfrm>
            <a:off x="2185556" y="4084899"/>
            <a:ext cx="2081700" cy="243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2" name="Google Shape;1932;p59"/>
          <p:cNvSpPr/>
          <p:nvPr/>
        </p:nvSpPr>
        <p:spPr>
          <a:xfrm>
            <a:off x="7502236" y="997527"/>
            <a:ext cx="4000500" cy="322118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59"/>
          <p:cNvSpPr/>
          <p:nvPr/>
        </p:nvSpPr>
        <p:spPr>
          <a:xfrm>
            <a:off x="7502236" y="1609761"/>
            <a:ext cx="6123710" cy="1756893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59"/>
          <p:cNvSpPr/>
          <p:nvPr/>
        </p:nvSpPr>
        <p:spPr>
          <a:xfrm>
            <a:off x="7502236" y="3656771"/>
            <a:ext cx="3792682" cy="153995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59"/>
          <p:cNvSpPr/>
          <p:nvPr/>
        </p:nvSpPr>
        <p:spPr>
          <a:xfrm>
            <a:off x="7543799" y="5486840"/>
            <a:ext cx="3616037" cy="322118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59"/>
          <p:cNvSpPr/>
          <p:nvPr/>
        </p:nvSpPr>
        <p:spPr>
          <a:xfrm>
            <a:off x="7543799" y="6096050"/>
            <a:ext cx="3616037" cy="89703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60"/>
          <p:cNvSpPr txBox="1"/>
          <p:nvPr>
            <p:ph idx="1" type="body"/>
          </p:nvPr>
        </p:nvSpPr>
        <p:spPr>
          <a:xfrm>
            <a:off x="592282" y="2659423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Providers</a:t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1942" name="Google Shape;19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1943" name="Google Shape;1943;p60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944" name="Google Shape;1944;p60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1945" name="Google Shape;1945;p60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61"/>
          <p:cNvSpPr txBox="1"/>
          <p:nvPr>
            <p:ph type="title"/>
          </p:nvPr>
        </p:nvSpPr>
        <p:spPr>
          <a:xfrm>
            <a:off x="366015" y="272807"/>
            <a:ext cx="571500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Providers</a:t>
            </a:r>
            <a:endParaRPr/>
          </a:p>
        </p:txBody>
      </p:sp>
      <p:pic>
        <p:nvPicPr>
          <p:cNvPr descr="User with solid fill" id="1951" name="Google Shape;195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351" y="1461658"/>
            <a:ext cx="1288473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 with solid fill" id="1952" name="Google Shape;195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5821" y="3098214"/>
            <a:ext cx="1288473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d Terminal outline" id="1953" name="Google Shape;195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5821" y="4528708"/>
            <a:ext cx="1288473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ing cloud outline" id="1954" name="Google Shape;1954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45820" y="5889906"/>
            <a:ext cx="1288473" cy="12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61"/>
          <p:cNvSpPr/>
          <p:nvPr/>
        </p:nvSpPr>
        <p:spPr>
          <a:xfrm>
            <a:off x="8780318" y="4237755"/>
            <a:ext cx="4977246" cy="32579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1956" name="Google Shape;1956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80318" y="4237755"/>
            <a:ext cx="269114" cy="2691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61"/>
          <p:cNvSpPr/>
          <p:nvPr/>
        </p:nvSpPr>
        <p:spPr>
          <a:xfrm>
            <a:off x="10222467" y="5000933"/>
            <a:ext cx="3216551" cy="2268408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pic>
        <p:nvPicPr>
          <p:cNvPr id="1958" name="Google Shape;195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22468" y="5000933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9" name="Google Shape;1959;p61"/>
          <p:cNvSpPr/>
          <p:nvPr/>
        </p:nvSpPr>
        <p:spPr>
          <a:xfrm>
            <a:off x="10574882" y="5426330"/>
            <a:ext cx="2574815" cy="157992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Public subnet</a:t>
            </a:r>
            <a:endParaRPr/>
          </a:p>
        </p:txBody>
      </p:sp>
      <p:pic>
        <p:nvPicPr>
          <p:cNvPr id="1960" name="Google Shape;1960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4883" y="5423971"/>
            <a:ext cx="225428" cy="23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15064" y="5842067"/>
            <a:ext cx="818507" cy="81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2" name="Google Shape;1962;p61"/>
          <p:cNvSpPr txBox="1"/>
          <p:nvPr/>
        </p:nvSpPr>
        <p:spPr>
          <a:xfrm>
            <a:off x="11268941" y="6631125"/>
            <a:ext cx="1485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Instance</a:t>
            </a:r>
            <a:endParaRPr/>
          </a:p>
        </p:txBody>
      </p:sp>
      <p:sp>
        <p:nvSpPr>
          <p:cNvPr id="1963" name="Google Shape;1963;p61"/>
          <p:cNvSpPr/>
          <p:nvPr/>
        </p:nvSpPr>
        <p:spPr>
          <a:xfrm>
            <a:off x="9049432" y="6178832"/>
            <a:ext cx="873886" cy="646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/>
          </a:p>
        </p:txBody>
      </p:sp>
      <p:sp>
        <p:nvSpPr>
          <p:cNvPr id="1964" name="Google Shape;1964;p61"/>
          <p:cNvSpPr txBox="1"/>
          <p:nvPr/>
        </p:nvSpPr>
        <p:spPr>
          <a:xfrm>
            <a:off x="716973" y="2015836"/>
            <a:ext cx="212757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Admin</a:t>
            </a:r>
            <a:endParaRPr/>
          </a:p>
        </p:txBody>
      </p:sp>
      <p:sp>
        <p:nvSpPr>
          <p:cNvPr id="1965" name="Google Shape;1965;p61"/>
          <p:cNvSpPr txBox="1"/>
          <p:nvPr/>
        </p:nvSpPr>
        <p:spPr>
          <a:xfrm>
            <a:off x="716973" y="3460338"/>
            <a:ext cx="17715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Desktop</a:t>
            </a:r>
            <a:endParaRPr/>
          </a:p>
        </p:txBody>
      </p:sp>
      <p:sp>
        <p:nvSpPr>
          <p:cNvPr id="1966" name="Google Shape;1966;p61"/>
          <p:cNvSpPr txBox="1"/>
          <p:nvPr/>
        </p:nvSpPr>
        <p:spPr>
          <a:xfrm>
            <a:off x="716972" y="4950889"/>
            <a:ext cx="17188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CLI</a:t>
            </a:r>
            <a:endParaRPr/>
          </a:p>
        </p:txBody>
      </p:sp>
      <p:sp>
        <p:nvSpPr>
          <p:cNvPr id="1967" name="Google Shape;1967;p61"/>
          <p:cNvSpPr txBox="1"/>
          <p:nvPr/>
        </p:nvSpPr>
        <p:spPr>
          <a:xfrm>
            <a:off x="716972" y="6237290"/>
            <a:ext cx="19116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/>
          </a:p>
        </p:txBody>
      </p:sp>
      <p:cxnSp>
        <p:nvCxnSpPr>
          <p:cNvPr id="1968" name="Google Shape;1968;p61"/>
          <p:cNvCxnSpPr/>
          <p:nvPr/>
        </p:nvCxnSpPr>
        <p:spPr>
          <a:xfrm flipH="1">
            <a:off x="3577588" y="2616350"/>
            <a:ext cx="12468" cy="60397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9" name="Google Shape;1969;p61"/>
          <p:cNvCxnSpPr/>
          <p:nvPr/>
        </p:nvCxnSpPr>
        <p:spPr>
          <a:xfrm>
            <a:off x="3577587" y="4253350"/>
            <a:ext cx="0" cy="4807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0" name="Google Shape;1970;p61"/>
          <p:cNvCxnSpPr/>
          <p:nvPr/>
        </p:nvCxnSpPr>
        <p:spPr>
          <a:xfrm>
            <a:off x="3577587" y="5683181"/>
            <a:ext cx="1" cy="453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1" name="Google Shape;1971;p61"/>
          <p:cNvCxnSpPr>
            <a:stCxn id="1954" idx="3"/>
            <a:endCxn id="1963" idx="1"/>
          </p:cNvCxnSpPr>
          <p:nvPr/>
        </p:nvCxnSpPr>
        <p:spPr>
          <a:xfrm flipH="1" rot="10800000">
            <a:off x="4234293" y="6502042"/>
            <a:ext cx="4815000" cy="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HashiCorp Terraform" id="1972" name="Google Shape;1972;p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85620" y="4571607"/>
            <a:ext cx="1188851" cy="118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61"/>
          <p:cNvSpPr txBox="1"/>
          <p:nvPr/>
        </p:nvSpPr>
        <p:spPr>
          <a:xfrm>
            <a:off x="6214058" y="5567282"/>
            <a:ext cx="229556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Registry</a:t>
            </a:r>
            <a:endParaRPr/>
          </a:p>
        </p:txBody>
      </p:sp>
      <p:cxnSp>
        <p:nvCxnSpPr>
          <p:cNvPr id="1974" name="Google Shape;1974;p61"/>
          <p:cNvCxnSpPr>
            <a:stCxn id="1953" idx="3"/>
            <a:endCxn id="1972" idx="1"/>
          </p:cNvCxnSpPr>
          <p:nvPr/>
        </p:nvCxnSpPr>
        <p:spPr>
          <a:xfrm flipH="1" rot="10800000">
            <a:off x="4234294" y="5166044"/>
            <a:ext cx="2651400" cy="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5" name="Google Shape;1975;p61"/>
          <p:cNvSpPr txBox="1"/>
          <p:nvPr/>
        </p:nvSpPr>
        <p:spPr>
          <a:xfrm>
            <a:off x="4460149" y="4742057"/>
            <a:ext cx="172803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sz="2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61"/>
          <p:cNvSpPr txBox="1"/>
          <p:nvPr/>
        </p:nvSpPr>
        <p:spPr>
          <a:xfrm>
            <a:off x="5107957" y="7076114"/>
            <a:ext cx="18514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977" name="Google Shape;1977;p61"/>
          <p:cNvSpPr txBox="1"/>
          <p:nvPr/>
        </p:nvSpPr>
        <p:spPr>
          <a:xfrm>
            <a:off x="6532945" y="6446934"/>
            <a:ext cx="22173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destroy</a:t>
            </a:r>
            <a:endParaRPr/>
          </a:p>
        </p:txBody>
      </p:sp>
      <p:cxnSp>
        <p:nvCxnSpPr>
          <p:cNvPr id="1978" name="Google Shape;1978;p61"/>
          <p:cNvCxnSpPr/>
          <p:nvPr/>
        </p:nvCxnSpPr>
        <p:spPr>
          <a:xfrm flipH="1">
            <a:off x="3724250" y="5267218"/>
            <a:ext cx="3204688" cy="91161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9" name="Google Shape;1979;p61"/>
          <p:cNvSpPr txBox="1"/>
          <p:nvPr/>
        </p:nvSpPr>
        <p:spPr>
          <a:xfrm rot="-992909">
            <a:off x="3920888" y="5476397"/>
            <a:ext cx="1985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Provider</a:t>
            </a:r>
            <a:endParaRPr/>
          </a:p>
        </p:txBody>
      </p:sp>
      <p:sp>
        <p:nvSpPr>
          <p:cNvPr id="1980" name="Google Shape;1980;p61"/>
          <p:cNvSpPr txBox="1"/>
          <p:nvPr/>
        </p:nvSpPr>
        <p:spPr>
          <a:xfrm>
            <a:off x="4854139" y="6134576"/>
            <a:ext cx="19797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endParaRPr/>
          </a:p>
        </p:txBody>
      </p:sp>
      <p:sp>
        <p:nvSpPr>
          <p:cNvPr id="1981" name="Google Shape;1981;p61"/>
          <p:cNvSpPr/>
          <p:nvPr/>
        </p:nvSpPr>
        <p:spPr>
          <a:xfrm>
            <a:off x="6773574" y="184642"/>
            <a:ext cx="7723382" cy="5697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 are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HEART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Terraform</a:t>
            </a:r>
            <a:endParaRPr/>
          </a:p>
        </p:txBody>
      </p:sp>
      <p:sp>
        <p:nvSpPr>
          <p:cNvPr id="1982" name="Google Shape;1982;p61"/>
          <p:cNvSpPr/>
          <p:nvPr/>
        </p:nvSpPr>
        <p:spPr>
          <a:xfrm>
            <a:off x="6773574" y="1606841"/>
            <a:ext cx="7723382" cy="5697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Without Providers Terraform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 any infrastructure.</a:t>
            </a:r>
            <a:endParaRPr/>
          </a:p>
        </p:txBody>
      </p:sp>
      <p:sp>
        <p:nvSpPr>
          <p:cNvPr id="1983" name="Google Shape;1983;p61"/>
          <p:cNvSpPr/>
          <p:nvPr/>
        </p:nvSpPr>
        <p:spPr>
          <a:xfrm>
            <a:off x="6773574" y="2341327"/>
            <a:ext cx="7723382" cy="6677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 are distributed separately from Terraform and each provider has its own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release cycles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Version Numbers</a:t>
            </a:r>
            <a:endParaRPr/>
          </a:p>
        </p:txBody>
      </p:sp>
      <p:sp>
        <p:nvSpPr>
          <p:cNvPr id="1984" name="Google Shape;1984;p61"/>
          <p:cNvSpPr/>
          <p:nvPr/>
        </p:nvSpPr>
        <p:spPr>
          <a:xfrm>
            <a:off x="6773574" y="3138683"/>
            <a:ext cx="7723382" cy="6677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Registry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publicly available which contains many Terraform Providers for most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Infra Platforms</a:t>
            </a:r>
            <a:endParaRPr/>
          </a:p>
        </p:txBody>
      </p:sp>
      <p:sp>
        <p:nvSpPr>
          <p:cNvPr id="1985" name="Google Shape;1985;p61"/>
          <p:cNvSpPr/>
          <p:nvPr/>
        </p:nvSpPr>
        <p:spPr>
          <a:xfrm>
            <a:off x="6773574" y="898909"/>
            <a:ext cx="7723382" cy="5697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Resource Type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(example: EC2 Instance), is implemented by a Provider</a:t>
            </a:r>
            <a:endParaRPr/>
          </a:p>
        </p:txBody>
      </p:sp>
      <p:sp>
        <p:nvSpPr>
          <p:cNvPr id="1986" name="Google Shape;1986;p61"/>
          <p:cNvSpPr/>
          <p:nvPr/>
        </p:nvSpPr>
        <p:spPr>
          <a:xfrm>
            <a:off x="4937760" y="4386687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87" name="Google Shape;1987;p61"/>
          <p:cNvSpPr/>
          <p:nvPr/>
        </p:nvSpPr>
        <p:spPr>
          <a:xfrm>
            <a:off x="1690815" y="7114905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88" name="Google Shape;1988;p61"/>
          <p:cNvSpPr txBox="1"/>
          <p:nvPr/>
        </p:nvSpPr>
        <p:spPr>
          <a:xfrm>
            <a:off x="2160576" y="7077146"/>
            <a:ext cx="225529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/>
          </a:p>
        </p:txBody>
      </p:sp>
      <p:sp>
        <p:nvSpPr>
          <p:cNvPr id="1989" name="Google Shape;1989;p61"/>
          <p:cNvSpPr/>
          <p:nvPr/>
        </p:nvSpPr>
        <p:spPr>
          <a:xfrm>
            <a:off x="4684836" y="7111928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90" name="Google Shape;1990;p61"/>
          <p:cNvSpPr/>
          <p:nvPr/>
        </p:nvSpPr>
        <p:spPr>
          <a:xfrm>
            <a:off x="4416417" y="6172334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91" name="Google Shape;1991;p61"/>
          <p:cNvSpPr/>
          <p:nvPr/>
        </p:nvSpPr>
        <p:spPr>
          <a:xfrm>
            <a:off x="6136624" y="6553341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992" name="Google Shape;1992;p61"/>
          <p:cNvCxnSpPr>
            <a:stCxn id="1963" idx="3"/>
          </p:cNvCxnSpPr>
          <p:nvPr/>
        </p:nvCxnSpPr>
        <p:spPr>
          <a:xfrm>
            <a:off x="9923318" y="6501968"/>
            <a:ext cx="29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3" name="Google Shape;1993;p61"/>
          <p:cNvCxnSpPr/>
          <p:nvPr/>
        </p:nvCxnSpPr>
        <p:spPr>
          <a:xfrm>
            <a:off x="10131136" y="4742057"/>
            <a:ext cx="3491346" cy="2645879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4" name="Google Shape;1994;p61"/>
          <p:cNvCxnSpPr/>
          <p:nvPr/>
        </p:nvCxnSpPr>
        <p:spPr>
          <a:xfrm flipH="1" rot="10800000">
            <a:off x="10129466" y="4571607"/>
            <a:ext cx="3438874" cy="2759084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62"/>
          <p:cNvSpPr/>
          <p:nvPr/>
        </p:nvSpPr>
        <p:spPr>
          <a:xfrm>
            <a:off x="207818" y="1932710"/>
            <a:ext cx="4062846" cy="11014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 Requirements</a:t>
            </a:r>
            <a:endParaRPr/>
          </a:p>
        </p:txBody>
      </p:sp>
      <p:sp>
        <p:nvSpPr>
          <p:cNvPr id="2000" name="Google Shape;2000;p62"/>
          <p:cNvSpPr/>
          <p:nvPr/>
        </p:nvSpPr>
        <p:spPr>
          <a:xfrm>
            <a:off x="5379027" y="1932710"/>
            <a:ext cx="4062846" cy="11014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 Configuration</a:t>
            </a:r>
            <a:endParaRPr/>
          </a:p>
        </p:txBody>
      </p:sp>
      <p:sp>
        <p:nvSpPr>
          <p:cNvPr id="2001" name="Google Shape;2001;p62"/>
          <p:cNvSpPr/>
          <p:nvPr/>
        </p:nvSpPr>
        <p:spPr>
          <a:xfrm>
            <a:off x="10248900" y="1846119"/>
            <a:ext cx="4062846" cy="1101436"/>
          </a:xfrm>
          <a:prstGeom prst="ellipse">
            <a:avLst/>
          </a:prstGeom>
          <a:solidFill>
            <a:srgbClr val="934B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Dependency Lock File</a:t>
            </a:r>
            <a:endParaRPr/>
          </a:p>
        </p:txBody>
      </p:sp>
      <p:sp>
        <p:nvSpPr>
          <p:cNvPr id="2002" name="Google Shape;2002;p62"/>
          <p:cNvSpPr/>
          <p:nvPr/>
        </p:nvSpPr>
        <p:spPr>
          <a:xfrm>
            <a:off x="5379027" y="69273"/>
            <a:ext cx="4062846" cy="11014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</a:t>
            </a:r>
            <a:endParaRPr/>
          </a:p>
        </p:txBody>
      </p:sp>
      <p:pic>
        <p:nvPicPr>
          <p:cNvPr id="2003" name="Google Shape;200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18" y="3811732"/>
            <a:ext cx="4424677" cy="322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4" name="Google Shape;2004;p62"/>
          <p:cNvCxnSpPr/>
          <p:nvPr/>
        </p:nvCxnSpPr>
        <p:spPr>
          <a:xfrm>
            <a:off x="5070764" y="2150918"/>
            <a:ext cx="0" cy="5226627"/>
          </a:xfrm>
          <a:prstGeom prst="straightConnector1">
            <a:avLst/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5" name="Google Shape;2005;p62"/>
          <p:cNvCxnSpPr/>
          <p:nvPr/>
        </p:nvCxnSpPr>
        <p:spPr>
          <a:xfrm>
            <a:off x="9971810" y="2150918"/>
            <a:ext cx="0" cy="5226627"/>
          </a:xfrm>
          <a:prstGeom prst="straightConnector1">
            <a:avLst/>
          </a:prstGeom>
          <a:noFill/>
          <a:ln cap="flat" cmpd="sng" w="635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06" name="Google Shape;200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92" y="3796147"/>
            <a:ext cx="4387729" cy="229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200" y="3796147"/>
            <a:ext cx="3539829" cy="17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63200" y="5735781"/>
            <a:ext cx="3539828" cy="164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63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Dependency Lock File</a:t>
            </a:r>
            <a:endParaRPr/>
          </a:p>
        </p:txBody>
      </p:sp>
      <p:pic>
        <p:nvPicPr>
          <p:cNvPr id="2014" name="Google Shape;201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606" y="1927721"/>
            <a:ext cx="8712258" cy="54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64"/>
          <p:cNvSpPr txBox="1"/>
          <p:nvPr>
            <p:ph type="title"/>
          </p:nvPr>
        </p:nvSpPr>
        <p:spPr>
          <a:xfrm>
            <a:off x="1005840" y="-13094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Required Providers</a:t>
            </a:r>
            <a:endParaRPr/>
          </a:p>
        </p:txBody>
      </p:sp>
      <p:pic>
        <p:nvPicPr>
          <p:cNvPr id="2020" name="Google Shape;202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18" y="967792"/>
            <a:ext cx="4424677" cy="322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64"/>
          <p:cNvSpPr/>
          <p:nvPr/>
        </p:nvSpPr>
        <p:spPr>
          <a:xfrm>
            <a:off x="819957" y="2205175"/>
            <a:ext cx="550718" cy="321252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64"/>
          <p:cNvSpPr/>
          <p:nvPr/>
        </p:nvSpPr>
        <p:spPr>
          <a:xfrm>
            <a:off x="1095316" y="2572753"/>
            <a:ext cx="3299114" cy="321252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64"/>
          <p:cNvSpPr/>
          <p:nvPr/>
        </p:nvSpPr>
        <p:spPr>
          <a:xfrm>
            <a:off x="1095316" y="2939897"/>
            <a:ext cx="3299114" cy="321252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64"/>
          <p:cNvSpPr/>
          <p:nvPr/>
        </p:nvSpPr>
        <p:spPr>
          <a:xfrm>
            <a:off x="4887417" y="1002482"/>
            <a:ext cx="2542083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Names</a:t>
            </a:r>
            <a:endParaRPr/>
          </a:p>
        </p:txBody>
      </p:sp>
      <p:sp>
        <p:nvSpPr>
          <p:cNvPr id="2025" name="Google Shape;2025;p64"/>
          <p:cNvSpPr/>
          <p:nvPr/>
        </p:nvSpPr>
        <p:spPr>
          <a:xfrm>
            <a:off x="4887417" y="1537857"/>
            <a:ext cx="9320646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Names are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Module specific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should be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per-module	</a:t>
            </a:r>
            <a:endParaRPr/>
          </a:p>
        </p:txBody>
      </p:sp>
      <p:pic>
        <p:nvPicPr>
          <p:cNvPr id="2026" name="Google Shape;202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18" y="4140552"/>
            <a:ext cx="4387729" cy="229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027" name="Google Shape;2027;p64"/>
          <p:cNvSpPr/>
          <p:nvPr/>
        </p:nvSpPr>
        <p:spPr>
          <a:xfrm>
            <a:off x="4887417" y="2080345"/>
            <a:ext cx="9320646" cy="6451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configurations always refer to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local name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provider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required_provider block</a:t>
            </a:r>
            <a:endParaRPr/>
          </a:p>
        </p:txBody>
      </p:sp>
      <p:sp>
        <p:nvSpPr>
          <p:cNvPr id="2028" name="Google Shape;2028;p64"/>
          <p:cNvSpPr/>
          <p:nvPr/>
        </p:nvSpPr>
        <p:spPr>
          <a:xfrm>
            <a:off x="4887417" y="2836715"/>
            <a:ext cx="9320646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 of a provider can choose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any local name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it (myaws, aws1, aws2).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64"/>
          <p:cNvSpPr/>
          <p:nvPr/>
        </p:nvSpPr>
        <p:spPr>
          <a:xfrm>
            <a:off x="4887417" y="3386133"/>
            <a:ext cx="9320646" cy="69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way of choosing local name is to use preferred local name of that provider (For AWS Provider: hashicorp/aws,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preferred local name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aws)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64"/>
          <p:cNvSpPr/>
          <p:nvPr/>
        </p:nvSpPr>
        <p:spPr>
          <a:xfrm>
            <a:off x="1818409" y="4759036"/>
            <a:ext cx="852055" cy="36073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64"/>
          <p:cNvSpPr/>
          <p:nvPr/>
        </p:nvSpPr>
        <p:spPr>
          <a:xfrm>
            <a:off x="4887416" y="4320886"/>
            <a:ext cx="2542083" cy="438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  <p:sp>
        <p:nvSpPr>
          <p:cNvPr id="2032" name="Google Shape;2032;p64"/>
          <p:cNvSpPr/>
          <p:nvPr/>
        </p:nvSpPr>
        <p:spPr>
          <a:xfrm>
            <a:off x="4887416" y="4856261"/>
            <a:ext cx="9320646" cy="438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the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primary location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we can download the Terraform Provider</a:t>
            </a:r>
            <a:endParaRPr/>
          </a:p>
        </p:txBody>
      </p:sp>
      <p:sp>
        <p:nvSpPr>
          <p:cNvPr id="2033" name="Google Shape;2033;p64"/>
          <p:cNvSpPr/>
          <p:nvPr/>
        </p:nvSpPr>
        <p:spPr>
          <a:xfrm>
            <a:off x="4887416" y="5367150"/>
            <a:ext cx="9320646" cy="438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addresses consist of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three parts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delimited by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slashes (/)</a:t>
            </a:r>
            <a:endParaRPr sz="2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64"/>
          <p:cNvSpPr/>
          <p:nvPr/>
        </p:nvSpPr>
        <p:spPr>
          <a:xfrm>
            <a:off x="4887416" y="5901173"/>
            <a:ext cx="9320646" cy="438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[&lt;HOSTNAME&gt;/]&lt;NAMESPACE&gt;/&lt;TYPE&gt;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64"/>
          <p:cNvSpPr/>
          <p:nvPr/>
        </p:nvSpPr>
        <p:spPr>
          <a:xfrm>
            <a:off x="4887416" y="6435196"/>
            <a:ext cx="9320646" cy="438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registry.terraform.io/hashicorp/aws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64"/>
          <p:cNvSpPr/>
          <p:nvPr/>
        </p:nvSpPr>
        <p:spPr>
          <a:xfrm>
            <a:off x="4887416" y="6963881"/>
            <a:ext cx="9320646" cy="438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Registry Name is </a:t>
            </a:r>
            <a:r>
              <a:rPr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default is going to be Terraform Public Registry 	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7" name="Google Shape;2037;p64"/>
          <p:cNvCxnSpPr>
            <a:stCxn id="2024" idx="1"/>
            <a:endCxn id="2021" idx="3"/>
          </p:cNvCxnSpPr>
          <p:nvPr/>
        </p:nvCxnSpPr>
        <p:spPr>
          <a:xfrm flipH="1">
            <a:off x="1370817" y="1221557"/>
            <a:ext cx="3516600" cy="1144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8" name="Google Shape;2038;p64"/>
          <p:cNvCxnSpPr>
            <a:stCxn id="2031" idx="1"/>
            <a:endCxn id="2022" idx="3"/>
          </p:cNvCxnSpPr>
          <p:nvPr/>
        </p:nvCxnSpPr>
        <p:spPr>
          <a:xfrm rot="10800000">
            <a:off x="4394516" y="2733361"/>
            <a:ext cx="492900" cy="1806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9" name="Google Shape;2039;p64"/>
          <p:cNvCxnSpPr>
            <a:stCxn id="2024" idx="1"/>
            <a:endCxn id="2030" idx="1"/>
          </p:cNvCxnSpPr>
          <p:nvPr/>
        </p:nvCxnSpPr>
        <p:spPr>
          <a:xfrm flipH="1">
            <a:off x="1818417" y="1221557"/>
            <a:ext cx="3069000" cy="3717900"/>
          </a:xfrm>
          <a:prstGeom prst="bentConnector3">
            <a:avLst>
              <a:gd fmla="val 155527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5"/>
          <p:cNvSpPr/>
          <p:nvPr/>
        </p:nvSpPr>
        <p:spPr>
          <a:xfrm>
            <a:off x="5420591" y="81718"/>
            <a:ext cx="4062846" cy="11014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Provider Registry</a:t>
            </a:r>
            <a:endParaRPr/>
          </a:p>
        </p:txBody>
      </p:sp>
      <p:sp>
        <p:nvSpPr>
          <p:cNvPr id="2045" name="Google Shape;2045;p65"/>
          <p:cNvSpPr/>
          <p:nvPr/>
        </p:nvSpPr>
        <p:spPr>
          <a:xfrm>
            <a:off x="292679" y="2176038"/>
            <a:ext cx="3366654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Providers</a:t>
            </a:r>
            <a:endParaRPr/>
          </a:p>
        </p:txBody>
      </p:sp>
      <p:sp>
        <p:nvSpPr>
          <p:cNvPr id="2046" name="Google Shape;2046;p65"/>
          <p:cNvSpPr/>
          <p:nvPr/>
        </p:nvSpPr>
        <p:spPr>
          <a:xfrm>
            <a:off x="10971066" y="2176038"/>
            <a:ext cx="3366654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/>
          </a:p>
        </p:txBody>
      </p:sp>
      <p:sp>
        <p:nvSpPr>
          <p:cNvPr id="2047" name="Google Shape;2047;p65"/>
          <p:cNvSpPr/>
          <p:nvPr/>
        </p:nvSpPr>
        <p:spPr>
          <a:xfrm>
            <a:off x="292679" y="3001239"/>
            <a:ext cx="3366654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 Badges</a:t>
            </a:r>
            <a:endParaRPr/>
          </a:p>
        </p:txBody>
      </p:sp>
      <p:pic>
        <p:nvPicPr>
          <p:cNvPr id="2048" name="Google Shape;204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5974" y="2945957"/>
            <a:ext cx="1739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974" y="3815758"/>
            <a:ext cx="1701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9624" y="5085526"/>
            <a:ext cx="17145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5024" y="6161253"/>
            <a:ext cx="17018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2" name="Google Shape;2052;p65"/>
          <p:cNvSpPr/>
          <p:nvPr/>
        </p:nvSpPr>
        <p:spPr>
          <a:xfrm>
            <a:off x="292679" y="3870610"/>
            <a:ext cx="3366654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Provider Documentation</a:t>
            </a:r>
            <a:endParaRPr/>
          </a:p>
        </p:txBody>
      </p:sp>
      <p:sp>
        <p:nvSpPr>
          <p:cNvPr id="2053" name="Google Shape;2053;p65"/>
          <p:cNvSpPr/>
          <p:nvPr/>
        </p:nvSpPr>
        <p:spPr>
          <a:xfrm>
            <a:off x="7107381" y="3069631"/>
            <a:ext cx="7230339" cy="451153"/>
          </a:xfrm>
          <a:prstGeom prst="rect">
            <a:avLst/>
          </a:prstGeom>
          <a:solidFill>
            <a:srgbClr val="E4C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are owned and maintained by HashiCorp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65"/>
          <p:cNvSpPr/>
          <p:nvPr/>
        </p:nvSpPr>
        <p:spPr>
          <a:xfrm>
            <a:off x="7107381" y="3815759"/>
            <a:ext cx="7230339" cy="927100"/>
          </a:xfrm>
          <a:prstGeom prst="rect">
            <a:avLst/>
          </a:prstGeom>
          <a:solidFill>
            <a:srgbClr val="1A4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are owned and maintained by third-party technology partners. </a:t>
            </a:r>
            <a:r>
              <a:rPr i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HashiCorp has verified the authenticity of the Provider’s publisher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65"/>
          <p:cNvSpPr/>
          <p:nvPr/>
        </p:nvSpPr>
        <p:spPr>
          <a:xfrm>
            <a:off x="7107381" y="5007836"/>
            <a:ext cx="7230339" cy="927100"/>
          </a:xfrm>
          <a:prstGeom prst="rect">
            <a:avLst/>
          </a:prstGeom>
          <a:solidFill>
            <a:srgbClr val="8487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providers are published to the Terraform Registry by individual maintainers, groups of maintainers, or other members of the Terraform community.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65"/>
          <p:cNvSpPr/>
          <p:nvPr/>
        </p:nvSpPr>
        <p:spPr>
          <a:xfrm>
            <a:off x="7107381" y="6313335"/>
            <a:ext cx="7230339" cy="74047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Archived Providers are Official or Verified Providers that are no longer maintained by HashiCorp or the community. 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7" name="Google Shape;2057;p65"/>
          <p:cNvCxnSpPr>
            <a:stCxn id="2044" idx="4"/>
            <a:endCxn id="2045" idx="0"/>
          </p:cNvCxnSpPr>
          <p:nvPr/>
        </p:nvCxnSpPr>
        <p:spPr>
          <a:xfrm flipH="1">
            <a:off x="1976114" y="1183154"/>
            <a:ext cx="5475900" cy="99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8" name="Google Shape;2058;p65"/>
          <p:cNvCxnSpPr>
            <a:stCxn id="2044" idx="4"/>
            <a:endCxn id="2046" idx="0"/>
          </p:cNvCxnSpPr>
          <p:nvPr/>
        </p:nvCxnSpPr>
        <p:spPr>
          <a:xfrm>
            <a:off x="7452014" y="1183154"/>
            <a:ext cx="5202300" cy="99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9" name="Google Shape;2059;p65"/>
          <p:cNvCxnSpPr>
            <a:stCxn id="2047" idx="3"/>
            <a:endCxn id="2048" idx="1"/>
          </p:cNvCxnSpPr>
          <p:nvPr/>
        </p:nvCxnSpPr>
        <p:spPr>
          <a:xfrm>
            <a:off x="3659333" y="3261012"/>
            <a:ext cx="1186500" cy="34200"/>
          </a:xfrm>
          <a:prstGeom prst="straightConnector1">
            <a:avLst/>
          </a:prstGeom>
          <a:noFill/>
          <a:ln cap="flat" cmpd="sng" w="254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0" name="Google Shape;2060;p65"/>
          <p:cNvCxnSpPr>
            <a:stCxn id="2047" idx="3"/>
            <a:endCxn id="2049" idx="1"/>
          </p:cNvCxnSpPr>
          <p:nvPr/>
        </p:nvCxnSpPr>
        <p:spPr>
          <a:xfrm>
            <a:off x="3659333" y="3261012"/>
            <a:ext cx="1186500" cy="1018200"/>
          </a:xfrm>
          <a:prstGeom prst="straightConnector1">
            <a:avLst/>
          </a:prstGeom>
          <a:noFill/>
          <a:ln cap="flat" cmpd="sng" w="254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1" name="Google Shape;2061;p65"/>
          <p:cNvCxnSpPr>
            <a:stCxn id="2047" idx="3"/>
            <a:endCxn id="2050" idx="1"/>
          </p:cNvCxnSpPr>
          <p:nvPr/>
        </p:nvCxnSpPr>
        <p:spPr>
          <a:xfrm>
            <a:off x="3659333" y="3261012"/>
            <a:ext cx="1180200" cy="2218200"/>
          </a:xfrm>
          <a:prstGeom prst="straightConnector1">
            <a:avLst/>
          </a:prstGeom>
          <a:noFill/>
          <a:ln cap="flat" cmpd="sng" w="254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2" name="Google Shape;2062;p65"/>
          <p:cNvCxnSpPr>
            <a:stCxn id="2047" idx="3"/>
            <a:endCxn id="2051" idx="1"/>
          </p:cNvCxnSpPr>
          <p:nvPr/>
        </p:nvCxnSpPr>
        <p:spPr>
          <a:xfrm>
            <a:off x="3659333" y="3261012"/>
            <a:ext cx="1205700" cy="3402000"/>
          </a:xfrm>
          <a:prstGeom prst="straightConnector1">
            <a:avLst/>
          </a:prstGeom>
          <a:noFill/>
          <a:ln cap="flat" cmpd="sng" w="25400">
            <a:solidFill>
              <a:srgbClr val="4D4E8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3" name="Google Shape;2063;p65"/>
          <p:cNvSpPr/>
          <p:nvPr/>
        </p:nvSpPr>
        <p:spPr>
          <a:xfrm>
            <a:off x="5342660" y="2109035"/>
            <a:ext cx="4062846" cy="67226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registry.terraform.io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4" name="Google Shape;2064;p65"/>
          <p:cNvCxnSpPr>
            <a:stCxn id="2045" idx="3"/>
            <a:endCxn id="2063" idx="2"/>
          </p:cNvCxnSpPr>
          <p:nvPr/>
        </p:nvCxnSpPr>
        <p:spPr>
          <a:xfrm>
            <a:off x="3659333" y="2435811"/>
            <a:ext cx="1683300" cy="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65" name="Google Shape;2065;p65"/>
          <p:cNvCxnSpPr>
            <a:stCxn id="2063" idx="6"/>
            <a:endCxn id="2046" idx="1"/>
          </p:cNvCxnSpPr>
          <p:nvPr/>
        </p:nvCxnSpPr>
        <p:spPr>
          <a:xfrm flipH="1" rot="10800000">
            <a:off x="9405506" y="2435869"/>
            <a:ext cx="1565700" cy="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66" name="Google Shape;2066;p65"/>
          <p:cNvSpPr txBox="1"/>
          <p:nvPr>
            <p:ph type="title"/>
          </p:nvPr>
        </p:nvSpPr>
        <p:spPr>
          <a:xfrm>
            <a:off x="134274" y="76629"/>
            <a:ext cx="528631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Registry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66"/>
          <p:cNvSpPr txBox="1"/>
          <p:nvPr>
            <p:ph idx="1" type="body"/>
          </p:nvPr>
        </p:nvSpPr>
        <p:spPr>
          <a:xfrm>
            <a:off x="592282" y="2659423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Resources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Introduction</a:t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2072" name="Google Shape;207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073" name="Google Shape;2073;p66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074" name="Google Shape;2074;p66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075" name="Google Shape;2075;p66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7"/>
          <p:cNvSpPr txBox="1"/>
          <p:nvPr>
            <p:ph type="title"/>
          </p:nvPr>
        </p:nvSpPr>
        <p:spPr>
          <a:xfrm>
            <a:off x="1005840" y="-106033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Language Basics – </a:t>
            </a:r>
            <a:r>
              <a:rPr lang="en-US">
                <a:solidFill>
                  <a:srgbClr val="7030A0"/>
                </a:solidFill>
              </a:rPr>
              <a:t>Configuration Syntax</a:t>
            </a:r>
            <a:endParaRPr/>
          </a:p>
        </p:txBody>
      </p:sp>
      <p:pic>
        <p:nvPicPr>
          <p:cNvPr id="2081" name="Google Shape;208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919" y="1408545"/>
            <a:ext cx="92329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2" name="Google Shape;2082;p67"/>
          <p:cNvSpPr/>
          <p:nvPr/>
        </p:nvSpPr>
        <p:spPr>
          <a:xfrm>
            <a:off x="348089" y="4523514"/>
            <a:ext cx="1963883" cy="5299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Type</a:t>
            </a:r>
            <a:endParaRPr/>
          </a:p>
        </p:txBody>
      </p:sp>
      <p:sp>
        <p:nvSpPr>
          <p:cNvPr id="2083" name="Google Shape;2083;p67"/>
          <p:cNvSpPr/>
          <p:nvPr/>
        </p:nvSpPr>
        <p:spPr>
          <a:xfrm>
            <a:off x="12214512" y="3758043"/>
            <a:ext cx="1963884" cy="529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Labels</a:t>
            </a:r>
            <a:endParaRPr/>
          </a:p>
        </p:txBody>
      </p:sp>
      <p:sp>
        <p:nvSpPr>
          <p:cNvPr id="2084" name="Google Shape;2084;p67"/>
          <p:cNvSpPr/>
          <p:nvPr/>
        </p:nvSpPr>
        <p:spPr>
          <a:xfrm>
            <a:off x="7747576" y="6426362"/>
            <a:ext cx="1963884" cy="5299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2085" name="Google Shape;2085;p67"/>
          <p:cNvSpPr/>
          <p:nvPr/>
        </p:nvSpPr>
        <p:spPr>
          <a:xfrm>
            <a:off x="2836714" y="4569196"/>
            <a:ext cx="1641764" cy="4572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67"/>
          <p:cNvSpPr/>
          <p:nvPr/>
        </p:nvSpPr>
        <p:spPr>
          <a:xfrm>
            <a:off x="4585272" y="4597317"/>
            <a:ext cx="4485989" cy="4572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7" name="Google Shape;2087;p67"/>
          <p:cNvCxnSpPr>
            <a:stCxn id="2082" idx="3"/>
            <a:endCxn id="2085" idx="1"/>
          </p:cNvCxnSpPr>
          <p:nvPr/>
        </p:nvCxnSpPr>
        <p:spPr>
          <a:xfrm>
            <a:off x="2311972" y="4788483"/>
            <a:ext cx="524700" cy="9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8" name="Google Shape;2088;p67"/>
          <p:cNvSpPr/>
          <p:nvPr/>
        </p:nvSpPr>
        <p:spPr>
          <a:xfrm>
            <a:off x="3293918" y="5133109"/>
            <a:ext cx="7273637" cy="935182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9" name="Google Shape;2089;p67"/>
          <p:cNvCxnSpPr>
            <a:stCxn id="2084" idx="0"/>
          </p:cNvCxnSpPr>
          <p:nvPr/>
        </p:nvCxnSpPr>
        <p:spPr>
          <a:xfrm rot="10800000">
            <a:off x="8729518" y="6068162"/>
            <a:ext cx="0" cy="358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0" name="Google Shape;2090;p67"/>
          <p:cNvCxnSpPr>
            <a:stCxn id="2083" idx="1"/>
          </p:cNvCxnSpPr>
          <p:nvPr/>
        </p:nvCxnSpPr>
        <p:spPr>
          <a:xfrm flipH="1">
            <a:off x="6930612" y="4023011"/>
            <a:ext cx="5283900" cy="546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1" name="Google Shape;2091;p67"/>
          <p:cNvSpPr/>
          <p:nvPr/>
        </p:nvSpPr>
        <p:spPr>
          <a:xfrm>
            <a:off x="12214512" y="4569196"/>
            <a:ext cx="2249633" cy="2818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on Block Type block labels will be 1 or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– 2 labels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– 1 label</a:t>
            </a:r>
            <a:endParaRPr/>
          </a:p>
        </p:txBody>
      </p:sp>
      <p:sp>
        <p:nvSpPr>
          <p:cNvPr id="2092" name="Google Shape;2092;p67"/>
          <p:cNvSpPr/>
          <p:nvPr/>
        </p:nvSpPr>
        <p:spPr>
          <a:xfrm>
            <a:off x="348088" y="5204532"/>
            <a:ext cx="1963883" cy="10611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Level &amp; Block inside Blocks</a:t>
            </a:r>
            <a:endParaRPr/>
          </a:p>
        </p:txBody>
      </p:sp>
      <p:sp>
        <p:nvSpPr>
          <p:cNvPr id="2093" name="Google Shape;2093;p67"/>
          <p:cNvSpPr/>
          <p:nvPr/>
        </p:nvSpPr>
        <p:spPr>
          <a:xfrm>
            <a:off x="327298" y="6346824"/>
            <a:ext cx="4610462" cy="561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Level Blocks: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resource, provider</a:t>
            </a:r>
            <a:endParaRPr/>
          </a:p>
        </p:txBody>
      </p:sp>
      <p:sp>
        <p:nvSpPr>
          <p:cNvPr id="2094" name="Google Shape;2094;p67"/>
          <p:cNvSpPr/>
          <p:nvPr/>
        </p:nvSpPr>
        <p:spPr>
          <a:xfrm>
            <a:off x="327298" y="6984566"/>
            <a:ext cx="4610462" cy="561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Inside Block: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provisioners, resource specific blocks like tags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68"/>
          <p:cNvSpPr txBox="1"/>
          <p:nvPr>
            <p:ph type="title"/>
          </p:nvPr>
        </p:nvSpPr>
        <p:spPr>
          <a:xfrm>
            <a:off x="150668" y="-41564"/>
            <a:ext cx="4636424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Resource Syntax</a:t>
            </a:r>
            <a:endParaRPr/>
          </a:p>
        </p:txBody>
      </p:sp>
      <p:pic>
        <p:nvPicPr>
          <p:cNvPr id="2100" name="Google Shape;210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22119"/>
            <a:ext cx="7174220" cy="7148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68"/>
          <p:cNvSpPr/>
          <p:nvPr/>
        </p:nvSpPr>
        <p:spPr>
          <a:xfrm>
            <a:off x="140979" y="1076854"/>
            <a:ext cx="6369627" cy="9776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Type: 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determines the kind of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infrastructure object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it manages and what arguments and other attributes the resource supports.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68"/>
          <p:cNvSpPr/>
          <p:nvPr/>
        </p:nvSpPr>
        <p:spPr>
          <a:xfrm>
            <a:off x="150668" y="2429347"/>
            <a:ext cx="6369627" cy="2298517"/>
          </a:xfrm>
          <a:prstGeom prst="rect">
            <a:avLst/>
          </a:prstGeom>
          <a:solidFill>
            <a:srgbClr val="934B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Local Name: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used to refer to this resource from elsewhere in the same Terraform module, but has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significance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outside that module's scope.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resource type and name together serve as an identifier for a given resource and so must be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within a module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68"/>
          <p:cNvSpPr/>
          <p:nvPr/>
        </p:nvSpPr>
        <p:spPr>
          <a:xfrm>
            <a:off x="140979" y="5102753"/>
            <a:ext cx="6369627" cy="8910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Meta-Arguments: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used with any resource to change the behavior of resources</a:t>
            </a:r>
            <a:endParaRPr/>
          </a:p>
        </p:txBody>
      </p:sp>
      <p:sp>
        <p:nvSpPr>
          <p:cNvPr id="2104" name="Google Shape;2104;p68"/>
          <p:cNvSpPr/>
          <p:nvPr/>
        </p:nvSpPr>
        <p:spPr>
          <a:xfrm>
            <a:off x="150668" y="6271652"/>
            <a:ext cx="6369627" cy="1198503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Arguments: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be specific to resource type. Argument Values can make use of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or other 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Language Features</a:t>
            </a:r>
            <a:endParaRPr/>
          </a:p>
        </p:txBody>
      </p:sp>
      <p:sp>
        <p:nvSpPr>
          <p:cNvPr id="2105" name="Google Shape;2105;p68"/>
          <p:cNvSpPr/>
          <p:nvPr/>
        </p:nvSpPr>
        <p:spPr>
          <a:xfrm>
            <a:off x="9185564" y="4114800"/>
            <a:ext cx="1828800" cy="44680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68"/>
          <p:cNvSpPr/>
          <p:nvPr/>
        </p:nvSpPr>
        <p:spPr>
          <a:xfrm>
            <a:off x="11076710" y="4114799"/>
            <a:ext cx="2961408" cy="44680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68"/>
          <p:cNvSpPr/>
          <p:nvPr/>
        </p:nvSpPr>
        <p:spPr>
          <a:xfrm>
            <a:off x="7852064" y="4621306"/>
            <a:ext cx="4949535" cy="44680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68"/>
          <p:cNvSpPr/>
          <p:nvPr/>
        </p:nvSpPr>
        <p:spPr>
          <a:xfrm>
            <a:off x="7852064" y="5127812"/>
            <a:ext cx="5053445" cy="1854879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9" name="Google Shape;2109;p68"/>
          <p:cNvCxnSpPr>
            <a:stCxn id="2104" idx="3"/>
            <a:endCxn id="2108" idx="1"/>
          </p:cNvCxnSpPr>
          <p:nvPr/>
        </p:nvCxnSpPr>
        <p:spPr>
          <a:xfrm flipH="1" rot="10800000">
            <a:off x="6520295" y="6055203"/>
            <a:ext cx="1331700" cy="815700"/>
          </a:xfrm>
          <a:prstGeom prst="straightConnector1">
            <a:avLst/>
          </a:prstGeom>
          <a:noFill/>
          <a:ln cap="flat" cmpd="sng" w="508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0" name="Google Shape;2110;p68"/>
          <p:cNvCxnSpPr>
            <a:stCxn id="2103" idx="3"/>
            <a:endCxn id="2107" idx="1"/>
          </p:cNvCxnSpPr>
          <p:nvPr/>
        </p:nvCxnSpPr>
        <p:spPr>
          <a:xfrm flipH="1" rot="10800000">
            <a:off x="6510606" y="4844774"/>
            <a:ext cx="1341600" cy="7035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1" name="Google Shape;2111;p68"/>
          <p:cNvCxnSpPr>
            <a:stCxn id="2102" idx="3"/>
            <a:endCxn id="2106" idx="0"/>
          </p:cNvCxnSpPr>
          <p:nvPr/>
        </p:nvCxnSpPr>
        <p:spPr>
          <a:xfrm>
            <a:off x="6520295" y="3578606"/>
            <a:ext cx="6037200" cy="536100"/>
          </a:xfrm>
          <a:prstGeom prst="bentConnector2">
            <a:avLst/>
          </a:prstGeom>
          <a:noFill/>
          <a:ln cap="flat" cmpd="sng" w="50800">
            <a:solidFill>
              <a:srgbClr val="934B2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2" name="Google Shape;2112;p68"/>
          <p:cNvCxnSpPr>
            <a:stCxn id="2101" idx="3"/>
            <a:endCxn id="2105" idx="0"/>
          </p:cNvCxnSpPr>
          <p:nvPr/>
        </p:nvCxnSpPr>
        <p:spPr>
          <a:xfrm>
            <a:off x="6510606" y="1565656"/>
            <a:ext cx="3589500" cy="2549100"/>
          </a:xfrm>
          <a:prstGeom prst="bentConnector2">
            <a:avLst/>
          </a:prstGeom>
          <a:noFill/>
          <a:ln cap="flat" cmpd="sng" w="508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180870" y="1547446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Meta-Argument: count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180869" y="2355289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Variables: Lists &amp; Maps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180869" y="3163132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Lists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180869" y="397097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Maps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180869" y="478301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with Advanced Maps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180869" y="557672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Legacy Splat Operator (.*.)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180869" y="637043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 Splat Operator [*]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5161502" y="1547446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Meta-Argument: for_each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161501" y="2355289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Function: toset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5161501" y="3163132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Function: tomap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5161501" y="397097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Datasource: aws_availability_zones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0142136" y="1547446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aws_ec2_instance_type_offerings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0142135" y="2355289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aws_availability_zones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2135" y="3163132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Maps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10142135" y="3970975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if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10142135" y="4783015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Function: keys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271305" y="316026"/>
            <a:ext cx="3717890" cy="911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Section-1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5161501" y="316025"/>
            <a:ext cx="3717890" cy="911307"/>
          </a:xfrm>
          <a:prstGeom prst="ellipse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Section-2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0396693" y="316024"/>
            <a:ext cx="3717890" cy="911307"/>
          </a:xfrm>
          <a:prstGeom prst="ellipse">
            <a:avLst/>
          </a:prstGeom>
          <a:solidFill>
            <a:srgbClr val="452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Section-3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5362468" y="4971892"/>
            <a:ext cx="3717890" cy="911307"/>
          </a:xfrm>
          <a:prstGeom prst="ellipse">
            <a:avLst/>
          </a:prstGeom>
          <a:solidFill>
            <a:srgbClr val="2140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Section-4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5261984" y="6063960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 issues in Section-2 with section-3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5261984" y="6871803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10872296" y="6018087"/>
            <a:ext cx="2766683" cy="1601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Utility Project with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6"/>
          <p:cNvCxnSpPr>
            <a:stCxn id="197" idx="0"/>
          </p:cNvCxnSpPr>
          <p:nvPr/>
        </p:nvCxnSpPr>
        <p:spPr>
          <a:xfrm rot="10800000">
            <a:off x="12255638" y="5486487"/>
            <a:ext cx="0" cy="531600"/>
          </a:xfrm>
          <a:prstGeom prst="straightConnector1">
            <a:avLst/>
          </a:prstGeom>
          <a:noFill/>
          <a:ln cap="flat" cmpd="sng" w="793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69"/>
          <p:cNvSpPr txBox="1"/>
          <p:nvPr>
            <p:ph idx="1" type="body"/>
          </p:nvPr>
        </p:nvSpPr>
        <p:spPr>
          <a:xfrm>
            <a:off x="592282" y="2659423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State</a:t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2118" name="Google Shape;211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119" name="Google Shape;2119;p69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120" name="Google Shape;2120;p69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121" name="Google Shape;2121;p69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70"/>
          <p:cNvSpPr txBox="1"/>
          <p:nvPr>
            <p:ph type="title"/>
          </p:nvPr>
        </p:nvSpPr>
        <p:spPr>
          <a:xfrm>
            <a:off x="1005840" y="-52375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Resource Behavior</a:t>
            </a:r>
            <a:endParaRPr/>
          </a:p>
        </p:txBody>
      </p:sp>
      <p:sp>
        <p:nvSpPr>
          <p:cNvPr id="2127" name="Google Shape;2127;p70"/>
          <p:cNvSpPr/>
          <p:nvPr/>
        </p:nvSpPr>
        <p:spPr>
          <a:xfrm>
            <a:off x="446809" y="3222907"/>
            <a:ext cx="2504209" cy="919607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Resource</a:t>
            </a:r>
            <a:endParaRPr/>
          </a:p>
        </p:txBody>
      </p:sp>
      <p:sp>
        <p:nvSpPr>
          <p:cNvPr id="2128" name="Google Shape;2128;p70"/>
          <p:cNvSpPr/>
          <p:nvPr/>
        </p:nvSpPr>
        <p:spPr>
          <a:xfrm>
            <a:off x="4464628" y="1510146"/>
            <a:ext cx="2504209" cy="919607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Resource</a:t>
            </a:r>
            <a:endParaRPr/>
          </a:p>
        </p:txBody>
      </p:sp>
      <p:sp>
        <p:nvSpPr>
          <p:cNvPr id="2129" name="Google Shape;2129;p70"/>
          <p:cNvSpPr/>
          <p:nvPr/>
        </p:nvSpPr>
        <p:spPr>
          <a:xfrm>
            <a:off x="4464628" y="2649683"/>
            <a:ext cx="2504209" cy="919607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Destroy Resource</a:t>
            </a:r>
            <a:endParaRPr/>
          </a:p>
        </p:txBody>
      </p:sp>
      <p:sp>
        <p:nvSpPr>
          <p:cNvPr id="2130" name="Google Shape;2130;p70"/>
          <p:cNvSpPr/>
          <p:nvPr/>
        </p:nvSpPr>
        <p:spPr>
          <a:xfrm>
            <a:off x="4464628" y="3875808"/>
            <a:ext cx="2504209" cy="919607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in-place Resources</a:t>
            </a:r>
            <a:endParaRPr/>
          </a:p>
        </p:txBody>
      </p:sp>
      <p:sp>
        <p:nvSpPr>
          <p:cNvPr id="2131" name="Google Shape;2131;p70"/>
          <p:cNvSpPr/>
          <p:nvPr/>
        </p:nvSpPr>
        <p:spPr>
          <a:xfrm>
            <a:off x="4464628" y="5075948"/>
            <a:ext cx="2504209" cy="919607"/>
          </a:xfrm>
          <a:prstGeom prst="rect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Destroy and re-create</a:t>
            </a:r>
            <a:endParaRPr/>
          </a:p>
        </p:txBody>
      </p:sp>
      <p:sp>
        <p:nvSpPr>
          <p:cNvPr id="2132" name="Google Shape;2132;p70"/>
          <p:cNvSpPr/>
          <p:nvPr/>
        </p:nvSpPr>
        <p:spPr>
          <a:xfrm>
            <a:off x="7453746" y="1510145"/>
            <a:ext cx="6875318" cy="919607"/>
          </a:xfrm>
          <a:prstGeom prst="rect">
            <a:avLst/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 resources that exist in the configuration but are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associated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a real infrastructure object in the state.</a:t>
            </a:r>
            <a:endParaRPr/>
          </a:p>
        </p:txBody>
      </p:sp>
      <p:sp>
        <p:nvSpPr>
          <p:cNvPr id="2133" name="Google Shape;2133;p70"/>
          <p:cNvSpPr/>
          <p:nvPr/>
        </p:nvSpPr>
        <p:spPr>
          <a:xfrm>
            <a:off x="7453746" y="2649682"/>
            <a:ext cx="6875318" cy="919607"/>
          </a:xfrm>
          <a:prstGeom prst="rect">
            <a:avLst/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Destroy resources that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exist in the state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no longer exist in the configuration.</a:t>
            </a:r>
            <a:endParaRPr/>
          </a:p>
        </p:txBody>
      </p:sp>
      <p:sp>
        <p:nvSpPr>
          <p:cNvPr id="2134" name="Google Shape;2134;p70"/>
          <p:cNvSpPr/>
          <p:nvPr/>
        </p:nvSpPr>
        <p:spPr>
          <a:xfrm>
            <a:off x="7453746" y="3875808"/>
            <a:ext cx="6875318" cy="919607"/>
          </a:xfrm>
          <a:prstGeom prst="rect">
            <a:avLst/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in-place resources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whose arguments have changed.</a:t>
            </a:r>
            <a:endParaRPr/>
          </a:p>
        </p:txBody>
      </p:sp>
      <p:sp>
        <p:nvSpPr>
          <p:cNvPr id="2135" name="Google Shape;2135;p70"/>
          <p:cNvSpPr/>
          <p:nvPr/>
        </p:nvSpPr>
        <p:spPr>
          <a:xfrm>
            <a:off x="7453746" y="5075948"/>
            <a:ext cx="6875318" cy="919607"/>
          </a:xfrm>
          <a:prstGeom prst="rect">
            <a:avLst/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Destroy and re-create resources whose arguments have changed but which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cannot be updated in-place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due to remote API limitations.</a:t>
            </a:r>
            <a:endParaRPr/>
          </a:p>
        </p:txBody>
      </p:sp>
      <p:sp>
        <p:nvSpPr>
          <p:cNvPr id="2136" name="Google Shape;2136;p70"/>
          <p:cNvSpPr/>
          <p:nvPr/>
        </p:nvSpPr>
        <p:spPr>
          <a:xfrm>
            <a:off x="446809" y="6463145"/>
            <a:ext cx="14006948" cy="6442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State</a:t>
            </a:r>
            <a:endParaRPr/>
          </a:p>
        </p:txBody>
      </p:sp>
      <p:cxnSp>
        <p:nvCxnSpPr>
          <p:cNvPr id="2137" name="Google Shape;2137;p70"/>
          <p:cNvCxnSpPr>
            <a:stCxn id="2127" idx="3"/>
            <a:endCxn id="2128" idx="1"/>
          </p:cNvCxnSpPr>
          <p:nvPr/>
        </p:nvCxnSpPr>
        <p:spPr>
          <a:xfrm flipH="1" rot="10800000">
            <a:off x="2951018" y="1970011"/>
            <a:ext cx="1513500" cy="1712700"/>
          </a:xfrm>
          <a:prstGeom prst="straightConnector1">
            <a:avLst/>
          </a:prstGeom>
          <a:noFill/>
          <a:ln cap="flat" cmpd="sng" w="25400">
            <a:solidFill>
              <a:srgbClr val="2A495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8" name="Google Shape;2138;p70"/>
          <p:cNvCxnSpPr>
            <a:stCxn id="2127" idx="3"/>
            <a:endCxn id="2129" idx="1"/>
          </p:cNvCxnSpPr>
          <p:nvPr/>
        </p:nvCxnSpPr>
        <p:spPr>
          <a:xfrm flipH="1" rot="10800000">
            <a:off x="2951018" y="3109411"/>
            <a:ext cx="1513500" cy="573300"/>
          </a:xfrm>
          <a:prstGeom prst="straightConnector1">
            <a:avLst/>
          </a:prstGeom>
          <a:noFill/>
          <a:ln cap="flat" cmpd="sng" w="25400">
            <a:solidFill>
              <a:srgbClr val="2A495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9" name="Google Shape;2139;p70"/>
          <p:cNvCxnSpPr>
            <a:stCxn id="2127" idx="3"/>
            <a:endCxn id="2130" idx="1"/>
          </p:cNvCxnSpPr>
          <p:nvPr/>
        </p:nvCxnSpPr>
        <p:spPr>
          <a:xfrm>
            <a:off x="2951018" y="3682711"/>
            <a:ext cx="1513500" cy="652800"/>
          </a:xfrm>
          <a:prstGeom prst="straightConnector1">
            <a:avLst/>
          </a:prstGeom>
          <a:noFill/>
          <a:ln cap="flat" cmpd="sng" w="25400">
            <a:solidFill>
              <a:srgbClr val="2A495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0" name="Google Shape;2140;p70"/>
          <p:cNvCxnSpPr>
            <a:stCxn id="2127" idx="3"/>
            <a:endCxn id="2131" idx="1"/>
          </p:cNvCxnSpPr>
          <p:nvPr/>
        </p:nvCxnSpPr>
        <p:spPr>
          <a:xfrm>
            <a:off x="2951018" y="3682711"/>
            <a:ext cx="1513500" cy="1853100"/>
          </a:xfrm>
          <a:prstGeom prst="straightConnector1">
            <a:avLst/>
          </a:prstGeom>
          <a:noFill/>
          <a:ln cap="flat" cmpd="sng" w="25400">
            <a:solidFill>
              <a:srgbClr val="2A495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71"/>
          <p:cNvSpPr txBox="1"/>
          <p:nvPr>
            <p:ph type="title"/>
          </p:nvPr>
        </p:nvSpPr>
        <p:spPr>
          <a:xfrm>
            <a:off x="-389227" y="110581"/>
            <a:ext cx="3674083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Terraform </a:t>
            </a:r>
            <a:br>
              <a:rPr lang="en-US"/>
            </a:br>
            <a:r>
              <a:rPr lang="en-US"/>
              <a:t>State</a:t>
            </a:r>
            <a:endParaRPr/>
          </a:p>
        </p:txBody>
      </p:sp>
      <p:pic>
        <p:nvPicPr>
          <p:cNvPr descr="User with solid fill" id="2146" name="Google Shape;214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660" y="0"/>
            <a:ext cx="1288473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 with solid fill" id="2147" name="Google Shape;214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1130" y="1636556"/>
            <a:ext cx="1288473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d Terminal outline" id="2148" name="Google Shape;2148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1130" y="3067050"/>
            <a:ext cx="1288473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ing cloud outline" id="2149" name="Google Shape;2149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1129" y="4428248"/>
            <a:ext cx="1288473" cy="12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71"/>
          <p:cNvSpPr/>
          <p:nvPr/>
        </p:nvSpPr>
        <p:spPr>
          <a:xfrm>
            <a:off x="8655627" y="3337979"/>
            <a:ext cx="4977246" cy="25310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pic>
        <p:nvPicPr>
          <p:cNvPr id="2151" name="Google Shape;2151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2157" y="3337978"/>
            <a:ext cx="269114" cy="269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52" name="Google Shape;2152;p71"/>
          <p:cNvSpPr/>
          <p:nvPr/>
        </p:nvSpPr>
        <p:spPr>
          <a:xfrm>
            <a:off x="10097776" y="3539275"/>
            <a:ext cx="3216551" cy="2268408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pic>
        <p:nvPicPr>
          <p:cNvPr id="2153" name="Google Shape;2153;p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97777" y="3539275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4" name="Google Shape;2154;p71"/>
          <p:cNvSpPr/>
          <p:nvPr/>
        </p:nvSpPr>
        <p:spPr>
          <a:xfrm>
            <a:off x="10450191" y="3964672"/>
            <a:ext cx="2574815" cy="157992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Public subnet</a:t>
            </a:r>
            <a:endParaRPr/>
          </a:p>
        </p:txBody>
      </p:sp>
      <p:pic>
        <p:nvPicPr>
          <p:cNvPr id="2155" name="Google Shape;2155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50192" y="3962313"/>
            <a:ext cx="225428" cy="23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390373" y="4380409"/>
            <a:ext cx="818507" cy="818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71"/>
          <p:cNvSpPr txBox="1"/>
          <p:nvPr/>
        </p:nvSpPr>
        <p:spPr>
          <a:xfrm>
            <a:off x="11144250" y="5169467"/>
            <a:ext cx="1485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Instance</a:t>
            </a:r>
            <a:endParaRPr/>
          </a:p>
        </p:txBody>
      </p:sp>
      <p:sp>
        <p:nvSpPr>
          <p:cNvPr id="2158" name="Google Shape;2158;p71"/>
          <p:cNvSpPr/>
          <p:nvPr/>
        </p:nvSpPr>
        <p:spPr>
          <a:xfrm>
            <a:off x="8924741" y="4717174"/>
            <a:ext cx="873886" cy="646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/>
          </a:p>
        </p:txBody>
      </p:sp>
      <p:sp>
        <p:nvSpPr>
          <p:cNvPr id="2159" name="Google Shape;2159;p71"/>
          <p:cNvSpPr txBox="1"/>
          <p:nvPr/>
        </p:nvSpPr>
        <p:spPr>
          <a:xfrm>
            <a:off x="3645974" y="1019258"/>
            <a:ext cx="13789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sp>
        <p:nvSpPr>
          <p:cNvPr id="2160" name="Google Shape;2160;p71"/>
          <p:cNvSpPr txBox="1"/>
          <p:nvPr/>
        </p:nvSpPr>
        <p:spPr>
          <a:xfrm>
            <a:off x="592282" y="1998680"/>
            <a:ext cx="17715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Desktop</a:t>
            </a:r>
            <a:endParaRPr/>
          </a:p>
        </p:txBody>
      </p:sp>
      <p:sp>
        <p:nvSpPr>
          <p:cNvPr id="2161" name="Google Shape;2161;p71"/>
          <p:cNvSpPr txBox="1"/>
          <p:nvPr/>
        </p:nvSpPr>
        <p:spPr>
          <a:xfrm>
            <a:off x="592281" y="3489231"/>
            <a:ext cx="17188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CLI</a:t>
            </a:r>
            <a:endParaRPr/>
          </a:p>
        </p:txBody>
      </p:sp>
      <p:sp>
        <p:nvSpPr>
          <p:cNvPr id="2162" name="Google Shape;2162;p71"/>
          <p:cNvSpPr txBox="1"/>
          <p:nvPr/>
        </p:nvSpPr>
        <p:spPr>
          <a:xfrm>
            <a:off x="592281" y="4775632"/>
            <a:ext cx="19116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/>
          </a:p>
        </p:txBody>
      </p:sp>
      <p:cxnSp>
        <p:nvCxnSpPr>
          <p:cNvPr id="2163" name="Google Shape;2163;p71"/>
          <p:cNvCxnSpPr/>
          <p:nvPr/>
        </p:nvCxnSpPr>
        <p:spPr>
          <a:xfrm flipH="1">
            <a:off x="3452897" y="1154692"/>
            <a:ext cx="12468" cy="60397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4" name="Google Shape;2164;p71"/>
          <p:cNvCxnSpPr/>
          <p:nvPr/>
        </p:nvCxnSpPr>
        <p:spPr>
          <a:xfrm>
            <a:off x="3452896" y="2791692"/>
            <a:ext cx="0" cy="4807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5" name="Google Shape;2165;p71"/>
          <p:cNvCxnSpPr/>
          <p:nvPr/>
        </p:nvCxnSpPr>
        <p:spPr>
          <a:xfrm>
            <a:off x="3452896" y="4221523"/>
            <a:ext cx="1" cy="453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6" name="Google Shape;2166;p71"/>
          <p:cNvCxnSpPr>
            <a:stCxn id="2149" idx="3"/>
            <a:endCxn id="2158" idx="1"/>
          </p:cNvCxnSpPr>
          <p:nvPr/>
        </p:nvCxnSpPr>
        <p:spPr>
          <a:xfrm flipH="1" rot="10800000">
            <a:off x="4109602" y="5040385"/>
            <a:ext cx="4815000" cy="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HashiCorp Terraform" id="2167" name="Google Shape;2167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60929" y="3109949"/>
            <a:ext cx="1188851" cy="118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p71"/>
          <p:cNvSpPr txBox="1"/>
          <p:nvPr/>
        </p:nvSpPr>
        <p:spPr>
          <a:xfrm>
            <a:off x="6089367" y="4105624"/>
            <a:ext cx="229556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Registry</a:t>
            </a:r>
            <a:endParaRPr/>
          </a:p>
        </p:txBody>
      </p:sp>
      <p:cxnSp>
        <p:nvCxnSpPr>
          <p:cNvPr id="2169" name="Google Shape;2169;p71"/>
          <p:cNvCxnSpPr>
            <a:stCxn id="2148" idx="3"/>
            <a:endCxn id="2167" idx="1"/>
          </p:cNvCxnSpPr>
          <p:nvPr/>
        </p:nvCxnSpPr>
        <p:spPr>
          <a:xfrm flipH="1" rot="10800000">
            <a:off x="4109603" y="3704387"/>
            <a:ext cx="2651400" cy="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0" name="Google Shape;2170;p71"/>
          <p:cNvSpPr txBox="1"/>
          <p:nvPr/>
        </p:nvSpPr>
        <p:spPr>
          <a:xfrm>
            <a:off x="4335458" y="3280399"/>
            <a:ext cx="172803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sz="2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71"/>
          <p:cNvSpPr txBox="1"/>
          <p:nvPr/>
        </p:nvSpPr>
        <p:spPr>
          <a:xfrm>
            <a:off x="1970154" y="6050739"/>
            <a:ext cx="18514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2172" name="Google Shape;2172;p71"/>
          <p:cNvSpPr txBox="1"/>
          <p:nvPr/>
        </p:nvSpPr>
        <p:spPr>
          <a:xfrm>
            <a:off x="6408254" y="4985276"/>
            <a:ext cx="22173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destroy</a:t>
            </a:r>
            <a:endParaRPr/>
          </a:p>
        </p:txBody>
      </p:sp>
      <p:cxnSp>
        <p:nvCxnSpPr>
          <p:cNvPr id="2173" name="Google Shape;2173;p71"/>
          <p:cNvCxnSpPr/>
          <p:nvPr/>
        </p:nvCxnSpPr>
        <p:spPr>
          <a:xfrm flipH="1">
            <a:off x="3599559" y="3805560"/>
            <a:ext cx="3204688" cy="91161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4" name="Google Shape;2174;p71"/>
          <p:cNvSpPr txBox="1"/>
          <p:nvPr/>
        </p:nvSpPr>
        <p:spPr>
          <a:xfrm rot="-992909">
            <a:off x="3796197" y="4014739"/>
            <a:ext cx="1985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Provider</a:t>
            </a:r>
            <a:endParaRPr/>
          </a:p>
        </p:txBody>
      </p:sp>
      <p:sp>
        <p:nvSpPr>
          <p:cNvPr id="2175" name="Google Shape;2175;p71"/>
          <p:cNvSpPr txBox="1"/>
          <p:nvPr/>
        </p:nvSpPr>
        <p:spPr>
          <a:xfrm>
            <a:off x="4729448" y="4672918"/>
            <a:ext cx="19797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endParaRPr/>
          </a:p>
        </p:txBody>
      </p:sp>
      <p:sp>
        <p:nvSpPr>
          <p:cNvPr id="2176" name="Google Shape;2176;p71"/>
          <p:cNvSpPr/>
          <p:nvPr/>
        </p:nvSpPr>
        <p:spPr>
          <a:xfrm>
            <a:off x="5122673" y="1993164"/>
            <a:ext cx="9351908" cy="7978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state is stored by default in a local file named "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", but it can also be stored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remotely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which works better in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environment.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71"/>
          <p:cNvSpPr/>
          <p:nvPr/>
        </p:nvSpPr>
        <p:spPr>
          <a:xfrm>
            <a:off x="4387403" y="5949569"/>
            <a:ext cx="10087178" cy="6759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primary purpose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Terraform state is to store bindings between objects in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 system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resource instances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your configuration. 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71"/>
          <p:cNvSpPr/>
          <p:nvPr/>
        </p:nvSpPr>
        <p:spPr>
          <a:xfrm>
            <a:off x="4813069" y="2925029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79" name="Google Shape;2179;p71"/>
          <p:cNvSpPr/>
          <p:nvPr/>
        </p:nvSpPr>
        <p:spPr>
          <a:xfrm>
            <a:off x="1566124" y="5653247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80" name="Google Shape;2180;p71"/>
          <p:cNvSpPr txBox="1"/>
          <p:nvPr/>
        </p:nvSpPr>
        <p:spPr>
          <a:xfrm>
            <a:off x="2035885" y="5615488"/>
            <a:ext cx="225529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/>
          </a:p>
        </p:txBody>
      </p:sp>
      <p:sp>
        <p:nvSpPr>
          <p:cNvPr id="2181" name="Google Shape;2181;p71"/>
          <p:cNvSpPr/>
          <p:nvPr/>
        </p:nvSpPr>
        <p:spPr>
          <a:xfrm>
            <a:off x="1547033" y="6086553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82" name="Google Shape;2182;p71"/>
          <p:cNvSpPr/>
          <p:nvPr/>
        </p:nvSpPr>
        <p:spPr>
          <a:xfrm>
            <a:off x="4291726" y="4710676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83" name="Google Shape;2183;p71"/>
          <p:cNvSpPr/>
          <p:nvPr/>
        </p:nvSpPr>
        <p:spPr>
          <a:xfrm>
            <a:off x="6011933" y="5091683"/>
            <a:ext cx="496685" cy="355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184" name="Google Shape;2184;p71"/>
          <p:cNvCxnSpPr>
            <a:stCxn id="2158" idx="3"/>
          </p:cNvCxnSpPr>
          <p:nvPr/>
        </p:nvCxnSpPr>
        <p:spPr>
          <a:xfrm>
            <a:off x="9798627" y="5040310"/>
            <a:ext cx="29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5" name="Google Shape;2185;p71"/>
          <p:cNvCxnSpPr/>
          <p:nvPr/>
        </p:nvCxnSpPr>
        <p:spPr>
          <a:xfrm>
            <a:off x="9985664" y="3539275"/>
            <a:ext cx="3449781" cy="2268408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6" name="Google Shape;2186;p71"/>
          <p:cNvCxnSpPr/>
          <p:nvPr/>
        </p:nvCxnSpPr>
        <p:spPr>
          <a:xfrm flipH="1" rot="10800000">
            <a:off x="10004775" y="3489231"/>
            <a:ext cx="3309552" cy="237980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ocument with solid fill" id="2187" name="Google Shape;2187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95695" y="6487488"/>
            <a:ext cx="1101437" cy="110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71"/>
          <p:cNvSpPr txBox="1"/>
          <p:nvPr/>
        </p:nvSpPr>
        <p:spPr>
          <a:xfrm>
            <a:off x="606709" y="6496763"/>
            <a:ext cx="20987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 State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71"/>
          <p:cNvSpPr/>
          <p:nvPr/>
        </p:nvSpPr>
        <p:spPr>
          <a:xfrm>
            <a:off x="5122673" y="166454"/>
            <a:ext cx="9351908" cy="5697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must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store state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your managed infrastructure and configuration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71"/>
          <p:cNvSpPr/>
          <p:nvPr/>
        </p:nvSpPr>
        <p:spPr>
          <a:xfrm>
            <a:off x="5122673" y="880721"/>
            <a:ext cx="9351908" cy="1009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state is used by Terraform to map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real world resources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your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configuration (.tf files)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keep track of metadata, and to improve performance for large infrastructures.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71"/>
          <p:cNvSpPr/>
          <p:nvPr/>
        </p:nvSpPr>
        <p:spPr>
          <a:xfrm>
            <a:off x="4387403" y="6707672"/>
            <a:ext cx="10082775" cy="9355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Terraform creates a remote object in response to a change of configuration, it will record the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identity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that remote object against a particular resource instance, and then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potentially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update or delete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object in response to future configuration changes.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72"/>
          <p:cNvSpPr txBox="1"/>
          <p:nvPr>
            <p:ph type="title"/>
          </p:nvPr>
        </p:nvSpPr>
        <p:spPr>
          <a:xfrm>
            <a:off x="1005840" y="-9360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Desired &amp; Current Terraform States</a:t>
            </a:r>
            <a:endParaRPr/>
          </a:p>
        </p:txBody>
      </p:sp>
      <p:pic>
        <p:nvPicPr>
          <p:cNvPr descr="Document with solid fill" id="2197" name="Google Shape;219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131" y="3198666"/>
            <a:ext cx="1101437" cy="110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Google Shape;2198;p72"/>
          <p:cNvSpPr txBox="1"/>
          <p:nvPr/>
        </p:nvSpPr>
        <p:spPr>
          <a:xfrm>
            <a:off x="5884491" y="4296823"/>
            <a:ext cx="209871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terraform.tfstate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9" name="Google Shape;219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845" y="3290444"/>
            <a:ext cx="3950069" cy="100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0482" y="2949277"/>
            <a:ext cx="5066680" cy="225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201" name="Google Shape;2201;p72"/>
          <p:cNvSpPr/>
          <p:nvPr/>
        </p:nvSpPr>
        <p:spPr>
          <a:xfrm>
            <a:off x="379545" y="1666696"/>
            <a:ext cx="4436918" cy="532295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Configuration Files</a:t>
            </a:r>
            <a:endParaRPr/>
          </a:p>
        </p:txBody>
      </p:sp>
      <p:sp>
        <p:nvSpPr>
          <p:cNvPr id="2202" name="Google Shape;2202;p72"/>
          <p:cNvSpPr/>
          <p:nvPr/>
        </p:nvSpPr>
        <p:spPr>
          <a:xfrm>
            <a:off x="9650331" y="1666695"/>
            <a:ext cx="4436918" cy="532295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 World Resource – EC2 Instance</a:t>
            </a:r>
            <a:endParaRPr/>
          </a:p>
        </p:txBody>
      </p:sp>
      <p:sp>
        <p:nvSpPr>
          <p:cNvPr id="2203" name="Google Shape;2203;p72"/>
          <p:cNvSpPr/>
          <p:nvPr/>
        </p:nvSpPr>
        <p:spPr>
          <a:xfrm>
            <a:off x="716973" y="6253587"/>
            <a:ext cx="3636801" cy="53229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Desired State</a:t>
            </a:r>
            <a:endParaRPr/>
          </a:p>
        </p:txBody>
      </p:sp>
      <p:sp>
        <p:nvSpPr>
          <p:cNvPr id="2204" name="Google Shape;2204;p72"/>
          <p:cNvSpPr/>
          <p:nvPr/>
        </p:nvSpPr>
        <p:spPr>
          <a:xfrm>
            <a:off x="9987759" y="6253586"/>
            <a:ext cx="3636801" cy="53229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</p:txBody>
      </p:sp>
      <p:sp>
        <p:nvSpPr>
          <p:cNvPr id="2205" name="Google Shape;2205;p72"/>
          <p:cNvSpPr/>
          <p:nvPr/>
        </p:nvSpPr>
        <p:spPr>
          <a:xfrm>
            <a:off x="5299364" y="2473036"/>
            <a:ext cx="3205873" cy="3283527"/>
          </a:xfrm>
          <a:prstGeom prst="ellipse">
            <a:avLst/>
          </a:prstGeom>
          <a:noFill/>
          <a:ln cap="flat" cmpd="sng" w="508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73"/>
          <p:cNvSpPr txBox="1"/>
          <p:nvPr>
            <p:ph idx="1" type="body"/>
          </p:nvPr>
        </p:nvSpPr>
        <p:spPr>
          <a:xfrm>
            <a:off x="592282" y="2659423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Input Variables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Datasources</a:t>
            </a:r>
            <a:endParaRPr b="1" sz="7000">
              <a:solidFill>
                <a:srgbClr val="00B05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Outputs</a:t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2211" name="Google Shape;221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212" name="Google Shape;2212;p73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213" name="Google Shape;2213;p73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214" name="Google Shape;2214;p73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74"/>
          <p:cNvSpPr txBox="1"/>
          <p:nvPr>
            <p:ph type="title"/>
          </p:nvPr>
        </p:nvSpPr>
        <p:spPr>
          <a:xfrm>
            <a:off x="1005840" y="-202875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sp>
        <p:nvSpPr>
          <p:cNvPr id="2220" name="Google Shape;2220;p74"/>
          <p:cNvSpPr/>
          <p:nvPr/>
        </p:nvSpPr>
        <p:spPr>
          <a:xfrm>
            <a:off x="7652062" y="4362861"/>
            <a:ext cx="6487684" cy="2087059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Default VPC</a:t>
            </a:r>
            <a:endParaRPr/>
          </a:p>
        </p:txBody>
      </p:sp>
      <p:sp>
        <p:nvSpPr>
          <p:cNvPr id="2221" name="Google Shape;2221;p74"/>
          <p:cNvSpPr/>
          <p:nvPr/>
        </p:nvSpPr>
        <p:spPr>
          <a:xfrm>
            <a:off x="6764415" y="4007803"/>
            <a:ext cx="7587204" cy="27543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2222" name="Google Shape;222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15" y="400780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2062" y="4362861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4" name="Google Shape;2224;p74"/>
          <p:cNvSpPr/>
          <p:nvPr/>
        </p:nvSpPr>
        <p:spPr>
          <a:xfrm>
            <a:off x="9316337" y="4577025"/>
            <a:ext cx="2574815" cy="157992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Public subnet</a:t>
            </a:r>
            <a:endParaRPr/>
          </a:p>
        </p:txBody>
      </p:sp>
      <p:pic>
        <p:nvPicPr>
          <p:cNvPr id="2225" name="Google Shape;2225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6338" y="4574666"/>
            <a:ext cx="225428" cy="23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8344" y="5242241"/>
            <a:ext cx="818507" cy="818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74"/>
          <p:cNvSpPr txBox="1"/>
          <p:nvPr/>
        </p:nvSpPr>
        <p:spPr>
          <a:xfrm>
            <a:off x="9999085" y="4871730"/>
            <a:ext cx="1485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Instance</a:t>
            </a:r>
            <a:endParaRPr/>
          </a:p>
        </p:txBody>
      </p:sp>
      <p:sp>
        <p:nvSpPr>
          <p:cNvPr id="2228" name="Google Shape;2228;p74"/>
          <p:cNvSpPr/>
          <p:nvPr/>
        </p:nvSpPr>
        <p:spPr>
          <a:xfrm>
            <a:off x="12236163" y="4574666"/>
            <a:ext cx="1765300" cy="671533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2229" name="Google Shape;2229;p74"/>
          <p:cNvSpPr txBox="1"/>
          <p:nvPr/>
        </p:nvSpPr>
        <p:spPr>
          <a:xfrm>
            <a:off x="12536762" y="4880924"/>
            <a:ext cx="116410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VPC-SSH</a:t>
            </a:r>
            <a:endParaRPr/>
          </a:p>
        </p:txBody>
      </p:sp>
      <p:sp>
        <p:nvSpPr>
          <p:cNvPr id="2230" name="Google Shape;2230;p74"/>
          <p:cNvSpPr/>
          <p:nvPr/>
        </p:nvSpPr>
        <p:spPr>
          <a:xfrm>
            <a:off x="12236163" y="5463059"/>
            <a:ext cx="1765300" cy="671533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2231" name="Google Shape;2231;p74"/>
          <p:cNvSpPr txBox="1"/>
          <p:nvPr/>
        </p:nvSpPr>
        <p:spPr>
          <a:xfrm>
            <a:off x="12536762" y="5769317"/>
            <a:ext cx="12579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VPC-Web</a:t>
            </a:r>
            <a:endParaRPr/>
          </a:p>
        </p:txBody>
      </p:sp>
      <p:pic>
        <p:nvPicPr>
          <p:cNvPr id="2232" name="Google Shape;2232;p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14300" y="4963410"/>
            <a:ext cx="863154" cy="863154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p74"/>
          <p:cNvSpPr txBox="1"/>
          <p:nvPr/>
        </p:nvSpPr>
        <p:spPr>
          <a:xfrm>
            <a:off x="7734383" y="5707354"/>
            <a:ext cx="158543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Key Pair</a:t>
            </a:r>
            <a:endParaRPr/>
          </a:p>
        </p:txBody>
      </p:sp>
      <p:sp>
        <p:nvSpPr>
          <p:cNvPr id="2234" name="Google Shape;2234;p74"/>
          <p:cNvSpPr/>
          <p:nvPr/>
        </p:nvSpPr>
        <p:spPr>
          <a:xfrm>
            <a:off x="161329" y="3464033"/>
            <a:ext cx="5954751" cy="847493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Input Variables</a:t>
            </a:r>
            <a:endParaRPr/>
          </a:p>
        </p:txBody>
      </p:sp>
      <p:sp>
        <p:nvSpPr>
          <p:cNvPr id="2235" name="Google Shape;2235;p74"/>
          <p:cNvSpPr/>
          <p:nvPr/>
        </p:nvSpPr>
        <p:spPr>
          <a:xfrm>
            <a:off x="161329" y="4672620"/>
            <a:ext cx="5954751" cy="847493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Output Values</a:t>
            </a:r>
            <a:endParaRPr/>
          </a:p>
        </p:txBody>
      </p:sp>
      <p:sp>
        <p:nvSpPr>
          <p:cNvPr id="2236" name="Google Shape;2236;p74"/>
          <p:cNvSpPr/>
          <p:nvPr/>
        </p:nvSpPr>
        <p:spPr>
          <a:xfrm>
            <a:off x="150989" y="5881207"/>
            <a:ext cx="5954751" cy="847493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Datasources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74"/>
          <p:cNvSpPr/>
          <p:nvPr/>
        </p:nvSpPr>
        <p:spPr>
          <a:xfrm>
            <a:off x="546410" y="1347070"/>
            <a:ext cx="5107258" cy="147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  <a:endParaRPr/>
          </a:p>
        </p:txBody>
      </p:sp>
      <p:sp>
        <p:nvSpPr>
          <p:cNvPr id="2238" name="Google Shape;2238;p74"/>
          <p:cNvSpPr/>
          <p:nvPr/>
        </p:nvSpPr>
        <p:spPr>
          <a:xfrm>
            <a:off x="8199621" y="1326674"/>
            <a:ext cx="5107258" cy="14741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Services</a:t>
            </a:r>
            <a:endParaRPr/>
          </a:p>
        </p:txBody>
      </p:sp>
      <p:cxnSp>
        <p:nvCxnSpPr>
          <p:cNvPr id="2239" name="Google Shape;2239;p74"/>
          <p:cNvCxnSpPr>
            <a:stCxn id="2236" idx="2"/>
            <a:endCxn id="2226" idx="2"/>
          </p:cNvCxnSpPr>
          <p:nvPr/>
        </p:nvCxnSpPr>
        <p:spPr>
          <a:xfrm rot="-5400000">
            <a:off x="6568915" y="2620050"/>
            <a:ext cx="668100" cy="7549200"/>
          </a:xfrm>
          <a:prstGeom prst="bentConnector3">
            <a:avLst>
              <a:gd fmla="val -97642" name="adj1"/>
            </a:avLst>
          </a:prstGeom>
          <a:noFill/>
          <a:ln cap="flat" cmpd="sng" w="666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0" name="Google Shape;2240;p74"/>
          <p:cNvSpPr txBox="1"/>
          <p:nvPr/>
        </p:nvSpPr>
        <p:spPr>
          <a:xfrm>
            <a:off x="4997972" y="6991623"/>
            <a:ext cx="363291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Dynamically get latest AMI 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75"/>
          <p:cNvSpPr/>
          <p:nvPr/>
        </p:nvSpPr>
        <p:spPr>
          <a:xfrm>
            <a:off x="4796412" y="343968"/>
            <a:ext cx="5677319" cy="176386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246" name="Google Shape;2246;p75"/>
          <p:cNvSpPr/>
          <p:nvPr/>
        </p:nvSpPr>
        <p:spPr>
          <a:xfrm>
            <a:off x="261256" y="3312229"/>
            <a:ext cx="4049486" cy="36914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247" name="Google Shape;2247;p75"/>
          <p:cNvSpPr/>
          <p:nvPr/>
        </p:nvSpPr>
        <p:spPr>
          <a:xfrm>
            <a:off x="5598606" y="3312229"/>
            <a:ext cx="4049486" cy="36914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</p:txBody>
      </p:sp>
      <p:sp>
        <p:nvSpPr>
          <p:cNvPr id="2248" name="Google Shape;2248;p75"/>
          <p:cNvSpPr/>
          <p:nvPr/>
        </p:nvSpPr>
        <p:spPr>
          <a:xfrm>
            <a:off x="10473731" y="3312229"/>
            <a:ext cx="4049486" cy="36914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76"/>
          <p:cNvSpPr txBox="1"/>
          <p:nvPr>
            <p:ph type="title"/>
          </p:nvPr>
        </p:nvSpPr>
        <p:spPr>
          <a:xfrm>
            <a:off x="1005840" y="-16606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Input Variables</a:t>
            </a:r>
            <a:endParaRPr/>
          </a:p>
        </p:txBody>
      </p:sp>
      <p:sp>
        <p:nvSpPr>
          <p:cNvPr id="2254" name="Google Shape;2254;p76"/>
          <p:cNvSpPr/>
          <p:nvPr/>
        </p:nvSpPr>
        <p:spPr>
          <a:xfrm>
            <a:off x="5903407" y="4114800"/>
            <a:ext cx="2783393" cy="21440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3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Input Variables</a:t>
            </a:r>
            <a:endParaRPr/>
          </a:p>
        </p:txBody>
      </p:sp>
      <p:sp>
        <p:nvSpPr>
          <p:cNvPr id="2255" name="Google Shape;2255;p76"/>
          <p:cNvSpPr/>
          <p:nvPr/>
        </p:nvSpPr>
        <p:spPr>
          <a:xfrm>
            <a:off x="50243" y="2592470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Variables -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/>
          </a:p>
        </p:txBody>
      </p:sp>
      <p:sp>
        <p:nvSpPr>
          <p:cNvPr id="2256" name="Google Shape;2256;p76"/>
          <p:cNvSpPr/>
          <p:nvPr/>
        </p:nvSpPr>
        <p:spPr>
          <a:xfrm>
            <a:off x="50243" y="3599182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Input Variables </a:t>
            </a:r>
            <a:r>
              <a:rPr lang="en-US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when prompted 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plan or apply</a:t>
            </a:r>
            <a:endParaRPr/>
          </a:p>
        </p:txBody>
      </p:sp>
      <p:sp>
        <p:nvSpPr>
          <p:cNvPr id="2257" name="Google Shape;2257;p76"/>
          <p:cNvSpPr/>
          <p:nvPr/>
        </p:nvSpPr>
        <p:spPr>
          <a:xfrm>
            <a:off x="50243" y="4686284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default variable values using CLI argument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-var</a:t>
            </a:r>
            <a:endParaRPr/>
          </a:p>
        </p:txBody>
      </p:sp>
      <p:sp>
        <p:nvSpPr>
          <p:cNvPr id="2258" name="Google Shape;2258;p76"/>
          <p:cNvSpPr/>
          <p:nvPr/>
        </p:nvSpPr>
        <p:spPr>
          <a:xfrm>
            <a:off x="50243" y="5743243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default variable values 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Environment Variables (TF_var_aa)</a:t>
            </a:r>
            <a:endParaRPr/>
          </a:p>
        </p:txBody>
      </p:sp>
      <p:sp>
        <p:nvSpPr>
          <p:cNvPr id="2259" name="Google Shape;2259;p76"/>
          <p:cNvSpPr/>
          <p:nvPr/>
        </p:nvSpPr>
        <p:spPr>
          <a:xfrm>
            <a:off x="50243" y="6770005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Input Variables 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terraform.tfvars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files</a:t>
            </a:r>
            <a:endParaRPr/>
          </a:p>
        </p:txBody>
      </p:sp>
      <p:sp>
        <p:nvSpPr>
          <p:cNvPr id="2260" name="Google Shape;2260;p76"/>
          <p:cNvSpPr/>
          <p:nvPr/>
        </p:nvSpPr>
        <p:spPr>
          <a:xfrm>
            <a:off x="9893607" y="2592470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Input Variables using </a:t>
            </a:r>
            <a:r>
              <a:rPr lang="en-US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&lt;any-name&gt;.tfvars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with CLI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 </a:t>
            </a:r>
            <a:r>
              <a:rPr lang="en-US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-var-file</a:t>
            </a:r>
            <a:endParaRPr/>
          </a:p>
        </p:txBody>
      </p:sp>
      <p:sp>
        <p:nvSpPr>
          <p:cNvPr id="2261" name="Google Shape;2261;p76"/>
          <p:cNvSpPr/>
          <p:nvPr/>
        </p:nvSpPr>
        <p:spPr>
          <a:xfrm>
            <a:off x="9893607" y="3599182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Input Variables 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auto.tfvars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files</a:t>
            </a:r>
            <a:endParaRPr/>
          </a:p>
        </p:txBody>
      </p:sp>
      <p:sp>
        <p:nvSpPr>
          <p:cNvPr id="2262" name="Google Shape;2262;p76"/>
          <p:cNvSpPr/>
          <p:nvPr/>
        </p:nvSpPr>
        <p:spPr>
          <a:xfrm>
            <a:off x="9893607" y="4686284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complex type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like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 &amp; Map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Input Variables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76"/>
          <p:cNvSpPr/>
          <p:nvPr/>
        </p:nvSpPr>
        <p:spPr>
          <a:xfrm>
            <a:off x="9893607" y="5743243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Custom Validation Rules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Variables</a:t>
            </a:r>
            <a:endParaRPr/>
          </a:p>
        </p:txBody>
      </p:sp>
      <p:sp>
        <p:nvSpPr>
          <p:cNvPr id="2264" name="Google Shape;2264;p76"/>
          <p:cNvSpPr/>
          <p:nvPr/>
        </p:nvSpPr>
        <p:spPr>
          <a:xfrm>
            <a:off x="9893607" y="6770005"/>
            <a:ext cx="4646358" cy="844062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Sensitive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Input Variables</a:t>
            </a:r>
            <a:endParaRPr/>
          </a:p>
        </p:txBody>
      </p:sp>
      <p:sp>
        <p:nvSpPr>
          <p:cNvPr id="2265" name="Google Shape;2265;p76"/>
          <p:cNvSpPr/>
          <p:nvPr/>
        </p:nvSpPr>
        <p:spPr>
          <a:xfrm>
            <a:off x="291402" y="1172245"/>
            <a:ext cx="13977257" cy="99819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variables serve as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a Terraform module, allowing aspects of the module to be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customized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without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altering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module's own source code, and allowing modules to be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shared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different configurations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266" name="Google Shape;2266;p76"/>
          <p:cNvSpPr/>
          <p:nvPr/>
        </p:nvSpPr>
        <p:spPr>
          <a:xfrm>
            <a:off x="4736794" y="2723949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67" name="Google Shape;2267;p76"/>
          <p:cNvSpPr/>
          <p:nvPr/>
        </p:nvSpPr>
        <p:spPr>
          <a:xfrm>
            <a:off x="4740815" y="3734832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68" name="Google Shape;2268;p76"/>
          <p:cNvSpPr/>
          <p:nvPr/>
        </p:nvSpPr>
        <p:spPr>
          <a:xfrm>
            <a:off x="4736794" y="4821934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69" name="Google Shape;2269;p76"/>
          <p:cNvSpPr/>
          <p:nvPr/>
        </p:nvSpPr>
        <p:spPr>
          <a:xfrm>
            <a:off x="4740815" y="5909036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70" name="Google Shape;2270;p76"/>
          <p:cNvSpPr/>
          <p:nvPr/>
        </p:nvSpPr>
        <p:spPr>
          <a:xfrm>
            <a:off x="4736794" y="6919919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71" name="Google Shape;2271;p76"/>
          <p:cNvSpPr/>
          <p:nvPr/>
        </p:nvSpPr>
        <p:spPr>
          <a:xfrm>
            <a:off x="9206799" y="2692884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72" name="Google Shape;2272;p76"/>
          <p:cNvSpPr/>
          <p:nvPr/>
        </p:nvSpPr>
        <p:spPr>
          <a:xfrm>
            <a:off x="9210820" y="3703767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273" name="Google Shape;2273;p76"/>
          <p:cNvSpPr/>
          <p:nvPr/>
        </p:nvSpPr>
        <p:spPr>
          <a:xfrm>
            <a:off x="9206799" y="4790869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74" name="Google Shape;2274;p76"/>
          <p:cNvSpPr/>
          <p:nvPr/>
        </p:nvSpPr>
        <p:spPr>
          <a:xfrm>
            <a:off x="9210820" y="5877971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75" name="Google Shape;2275;p76"/>
          <p:cNvSpPr/>
          <p:nvPr/>
        </p:nvSpPr>
        <p:spPr>
          <a:xfrm>
            <a:off x="9206799" y="6888854"/>
            <a:ext cx="633047" cy="5727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77"/>
          <p:cNvSpPr txBox="1"/>
          <p:nvPr>
            <p:ph type="title"/>
          </p:nvPr>
        </p:nvSpPr>
        <p:spPr>
          <a:xfrm>
            <a:off x="613953" y="-126157"/>
            <a:ext cx="7012745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Datasources</a:t>
            </a:r>
            <a:endParaRPr/>
          </a:p>
        </p:txBody>
      </p:sp>
      <p:sp>
        <p:nvSpPr>
          <p:cNvPr id="2281" name="Google Shape;2281;p77"/>
          <p:cNvSpPr/>
          <p:nvPr/>
        </p:nvSpPr>
        <p:spPr>
          <a:xfrm>
            <a:off x="190919" y="1215851"/>
            <a:ext cx="8189405" cy="713433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allow data to be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fetched or computed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use elsewhere in Terraform configuration.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77"/>
          <p:cNvSpPr/>
          <p:nvPr/>
        </p:nvSpPr>
        <p:spPr>
          <a:xfrm>
            <a:off x="190917" y="2155607"/>
            <a:ext cx="8189405" cy="114011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 data sources allows a Terraform configuration to make use of information defined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outside of Terraform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or defined by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another separate Terraform configuration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77"/>
          <p:cNvSpPr/>
          <p:nvPr/>
        </p:nvSpPr>
        <p:spPr>
          <a:xfrm>
            <a:off x="190917" y="3522040"/>
            <a:ext cx="8189405" cy="757226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data source is accessed via a special kind of resource known as a </a:t>
            </a:r>
            <a:r>
              <a:rPr i="1"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 resource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declared using a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 block</a:t>
            </a:r>
            <a:endParaRPr sz="2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4" name="Google Shape;228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1582" y="351313"/>
            <a:ext cx="5679011" cy="71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77"/>
          <p:cNvSpPr/>
          <p:nvPr/>
        </p:nvSpPr>
        <p:spPr>
          <a:xfrm>
            <a:off x="190917" y="4524718"/>
            <a:ext cx="8189405" cy="993744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data resource is associated with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single data source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which determines 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kind of object (or objects)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reads and what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query constraint arguments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available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Google Shape;2286;p77"/>
          <p:cNvSpPr/>
          <p:nvPr/>
        </p:nvSpPr>
        <p:spPr>
          <a:xfrm>
            <a:off x="190916" y="5763913"/>
            <a:ext cx="8189405" cy="1571383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resources have 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same dependency resolution behavior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defined for managed resources. Setting the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depends_on meta-argument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within data blocks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defers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reading of the data source until after all changes to the dependencies have been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applied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77"/>
          <p:cNvSpPr/>
          <p:nvPr/>
        </p:nvSpPr>
        <p:spPr>
          <a:xfrm>
            <a:off x="8721969" y="723481"/>
            <a:ext cx="3928906" cy="339213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8" name="Google Shape;2288;p77"/>
          <p:cNvCxnSpPr>
            <a:stCxn id="2283" idx="3"/>
          </p:cNvCxnSpPr>
          <p:nvPr/>
        </p:nvCxnSpPr>
        <p:spPr>
          <a:xfrm flipH="1" rot="10800000">
            <a:off x="8380322" y="1062653"/>
            <a:ext cx="723600" cy="2838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78"/>
          <p:cNvSpPr txBox="1"/>
          <p:nvPr>
            <p:ph type="title"/>
          </p:nvPr>
        </p:nvSpPr>
        <p:spPr>
          <a:xfrm>
            <a:off x="664196" y="50243"/>
            <a:ext cx="6439989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Datasources</a:t>
            </a:r>
            <a:endParaRPr/>
          </a:p>
        </p:txBody>
      </p:sp>
      <p:sp>
        <p:nvSpPr>
          <p:cNvPr id="2294" name="Google Shape;2294;p78"/>
          <p:cNvSpPr/>
          <p:nvPr/>
        </p:nvSpPr>
        <p:spPr>
          <a:xfrm>
            <a:off x="401933" y="1419965"/>
            <a:ext cx="6913266" cy="71343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refer the data resource in a resource as depicted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5" name="Google Shape;229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213" y="236764"/>
            <a:ext cx="6698254" cy="3983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p78"/>
          <p:cNvSpPr/>
          <p:nvPr/>
        </p:nvSpPr>
        <p:spPr>
          <a:xfrm>
            <a:off x="7908053" y="984738"/>
            <a:ext cx="6169688" cy="381838"/>
          </a:xfrm>
          <a:prstGeom prst="roundRect">
            <a:avLst>
              <a:gd fmla="val 16667" name="adj"/>
            </a:avLst>
          </a:prstGeom>
          <a:noFill/>
          <a:ln cap="flat" cmpd="sng" w="44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7" name="Google Shape;2297;p78"/>
          <p:cNvCxnSpPr>
            <a:stCxn id="2294" idx="3"/>
            <a:endCxn id="2296" idx="1"/>
          </p:cNvCxnSpPr>
          <p:nvPr/>
        </p:nvCxnSpPr>
        <p:spPr>
          <a:xfrm flipH="1" rot="10800000">
            <a:off x="7315199" y="1175782"/>
            <a:ext cx="592800" cy="600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8" name="Google Shape;2298;p78"/>
          <p:cNvSpPr/>
          <p:nvPr/>
        </p:nvSpPr>
        <p:spPr>
          <a:xfrm>
            <a:off x="185894" y="6005969"/>
            <a:ext cx="14258612" cy="163032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resources support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for_each 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meta-arguments as defined for managed resources, with 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same syntax and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instance will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separately read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its data source with its own variant of the constraint arguments, producing an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indexed result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78"/>
          <p:cNvSpPr/>
          <p:nvPr/>
        </p:nvSpPr>
        <p:spPr>
          <a:xfrm>
            <a:off x="190918" y="4312431"/>
            <a:ext cx="14258612" cy="65585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resources support the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meta-argument as defined for managed resources, with the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same syntax and behavior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300" name="Google Shape;2300;p78"/>
          <p:cNvSpPr/>
          <p:nvPr/>
        </p:nvSpPr>
        <p:spPr>
          <a:xfrm>
            <a:off x="190918" y="5159200"/>
            <a:ext cx="14258612" cy="65585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resources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currently have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customization settings available for their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lifecycle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but the lifecycle nested block is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reserved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case any are added in future versions.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78"/>
          <p:cNvSpPr/>
          <p:nvPr/>
        </p:nvSpPr>
        <p:spPr>
          <a:xfrm>
            <a:off x="1322092" y="2789349"/>
            <a:ext cx="5510787" cy="11574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Meta-Arguments for Datasources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005840" y="27280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Fundamentals</a:t>
            </a:r>
            <a:endParaRPr/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05050"/>
            <a:ext cx="11277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9895114" y="2438400"/>
            <a:ext cx="2862943" cy="3287486"/>
          </a:xfrm>
          <a:prstGeom prst="roundRect">
            <a:avLst>
              <a:gd fmla="val 10583" name="adj"/>
            </a:avLst>
          </a:prstGeom>
          <a:noFill/>
          <a:ln cap="flat" cmpd="sng" w="635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79"/>
          <p:cNvSpPr txBox="1"/>
          <p:nvPr>
            <p:ph type="title"/>
          </p:nvPr>
        </p:nvSpPr>
        <p:spPr>
          <a:xfrm>
            <a:off x="1005840" y="11548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Variables – </a:t>
            </a:r>
            <a:r>
              <a:rPr lang="en-US">
                <a:solidFill>
                  <a:srgbClr val="00B050"/>
                </a:solidFill>
              </a:rPr>
              <a:t>Output Values</a:t>
            </a:r>
            <a:endParaRPr/>
          </a:p>
        </p:txBody>
      </p:sp>
      <p:sp>
        <p:nvSpPr>
          <p:cNvPr id="2307" name="Google Shape;2307;p79"/>
          <p:cNvSpPr/>
          <p:nvPr/>
        </p:nvSpPr>
        <p:spPr>
          <a:xfrm>
            <a:off x="5917977" y="2446209"/>
            <a:ext cx="2833635" cy="22445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2308" name="Google Shape;2308;p79"/>
          <p:cNvSpPr/>
          <p:nvPr/>
        </p:nvSpPr>
        <p:spPr>
          <a:xfrm>
            <a:off x="280684" y="2372710"/>
            <a:ext cx="4937760" cy="261257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root module can use outputs to </a:t>
            </a:r>
            <a:r>
              <a:rPr lang="en-US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certain values in the </a:t>
            </a:r>
            <a:r>
              <a:rPr lang="en-US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CLI output </a:t>
            </a: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running </a:t>
            </a:r>
            <a:r>
              <a:rPr lang="en-US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 apply</a:t>
            </a: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309" name="Google Shape;2309;p79"/>
          <p:cNvSpPr/>
          <p:nvPr/>
        </p:nvSpPr>
        <p:spPr>
          <a:xfrm>
            <a:off x="5027525" y="4946427"/>
            <a:ext cx="4937760" cy="261257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using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 state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root module outputs can be accessed by other configurations via a 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terraform_remote_state data source.</a:t>
            </a:r>
            <a:endParaRPr/>
          </a:p>
        </p:txBody>
      </p:sp>
      <p:sp>
        <p:nvSpPr>
          <p:cNvPr id="2310" name="Google Shape;2310;p79"/>
          <p:cNvSpPr/>
          <p:nvPr/>
        </p:nvSpPr>
        <p:spPr>
          <a:xfrm>
            <a:off x="9601200" y="2262179"/>
            <a:ext cx="4937760" cy="261257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child module can use outputs to </a:t>
            </a:r>
            <a:r>
              <a:rPr lang="en-US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expose a subset </a:t>
            </a: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its resource attributes to a </a:t>
            </a:r>
            <a:r>
              <a:rPr lang="en-US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parent module</a:t>
            </a: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311" name="Google Shape;2311;p79"/>
          <p:cNvSpPr/>
          <p:nvPr/>
        </p:nvSpPr>
        <p:spPr>
          <a:xfrm>
            <a:off x="452176" y="1200399"/>
            <a:ext cx="13665758" cy="72888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values are like the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return values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a Terraform module and have several uses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79"/>
          <p:cNvSpPr/>
          <p:nvPr/>
        </p:nvSpPr>
        <p:spPr>
          <a:xfrm>
            <a:off x="280684" y="2446209"/>
            <a:ext cx="493039" cy="4577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13" name="Google Shape;2313;p79"/>
          <p:cNvSpPr/>
          <p:nvPr/>
        </p:nvSpPr>
        <p:spPr>
          <a:xfrm>
            <a:off x="14045920" y="2395968"/>
            <a:ext cx="493039" cy="4577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14" name="Google Shape;2314;p79"/>
          <p:cNvSpPr/>
          <p:nvPr/>
        </p:nvSpPr>
        <p:spPr>
          <a:xfrm>
            <a:off x="9354680" y="7101233"/>
            <a:ext cx="493039" cy="4577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15" name="Google Shape;2315;p79"/>
          <p:cNvSpPr/>
          <p:nvPr/>
        </p:nvSpPr>
        <p:spPr>
          <a:xfrm>
            <a:off x="11090868" y="5824465"/>
            <a:ext cx="1958424" cy="85649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endParaRPr/>
          </a:p>
        </p:txBody>
      </p:sp>
      <p:cxnSp>
        <p:nvCxnSpPr>
          <p:cNvPr id="2316" name="Google Shape;2316;p79"/>
          <p:cNvCxnSpPr>
            <a:stCxn id="2315" idx="2"/>
            <a:endCxn id="2309" idx="6"/>
          </p:cNvCxnSpPr>
          <p:nvPr/>
        </p:nvCxnSpPr>
        <p:spPr>
          <a:xfrm rot="10800000">
            <a:off x="9965268" y="6252713"/>
            <a:ext cx="11256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7" name="Google Shape;2317;p79"/>
          <p:cNvCxnSpPr>
            <a:stCxn id="2315" idx="0"/>
            <a:endCxn id="2310" idx="4"/>
          </p:cNvCxnSpPr>
          <p:nvPr/>
        </p:nvCxnSpPr>
        <p:spPr>
          <a:xfrm rot="10800000">
            <a:off x="12070080" y="4874665"/>
            <a:ext cx="0" cy="949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80"/>
          <p:cNvSpPr txBox="1"/>
          <p:nvPr>
            <p:ph idx="1" type="body"/>
          </p:nvPr>
        </p:nvSpPr>
        <p:spPr>
          <a:xfrm>
            <a:off x="693074" y="1436435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Terraform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For Loops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7000"/>
              <a:buNone/>
            </a:pPr>
            <a:r>
              <a:rPr b="1" lang="en-US" sz="7000">
                <a:solidFill>
                  <a:srgbClr val="C00000"/>
                </a:solidFill>
              </a:rPr>
              <a:t>Lists &amp; Maps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7000"/>
              <a:buNone/>
            </a:pPr>
            <a:r>
              <a:rPr b="1" lang="en-US" sz="7000">
                <a:solidFill>
                  <a:srgbClr val="0070C0"/>
                </a:solidFill>
              </a:rPr>
              <a:t>Meta-Argument Count &amp; for_each</a:t>
            </a:r>
            <a:endParaRPr b="1" sz="7000">
              <a:solidFill>
                <a:srgbClr val="0070C0"/>
              </a:solidFill>
            </a:endParaRPr>
          </a:p>
        </p:txBody>
      </p:sp>
      <p:pic>
        <p:nvPicPr>
          <p:cNvPr descr="HashiCorp Terraform" id="2323" name="Google Shape;232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53" y="1503218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324" name="Google Shape;2324;p80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325" name="Google Shape;2325;p80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326" name="Google Shape;2326;p80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81"/>
          <p:cNvSpPr/>
          <p:nvPr/>
        </p:nvSpPr>
        <p:spPr>
          <a:xfrm>
            <a:off x="180870" y="1547446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Meta-Argument: count</a:t>
            </a:r>
            <a:endParaRPr/>
          </a:p>
        </p:txBody>
      </p:sp>
      <p:sp>
        <p:nvSpPr>
          <p:cNvPr id="2332" name="Google Shape;2332;p81"/>
          <p:cNvSpPr/>
          <p:nvPr/>
        </p:nvSpPr>
        <p:spPr>
          <a:xfrm>
            <a:off x="180869" y="2355289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Variables: Lists &amp; Maps</a:t>
            </a:r>
            <a:endParaRPr/>
          </a:p>
        </p:txBody>
      </p:sp>
      <p:sp>
        <p:nvSpPr>
          <p:cNvPr id="2333" name="Google Shape;2333;p81"/>
          <p:cNvSpPr/>
          <p:nvPr/>
        </p:nvSpPr>
        <p:spPr>
          <a:xfrm>
            <a:off x="180869" y="3163132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Lists</a:t>
            </a:r>
            <a:endParaRPr/>
          </a:p>
        </p:txBody>
      </p:sp>
      <p:sp>
        <p:nvSpPr>
          <p:cNvPr id="2334" name="Google Shape;2334;p81"/>
          <p:cNvSpPr/>
          <p:nvPr/>
        </p:nvSpPr>
        <p:spPr>
          <a:xfrm>
            <a:off x="180869" y="397097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Maps</a:t>
            </a:r>
            <a:endParaRPr/>
          </a:p>
        </p:txBody>
      </p:sp>
      <p:sp>
        <p:nvSpPr>
          <p:cNvPr id="2335" name="Google Shape;2335;p81"/>
          <p:cNvSpPr/>
          <p:nvPr/>
        </p:nvSpPr>
        <p:spPr>
          <a:xfrm>
            <a:off x="180869" y="478301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with Advanced Maps</a:t>
            </a:r>
            <a:endParaRPr/>
          </a:p>
        </p:txBody>
      </p:sp>
      <p:sp>
        <p:nvSpPr>
          <p:cNvPr id="2336" name="Google Shape;2336;p81"/>
          <p:cNvSpPr/>
          <p:nvPr/>
        </p:nvSpPr>
        <p:spPr>
          <a:xfrm>
            <a:off x="180869" y="557672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Legacy Splat Operator (.*.)</a:t>
            </a:r>
            <a:endParaRPr/>
          </a:p>
        </p:txBody>
      </p:sp>
      <p:sp>
        <p:nvSpPr>
          <p:cNvPr id="2337" name="Google Shape;2337;p81"/>
          <p:cNvSpPr/>
          <p:nvPr/>
        </p:nvSpPr>
        <p:spPr>
          <a:xfrm>
            <a:off x="180869" y="637043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 Splat Operator [*]</a:t>
            </a:r>
            <a:endParaRPr/>
          </a:p>
        </p:txBody>
      </p:sp>
      <p:sp>
        <p:nvSpPr>
          <p:cNvPr id="2338" name="Google Shape;2338;p81"/>
          <p:cNvSpPr/>
          <p:nvPr/>
        </p:nvSpPr>
        <p:spPr>
          <a:xfrm>
            <a:off x="5161502" y="1547446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Meta-Argument: for_each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81"/>
          <p:cNvSpPr/>
          <p:nvPr/>
        </p:nvSpPr>
        <p:spPr>
          <a:xfrm>
            <a:off x="5161501" y="2355289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Function: toset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81"/>
          <p:cNvSpPr/>
          <p:nvPr/>
        </p:nvSpPr>
        <p:spPr>
          <a:xfrm>
            <a:off x="5161501" y="3163132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Function: tomap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81"/>
          <p:cNvSpPr/>
          <p:nvPr/>
        </p:nvSpPr>
        <p:spPr>
          <a:xfrm>
            <a:off x="5161501" y="3970975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F6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Datasource: aws_availability_zones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81"/>
          <p:cNvSpPr/>
          <p:nvPr/>
        </p:nvSpPr>
        <p:spPr>
          <a:xfrm>
            <a:off x="10142136" y="1547446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aws_ec2_instance_type_offerings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81"/>
          <p:cNvSpPr/>
          <p:nvPr/>
        </p:nvSpPr>
        <p:spPr>
          <a:xfrm>
            <a:off x="10142135" y="2355289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aws_availability_zones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81"/>
          <p:cNvSpPr/>
          <p:nvPr/>
        </p:nvSpPr>
        <p:spPr>
          <a:xfrm>
            <a:off x="10142135" y="3163132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Maps</a:t>
            </a:r>
            <a:endParaRPr/>
          </a:p>
        </p:txBody>
      </p:sp>
      <p:sp>
        <p:nvSpPr>
          <p:cNvPr id="2345" name="Google Shape;2345;p81"/>
          <p:cNvSpPr/>
          <p:nvPr/>
        </p:nvSpPr>
        <p:spPr>
          <a:xfrm>
            <a:off x="10142135" y="3970975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 with if</a:t>
            </a:r>
            <a:endParaRPr/>
          </a:p>
        </p:txBody>
      </p:sp>
      <p:sp>
        <p:nvSpPr>
          <p:cNvPr id="2346" name="Google Shape;2346;p81"/>
          <p:cNvSpPr/>
          <p:nvPr/>
        </p:nvSpPr>
        <p:spPr>
          <a:xfrm>
            <a:off x="10142135" y="4783015"/>
            <a:ext cx="4227007" cy="612949"/>
          </a:xfrm>
          <a:prstGeom prst="roundRect">
            <a:avLst>
              <a:gd fmla="val 16667" name="adj"/>
            </a:avLst>
          </a:prstGeom>
          <a:solidFill>
            <a:srgbClr val="6845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Function: keys</a:t>
            </a:r>
            <a:endParaRPr/>
          </a:p>
        </p:txBody>
      </p:sp>
      <p:sp>
        <p:nvSpPr>
          <p:cNvPr id="2347" name="Google Shape;2347;p81"/>
          <p:cNvSpPr/>
          <p:nvPr/>
        </p:nvSpPr>
        <p:spPr>
          <a:xfrm>
            <a:off x="271305" y="316026"/>
            <a:ext cx="3717890" cy="911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Section-1</a:t>
            </a:r>
            <a:endParaRPr/>
          </a:p>
        </p:txBody>
      </p:sp>
      <p:sp>
        <p:nvSpPr>
          <p:cNvPr id="2348" name="Google Shape;2348;p81"/>
          <p:cNvSpPr/>
          <p:nvPr/>
        </p:nvSpPr>
        <p:spPr>
          <a:xfrm>
            <a:off x="5161501" y="316025"/>
            <a:ext cx="3717890" cy="911307"/>
          </a:xfrm>
          <a:prstGeom prst="ellipse">
            <a:avLst/>
          </a:prstGeom>
          <a:solidFill>
            <a:srgbClr val="2A49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Section-2</a:t>
            </a:r>
            <a:endParaRPr/>
          </a:p>
        </p:txBody>
      </p:sp>
      <p:sp>
        <p:nvSpPr>
          <p:cNvPr id="2349" name="Google Shape;2349;p81"/>
          <p:cNvSpPr/>
          <p:nvPr/>
        </p:nvSpPr>
        <p:spPr>
          <a:xfrm>
            <a:off x="10396693" y="316024"/>
            <a:ext cx="3717890" cy="911307"/>
          </a:xfrm>
          <a:prstGeom prst="ellipse">
            <a:avLst/>
          </a:prstGeom>
          <a:solidFill>
            <a:srgbClr val="452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Section-3</a:t>
            </a:r>
            <a:endParaRPr/>
          </a:p>
        </p:txBody>
      </p:sp>
      <p:sp>
        <p:nvSpPr>
          <p:cNvPr id="2350" name="Google Shape;2350;p81"/>
          <p:cNvSpPr/>
          <p:nvPr/>
        </p:nvSpPr>
        <p:spPr>
          <a:xfrm>
            <a:off x="5362468" y="4971892"/>
            <a:ext cx="3717890" cy="911307"/>
          </a:xfrm>
          <a:prstGeom prst="ellipse">
            <a:avLst/>
          </a:prstGeom>
          <a:solidFill>
            <a:srgbClr val="2140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Section-4</a:t>
            </a:r>
            <a:endParaRPr/>
          </a:p>
        </p:txBody>
      </p:sp>
      <p:sp>
        <p:nvSpPr>
          <p:cNvPr id="2351" name="Google Shape;2351;p81"/>
          <p:cNvSpPr/>
          <p:nvPr/>
        </p:nvSpPr>
        <p:spPr>
          <a:xfrm>
            <a:off x="5261984" y="6063960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 issues in Section-2 with section-3</a:t>
            </a:r>
            <a:endParaRPr/>
          </a:p>
        </p:txBody>
      </p:sp>
      <p:sp>
        <p:nvSpPr>
          <p:cNvPr id="2352" name="Google Shape;2352;p81"/>
          <p:cNvSpPr/>
          <p:nvPr/>
        </p:nvSpPr>
        <p:spPr>
          <a:xfrm>
            <a:off x="5261984" y="6871803"/>
            <a:ext cx="3918857" cy="612949"/>
          </a:xfrm>
          <a:prstGeom prst="roundRect">
            <a:avLst>
              <a:gd fmla="val 16667" name="adj"/>
            </a:avLst>
          </a:prstGeom>
          <a:solidFill>
            <a:srgbClr val="3260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/>
          </a:p>
        </p:txBody>
      </p:sp>
      <p:sp>
        <p:nvSpPr>
          <p:cNvPr id="2353" name="Google Shape;2353;p81"/>
          <p:cNvSpPr/>
          <p:nvPr/>
        </p:nvSpPr>
        <p:spPr>
          <a:xfrm>
            <a:off x="10872296" y="6018087"/>
            <a:ext cx="2766683" cy="1601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Utility Project with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Datasources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4" name="Google Shape;2354;p81"/>
          <p:cNvCxnSpPr>
            <a:stCxn id="2353" idx="0"/>
          </p:cNvCxnSpPr>
          <p:nvPr/>
        </p:nvCxnSpPr>
        <p:spPr>
          <a:xfrm rot="10800000">
            <a:off x="12255638" y="5486487"/>
            <a:ext cx="0" cy="531600"/>
          </a:xfrm>
          <a:prstGeom prst="straightConnector1">
            <a:avLst/>
          </a:prstGeom>
          <a:noFill/>
          <a:ln cap="flat" cmpd="sng" w="793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82"/>
          <p:cNvSpPr txBox="1"/>
          <p:nvPr>
            <p:ph idx="1" type="body"/>
          </p:nvPr>
        </p:nvSpPr>
        <p:spPr>
          <a:xfrm>
            <a:off x="955275" y="250043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7000"/>
              <a:buNone/>
            </a:pPr>
            <a:r>
              <a:rPr b="1" lang="en-US" sz="7000">
                <a:solidFill>
                  <a:srgbClr val="3F6E8C"/>
                </a:solidFill>
              </a:rPr>
              <a:t>AWS VPC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7000"/>
              <a:buNone/>
            </a:pPr>
            <a:r>
              <a:rPr b="1" lang="en-US" sz="7000">
                <a:solidFill>
                  <a:srgbClr val="00B050"/>
                </a:solidFill>
              </a:rPr>
              <a:t>3-Tier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7000"/>
              <a:buNone/>
            </a:pPr>
            <a:r>
              <a:rPr b="1" lang="en-US" sz="7000">
                <a:solidFill>
                  <a:srgbClr val="0070C0"/>
                </a:solidFill>
              </a:rPr>
              <a:t>Web, App and DB</a:t>
            </a:r>
            <a:endParaRPr/>
          </a:p>
        </p:txBody>
      </p:sp>
      <p:pic>
        <p:nvPicPr>
          <p:cNvPr descr="HashiCorp Terraform" id="2360" name="Google Shape;236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8080" y="1944767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361" name="Google Shape;2361;p82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362" name="Google Shape;2362;p82"/>
          <p:cNvSpPr/>
          <p:nvPr/>
        </p:nvSpPr>
        <p:spPr>
          <a:xfrm>
            <a:off x="7315199" y="4114799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363" name="Google Shape;2363;p82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4" name="Google Shape;236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p82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2366" name="Google Shape;2366;p82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2367" name="Google Shape;2367;p82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2368" name="Google Shape;2368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82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372" name="Google Shape;2372;p82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2373" name="Google Shape;2373;p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82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376" name="Google Shape;2376;p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7" name="Google Shape;2377;p82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83"/>
          <p:cNvSpPr txBox="1"/>
          <p:nvPr>
            <p:ph type="title"/>
          </p:nvPr>
        </p:nvSpPr>
        <p:spPr>
          <a:xfrm>
            <a:off x="502723" y="-268116"/>
            <a:ext cx="3782810" cy="290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AWS VPC</a:t>
            </a:r>
            <a:br>
              <a:rPr lang="en-US"/>
            </a:br>
            <a:r>
              <a:rPr lang="en-US"/>
              <a:t>3-Tier</a:t>
            </a:r>
            <a:br>
              <a:rPr lang="en-US"/>
            </a:br>
            <a:r>
              <a:rPr lang="en-US"/>
              <a:t>Architecture</a:t>
            </a:r>
            <a:endParaRPr/>
          </a:p>
        </p:txBody>
      </p:sp>
      <p:sp>
        <p:nvSpPr>
          <p:cNvPr id="2383" name="Google Shape;2383;p83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384" name="Google Shape;2384;p83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385" name="Google Shape;2385;p83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386" name="Google Shape;238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Google Shape;238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8" name="Google Shape;2388;p83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389" name="Google Shape;2389;p83"/>
          <p:cNvSpPr/>
          <p:nvPr/>
        </p:nvSpPr>
        <p:spPr>
          <a:xfrm>
            <a:off x="6552008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390" name="Google Shape;2390;p83"/>
          <p:cNvSpPr/>
          <p:nvPr/>
        </p:nvSpPr>
        <p:spPr>
          <a:xfrm>
            <a:off x="6562316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391" name="Google Shape;2391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3" name="Google Shape;2393;p83"/>
          <p:cNvSpPr txBox="1"/>
          <p:nvPr/>
        </p:nvSpPr>
        <p:spPr>
          <a:xfrm>
            <a:off x="6669361" y="4545933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Instances</a:t>
            </a:r>
            <a:endParaRPr/>
          </a:p>
        </p:txBody>
      </p:sp>
      <p:pic>
        <p:nvPicPr>
          <p:cNvPr id="2394" name="Google Shape;2394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83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396" name="Google Shape;2396;p83"/>
          <p:cNvSpPr/>
          <p:nvPr/>
        </p:nvSpPr>
        <p:spPr>
          <a:xfrm>
            <a:off x="6552008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397" name="Google Shape;2397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p83"/>
          <p:cNvSpPr txBox="1"/>
          <p:nvPr/>
        </p:nvSpPr>
        <p:spPr>
          <a:xfrm>
            <a:off x="6668072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399" name="Google Shape;2399;p83"/>
          <p:cNvSpPr/>
          <p:nvPr/>
        </p:nvSpPr>
        <p:spPr>
          <a:xfrm>
            <a:off x="11566723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400" name="Google Shape;2400;p83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401" name="Google Shape;2401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3" name="Google Shape;2403;p83"/>
          <p:cNvSpPr txBox="1"/>
          <p:nvPr/>
        </p:nvSpPr>
        <p:spPr>
          <a:xfrm>
            <a:off x="11684076" y="4545933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Instances</a:t>
            </a:r>
            <a:endParaRPr/>
          </a:p>
        </p:txBody>
      </p:sp>
      <p:pic>
        <p:nvPicPr>
          <p:cNvPr id="2404" name="Google Shape;2404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76390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5" name="Google Shape;2405;p83"/>
          <p:cNvSpPr txBox="1"/>
          <p:nvPr/>
        </p:nvSpPr>
        <p:spPr>
          <a:xfrm>
            <a:off x="11682787" y="3471965"/>
            <a:ext cx="1448352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406" name="Google Shape;2406;p83"/>
          <p:cNvSpPr/>
          <p:nvPr/>
        </p:nvSpPr>
        <p:spPr>
          <a:xfrm>
            <a:off x="11566723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407" name="Google Shape;2407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8" name="Google Shape;2408;p83"/>
          <p:cNvSpPr txBox="1"/>
          <p:nvPr/>
        </p:nvSpPr>
        <p:spPr>
          <a:xfrm>
            <a:off x="11682787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409" name="Google Shape;2409;p83"/>
          <p:cNvSpPr txBox="1"/>
          <p:nvPr/>
        </p:nvSpPr>
        <p:spPr>
          <a:xfrm>
            <a:off x="9201157" y="2379609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410" name="Google Shape;2410;p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6725" y="182461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1" name="Google Shape;2411;p83"/>
          <p:cNvCxnSpPr>
            <a:stCxn id="2389" idx="1"/>
            <a:endCxn id="2394" idx="1"/>
          </p:cNvCxnSpPr>
          <p:nvPr/>
        </p:nvCxnSpPr>
        <p:spPr>
          <a:xfrm flipH="1" rot="10800000">
            <a:off x="6552008" y="3182274"/>
            <a:ext cx="609600" cy="1494900"/>
          </a:xfrm>
          <a:prstGeom prst="bentConnector3">
            <a:avLst>
              <a:gd fmla="val -375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2" name="Google Shape;2412;p83"/>
          <p:cNvCxnSpPr>
            <a:stCxn id="2399" idx="3"/>
            <a:endCxn id="2404" idx="3"/>
          </p:cNvCxnSpPr>
          <p:nvPr/>
        </p:nvCxnSpPr>
        <p:spPr>
          <a:xfrm rot="10800000">
            <a:off x="12740123" y="3182274"/>
            <a:ext cx="591900" cy="1494900"/>
          </a:xfrm>
          <a:prstGeom prst="bentConnector3">
            <a:avLst>
              <a:gd fmla="val -38621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3" name="Google Shape;2413;p83"/>
          <p:cNvCxnSpPr>
            <a:stCxn id="2394" idx="3"/>
            <a:endCxn id="2410" idx="2"/>
          </p:cNvCxnSpPr>
          <p:nvPr/>
        </p:nvCxnSpPr>
        <p:spPr>
          <a:xfrm flipH="1" rot="10800000">
            <a:off x="7725555" y="2281841"/>
            <a:ext cx="2149800" cy="900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4" name="Google Shape;2414;p83"/>
          <p:cNvCxnSpPr>
            <a:stCxn id="2404" idx="1"/>
            <a:endCxn id="2410" idx="2"/>
          </p:cNvCxnSpPr>
          <p:nvPr/>
        </p:nvCxnSpPr>
        <p:spPr>
          <a:xfrm rot="10800000">
            <a:off x="9875390" y="2281841"/>
            <a:ext cx="2301000" cy="900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5" name="Google Shape;2415;p83"/>
          <p:cNvSpPr txBox="1"/>
          <p:nvPr/>
        </p:nvSpPr>
        <p:spPr>
          <a:xfrm>
            <a:off x="8830147" y="2823261"/>
            <a:ext cx="252743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Outbound Communication</a:t>
            </a:r>
            <a:endParaRPr/>
          </a:p>
        </p:txBody>
      </p:sp>
      <p:cxnSp>
        <p:nvCxnSpPr>
          <p:cNvPr id="2416" name="Google Shape;2416;p83"/>
          <p:cNvCxnSpPr>
            <a:endCxn id="2410" idx="0"/>
          </p:cNvCxnSpPr>
          <p:nvPr/>
        </p:nvCxnSpPr>
        <p:spPr>
          <a:xfrm>
            <a:off x="9860025" y="548115"/>
            <a:ext cx="15300" cy="1276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7" name="Google Shape;2417;p83"/>
          <p:cNvCxnSpPr>
            <a:stCxn id="2410" idx="1"/>
            <a:endCxn id="2390" idx="0"/>
          </p:cNvCxnSpPr>
          <p:nvPr/>
        </p:nvCxnSpPr>
        <p:spPr>
          <a:xfrm flipH="1">
            <a:off x="7445025" y="2053215"/>
            <a:ext cx="22017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8" name="Google Shape;2418;p83"/>
          <p:cNvCxnSpPr>
            <a:stCxn id="2410" idx="3"/>
            <a:endCxn id="2400" idx="0"/>
          </p:cNvCxnSpPr>
          <p:nvPr/>
        </p:nvCxnSpPr>
        <p:spPr>
          <a:xfrm>
            <a:off x="10103925" y="2053215"/>
            <a:ext cx="23559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2419" name="Google Shape;2419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4975" y="-595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20" name="Google Shape;2420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59392" y="169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21" name="Google Shape;2421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0662" y="332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22" name="Google Shape;2422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55079" y="1097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23" name="Google Shape;2423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82431" y="2103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24" name="Google Shape;2424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46848" y="2868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25" name="Google Shape;2425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2045" y="28688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26" name="Google Shape;2426;p83"/>
          <p:cNvSpPr/>
          <p:nvPr/>
        </p:nvSpPr>
        <p:spPr>
          <a:xfrm>
            <a:off x="107312" y="2345762"/>
            <a:ext cx="4937760" cy="749793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manually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 AWS Mgmt Console</a:t>
            </a:r>
            <a:endParaRPr/>
          </a:p>
        </p:txBody>
      </p:sp>
      <p:sp>
        <p:nvSpPr>
          <p:cNvPr id="2427" name="Google Shape;2427;p83"/>
          <p:cNvSpPr/>
          <p:nvPr/>
        </p:nvSpPr>
        <p:spPr>
          <a:xfrm>
            <a:off x="95243" y="3179864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same 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</p:txBody>
      </p:sp>
      <p:sp>
        <p:nvSpPr>
          <p:cNvPr id="2428" name="Google Shape;2428;p83"/>
          <p:cNvSpPr/>
          <p:nvPr/>
        </p:nvSpPr>
        <p:spPr>
          <a:xfrm>
            <a:off x="78549" y="4050038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Modules</a:t>
            </a:r>
            <a:endParaRPr/>
          </a:p>
        </p:txBody>
      </p:sp>
      <p:sp>
        <p:nvSpPr>
          <p:cNvPr id="2429" name="Google Shape;2429;p83"/>
          <p:cNvSpPr/>
          <p:nvPr/>
        </p:nvSpPr>
        <p:spPr>
          <a:xfrm>
            <a:off x="57367" y="463044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Local Values</a:t>
            </a:r>
            <a:endParaRPr/>
          </a:p>
        </p:txBody>
      </p:sp>
      <p:sp>
        <p:nvSpPr>
          <p:cNvPr id="2430" name="Google Shape;2430;p83"/>
          <p:cNvSpPr/>
          <p:nvPr/>
        </p:nvSpPr>
        <p:spPr>
          <a:xfrm>
            <a:off x="65696" y="5215988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Variables – terraform.tfvars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83"/>
          <p:cNvSpPr/>
          <p:nvPr/>
        </p:nvSpPr>
        <p:spPr>
          <a:xfrm>
            <a:off x="65696" y="5790517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Variables – vpc.auto.tfvars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83"/>
          <p:cNvSpPr/>
          <p:nvPr/>
        </p:nvSpPr>
        <p:spPr>
          <a:xfrm>
            <a:off x="65696" y="6396348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Version Constraints</a:t>
            </a:r>
            <a:endParaRPr/>
          </a:p>
        </p:txBody>
      </p:sp>
      <p:sp>
        <p:nvSpPr>
          <p:cNvPr id="2433" name="Google Shape;2433;p83"/>
          <p:cNvSpPr/>
          <p:nvPr/>
        </p:nvSpPr>
        <p:spPr>
          <a:xfrm>
            <a:off x="78549" y="7009946"/>
            <a:ext cx="4937760" cy="60270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Code Organizing –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Production Grade style</a:t>
            </a:r>
            <a:endParaRPr/>
          </a:p>
        </p:txBody>
      </p:sp>
      <p:pic>
        <p:nvPicPr>
          <p:cNvPr id="2434" name="Google Shape;2434;p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0268774" y="293029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p83"/>
          <p:cNvSpPr txBox="1"/>
          <p:nvPr/>
        </p:nvSpPr>
        <p:spPr>
          <a:xfrm>
            <a:off x="10044025" y="3362118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pic>
        <p:nvPicPr>
          <p:cNvPr id="2436" name="Google Shape;2436;p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67964" y="293029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37" name="Google Shape;2437;p83"/>
          <p:cNvSpPr txBox="1"/>
          <p:nvPr/>
        </p:nvSpPr>
        <p:spPr>
          <a:xfrm>
            <a:off x="8653728" y="3317979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84"/>
          <p:cNvSpPr txBox="1"/>
          <p:nvPr>
            <p:ph type="title"/>
          </p:nvPr>
        </p:nvSpPr>
        <p:spPr>
          <a:xfrm>
            <a:off x="6632154" y="60499"/>
            <a:ext cx="7565283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2443" name="Google Shape;244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92" y="272806"/>
            <a:ext cx="5514647" cy="7282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4" name="Google Shape;2444;p84"/>
          <p:cNvSpPr/>
          <p:nvPr/>
        </p:nvSpPr>
        <p:spPr>
          <a:xfrm>
            <a:off x="539827" y="674439"/>
            <a:ext cx="4858438" cy="793214"/>
          </a:xfrm>
          <a:prstGeom prst="roundRect">
            <a:avLst>
              <a:gd fmla="val 16667" name="adj"/>
            </a:avLst>
          </a:prstGeom>
          <a:noFill/>
          <a:ln cap="flat" cmpd="sng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84"/>
          <p:cNvSpPr/>
          <p:nvPr/>
        </p:nvSpPr>
        <p:spPr>
          <a:xfrm>
            <a:off x="449856" y="2346593"/>
            <a:ext cx="3769604" cy="1531343"/>
          </a:xfrm>
          <a:prstGeom prst="roundRect">
            <a:avLst>
              <a:gd fmla="val 8034" name="adj"/>
            </a:avLst>
          </a:prstGeom>
          <a:noFill/>
          <a:ln cap="flat" cmpd="sng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84"/>
          <p:cNvSpPr/>
          <p:nvPr/>
        </p:nvSpPr>
        <p:spPr>
          <a:xfrm>
            <a:off x="806986" y="3991204"/>
            <a:ext cx="4040435" cy="3478232"/>
          </a:xfrm>
          <a:prstGeom prst="roundRect">
            <a:avLst>
              <a:gd fmla="val 7165" name="adj"/>
            </a:avLst>
          </a:prstGeom>
          <a:noFill/>
          <a:ln cap="flat" cmpd="sng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84"/>
          <p:cNvSpPr/>
          <p:nvPr/>
        </p:nvSpPr>
        <p:spPr>
          <a:xfrm>
            <a:off x="8546334" y="1467653"/>
            <a:ext cx="5299113" cy="97809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VPC m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anually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 AWS Management Console</a:t>
            </a:r>
            <a:endParaRPr/>
          </a:p>
        </p:txBody>
      </p:sp>
      <p:sp>
        <p:nvSpPr>
          <p:cNvPr id="2448" name="Google Shape;2448;p84"/>
          <p:cNvSpPr/>
          <p:nvPr/>
        </p:nvSpPr>
        <p:spPr>
          <a:xfrm>
            <a:off x="8524301" y="3415158"/>
            <a:ext cx="5299113" cy="97809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VPC using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Modules</a:t>
            </a:r>
            <a:endParaRPr/>
          </a:p>
        </p:txBody>
      </p:sp>
      <p:sp>
        <p:nvSpPr>
          <p:cNvPr id="2449" name="Google Shape;2449;p84"/>
          <p:cNvSpPr/>
          <p:nvPr/>
        </p:nvSpPr>
        <p:spPr>
          <a:xfrm>
            <a:off x="8546334" y="5194406"/>
            <a:ext cx="5299113" cy="97809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 the Terraform Code at Production Grade</a:t>
            </a:r>
            <a:endParaRPr/>
          </a:p>
        </p:txBody>
      </p:sp>
      <p:cxnSp>
        <p:nvCxnSpPr>
          <p:cNvPr id="2450" name="Google Shape;2450;p84"/>
          <p:cNvCxnSpPr>
            <a:stCxn id="2447" idx="1"/>
            <a:endCxn id="2444" idx="3"/>
          </p:cNvCxnSpPr>
          <p:nvPr/>
        </p:nvCxnSpPr>
        <p:spPr>
          <a:xfrm rot="10800000">
            <a:off x="5398134" y="1071099"/>
            <a:ext cx="3148200" cy="885600"/>
          </a:xfrm>
          <a:prstGeom prst="straightConnector1">
            <a:avLst/>
          </a:prstGeom>
          <a:noFill/>
          <a:ln cap="flat" cmpd="sng" w="730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1" name="Google Shape;2451;p84"/>
          <p:cNvCxnSpPr>
            <a:stCxn id="2448" idx="1"/>
            <a:endCxn id="2445" idx="3"/>
          </p:cNvCxnSpPr>
          <p:nvPr/>
        </p:nvCxnSpPr>
        <p:spPr>
          <a:xfrm rot="10800000">
            <a:off x="4219601" y="3112203"/>
            <a:ext cx="4304700" cy="792000"/>
          </a:xfrm>
          <a:prstGeom prst="straightConnector1">
            <a:avLst/>
          </a:prstGeom>
          <a:noFill/>
          <a:ln cap="flat" cmpd="sng" w="730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2" name="Google Shape;2452;p84"/>
          <p:cNvCxnSpPr>
            <a:stCxn id="2449" idx="1"/>
            <a:endCxn id="2446" idx="3"/>
          </p:cNvCxnSpPr>
          <p:nvPr/>
        </p:nvCxnSpPr>
        <p:spPr>
          <a:xfrm flipH="1">
            <a:off x="4847334" y="5683451"/>
            <a:ext cx="3699000" cy="46800"/>
          </a:xfrm>
          <a:prstGeom prst="straightConnector1">
            <a:avLst/>
          </a:prstGeom>
          <a:noFill/>
          <a:ln cap="flat" cmpd="sng" w="730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85"/>
          <p:cNvSpPr txBox="1"/>
          <p:nvPr>
            <p:ph type="title"/>
          </p:nvPr>
        </p:nvSpPr>
        <p:spPr>
          <a:xfrm>
            <a:off x="1005840" y="-189417"/>
            <a:ext cx="12618721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Terraform Modules</a:t>
            </a:r>
            <a:endParaRPr/>
          </a:p>
        </p:txBody>
      </p:sp>
      <p:sp>
        <p:nvSpPr>
          <p:cNvPr id="2458" name="Google Shape;2458;p85"/>
          <p:cNvSpPr/>
          <p:nvPr/>
        </p:nvSpPr>
        <p:spPr>
          <a:xfrm>
            <a:off x="271305" y="768321"/>
            <a:ext cx="14087789" cy="108057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 are 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containers for multiple resources 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are used together. A module consists of a collection of </a:t>
            </a:r>
            <a:r>
              <a:rPr lang="en-US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.tf 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files kept together in a directory.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85"/>
          <p:cNvSpPr/>
          <p:nvPr/>
        </p:nvSpPr>
        <p:spPr>
          <a:xfrm>
            <a:off x="271305" y="1875882"/>
            <a:ext cx="6842928" cy="918190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 are the main way to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package and reuse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configurations with Terraform.</a:t>
            </a:r>
            <a:endParaRPr/>
          </a:p>
        </p:txBody>
      </p:sp>
      <p:sp>
        <p:nvSpPr>
          <p:cNvPr id="2460" name="Google Shape;2460;p85"/>
          <p:cNvSpPr/>
          <p:nvPr/>
        </p:nvSpPr>
        <p:spPr>
          <a:xfrm>
            <a:off x="271305" y="3295472"/>
            <a:ext cx="6842928" cy="1545666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Terraform configuration has at least one module, known as its 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root module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which consists of the resources defined in the 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.tf files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main working directory</a:t>
            </a:r>
            <a:endParaRPr/>
          </a:p>
        </p:txBody>
      </p:sp>
      <p:sp>
        <p:nvSpPr>
          <p:cNvPr id="2461" name="Google Shape;2461;p85"/>
          <p:cNvSpPr/>
          <p:nvPr/>
        </p:nvSpPr>
        <p:spPr>
          <a:xfrm>
            <a:off x="271305" y="5237951"/>
            <a:ext cx="6842928" cy="1248111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Terraform module (usually the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root module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a configuration) can call 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other modules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include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their resources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into the configuration.</a:t>
            </a:r>
            <a:endParaRPr/>
          </a:p>
        </p:txBody>
      </p:sp>
      <p:sp>
        <p:nvSpPr>
          <p:cNvPr id="2462" name="Google Shape;2462;p85"/>
          <p:cNvSpPr/>
          <p:nvPr/>
        </p:nvSpPr>
        <p:spPr>
          <a:xfrm>
            <a:off x="7606602" y="3295471"/>
            <a:ext cx="6752492" cy="1545665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 modules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 be called multiple times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within the same configuration, and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multiple configurations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use the same child module.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85"/>
          <p:cNvSpPr/>
          <p:nvPr/>
        </p:nvSpPr>
        <p:spPr>
          <a:xfrm>
            <a:off x="7606602" y="5237950"/>
            <a:ext cx="6752492" cy="1248111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addition to modules from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local filesystem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Terraform can load modules from a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public or private registry.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85"/>
          <p:cNvSpPr/>
          <p:nvPr/>
        </p:nvSpPr>
        <p:spPr>
          <a:xfrm>
            <a:off x="7606602" y="6769338"/>
            <a:ext cx="6752492" cy="822183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makes it possible to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publish modules for others to use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to use modules that others have published.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85"/>
          <p:cNvSpPr/>
          <p:nvPr/>
        </p:nvSpPr>
        <p:spPr>
          <a:xfrm>
            <a:off x="7516166" y="1890999"/>
            <a:ext cx="6842928" cy="918190"/>
          </a:xfrm>
          <a:prstGeom prst="roundRect">
            <a:avLst>
              <a:gd fmla="val 16667" name="adj"/>
            </a:avLst>
          </a:prstGeom>
          <a:solidFill>
            <a:srgbClr val="246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module that has been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called by another module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often referred to as a 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child module.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86"/>
          <p:cNvSpPr txBox="1"/>
          <p:nvPr>
            <p:ph idx="1" type="body"/>
          </p:nvPr>
        </p:nvSpPr>
        <p:spPr>
          <a:xfrm>
            <a:off x="955275" y="2500437"/>
            <a:ext cx="8489371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4000"/>
              <a:buNone/>
            </a:pPr>
            <a:r>
              <a:rPr b="1" lang="en-US" sz="4000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EC2 Instances, Bastion Host and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Security Groups</a:t>
            </a:r>
            <a:endParaRPr/>
          </a:p>
        </p:txBody>
      </p:sp>
      <p:pic>
        <p:nvPicPr>
          <p:cNvPr descr="HashiCorp Terraform" id="2471" name="Google Shape;247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8080" y="1944767"/>
            <a:ext cx="4918363" cy="49183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472" name="Google Shape;2472;p86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473" name="Google Shape;2473;p86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474" name="Google Shape;2474;p86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5" name="Google Shape;2475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Google Shape;2476;p86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2477" name="Google Shape;2477;p86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2478" name="Google Shape;2478;p86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2479" name="Google Shape;2479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0" name="Google Shape;2480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1" name="Google Shape;2481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Google Shape;2482;p86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483" name="Google Shape;2483;p86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2484" name="Google Shape;2484;p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Google Shape;2485;p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6" name="Google Shape;2486;p86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487" name="Google Shape;2487;p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8" name="Google Shape;2488;p86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489" name="Google Shape;2489;p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490" name="Google Shape;2490;p86"/>
          <p:cNvSpPr txBox="1"/>
          <p:nvPr/>
        </p:nvSpPr>
        <p:spPr>
          <a:xfrm>
            <a:off x="41367" y="7147985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2491" name="Google Shape;2491;p86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87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497" name="Google Shape;2497;p87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498" name="Google Shape;2498;p87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499" name="Google Shape;249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1" name="Google Shape;2501;p87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502" name="Google Shape;2502;p87"/>
          <p:cNvSpPr/>
          <p:nvPr/>
        </p:nvSpPr>
        <p:spPr>
          <a:xfrm>
            <a:off x="6552008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503" name="Google Shape;2503;p87"/>
          <p:cNvSpPr/>
          <p:nvPr/>
        </p:nvSpPr>
        <p:spPr>
          <a:xfrm>
            <a:off x="6562316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504" name="Google Shape;2504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7" name="Google Shape;2507;p87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508" name="Google Shape;2508;p87"/>
          <p:cNvSpPr/>
          <p:nvPr/>
        </p:nvSpPr>
        <p:spPr>
          <a:xfrm>
            <a:off x="6552008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509" name="Google Shape;2509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0" name="Google Shape;2510;p87"/>
          <p:cNvSpPr txBox="1"/>
          <p:nvPr/>
        </p:nvSpPr>
        <p:spPr>
          <a:xfrm>
            <a:off x="6668072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511" name="Google Shape;2511;p87"/>
          <p:cNvSpPr/>
          <p:nvPr/>
        </p:nvSpPr>
        <p:spPr>
          <a:xfrm>
            <a:off x="11566723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512" name="Google Shape;2512;p87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513" name="Google Shape;2513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5" name="Google Shape;2515;p87"/>
          <p:cNvSpPr/>
          <p:nvPr/>
        </p:nvSpPr>
        <p:spPr>
          <a:xfrm>
            <a:off x="11566723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516" name="Google Shape;2516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7" name="Google Shape;2517;p87"/>
          <p:cNvSpPr txBox="1"/>
          <p:nvPr/>
        </p:nvSpPr>
        <p:spPr>
          <a:xfrm>
            <a:off x="11682787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518" name="Google Shape;2518;p87"/>
          <p:cNvSpPr txBox="1"/>
          <p:nvPr/>
        </p:nvSpPr>
        <p:spPr>
          <a:xfrm>
            <a:off x="9201157" y="2280456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519" name="Google Shape;2519;p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6725" y="182461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0" name="Google Shape;2520;p87"/>
          <p:cNvCxnSpPr>
            <a:stCxn id="2521" idx="1"/>
            <a:endCxn id="2506" idx="1"/>
          </p:cNvCxnSpPr>
          <p:nvPr/>
        </p:nvCxnSpPr>
        <p:spPr>
          <a:xfrm flipH="1" rot="10800000">
            <a:off x="7145123" y="3182215"/>
            <a:ext cx="16500" cy="1498800"/>
          </a:xfrm>
          <a:prstGeom prst="bentConnector3">
            <a:avLst>
              <a:gd fmla="val -5124515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2" name="Google Shape;2522;p87"/>
          <p:cNvCxnSpPr>
            <a:stCxn id="2506" idx="3"/>
            <a:endCxn id="2519" idx="2"/>
          </p:cNvCxnSpPr>
          <p:nvPr/>
        </p:nvCxnSpPr>
        <p:spPr>
          <a:xfrm flipH="1" rot="10800000">
            <a:off x="7725555" y="2281841"/>
            <a:ext cx="2149800" cy="900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3" name="Google Shape;2523;p87"/>
          <p:cNvSpPr txBox="1"/>
          <p:nvPr/>
        </p:nvSpPr>
        <p:spPr>
          <a:xfrm>
            <a:off x="8803286" y="2922832"/>
            <a:ext cx="252743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Outbound Communication</a:t>
            </a:r>
            <a:endParaRPr/>
          </a:p>
        </p:txBody>
      </p:sp>
      <p:cxnSp>
        <p:nvCxnSpPr>
          <p:cNvPr id="2524" name="Google Shape;2524;p87"/>
          <p:cNvCxnSpPr>
            <a:endCxn id="2519" idx="0"/>
          </p:cNvCxnSpPr>
          <p:nvPr/>
        </p:nvCxnSpPr>
        <p:spPr>
          <a:xfrm>
            <a:off x="9860025" y="548115"/>
            <a:ext cx="15300" cy="1276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5" name="Google Shape;2525;p87"/>
          <p:cNvCxnSpPr>
            <a:stCxn id="2519" idx="1"/>
            <a:endCxn id="2503" idx="0"/>
          </p:cNvCxnSpPr>
          <p:nvPr/>
        </p:nvCxnSpPr>
        <p:spPr>
          <a:xfrm flipH="1">
            <a:off x="7445025" y="2053215"/>
            <a:ext cx="22017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6" name="Google Shape;2526;p87"/>
          <p:cNvCxnSpPr>
            <a:stCxn id="2519" idx="3"/>
            <a:endCxn id="2512" idx="0"/>
          </p:cNvCxnSpPr>
          <p:nvPr/>
        </p:nvCxnSpPr>
        <p:spPr>
          <a:xfrm>
            <a:off x="10103925" y="2053215"/>
            <a:ext cx="23559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2527" name="Google Shape;2527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4975" y="-595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28" name="Google Shape;2528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59392" y="169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29" name="Google Shape;2529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0662" y="332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30" name="Google Shape;2530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55079" y="1097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31" name="Google Shape;2531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82431" y="2103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32" name="Google Shape;2532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46848" y="2868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33" name="Google Shape;2533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2045" y="28688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4" name="Google Shape;2534;p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67964" y="293029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p87"/>
          <p:cNvSpPr txBox="1"/>
          <p:nvPr/>
        </p:nvSpPr>
        <p:spPr>
          <a:xfrm>
            <a:off x="8653728" y="3317979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536" name="Google Shape;2536;p87"/>
          <p:cNvSpPr/>
          <p:nvPr/>
        </p:nvSpPr>
        <p:spPr>
          <a:xfrm>
            <a:off x="6432550" y="4033751"/>
            <a:ext cx="7092387" cy="1304001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 port 22 &amp; 80</a:t>
            </a:r>
            <a:endParaRPr/>
          </a:p>
        </p:txBody>
      </p:sp>
      <p:pic>
        <p:nvPicPr>
          <p:cNvPr id="2537" name="Google Shape;2537;p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67433" y="293821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87"/>
          <p:cNvSpPr txBox="1"/>
          <p:nvPr/>
        </p:nvSpPr>
        <p:spPr>
          <a:xfrm>
            <a:off x="11405579" y="34789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2539" name="Google Shape;2539;p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50533" y="4378724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p87"/>
          <p:cNvSpPr txBox="1"/>
          <p:nvPr/>
        </p:nvSpPr>
        <p:spPr>
          <a:xfrm>
            <a:off x="11388679" y="4919444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2521" name="Google Shape;2521;p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45123" y="43990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41" name="Google Shape;2541;p87"/>
          <p:cNvSpPr txBox="1"/>
          <p:nvPr/>
        </p:nvSpPr>
        <p:spPr>
          <a:xfrm>
            <a:off x="6383269" y="493979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2542" name="Google Shape;2542;p87"/>
          <p:cNvSpPr/>
          <p:nvPr/>
        </p:nvSpPr>
        <p:spPr>
          <a:xfrm>
            <a:off x="6429317" y="2521565"/>
            <a:ext cx="7092387" cy="1398722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 port 22</a:t>
            </a:r>
            <a:endParaRPr/>
          </a:p>
        </p:txBody>
      </p:sp>
      <p:cxnSp>
        <p:nvCxnSpPr>
          <p:cNvPr id="2543" name="Google Shape;2543;p87"/>
          <p:cNvCxnSpPr>
            <a:stCxn id="2539" idx="2"/>
          </p:cNvCxnSpPr>
          <p:nvPr/>
        </p:nvCxnSpPr>
        <p:spPr>
          <a:xfrm flipH="1" rot="5400000">
            <a:off x="9230723" y="1740854"/>
            <a:ext cx="261600" cy="6141900"/>
          </a:xfrm>
          <a:prstGeom prst="bentConnector4">
            <a:avLst>
              <a:gd fmla="val -217939" name="adj1"/>
              <a:gd fmla="val 99649" name="adj2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4" name="Google Shape;2544;p87"/>
          <p:cNvSpPr txBox="1"/>
          <p:nvPr/>
        </p:nvSpPr>
        <p:spPr>
          <a:xfrm>
            <a:off x="8921409" y="4307666"/>
            <a:ext cx="1978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Destination: 10.0.0.0/16</a:t>
            </a:r>
            <a:endParaRPr/>
          </a:p>
        </p:txBody>
      </p:sp>
      <p:sp>
        <p:nvSpPr>
          <p:cNvPr id="2545" name="Google Shape;2545;p87"/>
          <p:cNvSpPr txBox="1"/>
          <p:nvPr/>
        </p:nvSpPr>
        <p:spPr>
          <a:xfrm>
            <a:off x="8976504" y="2730651"/>
            <a:ext cx="1978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Destination: 0.0.0.0/0</a:t>
            </a:r>
            <a:endParaRPr/>
          </a:p>
        </p:txBody>
      </p:sp>
      <p:sp>
        <p:nvSpPr>
          <p:cNvPr id="2546" name="Google Shape;2546;p87"/>
          <p:cNvSpPr txBox="1"/>
          <p:nvPr>
            <p:ph type="title"/>
          </p:nvPr>
        </p:nvSpPr>
        <p:spPr>
          <a:xfrm>
            <a:off x="-44286" y="-14312"/>
            <a:ext cx="7732155" cy="869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3400"/>
              <a:buFont typeface="Calibri"/>
              <a:buNone/>
            </a:pPr>
            <a:r>
              <a:rPr b="1" lang="en-US" sz="3400"/>
              <a:t>AWS VPC + EC2 Instance + Security Groups</a:t>
            </a:r>
            <a:endParaRPr/>
          </a:p>
        </p:txBody>
      </p:sp>
      <p:sp>
        <p:nvSpPr>
          <p:cNvPr id="2547" name="Google Shape;2547;p87"/>
          <p:cNvSpPr/>
          <p:nvPr/>
        </p:nvSpPr>
        <p:spPr>
          <a:xfrm>
            <a:off x="149109" y="1449718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&amp; AWS Concepts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87"/>
          <p:cNvSpPr/>
          <p:nvPr/>
        </p:nvSpPr>
        <p:spPr>
          <a:xfrm>
            <a:off x="132415" y="231989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/>
          </a:p>
        </p:txBody>
      </p:sp>
      <p:sp>
        <p:nvSpPr>
          <p:cNvPr id="2549" name="Google Shape;2549;p87"/>
          <p:cNvSpPr/>
          <p:nvPr/>
        </p:nvSpPr>
        <p:spPr>
          <a:xfrm>
            <a:off x="111233" y="2900296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Security Group</a:t>
            </a:r>
            <a:endParaRPr/>
          </a:p>
        </p:txBody>
      </p:sp>
      <p:sp>
        <p:nvSpPr>
          <p:cNvPr id="2550" name="Google Shape;2550;p87"/>
          <p:cNvSpPr/>
          <p:nvPr/>
        </p:nvSpPr>
        <p:spPr>
          <a:xfrm>
            <a:off x="119562" y="348584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AWS EC2 Instance</a:t>
            </a:r>
            <a:endParaRPr/>
          </a:p>
        </p:txBody>
      </p:sp>
      <p:sp>
        <p:nvSpPr>
          <p:cNvPr id="2551" name="Google Shape;2551;p87"/>
          <p:cNvSpPr/>
          <p:nvPr/>
        </p:nvSpPr>
        <p:spPr>
          <a:xfrm>
            <a:off x="119562" y="4060371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Meta-Argument: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depends_on</a:t>
            </a:r>
            <a:endParaRPr sz="2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87"/>
          <p:cNvSpPr/>
          <p:nvPr/>
        </p:nvSpPr>
        <p:spPr>
          <a:xfrm>
            <a:off x="119562" y="466620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null_resource</a:t>
            </a:r>
            <a:endParaRPr sz="2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87"/>
          <p:cNvSpPr/>
          <p:nvPr/>
        </p:nvSpPr>
        <p:spPr>
          <a:xfrm>
            <a:off x="119562" y="5265757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sp>
        <p:nvSpPr>
          <p:cNvPr id="2554" name="Google Shape;2554;p87"/>
          <p:cNvSpPr/>
          <p:nvPr/>
        </p:nvSpPr>
        <p:spPr>
          <a:xfrm>
            <a:off x="119562" y="5840286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Remote-exec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sp>
        <p:nvSpPr>
          <p:cNvPr id="2555" name="Google Shape;2555;p87"/>
          <p:cNvSpPr/>
          <p:nvPr/>
        </p:nvSpPr>
        <p:spPr>
          <a:xfrm>
            <a:off x="119562" y="6446117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Local-exec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pic>
        <p:nvPicPr>
          <p:cNvPr descr="User with solid fill" id="2556" name="Google Shape;2556;p8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097308" y="61249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57" name="Google Shape;2557;p87"/>
          <p:cNvSpPr txBox="1"/>
          <p:nvPr/>
        </p:nvSpPr>
        <p:spPr>
          <a:xfrm>
            <a:off x="13623156" y="263908"/>
            <a:ext cx="7280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cxnSp>
        <p:nvCxnSpPr>
          <p:cNvPr id="2558" name="Google Shape;2558;p87"/>
          <p:cNvCxnSpPr>
            <a:stCxn id="2556" idx="2"/>
            <a:endCxn id="2537" idx="3"/>
          </p:cNvCxnSpPr>
          <p:nvPr/>
        </p:nvCxnSpPr>
        <p:spPr>
          <a:xfrm rot="5400000">
            <a:off x="11792192" y="1610067"/>
            <a:ext cx="2549100" cy="670800"/>
          </a:xfrm>
          <a:prstGeom prst="bentConnector2">
            <a:avLst/>
          </a:prstGeom>
          <a:noFill/>
          <a:ln cap="flat" cmpd="sng" w="3175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9" name="Google Shape;2559;p87"/>
          <p:cNvSpPr txBox="1"/>
          <p:nvPr/>
        </p:nvSpPr>
        <p:spPr>
          <a:xfrm>
            <a:off x="12997553" y="773534"/>
            <a:ext cx="11551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SSH Port 22</a:t>
            </a:r>
            <a:endParaRPr/>
          </a:p>
        </p:txBody>
      </p:sp>
      <p:cxnSp>
        <p:nvCxnSpPr>
          <p:cNvPr id="2560" name="Google Shape;2560;p87"/>
          <p:cNvCxnSpPr>
            <a:stCxn id="2537" idx="2"/>
            <a:endCxn id="2521" idx="0"/>
          </p:cNvCxnSpPr>
          <p:nvPr/>
        </p:nvCxnSpPr>
        <p:spPr>
          <a:xfrm rot="5400000">
            <a:off x="9489723" y="1439445"/>
            <a:ext cx="897000" cy="5022300"/>
          </a:xfrm>
          <a:prstGeom prst="bentConnector3">
            <a:avLst>
              <a:gd fmla="val 36489" name="adj1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1" name="Google Shape;2561;p87"/>
          <p:cNvCxnSpPr>
            <a:stCxn id="2537" idx="2"/>
            <a:endCxn id="2539" idx="0"/>
          </p:cNvCxnSpPr>
          <p:nvPr/>
        </p:nvCxnSpPr>
        <p:spPr>
          <a:xfrm flipH="1">
            <a:off x="12432573" y="3502095"/>
            <a:ext cx="16800" cy="8766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88"/>
          <p:cNvSpPr txBox="1"/>
          <p:nvPr>
            <p:ph type="title"/>
          </p:nvPr>
        </p:nvSpPr>
        <p:spPr>
          <a:xfrm>
            <a:off x="4032172" y="-110808"/>
            <a:ext cx="982704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2567" name="Google Shape;256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74" y="272807"/>
            <a:ext cx="3223734" cy="7227065"/>
          </a:xfrm>
          <a:prstGeom prst="rect">
            <a:avLst/>
          </a:prstGeom>
          <a:noFill/>
          <a:ln>
            <a:noFill/>
          </a:ln>
        </p:spPr>
      </p:pic>
      <p:sp>
        <p:nvSpPr>
          <p:cNvPr id="2568" name="Google Shape;2568;p88"/>
          <p:cNvSpPr/>
          <p:nvPr/>
        </p:nvSpPr>
        <p:spPr>
          <a:xfrm>
            <a:off x="440675" y="2478795"/>
            <a:ext cx="2401677" cy="82626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Google Shape;2569;p88"/>
          <p:cNvSpPr/>
          <p:nvPr/>
        </p:nvSpPr>
        <p:spPr>
          <a:xfrm>
            <a:off x="440674" y="3362035"/>
            <a:ext cx="2952521" cy="1077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Google Shape;2570;p88"/>
          <p:cNvSpPr/>
          <p:nvPr/>
        </p:nvSpPr>
        <p:spPr>
          <a:xfrm>
            <a:off x="415380" y="4759341"/>
            <a:ext cx="2952521" cy="1077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Google Shape;2571;p88"/>
          <p:cNvSpPr/>
          <p:nvPr/>
        </p:nvSpPr>
        <p:spPr>
          <a:xfrm>
            <a:off x="415380" y="6427339"/>
            <a:ext cx="2625275" cy="80707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p88"/>
          <p:cNvSpPr/>
          <p:nvPr/>
        </p:nvSpPr>
        <p:spPr>
          <a:xfrm>
            <a:off x="6403551" y="1096993"/>
            <a:ext cx="5960806" cy="97809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VPC using Terraform Modules</a:t>
            </a:r>
            <a:endParaRPr/>
          </a:p>
        </p:txBody>
      </p:sp>
      <p:sp>
        <p:nvSpPr>
          <p:cNvPr id="2573" name="Google Shape;2573;p88"/>
          <p:cNvSpPr/>
          <p:nvPr/>
        </p:nvSpPr>
        <p:spPr>
          <a:xfrm>
            <a:off x="6400798" y="2178899"/>
            <a:ext cx="5960806" cy="978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Security Groups using Terraform Modules</a:t>
            </a:r>
            <a:endParaRPr/>
          </a:p>
        </p:txBody>
      </p:sp>
      <p:sp>
        <p:nvSpPr>
          <p:cNvPr id="2574" name="Google Shape;2574;p88"/>
          <p:cNvSpPr/>
          <p:nvPr/>
        </p:nvSpPr>
        <p:spPr>
          <a:xfrm>
            <a:off x="6400798" y="4363092"/>
            <a:ext cx="5960806" cy="978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EC2 Instance using Terraform Modules</a:t>
            </a:r>
            <a:endParaRPr/>
          </a:p>
        </p:txBody>
      </p:sp>
      <p:sp>
        <p:nvSpPr>
          <p:cNvPr id="2575" name="Google Shape;2575;p88"/>
          <p:cNvSpPr/>
          <p:nvPr/>
        </p:nvSpPr>
        <p:spPr>
          <a:xfrm>
            <a:off x="6312665" y="6154517"/>
            <a:ext cx="2544897" cy="719895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 Resource</a:t>
            </a:r>
            <a:endParaRPr/>
          </a:p>
        </p:txBody>
      </p:sp>
      <p:sp>
        <p:nvSpPr>
          <p:cNvPr id="2576" name="Google Shape;2576;p88"/>
          <p:cNvSpPr/>
          <p:nvPr/>
        </p:nvSpPr>
        <p:spPr>
          <a:xfrm>
            <a:off x="10297531" y="5416596"/>
            <a:ext cx="3311249" cy="59286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Provisioner</a:t>
            </a:r>
            <a:endParaRPr/>
          </a:p>
        </p:txBody>
      </p:sp>
      <p:sp>
        <p:nvSpPr>
          <p:cNvPr id="2577" name="Google Shape;2577;p88"/>
          <p:cNvSpPr/>
          <p:nvPr/>
        </p:nvSpPr>
        <p:spPr>
          <a:xfrm>
            <a:off x="10297531" y="6094451"/>
            <a:ext cx="3311249" cy="719894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Remote-exec Provisioner</a:t>
            </a:r>
            <a:endParaRPr/>
          </a:p>
        </p:txBody>
      </p:sp>
      <p:sp>
        <p:nvSpPr>
          <p:cNvPr id="2578" name="Google Shape;2578;p88"/>
          <p:cNvSpPr/>
          <p:nvPr/>
        </p:nvSpPr>
        <p:spPr>
          <a:xfrm>
            <a:off x="6400798" y="3241493"/>
            <a:ext cx="5960806" cy="97809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AMI Datasource to get latest AMI ID dynamically</a:t>
            </a:r>
            <a:endParaRPr/>
          </a:p>
        </p:txBody>
      </p:sp>
      <p:sp>
        <p:nvSpPr>
          <p:cNvPr id="2579" name="Google Shape;2579;p88"/>
          <p:cNvSpPr/>
          <p:nvPr/>
        </p:nvSpPr>
        <p:spPr>
          <a:xfrm>
            <a:off x="10297530" y="6864904"/>
            <a:ext cx="3311249" cy="719894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Local-exec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Provisioner</a:t>
            </a:r>
            <a:endParaRPr/>
          </a:p>
        </p:txBody>
      </p:sp>
      <p:cxnSp>
        <p:nvCxnSpPr>
          <p:cNvPr id="2580" name="Google Shape;2580;p88"/>
          <p:cNvCxnSpPr>
            <a:stCxn id="2572" idx="1"/>
            <a:endCxn id="2568" idx="3"/>
          </p:cNvCxnSpPr>
          <p:nvPr/>
        </p:nvCxnSpPr>
        <p:spPr>
          <a:xfrm flipH="1">
            <a:off x="2842251" y="1586038"/>
            <a:ext cx="3561300" cy="13059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1" name="Google Shape;2581;p88"/>
          <p:cNvCxnSpPr>
            <a:stCxn id="2573" idx="1"/>
            <a:endCxn id="2569" idx="3"/>
          </p:cNvCxnSpPr>
          <p:nvPr/>
        </p:nvCxnSpPr>
        <p:spPr>
          <a:xfrm flipH="1">
            <a:off x="3393298" y="2667945"/>
            <a:ext cx="3007500" cy="1233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2" name="Google Shape;2582;p88"/>
          <p:cNvCxnSpPr>
            <a:stCxn id="2578" idx="1"/>
          </p:cNvCxnSpPr>
          <p:nvPr/>
        </p:nvCxnSpPr>
        <p:spPr>
          <a:xfrm flipH="1">
            <a:off x="2600098" y="3730538"/>
            <a:ext cx="3800700" cy="8805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3" name="Google Shape;2583;p88"/>
          <p:cNvCxnSpPr>
            <a:stCxn id="2574" idx="1"/>
            <a:endCxn id="2570" idx="3"/>
          </p:cNvCxnSpPr>
          <p:nvPr/>
        </p:nvCxnSpPr>
        <p:spPr>
          <a:xfrm flipH="1">
            <a:off x="3367798" y="4852138"/>
            <a:ext cx="3033000" cy="4461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4" name="Google Shape;2584;p88"/>
          <p:cNvCxnSpPr/>
          <p:nvPr/>
        </p:nvCxnSpPr>
        <p:spPr>
          <a:xfrm rot="10800000">
            <a:off x="3040655" y="6287127"/>
            <a:ext cx="3272010" cy="27449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5" name="Google Shape;2585;p88"/>
          <p:cNvCxnSpPr>
            <a:stCxn id="2575" idx="3"/>
            <a:endCxn id="2576" idx="1"/>
          </p:cNvCxnSpPr>
          <p:nvPr/>
        </p:nvCxnSpPr>
        <p:spPr>
          <a:xfrm flipH="1" rot="10800000">
            <a:off x="8857562" y="5713165"/>
            <a:ext cx="1440000" cy="801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6" name="Google Shape;2586;p88"/>
          <p:cNvCxnSpPr>
            <a:stCxn id="2575" idx="3"/>
            <a:endCxn id="2577" idx="1"/>
          </p:cNvCxnSpPr>
          <p:nvPr/>
        </p:nvCxnSpPr>
        <p:spPr>
          <a:xfrm flipH="1" rot="10800000">
            <a:off x="8857562" y="6454465"/>
            <a:ext cx="1440000" cy="60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7" name="Google Shape;2587;p88"/>
          <p:cNvCxnSpPr>
            <a:stCxn id="2575" idx="3"/>
            <a:endCxn id="2579" idx="1"/>
          </p:cNvCxnSpPr>
          <p:nvPr/>
        </p:nvCxnSpPr>
        <p:spPr>
          <a:xfrm>
            <a:off x="8857562" y="6514465"/>
            <a:ext cx="1440000" cy="71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8" name="Google Shape;2588;p88"/>
          <p:cNvSpPr/>
          <p:nvPr/>
        </p:nvSpPr>
        <p:spPr>
          <a:xfrm>
            <a:off x="6312665" y="6934479"/>
            <a:ext cx="2544897" cy="719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cxnSp>
        <p:nvCxnSpPr>
          <p:cNvPr id="2589" name="Google Shape;2589;p88"/>
          <p:cNvCxnSpPr/>
          <p:nvPr/>
        </p:nvCxnSpPr>
        <p:spPr>
          <a:xfrm rot="10800000">
            <a:off x="3040655" y="6874412"/>
            <a:ext cx="3272010" cy="359998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502723" y="-268116"/>
            <a:ext cx="3782810" cy="290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AWS VPC</a:t>
            </a:r>
            <a:br>
              <a:rPr lang="en-US"/>
            </a:br>
            <a:r>
              <a:rPr lang="en-US"/>
              <a:t>3-Tier</a:t>
            </a:r>
            <a:br>
              <a:rPr lang="en-US"/>
            </a:br>
            <a:r>
              <a:rPr lang="en-US"/>
              <a:t>Architecture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6552008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6562316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6669361" y="4545933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Instances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6552008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6668072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11566723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 txBox="1"/>
          <p:nvPr/>
        </p:nvSpPr>
        <p:spPr>
          <a:xfrm>
            <a:off x="11684076" y="4545933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EC2 Instances</a:t>
            </a:r>
            <a:endParaRPr/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76390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/>
        </p:nvSpPr>
        <p:spPr>
          <a:xfrm>
            <a:off x="11682787" y="3471965"/>
            <a:ext cx="1448352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1566723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 txBox="1"/>
          <p:nvPr/>
        </p:nvSpPr>
        <p:spPr>
          <a:xfrm>
            <a:off x="11682787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9201157" y="2379609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6725" y="182461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8"/>
          <p:cNvCxnSpPr>
            <a:stCxn id="217" idx="1"/>
            <a:endCxn id="222" idx="1"/>
          </p:cNvCxnSpPr>
          <p:nvPr/>
        </p:nvCxnSpPr>
        <p:spPr>
          <a:xfrm flipH="1" rot="10800000">
            <a:off x="6552008" y="3182274"/>
            <a:ext cx="609600" cy="1494900"/>
          </a:xfrm>
          <a:prstGeom prst="bentConnector3">
            <a:avLst>
              <a:gd fmla="val -375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8"/>
          <p:cNvCxnSpPr>
            <a:stCxn id="227" idx="3"/>
            <a:endCxn id="232" idx="3"/>
          </p:cNvCxnSpPr>
          <p:nvPr/>
        </p:nvCxnSpPr>
        <p:spPr>
          <a:xfrm rot="10800000">
            <a:off x="12740123" y="3182274"/>
            <a:ext cx="591900" cy="1494900"/>
          </a:xfrm>
          <a:prstGeom prst="bentConnector3">
            <a:avLst>
              <a:gd fmla="val -38621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8"/>
          <p:cNvCxnSpPr>
            <a:stCxn id="222" idx="3"/>
            <a:endCxn id="238" idx="2"/>
          </p:cNvCxnSpPr>
          <p:nvPr/>
        </p:nvCxnSpPr>
        <p:spPr>
          <a:xfrm flipH="1" rot="10800000">
            <a:off x="7725555" y="2281841"/>
            <a:ext cx="2149800" cy="900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8"/>
          <p:cNvCxnSpPr>
            <a:stCxn id="232" idx="1"/>
            <a:endCxn id="238" idx="2"/>
          </p:cNvCxnSpPr>
          <p:nvPr/>
        </p:nvCxnSpPr>
        <p:spPr>
          <a:xfrm rot="10800000">
            <a:off x="9875390" y="2281841"/>
            <a:ext cx="2301000" cy="900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8"/>
          <p:cNvSpPr txBox="1"/>
          <p:nvPr/>
        </p:nvSpPr>
        <p:spPr>
          <a:xfrm>
            <a:off x="8830147" y="2823261"/>
            <a:ext cx="252743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Outbound Communication</a:t>
            </a:r>
            <a:endParaRPr/>
          </a:p>
        </p:txBody>
      </p:sp>
      <p:cxnSp>
        <p:nvCxnSpPr>
          <p:cNvPr id="244" name="Google Shape;244;p8"/>
          <p:cNvCxnSpPr>
            <a:endCxn id="238" idx="0"/>
          </p:cNvCxnSpPr>
          <p:nvPr/>
        </p:nvCxnSpPr>
        <p:spPr>
          <a:xfrm>
            <a:off x="9860025" y="548115"/>
            <a:ext cx="15300" cy="1276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8"/>
          <p:cNvCxnSpPr>
            <a:stCxn id="238" idx="1"/>
            <a:endCxn id="218" idx="0"/>
          </p:cNvCxnSpPr>
          <p:nvPr/>
        </p:nvCxnSpPr>
        <p:spPr>
          <a:xfrm flipH="1">
            <a:off x="7445025" y="2053215"/>
            <a:ext cx="22017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8"/>
          <p:cNvCxnSpPr>
            <a:stCxn id="238" idx="3"/>
            <a:endCxn id="228" idx="0"/>
          </p:cNvCxnSpPr>
          <p:nvPr/>
        </p:nvCxnSpPr>
        <p:spPr>
          <a:xfrm>
            <a:off x="10103925" y="2053215"/>
            <a:ext cx="2355900" cy="5775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247" name="Google Shape;247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4975" y="-595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8" name="Google Shape;24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59392" y="1695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49" name="Google Shape;249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0662" y="332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0" name="Google Shape;25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55079" y="1097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1" name="Google Shape;25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82431" y="2103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2" name="Google Shape;25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46848" y="2868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53" name="Google Shape;25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2045" y="28688"/>
            <a:ext cx="609668" cy="6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/>
          <p:nvPr/>
        </p:nvSpPr>
        <p:spPr>
          <a:xfrm>
            <a:off x="107312" y="2345762"/>
            <a:ext cx="4937760" cy="749793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manually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 AWS Mgmt Console</a:t>
            </a: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95243" y="3179864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same using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78549" y="4050038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Modules</a:t>
            </a: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57367" y="4630442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Local Values</a:t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65696" y="5215988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Variables – terraform.tfvars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65696" y="5790517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Variables – vpc.auto.tfvars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65696" y="6396348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Version Constraints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78549" y="7009946"/>
            <a:ext cx="4937760" cy="60270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Code Organizing –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Production Grade style</a:t>
            </a:r>
            <a:endParaRPr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0268774" y="293029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10044025" y="3362118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67964" y="293029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8"/>
          <p:cNvSpPr txBox="1"/>
          <p:nvPr/>
        </p:nvSpPr>
        <p:spPr>
          <a:xfrm>
            <a:off x="8653728" y="3317979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89"/>
          <p:cNvSpPr txBox="1"/>
          <p:nvPr>
            <p:ph idx="1" type="body"/>
          </p:nvPr>
        </p:nvSpPr>
        <p:spPr>
          <a:xfrm>
            <a:off x="272781" y="2456910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Classic Load Balancer</a:t>
            </a:r>
            <a:endParaRPr/>
          </a:p>
        </p:txBody>
      </p:sp>
      <p:pic>
        <p:nvPicPr>
          <p:cNvPr descr="HashiCorp Terraform" id="2595" name="Google Shape;259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596" name="Google Shape;2596;p89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597" name="Google Shape;2597;p89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598" name="Google Shape;2598;p89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9" name="Google Shape;2599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0" name="Google Shape;2600;p89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2601" name="Google Shape;2601;p89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2602" name="Google Shape;2602;p89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2603" name="Google Shape;2603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606" name="Google Shape;2606;p89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607" name="Google Shape;2607;p89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2608" name="Google Shape;2608;p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9" name="Google Shape;2609;p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610" name="Google Shape;2610;p89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611" name="Google Shape;2611;p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2" name="Google Shape;2612;p89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613" name="Google Shape;2613;p8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614" name="Google Shape;2614;p89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2615" name="Google Shape;2615;p89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2616" name="Google Shape;2616;p89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617" name="Google Shape;2617;p8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618" name="Google Shape;2618;p89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90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624" name="Google Shape;2624;p90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625" name="Google Shape;2625;p90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626" name="Google Shape;262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28" name="Google Shape;2628;p90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629" name="Google Shape;2629;p90"/>
          <p:cNvSpPr/>
          <p:nvPr/>
        </p:nvSpPr>
        <p:spPr>
          <a:xfrm>
            <a:off x="6552008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630" name="Google Shape;2630;p90"/>
          <p:cNvSpPr/>
          <p:nvPr/>
        </p:nvSpPr>
        <p:spPr>
          <a:xfrm>
            <a:off x="6562316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631" name="Google Shape;2631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2" name="Google Shape;2632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3" name="Google Shape;2633;p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Google Shape;2634;p90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635" name="Google Shape;2635;p90"/>
          <p:cNvSpPr/>
          <p:nvPr/>
        </p:nvSpPr>
        <p:spPr>
          <a:xfrm>
            <a:off x="6552008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636" name="Google Shape;2636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37" name="Google Shape;2637;p90"/>
          <p:cNvSpPr txBox="1"/>
          <p:nvPr/>
        </p:nvSpPr>
        <p:spPr>
          <a:xfrm>
            <a:off x="6668072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638" name="Google Shape;2638;p90"/>
          <p:cNvSpPr/>
          <p:nvPr/>
        </p:nvSpPr>
        <p:spPr>
          <a:xfrm>
            <a:off x="11566723" y="410567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639" name="Google Shape;2639;p90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640" name="Google Shape;2640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1" name="Google Shape;2641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2" name="Google Shape;2642;p90"/>
          <p:cNvSpPr/>
          <p:nvPr/>
        </p:nvSpPr>
        <p:spPr>
          <a:xfrm>
            <a:off x="11566723" y="5701284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643" name="Google Shape;2643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69969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4" name="Google Shape;2644;p90"/>
          <p:cNvSpPr txBox="1"/>
          <p:nvPr/>
        </p:nvSpPr>
        <p:spPr>
          <a:xfrm>
            <a:off x="11682787" y="6108765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645" name="Google Shape;2645;p90"/>
          <p:cNvSpPr txBox="1"/>
          <p:nvPr/>
        </p:nvSpPr>
        <p:spPr>
          <a:xfrm>
            <a:off x="9188955" y="6964147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646" name="Google Shape;2646;p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4523" y="650830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7" name="Google Shape;2647;p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67433" y="293821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8" name="Google Shape;2648;p90"/>
          <p:cNvSpPr txBox="1"/>
          <p:nvPr/>
        </p:nvSpPr>
        <p:spPr>
          <a:xfrm>
            <a:off x="11405579" y="34789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2649" name="Google Shape;2649;p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50533" y="4378724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50" name="Google Shape;2650;p90"/>
          <p:cNvSpPr txBox="1"/>
          <p:nvPr/>
        </p:nvSpPr>
        <p:spPr>
          <a:xfrm>
            <a:off x="11388679" y="4919444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2651" name="Google Shape;2651;p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45123" y="43990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52" name="Google Shape;2652;p90"/>
          <p:cNvSpPr txBox="1"/>
          <p:nvPr/>
        </p:nvSpPr>
        <p:spPr>
          <a:xfrm>
            <a:off x="6383269" y="493979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2653" name="Google Shape;2653;p90"/>
          <p:cNvSpPr txBox="1"/>
          <p:nvPr>
            <p:ph type="title"/>
          </p:nvPr>
        </p:nvSpPr>
        <p:spPr>
          <a:xfrm>
            <a:off x="-204745" y="313858"/>
            <a:ext cx="5662522" cy="141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b="1" lang="en-US" sz="3400"/>
              <a:t>AWS VPC + EC2 Instance + Security Groups +</a:t>
            </a:r>
            <a:br>
              <a:rPr b="1" lang="en-US" sz="3400"/>
            </a:br>
            <a:r>
              <a:rPr b="1" lang="en-US" sz="3400"/>
              <a:t>AWS ELB Classic Load Balancer</a:t>
            </a:r>
            <a:endParaRPr/>
          </a:p>
        </p:txBody>
      </p:sp>
      <p:sp>
        <p:nvSpPr>
          <p:cNvPr id="2654" name="Google Shape;2654;p90"/>
          <p:cNvSpPr/>
          <p:nvPr/>
        </p:nvSpPr>
        <p:spPr>
          <a:xfrm>
            <a:off x="81088" y="2128237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&amp; AWS Concepts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90"/>
          <p:cNvSpPr/>
          <p:nvPr/>
        </p:nvSpPr>
        <p:spPr>
          <a:xfrm>
            <a:off x="64394" y="2998411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ELB Classic LB</a:t>
            </a:r>
            <a:endParaRPr/>
          </a:p>
        </p:txBody>
      </p:sp>
      <p:sp>
        <p:nvSpPr>
          <p:cNvPr id="2656" name="Google Shape;2656;p90"/>
          <p:cNvSpPr/>
          <p:nvPr/>
        </p:nvSpPr>
        <p:spPr>
          <a:xfrm>
            <a:off x="43212" y="3578815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Security Group</a:t>
            </a:r>
            <a:endParaRPr/>
          </a:p>
        </p:txBody>
      </p:sp>
      <p:sp>
        <p:nvSpPr>
          <p:cNvPr id="2657" name="Google Shape;2657;p90"/>
          <p:cNvSpPr txBox="1"/>
          <p:nvPr/>
        </p:nvSpPr>
        <p:spPr>
          <a:xfrm>
            <a:off x="9241547" y="255281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658" name="Google Shape;2658;p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24753" y="1966660"/>
            <a:ext cx="536474" cy="536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9" name="Google Shape;2659;p90"/>
          <p:cNvCxnSpPr>
            <a:endCxn id="2658" idx="0"/>
          </p:cNvCxnSpPr>
          <p:nvPr/>
        </p:nvCxnSpPr>
        <p:spPr>
          <a:xfrm>
            <a:off x="9859990" y="548260"/>
            <a:ext cx="33000" cy="1418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2660" name="Google Shape;2660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94975" y="-3900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661" name="Google Shape;2661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59392" y="-3135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662" name="Google Shape;2662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90662" y="-2972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663" name="Google Shape;2663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55079" y="-2207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664" name="Google Shape;2664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82431" y="-1201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665" name="Google Shape;2665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46848" y="-436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666" name="Google Shape;2666;p9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32045" y="-4363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7" name="Google Shape;2667;p90"/>
          <p:cNvCxnSpPr>
            <a:stCxn id="2658" idx="1"/>
            <a:endCxn id="2651" idx="3"/>
          </p:cNvCxnSpPr>
          <p:nvPr/>
        </p:nvCxnSpPr>
        <p:spPr>
          <a:xfrm flipH="1">
            <a:off x="7708953" y="2234897"/>
            <a:ext cx="1915800" cy="2446200"/>
          </a:xfrm>
          <a:prstGeom prst="bentConnector3">
            <a:avLst>
              <a:gd fmla="val 39073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8" name="Google Shape;2668;p90"/>
          <p:cNvCxnSpPr>
            <a:stCxn id="2658" idx="3"/>
            <a:endCxn id="2649" idx="1"/>
          </p:cNvCxnSpPr>
          <p:nvPr/>
        </p:nvCxnSpPr>
        <p:spPr>
          <a:xfrm>
            <a:off x="10161227" y="2234897"/>
            <a:ext cx="1989300" cy="2425800"/>
          </a:xfrm>
          <a:prstGeom prst="bentConnector3">
            <a:avLst>
              <a:gd fmla="val 39478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9" name="Google Shape;2669;p90"/>
          <p:cNvSpPr txBox="1"/>
          <p:nvPr/>
        </p:nvSpPr>
        <p:spPr>
          <a:xfrm>
            <a:off x="7434658" y="472252"/>
            <a:ext cx="54394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http://hr-stag-myelb-557211422.us-east-1.elb.amazonaws.com</a:t>
            </a:r>
            <a:endParaRPr/>
          </a:p>
        </p:txBody>
      </p:sp>
      <p:sp>
        <p:nvSpPr>
          <p:cNvPr id="2670" name="Google Shape;2670;p90"/>
          <p:cNvSpPr txBox="1"/>
          <p:nvPr/>
        </p:nvSpPr>
        <p:spPr>
          <a:xfrm>
            <a:off x="7448686" y="812323"/>
            <a:ext cx="57023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http://hr-stag-myelb-557211422.us-east-1.elb.amazonaws.com:81</a:t>
            </a:r>
            <a:endParaRPr/>
          </a:p>
        </p:txBody>
      </p:sp>
      <p:sp>
        <p:nvSpPr>
          <p:cNvPr id="2671" name="Google Shape;2671;p90"/>
          <p:cNvSpPr/>
          <p:nvPr/>
        </p:nvSpPr>
        <p:spPr>
          <a:xfrm>
            <a:off x="43212" y="4216190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Custom SG Rule for Inbound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Port 81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91"/>
          <p:cNvSpPr txBox="1"/>
          <p:nvPr>
            <p:ph type="title"/>
          </p:nvPr>
        </p:nvSpPr>
        <p:spPr>
          <a:xfrm>
            <a:off x="5475382" y="272807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pic>
        <p:nvPicPr>
          <p:cNvPr id="2677" name="Google Shape;267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13" y="184990"/>
            <a:ext cx="4174102" cy="7350548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p91"/>
          <p:cNvSpPr/>
          <p:nvPr/>
        </p:nvSpPr>
        <p:spPr>
          <a:xfrm>
            <a:off x="209320" y="3194892"/>
            <a:ext cx="3756752" cy="42965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91"/>
          <p:cNvSpPr/>
          <p:nvPr/>
        </p:nvSpPr>
        <p:spPr>
          <a:xfrm>
            <a:off x="209319" y="5660834"/>
            <a:ext cx="4065225" cy="86115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91"/>
          <p:cNvSpPr/>
          <p:nvPr/>
        </p:nvSpPr>
        <p:spPr>
          <a:xfrm>
            <a:off x="6833209" y="2627236"/>
            <a:ext cx="5960806" cy="1436887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Security Group to allow access from Internet to Load Balancer using AWS Security Group Terraform Module</a:t>
            </a:r>
            <a:endParaRPr/>
          </a:p>
        </p:txBody>
      </p:sp>
      <p:sp>
        <p:nvSpPr>
          <p:cNvPr id="2681" name="Google Shape;2681;p91"/>
          <p:cNvSpPr/>
          <p:nvPr/>
        </p:nvSpPr>
        <p:spPr>
          <a:xfrm>
            <a:off x="6833209" y="5602364"/>
            <a:ext cx="5960806" cy="978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ELB Classic Load Balancer using Terraform Modules</a:t>
            </a:r>
            <a:endParaRPr/>
          </a:p>
        </p:txBody>
      </p:sp>
      <p:cxnSp>
        <p:nvCxnSpPr>
          <p:cNvPr id="2682" name="Google Shape;2682;p91"/>
          <p:cNvCxnSpPr>
            <a:stCxn id="2680" idx="1"/>
            <a:endCxn id="2678" idx="3"/>
          </p:cNvCxnSpPr>
          <p:nvPr/>
        </p:nvCxnSpPr>
        <p:spPr>
          <a:xfrm flipH="1">
            <a:off x="3966109" y="3345679"/>
            <a:ext cx="2867100" cy="63900"/>
          </a:xfrm>
          <a:prstGeom prst="straightConnector1">
            <a:avLst/>
          </a:prstGeom>
          <a:noFill/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3" name="Google Shape;2683;p91"/>
          <p:cNvCxnSpPr>
            <a:stCxn id="2681" idx="1"/>
          </p:cNvCxnSpPr>
          <p:nvPr/>
        </p:nvCxnSpPr>
        <p:spPr>
          <a:xfrm flipH="1">
            <a:off x="4274509" y="6091410"/>
            <a:ext cx="2558700" cy="9000"/>
          </a:xfrm>
          <a:prstGeom prst="straightConnector1">
            <a:avLst/>
          </a:prstGeom>
          <a:noFill/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92"/>
          <p:cNvSpPr txBox="1"/>
          <p:nvPr>
            <p:ph idx="1" type="body"/>
          </p:nvPr>
        </p:nvSpPr>
        <p:spPr>
          <a:xfrm>
            <a:off x="272781" y="2456910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- Basic</a:t>
            </a:r>
            <a:endParaRPr/>
          </a:p>
        </p:txBody>
      </p:sp>
      <p:pic>
        <p:nvPicPr>
          <p:cNvPr descr="HashiCorp Terraform" id="2689" name="Google Shape;268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690" name="Google Shape;2690;p92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691" name="Google Shape;2691;p92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692" name="Google Shape;2692;p92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3" name="Google Shape;269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4" name="Google Shape;2694;p92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2695" name="Google Shape;2695;p92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2696" name="Google Shape;2696;p92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2697" name="Google Shape;2697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8" name="Google Shape;2698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9" name="Google Shape;2699;p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700" name="Google Shape;2700;p92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701" name="Google Shape;2701;p92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2702" name="Google Shape;2702;p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3" name="Google Shape;2703;p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4" name="Google Shape;2704;p92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705" name="Google Shape;2705;p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p92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707" name="Google Shape;2707;p9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8" name="Google Shape;2708;p92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2709" name="Google Shape;2709;p92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2710" name="Google Shape;2710;p92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711" name="Google Shape;2711;p9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2" name="Google Shape;2712;p92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2713" name="Google Shape;2713;p92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714" name="Google Shape;2714;p9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93"/>
          <p:cNvSpPr/>
          <p:nvPr/>
        </p:nvSpPr>
        <p:spPr>
          <a:xfrm>
            <a:off x="5618236" y="1737082"/>
            <a:ext cx="8483355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720" name="Google Shape;2720;p93"/>
          <p:cNvSpPr/>
          <p:nvPr/>
        </p:nvSpPr>
        <p:spPr>
          <a:xfrm>
            <a:off x="5221997" y="738132"/>
            <a:ext cx="9057473" cy="67677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721" name="Google Shape;2721;p93"/>
          <p:cNvSpPr/>
          <p:nvPr/>
        </p:nvSpPr>
        <p:spPr>
          <a:xfrm>
            <a:off x="6166075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722" name="Google Shape;272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97" y="746416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237" y="1737082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4" name="Google Shape;2724;p93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725" name="Google Shape;2725;p93"/>
          <p:cNvSpPr/>
          <p:nvPr/>
        </p:nvSpPr>
        <p:spPr>
          <a:xfrm>
            <a:off x="6552008" y="4105674"/>
            <a:ext cx="1765300" cy="1511514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726" name="Google Shape;2726;p93"/>
          <p:cNvSpPr/>
          <p:nvPr/>
        </p:nvSpPr>
        <p:spPr>
          <a:xfrm>
            <a:off x="6562316" y="2630673"/>
            <a:ext cx="5048856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727" name="Google Shape;2727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316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1675" y="290020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0" name="Google Shape;2730;p93"/>
          <p:cNvSpPr txBox="1"/>
          <p:nvPr/>
        </p:nvSpPr>
        <p:spPr>
          <a:xfrm>
            <a:off x="6689326" y="3450980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731" name="Google Shape;2731;p93"/>
          <p:cNvSpPr/>
          <p:nvPr/>
        </p:nvSpPr>
        <p:spPr>
          <a:xfrm>
            <a:off x="6552008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732" name="Google Shape;2732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008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3" name="Google Shape;2733;p93"/>
          <p:cNvSpPr txBox="1"/>
          <p:nvPr/>
        </p:nvSpPr>
        <p:spPr>
          <a:xfrm>
            <a:off x="6668072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734" name="Google Shape;2734;p93"/>
          <p:cNvSpPr/>
          <p:nvPr/>
        </p:nvSpPr>
        <p:spPr>
          <a:xfrm>
            <a:off x="11566723" y="4105674"/>
            <a:ext cx="1765300" cy="1511514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735" name="Google Shape;2735;p93"/>
          <p:cNvSpPr/>
          <p:nvPr/>
        </p:nvSpPr>
        <p:spPr>
          <a:xfrm>
            <a:off x="11577031" y="263067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736" name="Google Shape;2736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7031" y="262908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7" name="Google Shape;2737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4104086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8" name="Google Shape;2738;p93"/>
          <p:cNvSpPr/>
          <p:nvPr/>
        </p:nvSpPr>
        <p:spPr>
          <a:xfrm>
            <a:off x="11566723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739" name="Google Shape;2739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40" name="Google Shape;2740;p93"/>
          <p:cNvSpPr txBox="1"/>
          <p:nvPr/>
        </p:nvSpPr>
        <p:spPr>
          <a:xfrm>
            <a:off x="11682787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741" name="Google Shape;2741;p93"/>
          <p:cNvSpPr txBox="1"/>
          <p:nvPr/>
        </p:nvSpPr>
        <p:spPr>
          <a:xfrm>
            <a:off x="9188955" y="6964147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742" name="Google Shape;2742;p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4523" y="650830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3" name="Google Shape;2743;p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67433" y="293821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4" name="Google Shape;2744;p93"/>
          <p:cNvSpPr txBox="1"/>
          <p:nvPr/>
        </p:nvSpPr>
        <p:spPr>
          <a:xfrm>
            <a:off x="11405579" y="34789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2745" name="Google Shape;2745;p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22969" y="4579491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6" name="Google Shape;2746;p93"/>
          <p:cNvSpPr txBox="1"/>
          <p:nvPr/>
        </p:nvSpPr>
        <p:spPr>
          <a:xfrm>
            <a:off x="11399478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2747" name="Google Shape;2747;p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21904" y="4585219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8" name="Google Shape;2748;p93"/>
          <p:cNvSpPr txBox="1"/>
          <p:nvPr/>
        </p:nvSpPr>
        <p:spPr>
          <a:xfrm>
            <a:off x="6389559" y="53213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2749" name="Google Shape;2749;p93"/>
          <p:cNvSpPr txBox="1"/>
          <p:nvPr>
            <p:ph type="title"/>
          </p:nvPr>
        </p:nvSpPr>
        <p:spPr>
          <a:xfrm>
            <a:off x="-204745" y="313858"/>
            <a:ext cx="5662522" cy="141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ct val="100000"/>
              <a:buFont typeface="Calibri"/>
              <a:buNone/>
            </a:pPr>
            <a:r>
              <a:rPr b="1" lang="en-US" sz="3400"/>
              <a:t>AWS VPC + EC2 Instance + Security Groups +</a:t>
            </a:r>
            <a:br>
              <a:rPr b="1" lang="en-US" sz="3400"/>
            </a:br>
            <a:r>
              <a:rPr b="1" lang="en-US" sz="3400">
                <a:solidFill>
                  <a:srgbClr val="C00000"/>
                </a:solidFill>
              </a:rPr>
              <a:t>AWS ALB Application</a:t>
            </a:r>
            <a:br>
              <a:rPr b="1" lang="en-US" sz="3400">
                <a:solidFill>
                  <a:srgbClr val="C00000"/>
                </a:solidFill>
              </a:rPr>
            </a:br>
            <a:r>
              <a:rPr b="1" lang="en-US" sz="3400">
                <a:solidFill>
                  <a:srgbClr val="C00000"/>
                </a:solidFill>
              </a:rPr>
              <a:t> Load Balancer</a:t>
            </a:r>
            <a:endParaRPr/>
          </a:p>
        </p:txBody>
      </p:sp>
      <p:sp>
        <p:nvSpPr>
          <p:cNvPr id="2750" name="Google Shape;2750;p93"/>
          <p:cNvSpPr/>
          <p:nvPr/>
        </p:nvSpPr>
        <p:spPr>
          <a:xfrm>
            <a:off x="91679" y="2614122"/>
            <a:ext cx="4937760" cy="74979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&amp; AWS Concepts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p93"/>
          <p:cNvSpPr/>
          <p:nvPr/>
        </p:nvSpPr>
        <p:spPr>
          <a:xfrm>
            <a:off x="74985" y="3484296"/>
            <a:ext cx="4937760" cy="4958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 Module: </a:t>
            </a: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AWS ALB</a:t>
            </a:r>
            <a:endParaRPr/>
          </a:p>
        </p:txBody>
      </p:sp>
      <p:sp>
        <p:nvSpPr>
          <p:cNvPr id="2752" name="Google Shape;2752;p93"/>
          <p:cNvSpPr txBox="1"/>
          <p:nvPr/>
        </p:nvSpPr>
        <p:spPr>
          <a:xfrm>
            <a:off x="9186681" y="340643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cxnSp>
        <p:nvCxnSpPr>
          <p:cNvPr id="2753" name="Google Shape;2753;p93"/>
          <p:cNvCxnSpPr>
            <a:endCxn id="2754" idx="0"/>
          </p:cNvCxnSpPr>
          <p:nvPr/>
        </p:nvCxnSpPr>
        <p:spPr>
          <a:xfrm flipH="1">
            <a:off x="9899032" y="577501"/>
            <a:ext cx="27000" cy="2237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 with solid fill" id="2755" name="Google Shape;2755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94975" y="-3900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756" name="Google Shape;2756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59392" y="-31356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757" name="Google Shape;2757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90662" y="-2972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758" name="Google Shape;2758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55079" y="-22079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759" name="Google Shape;2759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2431" y="-1201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760" name="Google Shape;2760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46848" y="-4362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761" name="Google Shape;2761;p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32045" y="-4363"/>
            <a:ext cx="609668" cy="60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2" name="Google Shape;2762;p93"/>
          <p:cNvCxnSpPr>
            <a:stCxn id="2754" idx="1"/>
            <a:endCxn id="2747" idx="3"/>
          </p:cNvCxnSpPr>
          <p:nvPr/>
        </p:nvCxnSpPr>
        <p:spPr>
          <a:xfrm flipH="1">
            <a:off x="7685720" y="3098913"/>
            <a:ext cx="1929000" cy="1768200"/>
          </a:xfrm>
          <a:prstGeom prst="bentConnector3">
            <a:avLst>
              <a:gd fmla="val 42003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3" name="Google Shape;2763;p93"/>
          <p:cNvCxnSpPr>
            <a:stCxn id="2754" idx="3"/>
            <a:endCxn id="2745" idx="1"/>
          </p:cNvCxnSpPr>
          <p:nvPr/>
        </p:nvCxnSpPr>
        <p:spPr>
          <a:xfrm>
            <a:off x="10183344" y="3098913"/>
            <a:ext cx="1939500" cy="1762500"/>
          </a:xfrm>
          <a:prstGeom prst="bentConnector3">
            <a:avLst>
              <a:gd fmla="val 39779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4" name="Google Shape;2764;p93"/>
          <p:cNvSpPr txBox="1"/>
          <p:nvPr/>
        </p:nvSpPr>
        <p:spPr>
          <a:xfrm>
            <a:off x="7434658" y="472252"/>
            <a:ext cx="52886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http://hr-stag-alb-1575108738.us-east-1.elb.amazonaws.com</a:t>
            </a:r>
            <a:endParaRPr/>
          </a:p>
        </p:txBody>
      </p:sp>
      <p:pic>
        <p:nvPicPr>
          <p:cNvPr id="2754" name="Google Shape;2754;p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14720" y="2814601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5" name="Google Shape;2765;p93"/>
          <p:cNvSpPr txBox="1"/>
          <p:nvPr/>
        </p:nvSpPr>
        <p:spPr>
          <a:xfrm>
            <a:off x="7152046" y="4631668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2766" name="Google Shape;2766;p93"/>
          <p:cNvSpPr txBox="1"/>
          <p:nvPr/>
        </p:nvSpPr>
        <p:spPr>
          <a:xfrm>
            <a:off x="12167433" y="4631453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94"/>
          <p:cNvSpPr txBox="1"/>
          <p:nvPr>
            <p:ph type="title"/>
          </p:nvPr>
        </p:nvSpPr>
        <p:spPr>
          <a:xfrm>
            <a:off x="5475382" y="272807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sp>
        <p:nvSpPr>
          <p:cNvPr id="2772" name="Google Shape;2772;p94"/>
          <p:cNvSpPr/>
          <p:nvPr/>
        </p:nvSpPr>
        <p:spPr>
          <a:xfrm>
            <a:off x="8144216" y="2720592"/>
            <a:ext cx="5960806" cy="1436887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Security Group to allow access from Internet to Load Balancer using AWS Security Group Terraform Module</a:t>
            </a:r>
            <a:endParaRPr/>
          </a:p>
        </p:txBody>
      </p:sp>
      <p:sp>
        <p:nvSpPr>
          <p:cNvPr id="2773" name="Google Shape;2773;p94"/>
          <p:cNvSpPr/>
          <p:nvPr/>
        </p:nvSpPr>
        <p:spPr>
          <a:xfrm>
            <a:off x="8144216" y="5695720"/>
            <a:ext cx="5960806" cy="978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AWS ALB Application Load Balancer using Terraform Modules</a:t>
            </a:r>
            <a:endParaRPr/>
          </a:p>
        </p:txBody>
      </p:sp>
      <p:pic>
        <p:nvPicPr>
          <p:cNvPr id="2774" name="Google Shape;277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28" y="271889"/>
            <a:ext cx="4730932" cy="7266984"/>
          </a:xfrm>
          <a:prstGeom prst="rect">
            <a:avLst/>
          </a:prstGeom>
          <a:noFill/>
          <a:ln>
            <a:noFill/>
          </a:ln>
        </p:spPr>
      </p:pic>
      <p:sp>
        <p:nvSpPr>
          <p:cNvPr id="2775" name="Google Shape;2775;p94"/>
          <p:cNvSpPr/>
          <p:nvPr/>
        </p:nvSpPr>
        <p:spPr>
          <a:xfrm>
            <a:off x="330506" y="3345679"/>
            <a:ext cx="3866921" cy="333955"/>
          </a:xfrm>
          <a:prstGeom prst="roundRect">
            <a:avLst>
              <a:gd fmla="val 16667" name="adj"/>
            </a:avLst>
          </a:prstGeom>
          <a:noFill/>
          <a:ln cap="flat" cmpd="sng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6" name="Google Shape;2776;p94"/>
          <p:cNvSpPr/>
          <p:nvPr/>
        </p:nvSpPr>
        <p:spPr>
          <a:xfrm>
            <a:off x="330506" y="5695720"/>
            <a:ext cx="4494882" cy="980502"/>
          </a:xfrm>
          <a:prstGeom prst="roundRect">
            <a:avLst>
              <a:gd fmla="val 16667" name="adj"/>
            </a:avLst>
          </a:prstGeom>
          <a:noFill/>
          <a:ln cap="flat" cmpd="sng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7" name="Google Shape;2777;p94"/>
          <p:cNvCxnSpPr>
            <a:stCxn id="2772" idx="1"/>
          </p:cNvCxnSpPr>
          <p:nvPr/>
        </p:nvCxnSpPr>
        <p:spPr>
          <a:xfrm flipH="1">
            <a:off x="4197416" y="3439035"/>
            <a:ext cx="3946800" cy="753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8" name="Google Shape;2778;p94"/>
          <p:cNvCxnSpPr>
            <a:stCxn id="2773" idx="1"/>
            <a:endCxn id="2776" idx="3"/>
          </p:cNvCxnSpPr>
          <p:nvPr/>
        </p:nvCxnSpPr>
        <p:spPr>
          <a:xfrm flipH="1">
            <a:off x="4825316" y="6184765"/>
            <a:ext cx="3318900" cy="12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95"/>
          <p:cNvSpPr txBox="1"/>
          <p:nvPr>
            <p:ph idx="1" type="body"/>
          </p:nvPr>
        </p:nvSpPr>
        <p:spPr>
          <a:xfrm>
            <a:off x="272781" y="2238608"/>
            <a:ext cx="10223653" cy="23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25" spcFirstLastPara="1" rIns="109725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000"/>
              <a:buNone/>
            </a:pPr>
            <a:r>
              <a:rPr b="1" lang="en-US" sz="5000">
                <a:solidFill>
                  <a:srgbClr val="3F6E8C"/>
                </a:solidFill>
              </a:rPr>
              <a:t>AWS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VPC with Web, App and DB Tiers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400"/>
              <a:buNone/>
            </a:pPr>
            <a:r>
              <a:rPr b="1" lang="en-US">
                <a:solidFill>
                  <a:srgbClr val="0070C0"/>
                </a:solidFill>
              </a:rPr>
              <a:t>EC2 Instances, Bastion Host and Security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en-US" sz="4000">
                <a:solidFill>
                  <a:srgbClr val="C00000"/>
                </a:solidFill>
              </a:rPr>
              <a:t>Application Load Balancer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r>
              <a:rPr b="1" lang="en-US" sz="4000">
                <a:solidFill>
                  <a:srgbClr val="00B050"/>
                </a:solidFill>
              </a:rPr>
              <a:t>Context Path Based Routing</a:t>
            </a:r>
            <a:endParaRPr/>
          </a:p>
        </p:txBody>
      </p:sp>
      <p:pic>
        <p:nvPicPr>
          <p:cNvPr descr="HashiCorp Terraform" id="2784" name="Google Shape;278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99" y="1991879"/>
            <a:ext cx="3941042" cy="394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785" name="Google Shape;2785;p95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786" name="Google Shape;2786;p95"/>
          <p:cNvSpPr/>
          <p:nvPr/>
        </p:nvSpPr>
        <p:spPr>
          <a:xfrm>
            <a:off x="6527102" y="3843676"/>
            <a:ext cx="3304309" cy="330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ashiCorp Terraform" id="2787" name="Google Shape;2787;p95"/>
          <p:cNvSpPr/>
          <p:nvPr/>
        </p:nvSpPr>
        <p:spPr>
          <a:xfrm>
            <a:off x="73152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8" name="Google Shape;278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49" y="30842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9" name="Google Shape;2789;p95"/>
          <p:cNvSpPr txBox="1"/>
          <p:nvPr/>
        </p:nvSpPr>
        <p:spPr>
          <a:xfrm>
            <a:off x="41367" y="1419066"/>
            <a:ext cx="269176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Virtual Private Cloud (Amazon VPC)</a:t>
            </a:r>
            <a:endParaRPr/>
          </a:p>
        </p:txBody>
      </p:sp>
      <p:sp>
        <p:nvSpPr>
          <p:cNvPr id="2790" name="Google Shape;2790;p95"/>
          <p:cNvSpPr txBox="1"/>
          <p:nvPr/>
        </p:nvSpPr>
        <p:spPr>
          <a:xfrm>
            <a:off x="2731648" y="1416698"/>
            <a:ext cx="168402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sp>
        <p:nvSpPr>
          <p:cNvPr id="2791" name="Google Shape;2791;p95"/>
          <p:cNvSpPr txBox="1"/>
          <p:nvPr/>
        </p:nvSpPr>
        <p:spPr>
          <a:xfrm>
            <a:off x="5045383" y="1416698"/>
            <a:ext cx="1481719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pic>
        <p:nvPicPr>
          <p:cNvPr id="2792" name="Google Shape;2792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3138" y="381787"/>
            <a:ext cx="841040" cy="8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4608" y="419556"/>
            <a:ext cx="803271" cy="80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9480" y="398378"/>
            <a:ext cx="841039" cy="84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795" name="Google Shape;2795;p95"/>
          <p:cNvSpPr txBox="1"/>
          <p:nvPr/>
        </p:nvSpPr>
        <p:spPr>
          <a:xfrm>
            <a:off x="7054567" y="1480581"/>
            <a:ext cx="1145662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2796" name="Google Shape;2796;p95"/>
          <p:cNvSpPr txBox="1"/>
          <p:nvPr/>
        </p:nvSpPr>
        <p:spPr>
          <a:xfrm>
            <a:off x="8737104" y="1533941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table</a:t>
            </a:r>
            <a:endParaRPr/>
          </a:p>
        </p:txBody>
      </p:sp>
      <p:pic>
        <p:nvPicPr>
          <p:cNvPr id="2797" name="Google Shape;2797;p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26361" y="308427"/>
            <a:ext cx="1064249" cy="1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8" name="Google Shape;2798;p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0062" y="308427"/>
            <a:ext cx="914400" cy="91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99" name="Google Shape;2799;p95"/>
          <p:cNvSpPr txBox="1"/>
          <p:nvPr/>
        </p:nvSpPr>
        <p:spPr>
          <a:xfrm>
            <a:off x="10898731" y="1540637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800" name="Google Shape;2800;p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63914" y="361697"/>
            <a:ext cx="914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1" name="Google Shape;2801;p95"/>
          <p:cNvSpPr txBox="1"/>
          <p:nvPr/>
        </p:nvSpPr>
        <p:spPr>
          <a:xfrm>
            <a:off x="12886112" y="1565970"/>
            <a:ext cx="1270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802" name="Google Shape;2802;p9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845" y="6388120"/>
            <a:ext cx="724204" cy="7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3" name="Google Shape;2803;p95"/>
          <p:cNvSpPr txBox="1"/>
          <p:nvPr/>
        </p:nvSpPr>
        <p:spPr>
          <a:xfrm>
            <a:off x="41367" y="7351040"/>
            <a:ext cx="1214556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  <a:endParaRPr/>
          </a:p>
        </p:txBody>
      </p:sp>
      <p:sp>
        <p:nvSpPr>
          <p:cNvPr id="2804" name="Google Shape;2804;p95"/>
          <p:cNvSpPr/>
          <p:nvPr/>
        </p:nvSpPr>
        <p:spPr>
          <a:xfrm>
            <a:off x="1615721" y="6403136"/>
            <a:ext cx="1190682" cy="919988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sp>
        <p:nvSpPr>
          <p:cNvPr id="2805" name="Google Shape;2805;p95"/>
          <p:cNvSpPr txBox="1"/>
          <p:nvPr/>
        </p:nvSpPr>
        <p:spPr>
          <a:xfrm>
            <a:off x="3125957" y="7283330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806" name="Google Shape;2806;p9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21027" y="6405930"/>
            <a:ext cx="783456" cy="78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07" name="Google Shape;2807;p95"/>
          <p:cNvSpPr txBox="1"/>
          <p:nvPr/>
        </p:nvSpPr>
        <p:spPr>
          <a:xfrm>
            <a:off x="1444007" y="7401469"/>
            <a:ext cx="152217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</a:t>
            </a:r>
            <a:endParaRPr/>
          </a:p>
        </p:txBody>
      </p:sp>
      <p:sp>
        <p:nvSpPr>
          <p:cNvPr id="2808" name="Google Shape;2808;p95"/>
          <p:cNvSpPr txBox="1"/>
          <p:nvPr/>
        </p:nvSpPr>
        <p:spPr>
          <a:xfrm>
            <a:off x="4372550" y="7289522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id="2809" name="Google Shape;2809;p9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50748" y="6421959"/>
            <a:ext cx="783455" cy="783455"/>
          </a:xfrm>
          <a:prstGeom prst="rect">
            <a:avLst/>
          </a:prstGeom>
          <a:noFill/>
          <a:ln>
            <a:noFill/>
          </a:ln>
        </p:spPr>
      </p:pic>
      <p:sp>
        <p:nvSpPr>
          <p:cNvPr descr="HashiCorp Terraform" id="2810" name="Google Shape;2810;p95"/>
          <p:cNvSpPr/>
          <p:nvPr/>
        </p:nvSpPr>
        <p:spPr>
          <a:xfrm>
            <a:off x="7467600" y="4267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1" name="Google Shape;2811;p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5386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2" name="Google Shape;2812;p95"/>
          <p:cNvSpPr txBox="1"/>
          <p:nvPr/>
        </p:nvSpPr>
        <p:spPr>
          <a:xfrm>
            <a:off x="5565815" y="7234647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2813" name="Google Shape;2813;p9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8951" y="647009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p95"/>
          <p:cNvSpPr txBox="1"/>
          <p:nvPr/>
        </p:nvSpPr>
        <p:spPr>
          <a:xfrm>
            <a:off x="6972086" y="7232093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96"/>
          <p:cNvSpPr/>
          <p:nvPr/>
        </p:nvSpPr>
        <p:spPr>
          <a:xfrm>
            <a:off x="271306" y="1737082"/>
            <a:ext cx="13830287" cy="5633206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sp>
        <p:nvSpPr>
          <p:cNvPr id="2820" name="Google Shape;2820;p96"/>
          <p:cNvSpPr/>
          <p:nvPr/>
        </p:nvSpPr>
        <p:spPr>
          <a:xfrm>
            <a:off x="120581" y="1118092"/>
            <a:ext cx="14158889" cy="6387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625" spcFirstLastPara="1" rIns="91425" wrap="square" tIns="109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2821" name="Google Shape;2821;p96"/>
          <p:cNvSpPr/>
          <p:nvPr/>
        </p:nvSpPr>
        <p:spPr>
          <a:xfrm>
            <a:off x="245821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/>
          </a:p>
        </p:txBody>
      </p:sp>
      <p:pic>
        <p:nvPicPr>
          <p:cNvPr id="2822" name="Google Shape;2822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01" y="1134748"/>
            <a:ext cx="39624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306" y="1753031"/>
            <a:ext cx="39624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4" name="Google Shape;2824;p96"/>
          <p:cNvSpPr/>
          <p:nvPr/>
        </p:nvSpPr>
        <p:spPr>
          <a:xfrm>
            <a:off x="11208609" y="1189825"/>
            <a:ext cx="2514600" cy="5921683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9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/>
          </a:p>
        </p:txBody>
      </p:sp>
      <p:sp>
        <p:nvSpPr>
          <p:cNvPr id="2825" name="Google Shape;2825;p96"/>
          <p:cNvSpPr/>
          <p:nvPr/>
        </p:nvSpPr>
        <p:spPr>
          <a:xfrm>
            <a:off x="2844152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826" name="Google Shape;2826;p96"/>
          <p:cNvSpPr/>
          <p:nvPr/>
        </p:nvSpPr>
        <p:spPr>
          <a:xfrm>
            <a:off x="2854459" y="1879743"/>
            <a:ext cx="8708572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827" name="Google Shape;2827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7865" y="1881803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4459" y="3151996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0890" y="2169303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0" name="Google Shape;2830;p96"/>
          <p:cNvSpPr txBox="1"/>
          <p:nvPr/>
        </p:nvSpPr>
        <p:spPr>
          <a:xfrm>
            <a:off x="2983135" y="2689586"/>
            <a:ext cx="151649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/>
          </a:p>
        </p:txBody>
      </p:sp>
      <p:sp>
        <p:nvSpPr>
          <p:cNvPr id="2831" name="Google Shape;2831;p96"/>
          <p:cNvSpPr/>
          <p:nvPr/>
        </p:nvSpPr>
        <p:spPr>
          <a:xfrm>
            <a:off x="2844152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832" name="Google Shape;2832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4152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33" name="Google Shape;2833;p96"/>
          <p:cNvSpPr txBox="1"/>
          <p:nvPr/>
        </p:nvSpPr>
        <p:spPr>
          <a:xfrm>
            <a:off x="2960216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834" name="Google Shape;2834;p96"/>
          <p:cNvSpPr/>
          <p:nvPr/>
        </p:nvSpPr>
        <p:spPr>
          <a:xfrm>
            <a:off x="11566723" y="3137949"/>
            <a:ext cx="1765300" cy="2479239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sp>
        <p:nvSpPr>
          <p:cNvPr id="2835" name="Google Shape;2835;p96"/>
          <p:cNvSpPr/>
          <p:nvPr/>
        </p:nvSpPr>
        <p:spPr>
          <a:xfrm>
            <a:off x="11528890" y="1879743"/>
            <a:ext cx="1765300" cy="1143000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id="2836" name="Google Shape;2836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8890" y="187815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7" name="Google Shape;2837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4386" y="3142460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96"/>
          <p:cNvSpPr/>
          <p:nvPr/>
        </p:nvSpPr>
        <p:spPr>
          <a:xfrm>
            <a:off x="11566723" y="5877556"/>
            <a:ext cx="1765300" cy="1143000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3383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/>
          </a:p>
        </p:txBody>
      </p:sp>
      <p:pic>
        <p:nvPicPr>
          <p:cNvPr id="2839" name="Google Shape;2839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6723" y="5875968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96"/>
          <p:cNvSpPr txBox="1"/>
          <p:nvPr/>
        </p:nvSpPr>
        <p:spPr>
          <a:xfrm>
            <a:off x="11682787" y="6285037"/>
            <a:ext cx="149569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841" name="Google Shape;2841;p96"/>
          <p:cNvSpPr txBox="1"/>
          <p:nvPr/>
        </p:nvSpPr>
        <p:spPr>
          <a:xfrm>
            <a:off x="619546" y="2605112"/>
            <a:ext cx="14033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endParaRPr/>
          </a:p>
        </p:txBody>
      </p:sp>
      <p:pic>
        <p:nvPicPr>
          <p:cNvPr id="2842" name="Google Shape;2842;p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5114" y="214927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3" name="Google Shape;2843;p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9292" y="218728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4" name="Google Shape;2844;p96"/>
          <p:cNvSpPr txBox="1"/>
          <p:nvPr/>
        </p:nvSpPr>
        <p:spPr>
          <a:xfrm>
            <a:off x="11357438" y="272800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Bastion EC2 Instance</a:t>
            </a:r>
            <a:endParaRPr/>
          </a:p>
        </p:txBody>
      </p:sp>
      <p:pic>
        <p:nvPicPr>
          <p:cNvPr id="2845" name="Google Shape;2845;p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9292" y="3369275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6" name="Google Shape;2846;p96"/>
          <p:cNvSpPr txBox="1"/>
          <p:nvPr/>
        </p:nvSpPr>
        <p:spPr>
          <a:xfrm>
            <a:off x="11399478" y="5305000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pic>
        <p:nvPicPr>
          <p:cNvPr id="2847" name="Google Shape;2847;p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70890" y="3359792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8" name="Google Shape;2848;p96"/>
          <p:cNvSpPr txBox="1"/>
          <p:nvPr/>
        </p:nvSpPr>
        <p:spPr>
          <a:xfrm>
            <a:off x="2681703" y="5321335"/>
            <a:ext cx="211935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Private EC2 Instance</a:t>
            </a:r>
            <a:endParaRPr/>
          </a:p>
        </p:txBody>
      </p:sp>
      <p:sp>
        <p:nvSpPr>
          <p:cNvPr id="2849" name="Google Shape;2849;p96"/>
          <p:cNvSpPr txBox="1"/>
          <p:nvPr/>
        </p:nvSpPr>
        <p:spPr>
          <a:xfrm>
            <a:off x="8158880" y="1994204"/>
            <a:ext cx="13398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Load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Balancer</a:t>
            </a:r>
            <a:endParaRPr/>
          </a:p>
        </p:txBody>
      </p:sp>
      <p:pic>
        <p:nvPicPr>
          <p:cNvPr descr="User with solid fill" id="2850" name="Google Shape;2850;p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12549" y="0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851" name="Google Shape;2851;p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10843" y="-4363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852" name="Google Shape;2852;p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69157" y="-39618"/>
            <a:ext cx="609668" cy="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3" name="Google Shape;2853;p9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31185" y="1899148"/>
            <a:ext cx="568624" cy="5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4" name="Google Shape;2854;p96"/>
          <p:cNvSpPr txBox="1"/>
          <p:nvPr/>
        </p:nvSpPr>
        <p:spPr>
          <a:xfrm>
            <a:off x="3411677" y="343363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2855" name="Google Shape;2855;p96"/>
          <p:cNvSpPr txBox="1"/>
          <p:nvPr/>
        </p:nvSpPr>
        <p:spPr>
          <a:xfrm>
            <a:off x="12151804" y="3435995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/>
          </a:p>
        </p:txBody>
      </p:sp>
      <p:sp>
        <p:nvSpPr>
          <p:cNvPr id="2856" name="Google Shape;2856;p96"/>
          <p:cNvSpPr/>
          <p:nvPr/>
        </p:nvSpPr>
        <p:spPr>
          <a:xfrm>
            <a:off x="5174901" y="2700050"/>
            <a:ext cx="1105319" cy="313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/app1*</a:t>
            </a:r>
            <a:endParaRPr/>
          </a:p>
        </p:txBody>
      </p:sp>
      <p:sp>
        <p:nvSpPr>
          <p:cNvPr id="2857" name="Google Shape;2857;p96"/>
          <p:cNvSpPr/>
          <p:nvPr/>
        </p:nvSpPr>
        <p:spPr>
          <a:xfrm>
            <a:off x="7342315" y="2695336"/>
            <a:ext cx="1105319" cy="313932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</p:txBody>
      </p:sp>
      <p:sp>
        <p:nvSpPr>
          <p:cNvPr id="2858" name="Google Shape;2858;p96"/>
          <p:cNvSpPr/>
          <p:nvPr/>
        </p:nvSpPr>
        <p:spPr>
          <a:xfrm>
            <a:off x="9307253" y="2681748"/>
            <a:ext cx="1105319" cy="3139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/app2*</a:t>
            </a:r>
            <a:endParaRPr/>
          </a:p>
        </p:txBody>
      </p:sp>
      <p:sp>
        <p:nvSpPr>
          <p:cNvPr id="2859" name="Google Shape;2859;p96"/>
          <p:cNvSpPr/>
          <p:nvPr/>
        </p:nvSpPr>
        <p:spPr>
          <a:xfrm>
            <a:off x="7342314" y="3123751"/>
            <a:ext cx="1105319" cy="392251"/>
          </a:xfrm>
          <a:prstGeom prst="rect">
            <a:avLst/>
          </a:prstGeom>
          <a:solidFill>
            <a:srgbClr val="7839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 Response</a:t>
            </a:r>
            <a:endParaRPr/>
          </a:p>
        </p:txBody>
      </p:sp>
      <p:pic>
        <p:nvPicPr>
          <p:cNvPr id="2860" name="Google Shape;2860;p9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68382" y="3995405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29600" y="3974420"/>
            <a:ext cx="56388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2" name="Google Shape;2862;p96"/>
          <p:cNvSpPr txBox="1"/>
          <p:nvPr/>
        </p:nvSpPr>
        <p:spPr>
          <a:xfrm>
            <a:off x="3403354" y="4058103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sp>
        <p:nvSpPr>
          <p:cNvPr id="2863" name="Google Shape;2863;p96"/>
          <p:cNvSpPr txBox="1"/>
          <p:nvPr/>
        </p:nvSpPr>
        <p:spPr>
          <a:xfrm>
            <a:off x="12181205" y="4056994"/>
            <a:ext cx="4988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/>
          </a:p>
        </p:txBody>
      </p:sp>
      <p:cxnSp>
        <p:nvCxnSpPr>
          <p:cNvPr id="2864" name="Google Shape;2864;p96"/>
          <p:cNvCxnSpPr>
            <a:stCxn id="2856" idx="2"/>
            <a:endCxn id="2854" idx="3"/>
          </p:cNvCxnSpPr>
          <p:nvPr/>
        </p:nvCxnSpPr>
        <p:spPr>
          <a:xfrm rot="5400000">
            <a:off x="4501461" y="2422982"/>
            <a:ext cx="635100" cy="18171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5" name="Google Shape;2865;p96"/>
          <p:cNvCxnSpPr>
            <a:stCxn id="2856" idx="2"/>
            <a:endCxn id="2855" idx="1"/>
          </p:cNvCxnSpPr>
          <p:nvPr/>
        </p:nvCxnSpPr>
        <p:spPr>
          <a:xfrm flipH="1" rot="-5400000">
            <a:off x="8620911" y="120632"/>
            <a:ext cx="637500" cy="64242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6" name="Google Shape;2866;p96"/>
          <p:cNvCxnSpPr>
            <a:stCxn id="2858" idx="2"/>
            <a:endCxn id="2863" idx="1"/>
          </p:cNvCxnSpPr>
          <p:nvPr/>
        </p:nvCxnSpPr>
        <p:spPr>
          <a:xfrm flipH="1" rot="-5400000">
            <a:off x="10382213" y="2473380"/>
            <a:ext cx="1276800" cy="23214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7" name="Google Shape;2867;p96"/>
          <p:cNvCxnSpPr>
            <a:stCxn id="2858" idx="2"/>
            <a:endCxn id="2862" idx="3"/>
          </p:cNvCxnSpPr>
          <p:nvPr/>
        </p:nvCxnSpPr>
        <p:spPr>
          <a:xfrm rot="5400000">
            <a:off x="6242063" y="655830"/>
            <a:ext cx="1278000" cy="59577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8" name="Google Shape;2868;p96"/>
          <p:cNvCxnSpPr>
            <a:stCxn id="2852" idx="2"/>
            <a:endCxn id="2853" idx="0"/>
          </p:cNvCxnSpPr>
          <p:nvPr/>
        </p:nvCxnSpPr>
        <p:spPr>
          <a:xfrm rot="5400000">
            <a:off x="8480241" y="5300"/>
            <a:ext cx="1329000" cy="2458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9" name="Google Shape;2869;p96"/>
          <p:cNvCxnSpPr>
            <a:stCxn id="2853" idx="3"/>
            <a:endCxn id="2858" idx="0"/>
          </p:cNvCxnSpPr>
          <p:nvPr/>
        </p:nvCxnSpPr>
        <p:spPr>
          <a:xfrm>
            <a:off x="8199809" y="2183460"/>
            <a:ext cx="1660200" cy="498300"/>
          </a:xfrm>
          <a:prstGeom prst="bentConnector2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0" name="Google Shape;2870;p96"/>
          <p:cNvCxnSpPr>
            <a:stCxn id="2853" idx="2"/>
            <a:endCxn id="2857" idx="0"/>
          </p:cNvCxnSpPr>
          <p:nvPr/>
        </p:nvCxnSpPr>
        <p:spPr>
          <a:xfrm flipH="1">
            <a:off x="7895097" y="2467772"/>
            <a:ext cx="20400" cy="2277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1" name="Google Shape;2871;p96"/>
          <p:cNvCxnSpPr>
            <a:stCxn id="2857" idx="2"/>
            <a:endCxn id="2859" idx="0"/>
          </p:cNvCxnSpPr>
          <p:nvPr/>
        </p:nvCxnSpPr>
        <p:spPr>
          <a:xfrm>
            <a:off x="7894974" y="3009268"/>
            <a:ext cx="0" cy="1146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2" name="Google Shape;2872;p96"/>
          <p:cNvCxnSpPr>
            <a:endCxn id="2856" idx="0"/>
          </p:cNvCxnSpPr>
          <p:nvPr/>
        </p:nvCxnSpPr>
        <p:spPr>
          <a:xfrm flipH="1">
            <a:off x="5727561" y="2156450"/>
            <a:ext cx="1903500" cy="5436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3" name="Google Shape;2873;p96"/>
          <p:cNvCxnSpPr>
            <a:stCxn id="2850" idx="2"/>
            <a:endCxn id="2853" idx="0"/>
          </p:cNvCxnSpPr>
          <p:nvPr/>
        </p:nvCxnSpPr>
        <p:spPr>
          <a:xfrm flipH="1" rot="-5400000">
            <a:off x="6121683" y="105368"/>
            <a:ext cx="1289400" cy="2298000"/>
          </a:xfrm>
          <a:prstGeom prst="bentConnector3">
            <a:avLst>
              <a:gd fmla="val 4911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4" name="Google Shape;2874;p96"/>
          <p:cNvCxnSpPr>
            <a:stCxn id="2851" idx="2"/>
            <a:endCxn id="2853" idx="0"/>
          </p:cNvCxnSpPr>
          <p:nvPr/>
        </p:nvCxnSpPr>
        <p:spPr>
          <a:xfrm flipH="1">
            <a:off x="7915377" y="605305"/>
            <a:ext cx="300" cy="1293900"/>
          </a:xfrm>
          <a:prstGeom prst="straightConnector1">
            <a:avLst/>
          </a:prstGeom>
          <a:noFill/>
          <a:ln cap="flat" cmpd="sng" w="25400">
            <a:solidFill>
              <a:srgbClr val="78397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75" name="Google Shape;2875;p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6215" y="306132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6" name="Google Shape;2876;p96"/>
          <p:cNvSpPr txBox="1"/>
          <p:nvPr/>
        </p:nvSpPr>
        <p:spPr>
          <a:xfrm>
            <a:off x="546644" y="3825876"/>
            <a:ext cx="15254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Certificate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(ACM)</a:t>
            </a:r>
            <a:endParaRPr/>
          </a:p>
        </p:txBody>
      </p:sp>
      <p:pic>
        <p:nvPicPr>
          <p:cNvPr id="2877" name="Google Shape;2877;p9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96960" y="440987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8" name="Google Shape;2878;p96"/>
          <p:cNvSpPr txBox="1"/>
          <p:nvPr/>
        </p:nvSpPr>
        <p:spPr>
          <a:xfrm>
            <a:off x="550095" y="5171874"/>
            <a:ext cx="1525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endParaRPr/>
          </a:p>
        </p:txBody>
      </p:sp>
      <p:sp>
        <p:nvSpPr>
          <p:cNvPr id="2879" name="Google Shape;2879;p96"/>
          <p:cNvSpPr txBox="1"/>
          <p:nvPr/>
        </p:nvSpPr>
        <p:spPr>
          <a:xfrm>
            <a:off x="2924161" y="513403"/>
            <a:ext cx="3289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http://apps.devopsincloud.com/app1</a:t>
            </a:r>
            <a:endParaRPr/>
          </a:p>
        </p:txBody>
      </p:sp>
      <p:sp>
        <p:nvSpPr>
          <p:cNvPr id="2880" name="Google Shape;2880;p96"/>
          <p:cNvSpPr txBox="1"/>
          <p:nvPr/>
        </p:nvSpPr>
        <p:spPr>
          <a:xfrm>
            <a:off x="6396265" y="538931"/>
            <a:ext cx="28768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8397A"/>
                </a:solidFill>
                <a:latin typeface="Calibri"/>
                <a:ea typeface="Calibri"/>
                <a:cs typeface="Calibri"/>
                <a:sym typeface="Calibri"/>
              </a:rPr>
              <a:t>http://apps.devopsincloud.com</a:t>
            </a:r>
            <a:endParaRPr sz="1600">
              <a:solidFill>
                <a:srgbClr val="783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p96"/>
          <p:cNvSpPr txBox="1"/>
          <p:nvPr/>
        </p:nvSpPr>
        <p:spPr>
          <a:xfrm>
            <a:off x="9557455" y="609532"/>
            <a:ext cx="3289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http://apps.devopsincloud.com/app2</a:t>
            </a:r>
            <a:endParaRPr/>
          </a:p>
        </p:txBody>
      </p:sp>
      <p:sp>
        <p:nvSpPr>
          <p:cNvPr id="2882" name="Google Shape;2882;p96"/>
          <p:cNvSpPr/>
          <p:nvPr/>
        </p:nvSpPr>
        <p:spPr>
          <a:xfrm>
            <a:off x="9925411" y="1962009"/>
            <a:ext cx="1105319" cy="3139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pic>
        <p:nvPicPr>
          <p:cNvPr id="2883" name="Google Shape;2883;p9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44070" y="5192687"/>
            <a:ext cx="5046515" cy="1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4" name="Google Shape;2884;p96"/>
          <p:cNvSpPr/>
          <p:nvPr/>
        </p:nvSpPr>
        <p:spPr>
          <a:xfrm>
            <a:off x="5074920" y="1597224"/>
            <a:ext cx="6036105" cy="2267298"/>
          </a:xfrm>
          <a:prstGeom prst="rect">
            <a:avLst/>
          </a:prstGeom>
          <a:noFill/>
          <a:ln cap="flat" cmpd="sng" w="508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5" name="Google Shape;2885;p96"/>
          <p:cNvSpPr/>
          <p:nvPr/>
        </p:nvSpPr>
        <p:spPr>
          <a:xfrm>
            <a:off x="152179" y="64629"/>
            <a:ext cx="502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6E8C"/>
                </a:solidFill>
                <a:latin typeface="Calibri"/>
                <a:ea typeface="Calibri"/>
                <a:cs typeface="Calibri"/>
                <a:sym typeface="Calibri"/>
              </a:rPr>
              <a:t>AWS ALB Context Path Based Routing</a:t>
            </a:r>
            <a:endParaRPr b="1" sz="2200">
              <a:solidFill>
                <a:srgbClr val="3F6E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97"/>
          <p:cNvSpPr/>
          <p:nvPr/>
        </p:nvSpPr>
        <p:spPr>
          <a:xfrm>
            <a:off x="5354955" y="2711196"/>
            <a:ext cx="3920490" cy="230886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 Path Based Routing</a:t>
            </a:r>
            <a:endParaRPr/>
          </a:p>
        </p:txBody>
      </p:sp>
      <p:sp>
        <p:nvSpPr>
          <p:cNvPr id="2891" name="Google Shape;2891;p97"/>
          <p:cNvSpPr/>
          <p:nvPr/>
        </p:nvSpPr>
        <p:spPr>
          <a:xfrm>
            <a:off x="118110" y="220550"/>
            <a:ext cx="3726180" cy="13658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 Balancer SG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Port 443</a:t>
            </a:r>
            <a:endParaRPr/>
          </a:p>
        </p:txBody>
      </p:sp>
      <p:sp>
        <p:nvSpPr>
          <p:cNvPr id="2892" name="Google Shape;2892;p97"/>
          <p:cNvSpPr/>
          <p:nvPr/>
        </p:nvSpPr>
        <p:spPr>
          <a:xfrm>
            <a:off x="118110" y="1697093"/>
            <a:ext cx="3726180" cy="13658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 Private Instances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App1</a:t>
            </a:r>
            <a:endParaRPr/>
          </a:p>
        </p:txBody>
      </p:sp>
      <p:sp>
        <p:nvSpPr>
          <p:cNvPr id="2893" name="Google Shape;2893;p97"/>
          <p:cNvSpPr/>
          <p:nvPr/>
        </p:nvSpPr>
        <p:spPr>
          <a:xfrm>
            <a:off x="118110" y="3182731"/>
            <a:ext cx="3726180" cy="13658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 Private Instances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App2</a:t>
            </a:r>
            <a:endParaRPr/>
          </a:p>
        </p:txBody>
      </p:sp>
      <p:sp>
        <p:nvSpPr>
          <p:cNvPr id="2894" name="Google Shape;2894;p97"/>
          <p:cNvSpPr/>
          <p:nvPr/>
        </p:nvSpPr>
        <p:spPr>
          <a:xfrm>
            <a:off x="118110" y="4662263"/>
            <a:ext cx="3726180" cy="13658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Certificate Manager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SSL (HTTPS)</a:t>
            </a:r>
            <a:endParaRPr/>
          </a:p>
        </p:txBody>
      </p:sp>
      <p:sp>
        <p:nvSpPr>
          <p:cNvPr id="2895" name="Google Shape;2895;p97"/>
          <p:cNvSpPr/>
          <p:nvPr/>
        </p:nvSpPr>
        <p:spPr>
          <a:xfrm>
            <a:off x="10536555" y="211455"/>
            <a:ext cx="3726180" cy="136588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Listeners HTTP:80 and HTTPS:443</a:t>
            </a:r>
            <a:endParaRPr/>
          </a:p>
        </p:txBody>
      </p:sp>
      <p:sp>
        <p:nvSpPr>
          <p:cNvPr id="2896" name="Google Shape;2896;p97"/>
          <p:cNvSpPr/>
          <p:nvPr/>
        </p:nvSpPr>
        <p:spPr>
          <a:xfrm>
            <a:off x="10456545" y="1697093"/>
            <a:ext cx="3726180" cy="136588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Groups for App1 and App2</a:t>
            </a:r>
            <a:endParaRPr/>
          </a:p>
        </p:txBody>
      </p:sp>
      <p:sp>
        <p:nvSpPr>
          <p:cNvPr id="2897" name="Google Shape;2897;p97"/>
          <p:cNvSpPr/>
          <p:nvPr/>
        </p:nvSpPr>
        <p:spPr>
          <a:xfrm>
            <a:off x="10536555" y="3182685"/>
            <a:ext cx="3726180" cy="136588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Listener Redirect to HTTPS</a:t>
            </a:r>
            <a:endParaRPr/>
          </a:p>
        </p:txBody>
      </p:sp>
      <p:sp>
        <p:nvSpPr>
          <p:cNvPr id="2898" name="Google Shape;2898;p97"/>
          <p:cNvSpPr/>
          <p:nvPr/>
        </p:nvSpPr>
        <p:spPr>
          <a:xfrm>
            <a:off x="10536555" y="4668277"/>
            <a:ext cx="3726180" cy="136588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 Listener Return Fixed Response for /*</a:t>
            </a:r>
            <a:endParaRPr/>
          </a:p>
        </p:txBody>
      </p:sp>
      <p:sp>
        <p:nvSpPr>
          <p:cNvPr id="2899" name="Google Shape;2899;p97"/>
          <p:cNvSpPr/>
          <p:nvPr/>
        </p:nvSpPr>
        <p:spPr>
          <a:xfrm>
            <a:off x="10536555" y="6164669"/>
            <a:ext cx="3726180" cy="136588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 Listener Rules for /app1* and /app2*</a:t>
            </a:r>
            <a:endParaRPr/>
          </a:p>
        </p:txBody>
      </p:sp>
      <p:sp>
        <p:nvSpPr>
          <p:cNvPr id="2900" name="Google Shape;2900;p97"/>
          <p:cNvSpPr/>
          <p:nvPr/>
        </p:nvSpPr>
        <p:spPr>
          <a:xfrm>
            <a:off x="118110" y="6164669"/>
            <a:ext cx="3726180" cy="13658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Route53 DNS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/>
          </a:p>
        </p:txBody>
      </p:sp>
      <p:cxnSp>
        <p:nvCxnSpPr>
          <p:cNvPr id="2901" name="Google Shape;2901;p97"/>
          <p:cNvCxnSpPr>
            <a:stCxn id="2890" idx="2"/>
            <a:endCxn id="2891" idx="6"/>
          </p:cNvCxnSpPr>
          <p:nvPr/>
        </p:nvCxnSpPr>
        <p:spPr>
          <a:xfrm rot="10800000">
            <a:off x="3844155" y="903427"/>
            <a:ext cx="1510800" cy="2962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2" name="Google Shape;2902;p97"/>
          <p:cNvCxnSpPr>
            <a:stCxn id="2890" idx="2"/>
            <a:endCxn id="2892" idx="6"/>
          </p:cNvCxnSpPr>
          <p:nvPr/>
        </p:nvCxnSpPr>
        <p:spPr>
          <a:xfrm rot="10800000">
            <a:off x="3844155" y="2380027"/>
            <a:ext cx="1510800" cy="148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3" name="Google Shape;2903;p97"/>
          <p:cNvCxnSpPr>
            <a:stCxn id="2890" idx="2"/>
            <a:endCxn id="2893" idx="6"/>
          </p:cNvCxnSpPr>
          <p:nvPr/>
        </p:nvCxnSpPr>
        <p:spPr>
          <a:xfrm rot="10800000">
            <a:off x="3844155" y="3865627"/>
            <a:ext cx="151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4" name="Google Shape;2904;p97"/>
          <p:cNvCxnSpPr>
            <a:stCxn id="2890" idx="2"/>
            <a:endCxn id="2894" idx="6"/>
          </p:cNvCxnSpPr>
          <p:nvPr/>
        </p:nvCxnSpPr>
        <p:spPr>
          <a:xfrm flipH="1">
            <a:off x="3844155" y="3865627"/>
            <a:ext cx="1510800" cy="147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5" name="Google Shape;2905;p97"/>
          <p:cNvCxnSpPr>
            <a:stCxn id="2890" idx="2"/>
            <a:endCxn id="2900" idx="6"/>
          </p:cNvCxnSpPr>
          <p:nvPr/>
        </p:nvCxnSpPr>
        <p:spPr>
          <a:xfrm flipH="1">
            <a:off x="3844155" y="3865627"/>
            <a:ext cx="1510800" cy="298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6" name="Google Shape;2906;p97"/>
          <p:cNvCxnSpPr>
            <a:stCxn id="2890" idx="6"/>
            <a:endCxn id="2895" idx="2"/>
          </p:cNvCxnSpPr>
          <p:nvPr/>
        </p:nvCxnSpPr>
        <p:spPr>
          <a:xfrm flipH="1" rot="10800000">
            <a:off x="9275445" y="894427"/>
            <a:ext cx="1261200" cy="297120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7" name="Google Shape;2907;p97"/>
          <p:cNvCxnSpPr>
            <a:stCxn id="2890" idx="6"/>
            <a:endCxn id="2896" idx="2"/>
          </p:cNvCxnSpPr>
          <p:nvPr/>
        </p:nvCxnSpPr>
        <p:spPr>
          <a:xfrm flipH="1" rot="10800000">
            <a:off x="9275445" y="2380027"/>
            <a:ext cx="1181100" cy="148560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8" name="Google Shape;2908;p97"/>
          <p:cNvCxnSpPr>
            <a:stCxn id="2890" idx="6"/>
            <a:endCxn id="2897" idx="2"/>
          </p:cNvCxnSpPr>
          <p:nvPr/>
        </p:nvCxnSpPr>
        <p:spPr>
          <a:xfrm>
            <a:off x="9275445" y="3865627"/>
            <a:ext cx="1261200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9" name="Google Shape;2909;p97"/>
          <p:cNvCxnSpPr>
            <a:stCxn id="2890" idx="6"/>
            <a:endCxn id="2898" idx="2"/>
          </p:cNvCxnSpPr>
          <p:nvPr/>
        </p:nvCxnSpPr>
        <p:spPr>
          <a:xfrm>
            <a:off x="9275445" y="3865627"/>
            <a:ext cx="1261200" cy="148560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0" name="Google Shape;2910;p97"/>
          <p:cNvCxnSpPr>
            <a:stCxn id="2890" idx="6"/>
            <a:endCxn id="2899" idx="2"/>
          </p:cNvCxnSpPr>
          <p:nvPr/>
        </p:nvCxnSpPr>
        <p:spPr>
          <a:xfrm>
            <a:off x="9275445" y="3865627"/>
            <a:ext cx="1261200" cy="298200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1" name="Google Shape;2911;p97"/>
          <p:cNvSpPr/>
          <p:nvPr/>
        </p:nvSpPr>
        <p:spPr>
          <a:xfrm>
            <a:off x="3844290" y="211455"/>
            <a:ext cx="2316480" cy="4400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TF Configs</a:t>
            </a:r>
            <a:endParaRPr/>
          </a:p>
        </p:txBody>
      </p:sp>
      <p:sp>
        <p:nvSpPr>
          <p:cNvPr id="2912" name="Google Shape;2912;p97"/>
          <p:cNvSpPr/>
          <p:nvPr/>
        </p:nvSpPr>
        <p:spPr>
          <a:xfrm>
            <a:off x="8317230" y="211455"/>
            <a:ext cx="2316480" cy="44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ALB TF Configs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p98"/>
          <p:cNvSpPr txBox="1"/>
          <p:nvPr>
            <p:ph type="title"/>
          </p:nvPr>
        </p:nvSpPr>
        <p:spPr>
          <a:xfrm>
            <a:off x="5521102" y="67332"/>
            <a:ext cx="8149177" cy="118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109725" spcFirstLastPara="1" rIns="109725" wrap="square" tIns="548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6E8C"/>
              </a:buClr>
              <a:buSzPts val="5300"/>
              <a:buFont typeface="Calibri"/>
              <a:buNone/>
            </a:pPr>
            <a:r>
              <a:rPr lang="en-US"/>
              <a:t>What are we going to learn ?</a:t>
            </a:r>
            <a:endParaRPr/>
          </a:p>
        </p:txBody>
      </p:sp>
      <p:sp>
        <p:nvSpPr>
          <p:cNvPr id="2918" name="Google Shape;2918;p98"/>
          <p:cNvSpPr/>
          <p:nvPr/>
        </p:nvSpPr>
        <p:spPr>
          <a:xfrm>
            <a:off x="8348048" y="1949958"/>
            <a:ext cx="5960806" cy="575959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HTTPS 443 in Load Balancer SG</a:t>
            </a:r>
            <a:endParaRPr/>
          </a:p>
        </p:txBody>
      </p:sp>
      <p:cxnSp>
        <p:nvCxnSpPr>
          <p:cNvPr id="2919" name="Google Shape;2919;p98"/>
          <p:cNvCxnSpPr>
            <a:stCxn id="2918" idx="1"/>
            <a:endCxn id="2920" idx="3"/>
          </p:cNvCxnSpPr>
          <p:nvPr/>
        </p:nvCxnSpPr>
        <p:spPr>
          <a:xfrm flipH="1">
            <a:off x="3427148" y="2237938"/>
            <a:ext cx="4920900" cy="9594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21" name="Google Shape;292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6" y="50242"/>
            <a:ext cx="3815372" cy="7488733"/>
          </a:xfrm>
          <a:prstGeom prst="rect">
            <a:avLst/>
          </a:prstGeom>
          <a:noFill/>
          <a:ln>
            <a:noFill/>
          </a:ln>
        </p:spPr>
      </p:pic>
      <p:sp>
        <p:nvSpPr>
          <p:cNvPr id="2920" name="Google Shape;2920;p98"/>
          <p:cNvSpPr/>
          <p:nvPr/>
        </p:nvSpPr>
        <p:spPr>
          <a:xfrm>
            <a:off x="63206" y="3057314"/>
            <a:ext cx="3363890" cy="280246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2" name="Google Shape;2922;p98"/>
          <p:cNvSpPr/>
          <p:nvPr/>
        </p:nvSpPr>
        <p:spPr>
          <a:xfrm>
            <a:off x="110830" y="3836820"/>
            <a:ext cx="3363890" cy="120381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98"/>
          <p:cNvSpPr/>
          <p:nvPr/>
        </p:nvSpPr>
        <p:spPr>
          <a:xfrm>
            <a:off x="8348048" y="3328580"/>
            <a:ext cx="5960806" cy="1052629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App1 and App2 EC2 Instances and also configure their equivalent Outputs</a:t>
            </a:r>
            <a:endParaRPr/>
          </a:p>
        </p:txBody>
      </p:sp>
      <p:cxnSp>
        <p:nvCxnSpPr>
          <p:cNvPr id="2924" name="Google Shape;2924;p98"/>
          <p:cNvCxnSpPr>
            <a:stCxn id="2923" idx="1"/>
            <a:endCxn id="2922" idx="3"/>
          </p:cNvCxnSpPr>
          <p:nvPr/>
        </p:nvCxnSpPr>
        <p:spPr>
          <a:xfrm flipH="1">
            <a:off x="3474848" y="3854895"/>
            <a:ext cx="4873200" cy="5838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5" name="Google Shape;2925;p98"/>
          <p:cNvSpPr/>
          <p:nvPr/>
        </p:nvSpPr>
        <p:spPr>
          <a:xfrm>
            <a:off x="110830" y="5791724"/>
            <a:ext cx="3363890" cy="298241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6" name="Google Shape;2926;p98"/>
          <p:cNvSpPr/>
          <p:nvPr/>
        </p:nvSpPr>
        <p:spPr>
          <a:xfrm>
            <a:off x="8348048" y="4511591"/>
            <a:ext cx="5960806" cy="1221974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ALB HTTP and HTTPS Listeners, App1 and 2 Target Groups, Listener Rules, Redirects etc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7" name="Google Shape;2927;p98"/>
          <p:cNvCxnSpPr>
            <a:stCxn id="2926" idx="1"/>
            <a:endCxn id="2925" idx="3"/>
          </p:cNvCxnSpPr>
          <p:nvPr/>
        </p:nvCxnSpPr>
        <p:spPr>
          <a:xfrm flipH="1">
            <a:off x="3474848" y="5122578"/>
            <a:ext cx="4873200" cy="8184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8" name="Google Shape;2928;p98"/>
          <p:cNvSpPr/>
          <p:nvPr/>
        </p:nvSpPr>
        <p:spPr>
          <a:xfrm>
            <a:off x="158454" y="6289048"/>
            <a:ext cx="3363890" cy="298241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9" name="Google Shape;2929;p98"/>
          <p:cNvSpPr/>
          <p:nvPr/>
        </p:nvSpPr>
        <p:spPr>
          <a:xfrm>
            <a:off x="8348048" y="5811231"/>
            <a:ext cx="5960806" cy="841821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SSL Certificate using AWS Certificate Manager Service</a:t>
            </a:r>
            <a:endParaRPr/>
          </a:p>
        </p:txBody>
      </p:sp>
      <p:cxnSp>
        <p:nvCxnSpPr>
          <p:cNvPr id="2930" name="Google Shape;2930;p98"/>
          <p:cNvCxnSpPr>
            <a:stCxn id="2929" idx="1"/>
            <a:endCxn id="2928" idx="3"/>
          </p:cNvCxnSpPr>
          <p:nvPr/>
        </p:nvCxnSpPr>
        <p:spPr>
          <a:xfrm flipH="1">
            <a:off x="3522248" y="6232141"/>
            <a:ext cx="4825800" cy="2061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1" name="Google Shape;2931;p98"/>
          <p:cNvSpPr/>
          <p:nvPr/>
        </p:nvSpPr>
        <p:spPr>
          <a:xfrm>
            <a:off x="110830" y="6632102"/>
            <a:ext cx="3363890" cy="182368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p98"/>
          <p:cNvSpPr/>
          <p:nvPr/>
        </p:nvSpPr>
        <p:spPr>
          <a:xfrm>
            <a:off x="8348048" y="6784194"/>
            <a:ext cx="5960806" cy="610987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Route53 DNS Record</a:t>
            </a:r>
            <a:endParaRPr/>
          </a:p>
        </p:txBody>
      </p:sp>
      <p:cxnSp>
        <p:nvCxnSpPr>
          <p:cNvPr id="2933" name="Google Shape;2933;p98"/>
          <p:cNvCxnSpPr>
            <a:stCxn id="2932" idx="1"/>
            <a:endCxn id="2931" idx="3"/>
          </p:cNvCxnSpPr>
          <p:nvPr/>
        </p:nvCxnSpPr>
        <p:spPr>
          <a:xfrm rot="10800000">
            <a:off x="3474848" y="6723387"/>
            <a:ext cx="4873200" cy="3663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4" name="Google Shape;2934;p98"/>
          <p:cNvSpPr/>
          <p:nvPr/>
        </p:nvSpPr>
        <p:spPr>
          <a:xfrm>
            <a:off x="8348048" y="1230009"/>
            <a:ext cx="5960806" cy="575959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App1 and App2 Userdata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5" name="Google Shape;2935;p98"/>
          <p:cNvCxnSpPr>
            <a:stCxn id="2934" idx="1"/>
            <a:endCxn id="2936" idx="3"/>
          </p:cNvCxnSpPr>
          <p:nvPr/>
        </p:nvCxnSpPr>
        <p:spPr>
          <a:xfrm rot="10800000">
            <a:off x="2194448" y="338688"/>
            <a:ext cx="6153600" cy="11793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6" name="Google Shape;2936;p98"/>
          <p:cNvSpPr/>
          <p:nvPr/>
        </p:nvSpPr>
        <p:spPr>
          <a:xfrm>
            <a:off x="110830" y="74220"/>
            <a:ext cx="2083730" cy="52893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7" name="Google Shape;2937;p98"/>
          <p:cNvSpPr/>
          <p:nvPr/>
        </p:nvSpPr>
        <p:spPr>
          <a:xfrm>
            <a:off x="158454" y="3543300"/>
            <a:ext cx="2939076" cy="248707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8" name="Google Shape;2938;p98"/>
          <p:cNvSpPr/>
          <p:nvPr/>
        </p:nvSpPr>
        <p:spPr>
          <a:xfrm>
            <a:off x="8348048" y="2616891"/>
            <a:ext cx="5960806" cy="575959"/>
          </a:xfrm>
          <a:prstGeom prst="roundRect">
            <a:avLst>
              <a:gd fmla="val 16667" name="adj"/>
            </a:avLst>
          </a:prstGeom>
          <a:solidFill>
            <a:srgbClr val="22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Route53 Hosted Zone Datasource</a:t>
            </a:r>
            <a:endParaRPr/>
          </a:p>
        </p:txBody>
      </p:sp>
      <p:cxnSp>
        <p:nvCxnSpPr>
          <p:cNvPr id="2939" name="Google Shape;2939;p98"/>
          <p:cNvCxnSpPr>
            <a:stCxn id="2938" idx="1"/>
            <a:endCxn id="2937" idx="3"/>
          </p:cNvCxnSpPr>
          <p:nvPr/>
        </p:nvCxnSpPr>
        <p:spPr>
          <a:xfrm flipH="1">
            <a:off x="3097448" y="2904871"/>
            <a:ext cx="5250600" cy="762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2019-11-12T03:20:49Z</dcterms:created>
  <dc:creator>Stack Simplify</dc:creator>
</cp:coreProperties>
</file>