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Alatsi" charset="1" panose="00000500000000000000"/>
      <p:regular r:id="rId22"/>
    </p:embeddedFont>
    <p:embeddedFont>
      <p:font typeface="Open Sans Bold" charset="1" panose="020B0806030504020204"/>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TextBox 12" id="12"/>
          <p:cNvSpPr txBox="true"/>
          <p:nvPr/>
        </p:nvSpPr>
        <p:spPr>
          <a:xfrm rot="0">
            <a:off x="5174378" y="2500459"/>
            <a:ext cx="12084922" cy="3800475"/>
          </a:xfrm>
          <a:prstGeom prst="rect">
            <a:avLst/>
          </a:prstGeom>
        </p:spPr>
        <p:txBody>
          <a:bodyPr anchor="t" rtlCol="false" tIns="0" lIns="0" bIns="0" rIns="0">
            <a:spAutoFit/>
          </a:bodyPr>
          <a:lstStyle/>
          <a:p>
            <a:pPr algn="ctr">
              <a:lnSpc>
                <a:spcPts val="14550"/>
              </a:lnSpc>
            </a:pPr>
            <a:r>
              <a:rPr lang="en-US" sz="15000">
                <a:solidFill>
                  <a:srgbClr val="000000"/>
                </a:solidFill>
                <a:latin typeface="Alatsi"/>
                <a:ea typeface="Alatsi"/>
                <a:cs typeface="Alatsi"/>
                <a:sym typeface="Alatsi"/>
              </a:rPr>
              <a:t>WASTE MANAGEMENT</a:t>
            </a:r>
          </a:p>
        </p:txBody>
      </p:sp>
      <p:sp>
        <p:nvSpPr>
          <p:cNvPr name="Freeform 13" id="13"/>
          <p:cNvSpPr/>
          <p:nvPr/>
        </p:nvSpPr>
        <p:spPr>
          <a:xfrm flipH="false" flipV="false" rot="0">
            <a:off x="12646898"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1118095"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9</a:t>
              </a:r>
            </a:p>
          </p:txBody>
        </p:sp>
      </p:grpSp>
      <p:sp>
        <p:nvSpPr>
          <p:cNvPr name="TextBox 9" id="9"/>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RANDOM FOREST CLASSIFIER</a:t>
            </a:r>
          </a:p>
        </p:txBody>
      </p:sp>
      <p:sp>
        <p:nvSpPr>
          <p:cNvPr name="Freeform 10" id="10"/>
          <p:cNvSpPr/>
          <p:nvPr/>
        </p:nvSpPr>
        <p:spPr>
          <a:xfrm flipH="false" flipV="false" rot="0">
            <a:off x="14982801" y="637964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535064" y="2980448"/>
            <a:ext cx="17103468" cy="5314178"/>
          </a:xfrm>
          <a:prstGeom prst="rect">
            <a:avLst/>
          </a:prstGeom>
        </p:spPr>
        <p:txBody>
          <a:bodyPr anchor="t" rtlCol="false" tIns="0" lIns="0" bIns="0" rIns="0">
            <a:spAutoFit/>
          </a:bodyPr>
          <a:lstStyle/>
          <a:p>
            <a:pPr algn="just">
              <a:lnSpc>
                <a:spcPts val="5292"/>
              </a:lnSpc>
            </a:pPr>
            <a:r>
              <a:rPr lang="en-US" sz="3780">
                <a:solidFill>
                  <a:srgbClr val="000000"/>
                </a:solidFill>
                <a:latin typeface="Alatsi"/>
                <a:ea typeface="Alatsi"/>
                <a:cs typeface="Alatsi"/>
                <a:sym typeface="Alatsi"/>
              </a:rPr>
              <a:t>A Random Forest classifier is an ensemble learning method that builds multiple decision trees and combines their predictions to improve accuracy and prevent overfitting. It works by randomly selecting subsets of features and training a separate decision tree on each subset. During prediction, each tree makes a vote, and the class with the majority vote is selected as the final output. Random Forest is highly effective for classification tasks, handling both numerical and categorical data well, and is robust to noise and overfitting compared to a single decision tree.</a:t>
            </a:r>
          </a:p>
          <a:p>
            <a:pPr algn="just">
              <a:lnSpc>
                <a:spcPts val="5292"/>
              </a:lnSpc>
            </a:pPr>
          </a:p>
        </p:txBody>
      </p:sp>
      <p:sp>
        <p:nvSpPr>
          <p:cNvPr name="Freeform 12" id="12"/>
          <p:cNvSpPr/>
          <p:nvPr/>
        </p:nvSpPr>
        <p:spPr>
          <a:xfrm flipH="false" flipV="false" rot="0">
            <a:off x="-164890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MODEL DETAILS</a:t>
            </a:r>
          </a:p>
        </p:txBody>
      </p:sp>
      <p:grpSp>
        <p:nvGrpSpPr>
          <p:cNvPr name="Group 3" id="3"/>
          <p:cNvGrpSpPr/>
          <p:nvPr/>
        </p:nvGrpSpPr>
        <p:grpSpPr>
          <a:xfrm rot="0">
            <a:off x="2669281" y="3086099"/>
            <a:ext cx="5349136" cy="1639074"/>
            <a:chOff x="0" y="0"/>
            <a:chExt cx="1699021" cy="520611"/>
          </a:xfrm>
        </p:grpSpPr>
        <p:sp>
          <p:nvSpPr>
            <p:cNvPr name="Freeform 4" id="4"/>
            <p:cNvSpPr/>
            <p:nvPr/>
          </p:nvSpPr>
          <p:spPr>
            <a:xfrm flipH="false" flipV="false" rot="0">
              <a:off x="0" y="0"/>
              <a:ext cx="1699021" cy="520611"/>
            </a:xfrm>
            <a:custGeom>
              <a:avLst/>
              <a:gdLst/>
              <a:ahLst/>
              <a:cxnLst/>
              <a:rect r="r" b="b" t="t" l="l"/>
              <a:pathLst>
                <a:path h="520611" w="1699021">
                  <a:moveTo>
                    <a:pt x="73813" y="0"/>
                  </a:moveTo>
                  <a:lnTo>
                    <a:pt x="1625207" y="0"/>
                  </a:lnTo>
                  <a:cubicBezTo>
                    <a:pt x="1644784" y="0"/>
                    <a:pt x="1663559" y="7777"/>
                    <a:pt x="1677401" y="21619"/>
                  </a:cubicBezTo>
                  <a:cubicBezTo>
                    <a:pt x="1691244" y="35462"/>
                    <a:pt x="1699021" y="54237"/>
                    <a:pt x="1699021" y="73813"/>
                  </a:cubicBezTo>
                  <a:lnTo>
                    <a:pt x="1699021" y="446798"/>
                  </a:lnTo>
                  <a:cubicBezTo>
                    <a:pt x="1699021" y="466374"/>
                    <a:pt x="1691244" y="485149"/>
                    <a:pt x="1677401" y="498992"/>
                  </a:cubicBezTo>
                  <a:cubicBezTo>
                    <a:pt x="1663559" y="512834"/>
                    <a:pt x="1644784" y="520611"/>
                    <a:pt x="1625207" y="520611"/>
                  </a:cubicBezTo>
                  <a:lnTo>
                    <a:pt x="73813" y="520611"/>
                  </a:lnTo>
                  <a:cubicBezTo>
                    <a:pt x="54237" y="520611"/>
                    <a:pt x="35462" y="512834"/>
                    <a:pt x="21619" y="498992"/>
                  </a:cubicBezTo>
                  <a:cubicBezTo>
                    <a:pt x="7777" y="485149"/>
                    <a:pt x="0" y="466374"/>
                    <a:pt x="0" y="446798"/>
                  </a:cubicBezTo>
                  <a:lnTo>
                    <a:pt x="0" y="73813"/>
                  </a:lnTo>
                  <a:cubicBezTo>
                    <a:pt x="0" y="54237"/>
                    <a:pt x="7777" y="35462"/>
                    <a:pt x="21619" y="21619"/>
                  </a:cubicBezTo>
                  <a:cubicBezTo>
                    <a:pt x="35462" y="7777"/>
                    <a:pt x="54237" y="0"/>
                    <a:pt x="73813" y="0"/>
                  </a:cubicBezTo>
                  <a:close/>
                </a:path>
              </a:pathLst>
            </a:custGeom>
            <a:solidFill>
              <a:srgbClr val="E9C7C6"/>
            </a:solidFill>
          </p:spPr>
        </p:sp>
        <p:sp>
          <p:nvSpPr>
            <p:cNvPr name="TextBox 5" id="5"/>
            <p:cNvSpPr txBox="true"/>
            <p:nvPr/>
          </p:nvSpPr>
          <p:spPr>
            <a:xfrm>
              <a:off x="0" y="-38100"/>
              <a:ext cx="1699021" cy="558711"/>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2553980" y="2637148"/>
            <a:ext cx="5464436" cy="550219"/>
          </a:xfrm>
          <a:prstGeom prst="rect">
            <a:avLst/>
          </a:prstGeom>
        </p:spPr>
        <p:txBody>
          <a:bodyPr anchor="t" rtlCol="false" tIns="0" lIns="0" bIns="0" rIns="0">
            <a:spAutoFit/>
          </a:bodyPr>
          <a:lstStyle/>
          <a:p>
            <a:pPr algn="l">
              <a:lnSpc>
                <a:spcPts val="4550"/>
              </a:lnSpc>
            </a:pPr>
            <a:r>
              <a:rPr lang="en-US" sz="3250">
                <a:solidFill>
                  <a:srgbClr val="000000"/>
                </a:solidFill>
                <a:latin typeface="Alatsi"/>
                <a:ea typeface="Alatsi"/>
                <a:cs typeface="Alatsi"/>
                <a:sym typeface="Alatsi"/>
              </a:rPr>
              <a:t>Ensemble Method</a:t>
            </a:r>
          </a:p>
        </p:txBody>
      </p:sp>
      <p:sp>
        <p:nvSpPr>
          <p:cNvPr name="TextBox 7" id="7"/>
          <p:cNvSpPr txBox="true"/>
          <p:nvPr/>
        </p:nvSpPr>
        <p:spPr>
          <a:xfrm rot="0">
            <a:off x="3088200" y="3258213"/>
            <a:ext cx="4558499" cy="1302541"/>
          </a:xfrm>
          <a:prstGeom prst="rect">
            <a:avLst/>
          </a:prstGeom>
        </p:spPr>
        <p:txBody>
          <a:bodyPr anchor="t" rtlCol="false" tIns="0" lIns="0" bIns="0" rIns="0">
            <a:spAutoFit/>
          </a:bodyPr>
          <a:lstStyle/>
          <a:p>
            <a:pPr algn="l">
              <a:lnSpc>
                <a:spcPts val="3477"/>
              </a:lnSpc>
            </a:pPr>
            <a:r>
              <a:rPr lang="en-US" sz="2483">
                <a:solidFill>
                  <a:srgbClr val="000000"/>
                </a:solidFill>
                <a:latin typeface="Alatsi"/>
                <a:ea typeface="Alatsi"/>
                <a:cs typeface="Alatsi"/>
                <a:sym typeface="Alatsi"/>
              </a:rPr>
              <a:t>Combines multiple decision trees to improve accuracy and reduce overfitting.</a:t>
            </a:r>
          </a:p>
        </p:txBody>
      </p:sp>
      <p:grpSp>
        <p:nvGrpSpPr>
          <p:cNvPr name="Group 8" id="8"/>
          <p:cNvGrpSpPr/>
          <p:nvPr/>
        </p:nvGrpSpPr>
        <p:grpSpPr>
          <a:xfrm rot="0">
            <a:off x="2791630" y="5518469"/>
            <a:ext cx="5119328" cy="1548317"/>
            <a:chOff x="0" y="0"/>
            <a:chExt cx="1699021" cy="513861"/>
          </a:xfrm>
        </p:grpSpPr>
        <p:sp>
          <p:nvSpPr>
            <p:cNvPr name="Freeform 9" id="9"/>
            <p:cNvSpPr/>
            <p:nvPr/>
          </p:nvSpPr>
          <p:spPr>
            <a:xfrm flipH="false" flipV="false" rot="0">
              <a:off x="0" y="0"/>
              <a:ext cx="1699021" cy="513861"/>
            </a:xfrm>
            <a:custGeom>
              <a:avLst/>
              <a:gdLst/>
              <a:ahLst/>
              <a:cxnLst/>
              <a:rect r="r" b="b" t="t" l="l"/>
              <a:pathLst>
                <a:path h="513861" w="1699021">
                  <a:moveTo>
                    <a:pt x="77127" y="0"/>
                  </a:moveTo>
                  <a:lnTo>
                    <a:pt x="1621894" y="0"/>
                  </a:lnTo>
                  <a:cubicBezTo>
                    <a:pt x="1642349" y="0"/>
                    <a:pt x="1661967" y="8126"/>
                    <a:pt x="1676431" y="22590"/>
                  </a:cubicBezTo>
                  <a:cubicBezTo>
                    <a:pt x="1690895" y="37054"/>
                    <a:pt x="1699021" y="56672"/>
                    <a:pt x="1699021" y="77127"/>
                  </a:cubicBezTo>
                  <a:lnTo>
                    <a:pt x="1699021" y="436734"/>
                  </a:lnTo>
                  <a:cubicBezTo>
                    <a:pt x="1699021" y="457189"/>
                    <a:pt x="1690895" y="476807"/>
                    <a:pt x="1676431" y="491271"/>
                  </a:cubicBezTo>
                  <a:cubicBezTo>
                    <a:pt x="1661967" y="505735"/>
                    <a:pt x="1642349" y="513861"/>
                    <a:pt x="1621894" y="513861"/>
                  </a:cubicBezTo>
                  <a:lnTo>
                    <a:pt x="77127" y="513861"/>
                  </a:lnTo>
                  <a:cubicBezTo>
                    <a:pt x="34531" y="513861"/>
                    <a:pt x="0" y="479330"/>
                    <a:pt x="0" y="436734"/>
                  </a:cubicBezTo>
                  <a:lnTo>
                    <a:pt x="0" y="77127"/>
                  </a:lnTo>
                  <a:cubicBezTo>
                    <a:pt x="0" y="34531"/>
                    <a:pt x="34531" y="0"/>
                    <a:pt x="77127" y="0"/>
                  </a:cubicBezTo>
                  <a:close/>
                </a:path>
              </a:pathLst>
            </a:custGeom>
            <a:solidFill>
              <a:srgbClr val="E9C7C6"/>
            </a:solidFill>
          </p:spPr>
        </p:sp>
        <p:sp>
          <p:nvSpPr>
            <p:cNvPr name="TextBox 10" id="10"/>
            <p:cNvSpPr txBox="true"/>
            <p:nvPr/>
          </p:nvSpPr>
          <p:spPr>
            <a:xfrm>
              <a:off x="0" y="-38100"/>
              <a:ext cx="1699021" cy="551961"/>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2669281" y="5086350"/>
            <a:ext cx="5229675" cy="529036"/>
          </a:xfrm>
          <a:prstGeom prst="rect">
            <a:avLst/>
          </a:prstGeom>
        </p:spPr>
        <p:txBody>
          <a:bodyPr anchor="t" rtlCol="false" tIns="0" lIns="0" bIns="0" rIns="0">
            <a:spAutoFit/>
          </a:bodyPr>
          <a:lstStyle/>
          <a:p>
            <a:pPr algn="l">
              <a:lnSpc>
                <a:spcPts val="4354"/>
              </a:lnSpc>
            </a:pPr>
            <a:r>
              <a:rPr lang="en-US" sz="3110">
                <a:solidFill>
                  <a:srgbClr val="000000"/>
                </a:solidFill>
                <a:latin typeface="Alatsi"/>
                <a:ea typeface="Alatsi"/>
                <a:cs typeface="Alatsi"/>
                <a:sym typeface="Alatsi"/>
              </a:rPr>
              <a:t>Feature Importance</a:t>
            </a:r>
          </a:p>
        </p:txBody>
      </p:sp>
      <p:sp>
        <p:nvSpPr>
          <p:cNvPr name="TextBox 12" id="12"/>
          <p:cNvSpPr txBox="true"/>
          <p:nvPr/>
        </p:nvSpPr>
        <p:spPr>
          <a:xfrm rot="0">
            <a:off x="3180549" y="5681143"/>
            <a:ext cx="4362659" cy="2089545"/>
          </a:xfrm>
          <a:prstGeom prst="rect">
            <a:avLst/>
          </a:prstGeom>
        </p:spPr>
        <p:txBody>
          <a:bodyPr anchor="t" rtlCol="false" tIns="0" lIns="0" bIns="0" rIns="0">
            <a:spAutoFit/>
          </a:bodyPr>
          <a:lstStyle/>
          <a:p>
            <a:pPr algn="l">
              <a:lnSpc>
                <a:spcPts val="3327"/>
              </a:lnSpc>
            </a:pPr>
            <a:r>
              <a:rPr lang="en-US" sz="2376">
                <a:solidFill>
                  <a:srgbClr val="000000"/>
                </a:solidFill>
                <a:latin typeface="Alatsi"/>
                <a:ea typeface="Alatsi"/>
                <a:cs typeface="Alatsi"/>
                <a:sym typeface="Alatsi"/>
              </a:rPr>
              <a:t>Id</a:t>
            </a:r>
            <a:r>
              <a:rPr lang="en-US" sz="2376">
                <a:solidFill>
                  <a:srgbClr val="000000"/>
                </a:solidFill>
                <a:latin typeface="Alatsi"/>
                <a:ea typeface="Alatsi"/>
                <a:cs typeface="Alatsi"/>
                <a:sym typeface="Alatsi"/>
              </a:rPr>
              <a:t>entifies the most influential features, aiding interpretability of the model.</a:t>
            </a:r>
          </a:p>
          <a:p>
            <a:pPr algn="l">
              <a:lnSpc>
                <a:spcPts val="3327"/>
              </a:lnSpc>
            </a:pPr>
          </a:p>
          <a:p>
            <a:pPr algn="l">
              <a:lnSpc>
                <a:spcPts val="3327"/>
              </a:lnSpc>
            </a:pPr>
          </a:p>
        </p:txBody>
      </p:sp>
      <p:sp>
        <p:nvSpPr>
          <p:cNvPr name="AutoShape 13" id="13"/>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14" id="14"/>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15" id="15"/>
          <p:cNvGrpSpPr/>
          <p:nvPr/>
        </p:nvGrpSpPr>
        <p:grpSpPr>
          <a:xfrm rot="0">
            <a:off x="15859155" y="0"/>
            <a:ext cx="1562612" cy="1673225"/>
            <a:chOff x="0" y="0"/>
            <a:chExt cx="2083482" cy="2230967"/>
          </a:xfrm>
        </p:grpSpPr>
        <p:grpSp>
          <p:nvGrpSpPr>
            <p:cNvPr name="Group 16" id="16"/>
            <p:cNvGrpSpPr/>
            <p:nvPr/>
          </p:nvGrpSpPr>
          <p:grpSpPr>
            <a:xfrm rot="0">
              <a:off x="75599" y="0"/>
              <a:ext cx="1932284" cy="2230967"/>
              <a:chOff x="0" y="0"/>
              <a:chExt cx="703982" cy="812800"/>
            </a:xfrm>
          </p:grpSpPr>
          <p:sp>
            <p:nvSpPr>
              <p:cNvPr name="Freeform 17" id="1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8" id="1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10</a:t>
              </a:r>
            </a:p>
          </p:txBody>
        </p:sp>
      </p:grpSp>
      <p:sp>
        <p:nvSpPr>
          <p:cNvPr name="Freeform 20" id="20"/>
          <p:cNvSpPr/>
          <p:nvPr/>
        </p:nvSpPr>
        <p:spPr>
          <a:xfrm flipH="false" flipV="false" rot="0">
            <a:off x="1475832"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1072122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2" id="22"/>
          <p:cNvGrpSpPr/>
          <p:nvPr/>
        </p:nvGrpSpPr>
        <p:grpSpPr>
          <a:xfrm rot="0">
            <a:off x="10384884" y="3086099"/>
            <a:ext cx="5349136" cy="1639074"/>
            <a:chOff x="0" y="0"/>
            <a:chExt cx="1699021" cy="520611"/>
          </a:xfrm>
        </p:grpSpPr>
        <p:sp>
          <p:nvSpPr>
            <p:cNvPr name="Freeform 23" id="23"/>
            <p:cNvSpPr/>
            <p:nvPr/>
          </p:nvSpPr>
          <p:spPr>
            <a:xfrm flipH="false" flipV="false" rot="0">
              <a:off x="0" y="0"/>
              <a:ext cx="1699021" cy="520611"/>
            </a:xfrm>
            <a:custGeom>
              <a:avLst/>
              <a:gdLst/>
              <a:ahLst/>
              <a:cxnLst/>
              <a:rect r="r" b="b" t="t" l="l"/>
              <a:pathLst>
                <a:path h="520611" w="1699021">
                  <a:moveTo>
                    <a:pt x="73813" y="0"/>
                  </a:moveTo>
                  <a:lnTo>
                    <a:pt x="1625207" y="0"/>
                  </a:lnTo>
                  <a:cubicBezTo>
                    <a:pt x="1644784" y="0"/>
                    <a:pt x="1663559" y="7777"/>
                    <a:pt x="1677401" y="21619"/>
                  </a:cubicBezTo>
                  <a:cubicBezTo>
                    <a:pt x="1691244" y="35462"/>
                    <a:pt x="1699021" y="54237"/>
                    <a:pt x="1699021" y="73813"/>
                  </a:cubicBezTo>
                  <a:lnTo>
                    <a:pt x="1699021" y="446798"/>
                  </a:lnTo>
                  <a:cubicBezTo>
                    <a:pt x="1699021" y="466374"/>
                    <a:pt x="1691244" y="485149"/>
                    <a:pt x="1677401" y="498992"/>
                  </a:cubicBezTo>
                  <a:cubicBezTo>
                    <a:pt x="1663559" y="512834"/>
                    <a:pt x="1644784" y="520611"/>
                    <a:pt x="1625207" y="520611"/>
                  </a:cubicBezTo>
                  <a:lnTo>
                    <a:pt x="73813" y="520611"/>
                  </a:lnTo>
                  <a:cubicBezTo>
                    <a:pt x="54237" y="520611"/>
                    <a:pt x="35462" y="512834"/>
                    <a:pt x="21619" y="498992"/>
                  </a:cubicBezTo>
                  <a:cubicBezTo>
                    <a:pt x="7777" y="485149"/>
                    <a:pt x="0" y="466374"/>
                    <a:pt x="0" y="446798"/>
                  </a:cubicBezTo>
                  <a:lnTo>
                    <a:pt x="0" y="73813"/>
                  </a:lnTo>
                  <a:cubicBezTo>
                    <a:pt x="0" y="54237"/>
                    <a:pt x="7777" y="35462"/>
                    <a:pt x="21619" y="21619"/>
                  </a:cubicBezTo>
                  <a:cubicBezTo>
                    <a:pt x="35462" y="7777"/>
                    <a:pt x="54237" y="0"/>
                    <a:pt x="73813" y="0"/>
                  </a:cubicBezTo>
                  <a:close/>
                </a:path>
              </a:pathLst>
            </a:custGeom>
            <a:solidFill>
              <a:srgbClr val="E9C7C6"/>
            </a:solidFill>
          </p:spPr>
        </p:sp>
        <p:sp>
          <p:nvSpPr>
            <p:cNvPr name="TextBox 24" id="24"/>
            <p:cNvSpPr txBox="true"/>
            <p:nvPr/>
          </p:nvSpPr>
          <p:spPr>
            <a:xfrm>
              <a:off x="0" y="-38100"/>
              <a:ext cx="1699021" cy="558711"/>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10269584" y="2637148"/>
            <a:ext cx="5464436" cy="550219"/>
          </a:xfrm>
          <a:prstGeom prst="rect">
            <a:avLst/>
          </a:prstGeom>
        </p:spPr>
        <p:txBody>
          <a:bodyPr anchor="t" rtlCol="false" tIns="0" lIns="0" bIns="0" rIns="0">
            <a:spAutoFit/>
          </a:bodyPr>
          <a:lstStyle/>
          <a:p>
            <a:pPr algn="l">
              <a:lnSpc>
                <a:spcPts val="4550"/>
              </a:lnSpc>
            </a:pPr>
            <a:r>
              <a:rPr lang="en-US" sz="3250">
                <a:solidFill>
                  <a:srgbClr val="000000"/>
                </a:solidFill>
                <a:latin typeface="Alatsi"/>
                <a:ea typeface="Alatsi"/>
                <a:cs typeface="Alatsi"/>
                <a:sym typeface="Alatsi"/>
              </a:rPr>
              <a:t>Hyperparameters</a:t>
            </a:r>
          </a:p>
        </p:txBody>
      </p:sp>
      <p:sp>
        <p:nvSpPr>
          <p:cNvPr name="TextBox 26" id="26"/>
          <p:cNvSpPr txBox="true"/>
          <p:nvPr/>
        </p:nvSpPr>
        <p:spPr>
          <a:xfrm rot="0">
            <a:off x="10803803" y="3258213"/>
            <a:ext cx="4822758" cy="1302541"/>
          </a:xfrm>
          <a:prstGeom prst="rect">
            <a:avLst/>
          </a:prstGeom>
        </p:spPr>
        <p:txBody>
          <a:bodyPr anchor="t" rtlCol="false" tIns="0" lIns="0" bIns="0" rIns="0">
            <a:spAutoFit/>
          </a:bodyPr>
          <a:lstStyle/>
          <a:p>
            <a:pPr algn="l">
              <a:lnSpc>
                <a:spcPts val="3477"/>
              </a:lnSpc>
            </a:pPr>
            <a:r>
              <a:rPr lang="en-US" sz="2483">
                <a:solidFill>
                  <a:srgbClr val="000000"/>
                </a:solidFill>
                <a:latin typeface="Alatsi"/>
                <a:ea typeface="Alatsi"/>
                <a:cs typeface="Alatsi"/>
                <a:sym typeface="Alatsi"/>
              </a:rPr>
              <a:t>Used 100 estimators, no maximum depth, and class balancing for optimal performance.</a:t>
            </a:r>
          </a:p>
        </p:txBody>
      </p:sp>
      <p:grpSp>
        <p:nvGrpSpPr>
          <p:cNvPr name="Group 27" id="27"/>
          <p:cNvGrpSpPr/>
          <p:nvPr/>
        </p:nvGrpSpPr>
        <p:grpSpPr>
          <a:xfrm rot="0">
            <a:off x="10507233" y="5518469"/>
            <a:ext cx="5119328" cy="1548317"/>
            <a:chOff x="0" y="0"/>
            <a:chExt cx="1699021" cy="513861"/>
          </a:xfrm>
        </p:grpSpPr>
        <p:sp>
          <p:nvSpPr>
            <p:cNvPr name="Freeform 28" id="28"/>
            <p:cNvSpPr/>
            <p:nvPr/>
          </p:nvSpPr>
          <p:spPr>
            <a:xfrm flipH="false" flipV="false" rot="0">
              <a:off x="0" y="0"/>
              <a:ext cx="1699021" cy="513861"/>
            </a:xfrm>
            <a:custGeom>
              <a:avLst/>
              <a:gdLst/>
              <a:ahLst/>
              <a:cxnLst/>
              <a:rect r="r" b="b" t="t" l="l"/>
              <a:pathLst>
                <a:path h="513861" w="1699021">
                  <a:moveTo>
                    <a:pt x="77127" y="0"/>
                  </a:moveTo>
                  <a:lnTo>
                    <a:pt x="1621894" y="0"/>
                  </a:lnTo>
                  <a:cubicBezTo>
                    <a:pt x="1642349" y="0"/>
                    <a:pt x="1661967" y="8126"/>
                    <a:pt x="1676431" y="22590"/>
                  </a:cubicBezTo>
                  <a:cubicBezTo>
                    <a:pt x="1690895" y="37054"/>
                    <a:pt x="1699021" y="56672"/>
                    <a:pt x="1699021" y="77127"/>
                  </a:cubicBezTo>
                  <a:lnTo>
                    <a:pt x="1699021" y="436734"/>
                  </a:lnTo>
                  <a:cubicBezTo>
                    <a:pt x="1699021" y="457189"/>
                    <a:pt x="1690895" y="476807"/>
                    <a:pt x="1676431" y="491271"/>
                  </a:cubicBezTo>
                  <a:cubicBezTo>
                    <a:pt x="1661967" y="505735"/>
                    <a:pt x="1642349" y="513861"/>
                    <a:pt x="1621894" y="513861"/>
                  </a:cubicBezTo>
                  <a:lnTo>
                    <a:pt x="77127" y="513861"/>
                  </a:lnTo>
                  <a:cubicBezTo>
                    <a:pt x="34531" y="513861"/>
                    <a:pt x="0" y="479330"/>
                    <a:pt x="0" y="436734"/>
                  </a:cubicBezTo>
                  <a:lnTo>
                    <a:pt x="0" y="77127"/>
                  </a:lnTo>
                  <a:cubicBezTo>
                    <a:pt x="0" y="34531"/>
                    <a:pt x="34531" y="0"/>
                    <a:pt x="77127" y="0"/>
                  </a:cubicBezTo>
                  <a:close/>
                </a:path>
              </a:pathLst>
            </a:custGeom>
            <a:solidFill>
              <a:srgbClr val="E9C7C6"/>
            </a:solidFill>
          </p:spPr>
        </p:sp>
        <p:sp>
          <p:nvSpPr>
            <p:cNvPr name="TextBox 29" id="29"/>
            <p:cNvSpPr txBox="true"/>
            <p:nvPr/>
          </p:nvSpPr>
          <p:spPr>
            <a:xfrm>
              <a:off x="0" y="-38100"/>
              <a:ext cx="1699021" cy="551961"/>
            </a:xfrm>
            <a:prstGeom prst="rect">
              <a:avLst/>
            </a:prstGeom>
          </p:spPr>
          <p:txBody>
            <a:bodyPr anchor="ctr" rtlCol="false" tIns="50800" lIns="50800" bIns="50800" rIns="50800"/>
            <a:lstStyle/>
            <a:p>
              <a:pPr algn="ctr">
                <a:lnSpc>
                  <a:spcPts val="2659"/>
                </a:lnSpc>
              </a:pPr>
            </a:p>
          </p:txBody>
        </p:sp>
      </p:grpSp>
      <p:sp>
        <p:nvSpPr>
          <p:cNvPr name="TextBox 30" id="30"/>
          <p:cNvSpPr txBox="true"/>
          <p:nvPr/>
        </p:nvSpPr>
        <p:spPr>
          <a:xfrm rot="0">
            <a:off x="10384884" y="5086350"/>
            <a:ext cx="5229675" cy="529036"/>
          </a:xfrm>
          <a:prstGeom prst="rect">
            <a:avLst/>
          </a:prstGeom>
        </p:spPr>
        <p:txBody>
          <a:bodyPr anchor="t" rtlCol="false" tIns="0" lIns="0" bIns="0" rIns="0">
            <a:spAutoFit/>
          </a:bodyPr>
          <a:lstStyle/>
          <a:p>
            <a:pPr algn="l">
              <a:lnSpc>
                <a:spcPts val="4354"/>
              </a:lnSpc>
            </a:pPr>
            <a:r>
              <a:rPr lang="en-US" sz="3110">
                <a:solidFill>
                  <a:srgbClr val="000000"/>
                </a:solidFill>
                <a:latin typeface="Alatsi"/>
                <a:ea typeface="Alatsi"/>
                <a:cs typeface="Alatsi"/>
                <a:sym typeface="Alatsi"/>
              </a:rPr>
              <a:t>Robustness</a:t>
            </a:r>
          </a:p>
        </p:txBody>
      </p:sp>
      <p:sp>
        <p:nvSpPr>
          <p:cNvPr name="TextBox 31" id="31"/>
          <p:cNvSpPr txBox="true"/>
          <p:nvPr/>
        </p:nvSpPr>
        <p:spPr>
          <a:xfrm rot="0">
            <a:off x="10896152" y="5681143"/>
            <a:ext cx="4362659" cy="1248627"/>
          </a:xfrm>
          <a:prstGeom prst="rect">
            <a:avLst/>
          </a:prstGeom>
        </p:spPr>
        <p:txBody>
          <a:bodyPr anchor="t" rtlCol="false" tIns="0" lIns="0" bIns="0" rIns="0">
            <a:spAutoFit/>
          </a:bodyPr>
          <a:lstStyle/>
          <a:p>
            <a:pPr algn="l">
              <a:lnSpc>
                <a:spcPts val="3327"/>
              </a:lnSpc>
            </a:pPr>
            <a:r>
              <a:rPr lang="en-US" sz="2376">
                <a:solidFill>
                  <a:srgbClr val="000000"/>
                </a:solidFill>
                <a:latin typeface="Alatsi"/>
                <a:ea typeface="Alatsi"/>
                <a:cs typeface="Alatsi"/>
                <a:sym typeface="Alatsi"/>
              </a:rPr>
              <a:t>Handles noise and outliers effectively, ensuring consistent predictions.</a:t>
            </a:r>
          </a:p>
        </p:txBody>
      </p:sp>
      <p:grpSp>
        <p:nvGrpSpPr>
          <p:cNvPr name="Group 32" id="32"/>
          <p:cNvGrpSpPr/>
          <p:nvPr/>
        </p:nvGrpSpPr>
        <p:grpSpPr>
          <a:xfrm rot="0">
            <a:off x="6906677" y="8145656"/>
            <a:ext cx="5119328" cy="1548317"/>
            <a:chOff x="0" y="0"/>
            <a:chExt cx="1699021" cy="513861"/>
          </a:xfrm>
        </p:grpSpPr>
        <p:sp>
          <p:nvSpPr>
            <p:cNvPr name="Freeform 33" id="33"/>
            <p:cNvSpPr/>
            <p:nvPr/>
          </p:nvSpPr>
          <p:spPr>
            <a:xfrm flipH="false" flipV="false" rot="0">
              <a:off x="0" y="0"/>
              <a:ext cx="1699021" cy="513861"/>
            </a:xfrm>
            <a:custGeom>
              <a:avLst/>
              <a:gdLst/>
              <a:ahLst/>
              <a:cxnLst/>
              <a:rect r="r" b="b" t="t" l="l"/>
              <a:pathLst>
                <a:path h="513861" w="1699021">
                  <a:moveTo>
                    <a:pt x="77127" y="0"/>
                  </a:moveTo>
                  <a:lnTo>
                    <a:pt x="1621894" y="0"/>
                  </a:lnTo>
                  <a:cubicBezTo>
                    <a:pt x="1642349" y="0"/>
                    <a:pt x="1661967" y="8126"/>
                    <a:pt x="1676431" y="22590"/>
                  </a:cubicBezTo>
                  <a:cubicBezTo>
                    <a:pt x="1690895" y="37054"/>
                    <a:pt x="1699021" y="56672"/>
                    <a:pt x="1699021" y="77127"/>
                  </a:cubicBezTo>
                  <a:lnTo>
                    <a:pt x="1699021" y="436734"/>
                  </a:lnTo>
                  <a:cubicBezTo>
                    <a:pt x="1699021" y="457189"/>
                    <a:pt x="1690895" y="476807"/>
                    <a:pt x="1676431" y="491271"/>
                  </a:cubicBezTo>
                  <a:cubicBezTo>
                    <a:pt x="1661967" y="505735"/>
                    <a:pt x="1642349" y="513861"/>
                    <a:pt x="1621894" y="513861"/>
                  </a:cubicBezTo>
                  <a:lnTo>
                    <a:pt x="77127" y="513861"/>
                  </a:lnTo>
                  <a:cubicBezTo>
                    <a:pt x="34531" y="513861"/>
                    <a:pt x="0" y="479330"/>
                    <a:pt x="0" y="436734"/>
                  </a:cubicBezTo>
                  <a:lnTo>
                    <a:pt x="0" y="77127"/>
                  </a:lnTo>
                  <a:cubicBezTo>
                    <a:pt x="0" y="34531"/>
                    <a:pt x="34531" y="0"/>
                    <a:pt x="77127" y="0"/>
                  </a:cubicBezTo>
                  <a:close/>
                </a:path>
              </a:pathLst>
            </a:custGeom>
            <a:solidFill>
              <a:srgbClr val="E9C7C6"/>
            </a:solidFill>
          </p:spPr>
        </p:sp>
        <p:sp>
          <p:nvSpPr>
            <p:cNvPr name="TextBox 34" id="34"/>
            <p:cNvSpPr txBox="true"/>
            <p:nvPr/>
          </p:nvSpPr>
          <p:spPr>
            <a:xfrm>
              <a:off x="0" y="-38100"/>
              <a:ext cx="1699021" cy="551961"/>
            </a:xfrm>
            <a:prstGeom prst="rect">
              <a:avLst/>
            </a:prstGeom>
          </p:spPr>
          <p:txBody>
            <a:bodyPr anchor="ctr" rtlCol="false" tIns="50800" lIns="50800" bIns="50800" rIns="50800"/>
            <a:lstStyle/>
            <a:p>
              <a:pPr algn="ctr">
                <a:lnSpc>
                  <a:spcPts val="2659"/>
                </a:lnSpc>
              </a:pPr>
            </a:p>
          </p:txBody>
        </p:sp>
      </p:grpSp>
      <p:sp>
        <p:nvSpPr>
          <p:cNvPr name="TextBox 35" id="35"/>
          <p:cNvSpPr txBox="true"/>
          <p:nvPr/>
        </p:nvSpPr>
        <p:spPr>
          <a:xfrm rot="0">
            <a:off x="6784328" y="7713537"/>
            <a:ext cx="5229675" cy="529036"/>
          </a:xfrm>
          <a:prstGeom prst="rect">
            <a:avLst/>
          </a:prstGeom>
        </p:spPr>
        <p:txBody>
          <a:bodyPr anchor="t" rtlCol="false" tIns="0" lIns="0" bIns="0" rIns="0">
            <a:spAutoFit/>
          </a:bodyPr>
          <a:lstStyle/>
          <a:p>
            <a:pPr algn="l">
              <a:lnSpc>
                <a:spcPts val="4354"/>
              </a:lnSpc>
            </a:pPr>
            <a:r>
              <a:rPr lang="en-US" sz="3110">
                <a:solidFill>
                  <a:srgbClr val="000000"/>
                </a:solidFill>
                <a:latin typeface="Alatsi"/>
                <a:ea typeface="Alatsi"/>
                <a:cs typeface="Alatsi"/>
                <a:sym typeface="Alatsi"/>
              </a:rPr>
              <a:t>Accuracy</a:t>
            </a:r>
          </a:p>
        </p:txBody>
      </p:sp>
      <p:sp>
        <p:nvSpPr>
          <p:cNvPr name="TextBox 36" id="36"/>
          <p:cNvSpPr txBox="true"/>
          <p:nvPr/>
        </p:nvSpPr>
        <p:spPr>
          <a:xfrm rot="0">
            <a:off x="7295597" y="8308330"/>
            <a:ext cx="4362659" cy="1248627"/>
          </a:xfrm>
          <a:prstGeom prst="rect">
            <a:avLst/>
          </a:prstGeom>
        </p:spPr>
        <p:txBody>
          <a:bodyPr anchor="t" rtlCol="false" tIns="0" lIns="0" bIns="0" rIns="0">
            <a:spAutoFit/>
          </a:bodyPr>
          <a:lstStyle/>
          <a:p>
            <a:pPr algn="l">
              <a:lnSpc>
                <a:spcPts val="3327"/>
              </a:lnSpc>
            </a:pPr>
            <a:r>
              <a:rPr lang="en-US" sz="2376">
                <a:solidFill>
                  <a:srgbClr val="000000"/>
                </a:solidFill>
                <a:latin typeface="Alatsi"/>
                <a:ea typeface="Alatsi"/>
                <a:cs typeface="Alatsi"/>
                <a:sym typeface="Alatsi"/>
              </a:rPr>
              <a:t>Achieved the highest accuracy among all tested models, proving its effectiveness.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627362" y="0"/>
            <a:ext cx="937061" cy="10287000"/>
            <a:chOff x="0" y="0"/>
            <a:chExt cx="246798" cy="2709333"/>
          </a:xfrm>
        </p:grpSpPr>
        <p:sp>
          <p:nvSpPr>
            <p:cNvPr name="Freeform 3" id="3"/>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4" id="4"/>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553980" y="550863"/>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COMPARISON OF MODELS</a:t>
            </a:r>
          </a:p>
        </p:txBody>
      </p:sp>
      <p:grpSp>
        <p:nvGrpSpPr>
          <p:cNvPr name="Group 6" id="6"/>
          <p:cNvGrpSpPr/>
          <p:nvPr/>
        </p:nvGrpSpPr>
        <p:grpSpPr>
          <a:xfrm rot="0">
            <a:off x="2340607" y="2544408"/>
            <a:ext cx="14705320" cy="1661392"/>
            <a:chOff x="0" y="0"/>
            <a:chExt cx="19607093" cy="2215189"/>
          </a:xfrm>
        </p:grpSpPr>
        <p:grpSp>
          <p:nvGrpSpPr>
            <p:cNvPr name="Group 7" id="7"/>
            <p:cNvGrpSpPr/>
            <p:nvPr/>
          </p:nvGrpSpPr>
          <p:grpSpPr>
            <a:xfrm rot="0">
              <a:off x="0" y="0"/>
              <a:ext cx="671770" cy="67177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942666" y="-85725"/>
              <a:ext cx="7175736" cy="912071"/>
            </a:xfrm>
            <a:prstGeom prst="rect">
              <a:avLst/>
            </a:prstGeom>
          </p:spPr>
          <p:txBody>
            <a:bodyPr anchor="t" rtlCol="false" tIns="0" lIns="0" bIns="0" rIns="0">
              <a:spAutoFit/>
            </a:bodyPr>
            <a:lstStyle/>
            <a:p>
              <a:pPr algn="l">
                <a:lnSpc>
                  <a:spcPts val="5740"/>
                </a:lnSpc>
              </a:pPr>
              <a:r>
                <a:rPr lang="en-US" sz="4100">
                  <a:solidFill>
                    <a:srgbClr val="000000"/>
                  </a:solidFill>
                  <a:latin typeface="Alatsi"/>
                  <a:ea typeface="Alatsi"/>
                  <a:cs typeface="Alatsi"/>
                  <a:sym typeface="Alatsi"/>
                </a:rPr>
                <a:t>Logistic Regression</a:t>
              </a:r>
            </a:p>
          </p:txBody>
        </p:sp>
        <p:sp>
          <p:nvSpPr>
            <p:cNvPr name="TextBox 11" id="11"/>
            <p:cNvSpPr txBox="true"/>
            <p:nvPr/>
          </p:nvSpPr>
          <p:spPr>
            <a:xfrm rot="0">
              <a:off x="942666" y="980198"/>
              <a:ext cx="18664427" cy="1234991"/>
            </a:xfrm>
            <a:prstGeom prst="rect">
              <a:avLst/>
            </a:prstGeom>
          </p:spPr>
          <p:txBody>
            <a:bodyPr anchor="t" rtlCol="false" tIns="0" lIns="0" bIns="0" rIns="0">
              <a:spAutoFit/>
            </a:bodyPr>
            <a:lstStyle/>
            <a:p>
              <a:pPr algn="just">
                <a:lnSpc>
                  <a:spcPts val="3809"/>
                </a:lnSpc>
              </a:pPr>
              <a:r>
                <a:rPr lang="en-US" sz="2721">
                  <a:solidFill>
                    <a:srgbClr val="000000"/>
                  </a:solidFill>
                  <a:latin typeface="Alatsi"/>
                  <a:ea typeface="Alatsi"/>
                  <a:cs typeface="Alatsi"/>
                  <a:sym typeface="Alatsi"/>
                </a:rPr>
                <a:t>Achieved moderate accuracy; limited by its linear nature, making it less effective for complex patterns in the dataset.</a:t>
              </a:r>
            </a:p>
          </p:txBody>
        </p:sp>
      </p:grpSp>
      <p:sp>
        <p:nvSpPr>
          <p:cNvPr name="AutoShape 12" id="12"/>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13" id="13"/>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14" id="14"/>
          <p:cNvGrpSpPr/>
          <p:nvPr/>
        </p:nvGrpSpPr>
        <p:grpSpPr>
          <a:xfrm rot="0">
            <a:off x="15859155" y="0"/>
            <a:ext cx="1562612" cy="1673225"/>
            <a:chOff x="0" y="0"/>
            <a:chExt cx="2083482" cy="2230967"/>
          </a:xfrm>
        </p:grpSpPr>
        <p:grpSp>
          <p:nvGrpSpPr>
            <p:cNvPr name="Group 15" id="15"/>
            <p:cNvGrpSpPr/>
            <p:nvPr/>
          </p:nvGrpSpPr>
          <p:grpSpPr>
            <a:xfrm rot="0">
              <a:off x="75599" y="0"/>
              <a:ext cx="1932284" cy="2230967"/>
              <a:chOff x="0" y="0"/>
              <a:chExt cx="703982" cy="812800"/>
            </a:xfrm>
          </p:grpSpPr>
          <p:sp>
            <p:nvSpPr>
              <p:cNvPr name="Freeform 16" id="1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7" id="1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11</a:t>
              </a:r>
            </a:p>
          </p:txBody>
        </p:sp>
      </p:grpSp>
      <p:sp>
        <p:nvSpPr>
          <p:cNvPr name="Freeform 19" id="19"/>
          <p:cNvSpPr/>
          <p:nvPr/>
        </p:nvSpPr>
        <p:spPr>
          <a:xfrm flipH="false" flipV="false" rot="0">
            <a:off x="1263762" y="-145860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11804788"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1" id="21"/>
          <p:cNvGrpSpPr/>
          <p:nvPr/>
        </p:nvGrpSpPr>
        <p:grpSpPr>
          <a:xfrm rot="0">
            <a:off x="2340607" y="4544658"/>
            <a:ext cx="503827" cy="503827"/>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3047607" y="4458933"/>
            <a:ext cx="7454572" cy="705485"/>
          </a:xfrm>
          <a:prstGeom prst="rect">
            <a:avLst/>
          </a:prstGeom>
        </p:spPr>
        <p:txBody>
          <a:bodyPr anchor="t" rtlCol="false" tIns="0" lIns="0" bIns="0" rIns="0">
            <a:spAutoFit/>
          </a:bodyPr>
          <a:lstStyle/>
          <a:p>
            <a:pPr algn="l">
              <a:lnSpc>
                <a:spcPts val="5740"/>
              </a:lnSpc>
            </a:pPr>
            <a:r>
              <a:rPr lang="en-US" sz="4100">
                <a:solidFill>
                  <a:srgbClr val="000000"/>
                </a:solidFill>
                <a:latin typeface="Alatsi"/>
                <a:ea typeface="Alatsi"/>
                <a:cs typeface="Alatsi"/>
                <a:sym typeface="Alatsi"/>
              </a:rPr>
              <a:t>Support Vector Machine (SVM)</a:t>
            </a:r>
          </a:p>
        </p:txBody>
      </p:sp>
      <p:sp>
        <p:nvSpPr>
          <p:cNvPr name="TextBox 25" id="25"/>
          <p:cNvSpPr txBox="true"/>
          <p:nvPr/>
        </p:nvSpPr>
        <p:spPr>
          <a:xfrm rot="0">
            <a:off x="3047607" y="5265519"/>
            <a:ext cx="13998320" cy="464281"/>
          </a:xfrm>
          <a:prstGeom prst="rect">
            <a:avLst/>
          </a:prstGeom>
        </p:spPr>
        <p:txBody>
          <a:bodyPr anchor="t" rtlCol="false" tIns="0" lIns="0" bIns="0" rIns="0">
            <a:spAutoFit/>
          </a:bodyPr>
          <a:lstStyle/>
          <a:p>
            <a:pPr algn="just">
              <a:lnSpc>
                <a:spcPts val="3809"/>
              </a:lnSpc>
            </a:pPr>
            <a:r>
              <a:rPr lang="en-US" sz="2721">
                <a:solidFill>
                  <a:srgbClr val="000000"/>
                </a:solidFill>
                <a:latin typeface="Alatsi"/>
                <a:ea typeface="Alatsi"/>
                <a:cs typeface="Alatsi"/>
                <a:sym typeface="Alatsi"/>
              </a:rPr>
              <a:t>Performed well with non-linear relationships but required extensive parameter tuning.</a:t>
            </a:r>
          </a:p>
        </p:txBody>
      </p:sp>
      <p:grpSp>
        <p:nvGrpSpPr>
          <p:cNvPr name="Group 26" id="26"/>
          <p:cNvGrpSpPr/>
          <p:nvPr/>
        </p:nvGrpSpPr>
        <p:grpSpPr>
          <a:xfrm rot="0">
            <a:off x="2340607" y="6139479"/>
            <a:ext cx="503827" cy="503827"/>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8" id="2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9" id="29"/>
          <p:cNvSpPr txBox="true"/>
          <p:nvPr/>
        </p:nvSpPr>
        <p:spPr>
          <a:xfrm rot="0">
            <a:off x="3047607" y="6053754"/>
            <a:ext cx="7454572" cy="705485"/>
          </a:xfrm>
          <a:prstGeom prst="rect">
            <a:avLst/>
          </a:prstGeom>
        </p:spPr>
        <p:txBody>
          <a:bodyPr anchor="t" rtlCol="false" tIns="0" lIns="0" bIns="0" rIns="0">
            <a:spAutoFit/>
          </a:bodyPr>
          <a:lstStyle/>
          <a:p>
            <a:pPr algn="l">
              <a:lnSpc>
                <a:spcPts val="5740"/>
              </a:lnSpc>
            </a:pPr>
            <a:r>
              <a:rPr lang="en-US" sz="4100">
                <a:solidFill>
                  <a:srgbClr val="000000"/>
                </a:solidFill>
                <a:latin typeface="Alatsi"/>
                <a:ea typeface="Alatsi"/>
                <a:cs typeface="Alatsi"/>
                <a:sym typeface="Alatsi"/>
              </a:rPr>
              <a:t>K-Nearest Neighbors (KNN)</a:t>
            </a:r>
          </a:p>
        </p:txBody>
      </p:sp>
      <p:sp>
        <p:nvSpPr>
          <p:cNvPr name="TextBox 30" id="30"/>
          <p:cNvSpPr txBox="true"/>
          <p:nvPr/>
        </p:nvSpPr>
        <p:spPr>
          <a:xfrm rot="0">
            <a:off x="3047607" y="6860340"/>
            <a:ext cx="13998320" cy="464281"/>
          </a:xfrm>
          <a:prstGeom prst="rect">
            <a:avLst/>
          </a:prstGeom>
        </p:spPr>
        <p:txBody>
          <a:bodyPr anchor="t" rtlCol="false" tIns="0" lIns="0" bIns="0" rIns="0">
            <a:spAutoFit/>
          </a:bodyPr>
          <a:lstStyle/>
          <a:p>
            <a:pPr algn="just">
              <a:lnSpc>
                <a:spcPts val="3809"/>
              </a:lnSpc>
            </a:pPr>
            <a:r>
              <a:rPr lang="en-US" sz="2721">
                <a:solidFill>
                  <a:srgbClr val="000000"/>
                </a:solidFill>
                <a:latin typeface="Alatsi"/>
                <a:ea typeface="Alatsi"/>
                <a:cs typeface="Alatsi"/>
                <a:sym typeface="Alatsi"/>
              </a:rPr>
              <a:t>Struggled with high-dimensional data and larger dataset size, resulting in lower accuracy.</a:t>
            </a:r>
          </a:p>
        </p:txBody>
      </p:sp>
      <p:grpSp>
        <p:nvGrpSpPr>
          <p:cNvPr name="Group 31" id="31"/>
          <p:cNvGrpSpPr/>
          <p:nvPr/>
        </p:nvGrpSpPr>
        <p:grpSpPr>
          <a:xfrm rot="0">
            <a:off x="2340607" y="7734196"/>
            <a:ext cx="503827" cy="503827"/>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33" id="3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34" id="34"/>
          <p:cNvSpPr txBox="true"/>
          <p:nvPr/>
        </p:nvSpPr>
        <p:spPr>
          <a:xfrm rot="0">
            <a:off x="3047607" y="7648471"/>
            <a:ext cx="7454572" cy="705485"/>
          </a:xfrm>
          <a:prstGeom prst="rect">
            <a:avLst/>
          </a:prstGeom>
        </p:spPr>
        <p:txBody>
          <a:bodyPr anchor="t" rtlCol="false" tIns="0" lIns="0" bIns="0" rIns="0">
            <a:spAutoFit/>
          </a:bodyPr>
          <a:lstStyle/>
          <a:p>
            <a:pPr algn="l">
              <a:lnSpc>
                <a:spcPts val="5740"/>
              </a:lnSpc>
            </a:pPr>
            <a:r>
              <a:rPr lang="en-US" sz="4100">
                <a:solidFill>
                  <a:srgbClr val="000000"/>
                </a:solidFill>
                <a:latin typeface="Alatsi"/>
                <a:ea typeface="Alatsi"/>
                <a:cs typeface="Alatsi"/>
                <a:sym typeface="Alatsi"/>
              </a:rPr>
              <a:t>Decision Tree</a:t>
            </a:r>
          </a:p>
        </p:txBody>
      </p:sp>
      <p:sp>
        <p:nvSpPr>
          <p:cNvPr name="TextBox 35" id="35"/>
          <p:cNvSpPr txBox="true"/>
          <p:nvPr/>
        </p:nvSpPr>
        <p:spPr>
          <a:xfrm rot="0">
            <a:off x="3047607" y="8455057"/>
            <a:ext cx="13998320" cy="464281"/>
          </a:xfrm>
          <a:prstGeom prst="rect">
            <a:avLst/>
          </a:prstGeom>
        </p:spPr>
        <p:txBody>
          <a:bodyPr anchor="t" rtlCol="false" tIns="0" lIns="0" bIns="0" rIns="0">
            <a:spAutoFit/>
          </a:bodyPr>
          <a:lstStyle/>
          <a:p>
            <a:pPr algn="just">
              <a:lnSpc>
                <a:spcPts val="3809"/>
              </a:lnSpc>
            </a:pPr>
            <a:r>
              <a:rPr lang="en-US" sz="2721">
                <a:solidFill>
                  <a:srgbClr val="000000"/>
                </a:solidFill>
                <a:latin typeface="Alatsi"/>
                <a:ea typeface="Alatsi"/>
                <a:cs typeface="Alatsi"/>
                <a:sym typeface="Alatsi"/>
              </a:rPr>
              <a:t>Performed adequately but prone to overfitting due to its hierarchical structure.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627362" y="0"/>
            <a:ext cx="937061" cy="10287000"/>
            <a:chOff x="0" y="0"/>
            <a:chExt cx="246798" cy="2709333"/>
          </a:xfrm>
        </p:grpSpPr>
        <p:sp>
          <p:nvSpPr>
            <p:cNvPr name="Freeform 3" id="3"/>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4" id="4"/>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553980" y="550863"/>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COMPARISON OF MODELS</a:t>
            </a:r>
          </a:p>
        </p:txBody>
      </p:sp>
      <p:sp>
        <p:nvSpPr>
          <p:cNvPr name="AutoShape 6" id="6"/>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7" id="7"/>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8" id="8"/>
          <p:cNvGrpSpPr/>
          <p:nvPr/>
        </p:nvGrpSpPr>
        <p:grpSpPr>
          <a:xfrm rot="0">
            <a:off x="15859155" y="0"/>
            <a:ext cx="1562612" cy="1673225"/>
            <a:chOff x="0" y="0"/>
            <a:chExt cx="2083482" cy="2230967"/>
          </a:xfrm>
        </p:grpSpPr>
        <p:grpSp>
          <p:nvGrpSpPr>
            <p:cNvPr name="Group 9" id="9"/>
            <p:cNvGrpSpPr/>
            <p:nvPr/>
          </p:nvGrpSpPr>
          <p:grpSpPr>
            <a:xfrm rot="0">
              <a:off x="75599" y="0"/>
              <a:ext cx="1932284" cy="2230967"/>
              <a:chOff x="0" y="0"/>
              <a:chExt cx="703982" cy="812800"/>
            </a:xfrm>
          </p:grpSpPr>
          <p:sp>
            <p:nvSpPr>
              <p:cNvPr name="Freeform 10" id="1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1" id="11"/>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12</a:t>
              </a:r>
            </a:p>
          </p:txBody>
        </p:sp>
      </p:grpSp>
      <p:sp>
        <p:nvSpPr>
          <p:cNvPr name="Freeform 13" id="13"/>
          <p:cNvSpPr/>
          <p:nvPr/>
        </p:nvSpPr>
        <p:spPr>
          <a:xfrm flipH="false" flipV="false" rot="0">
            <a:off x="1263762" y="-145860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1804788"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0">
            <a:off x="2553980" y="2563334"/>
            <a:ext cx="503827" cy="50382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3260980" y="2477609"/>
            <a:ext cx="7454572" cy="705485"/>
          </a:xfrm>
          <a:prstGeom prst="rect">
            <a:avLst/>
          </a:prstGeom>
        </p:spPr>
        <p:txBody>
          <a:bodyPr anchor="t" rtlCol="false" tIns="0" lIns="0" bIns="0" rIns="0">
            <a:spAutoFit/>
          </a:bodyPr>
          <a:lstStyle/>
          <a:p>
            <a:pPr algn="l">
              <a:lnSpc>
                <a:spcPts val="5740"/>
              </a:lnSpc>
            </a:pPr>
            <a:r>
              <a:rPr lang="en-US" sz="4100">
                <a:solidFill>
                  <a:srgbClr val="000000"/>
                </a:solidFill>
                <a:latin typeface="Alatsi"/>
                <a:ea typeface="Alatsi"/>
                <a:cs typeface="Alatsi"/>
                <a:sym typeface="Alatsi"/>
              </a:rPr>
              <a:t>Naive Bayes</a:t>
            </a:r>
          </a:p>
        </p:txBody>
      </p:sp>
      <p:sp>
        <p:nvSpPr>
          <p:cNvPr name="TextBox 19" id="19"/>
          <p:cNvSpPr txBox="true"/>
          <p:nvPr/>
        </p:nvSpPr>
        <p:spPr>
          <a:xfrm rot="0">
            <a:off x="3260980" y="3284195"/>
            <a:ext cx="13998320" cy="464281"/>
          </a:xfrm>
          <a:prstGeom prst="rect">
            <a:avLst/>
          </a:prstGeom>
        </p:spPr>
        <p:txBody>
          <a:bodyPr anchor="t" rtlCol="false" tIns="0" lIns="0" bIns="0" rIns="0">
            <a:spAutoFit/>
          </a:bodyPr>
          <a:lstStyle/>
          <a:p>
            <a:pPr algn="just">
              <a:lnSpc>
                <a:spcPts val="3809"/>
              </a:lnSpc>
            </a:pPr>
            <a:r>
              <a:rPr lang="en-US" sz="2721">
                <a:solidFill>
                  <a:srgbClr val="000000"/>
                </a:solidFill>
                <a:latin typeface="Alatsi"/>
                <a:ea typeface="Alatsi"/>
                <a:cs typeface="Alatsi"/>
                <a:sym typeface="Alatsi"/>
              </a:rPr>
              <a:t>Worked well for categorical features but underperformed with continuous sensor data.</a:t>
            </a:r>
          </a:p>
        </p:txBody>
      </p:sp>
      <p:grpSp>
        <p:nvGrpSpPr>
          <p:cNvPr name="Group 20" id="20"/>
          <p:cNvGrpSpPr/>
          <p:nvPr/>
        </p:nvGrpSpPr>
        <p:grpSpPr>
          <a:xfrm rot="0">
            <a:off x="2553980" y="4158155"/>
            <a:ext cx="503827" cy="503827"/>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3260980" y="4072430"/>
            <a:ext cx="7454572" cy="705485"/>
          </a:xfrm>
          <a:prstGeom prst="rect">
            <a:avLst/>
          </a:prstGeom>
        </p:spPr>
        <p:txBody>
          <a:bodyPr anchor="t" rtlCol="false" tIns="0" lIns="0" bIns="0" rIns="0">
            <a:spAutoFit/>
          </a:bodyPr>
          <a:lstStyle/>
          <a:p>
            <a:pPr algn="l">
              <a:lnSpc>
                <a:spcPts val="5740"/>
              </a:lnSpc>
            </a:pPr>
            <a:r>
              <a:rPr lang="en-US" sz="4100">
                <a:solidFill>
                  <a:srgbClr val="000000"/>
                </a:solidFill>
                <a:latin typeface="Alatsi"/>
                <a:ea typeface="Alatsi"/>
                <a:cs typeface="Alatsi"/>
                <a:sym typeface="Alatsi"/>
              </a:rPr>
              <a:t>Random Forest</a:t>
            </a:r>
          </a:p>
        </p:txBody>
      </p:sp>
      <p:sp>
        <p:nvSpPr>
          <p:cNvPr name="TextBox 24" id="24"/>
          <p:cNvSpPr txBox="true"/>
          <p:nvPr/>
        </p:nvSpPr>
        <p:spPr>
          <a:xfrm rot="0">
            <a:off x="3260980" y="4879016"/>
            <a:ext cx="13998320" cy="940531"/>
          </a:xfrm>
          <a:prstGeom prst="rect">
            <a:avLst/>
          </a:prstGeom>
        </p:spPr>
        <p:txBody>
          <a:bodyPr anchor="t" rtlCol="false" tIns="0" lIns="0" bIns="0" rIns="0">
            <a:spAutoFit/>
          </a:bodyPr>
          <a:lstStyle/>
          <a:p>
            <a:pPr algn="just">
              <a:lnSpc>
                <a:spcPts val="3809"/>
              </a:lnSpc>
            </a:pPr>
            <a:r>
              <a:rPr lang="en-US" sz="2721">
                <a:solidFill>
                  <a:srgbClr val="000000"/>
                </a:solidFill>
                <a:latin typeface="Alatsi"/>
                <a:ea typeface="Alatsi"/>
                <a:cs typeface="Alatsi"/>
                <a:sym typeface="Alatsi"/>
              </a:rPr>
              <a:t>Best-performing model with high accuracy, leveraging feature importance and ensemble learning for robust predictions.</a:t>
            </a:r>
          </a:p>
        </p:txBody>
      </p:sp>
      <p:grpSp>
        <p:nvGrpSpPr>
          <p:cNvPr name="Group 25" id="25"/>
          <p:cNvGrpSpPr/>
          <p:nvPr/>
        </p:nvGrpSpPr>
        <p:grpSpPr>
          <a:xfrm rot="0">
            <a:off x="2553980" y="6019572"/>
            <a:ext cx="503827" cy="503827"/>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7" id="2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8" id="28"/>
          <p:cNvSpPr txBox="true"/>
          <p:nvPr/>
        </p:nvSpPr>
        <p:spPr>
          <a:xfrm rot="0">
            <a:off x="3260980" y="5933847"/>
            <a:ext cx="7454572" cy="705485"/>
          </a:xfrm>
          <a:prstGeom prst="rect">
            <a:avLst/>
          </a:prstGeom>
        </p:spPr>
        <p:txBody>
          <a:bodyPr anchor="t" rtlCol="false" tIns="0" lIns="0" bIns="0" rIns="0">
            <a:spAutoFit/>
          </a:bodyPr>
          <a:lstStyle/>
          <a:p>
            <a:pPr algn="l">
              <a:lnSpc>
                <a:spcPts val="5740"/>
              </a:lnSpc>
            </a:pPr>
            <a:r>
              <a:rPr lang="en-US" sz="4100">
                <a:solidFill>
                  <a:srgbClr val="000000"/>
                </a:solidFill>
                <a:latin typeface="Alatsi"/>
                <a:ea typeface="Alatsi"/>
                <a:cs typeface="Alatsi"/>
                <a:sym typeface="Alatsi"/>
              </a:rPr>
              <a:t>XGBoost</a:t>
            </a:r>
          </a:p>
        </p:txBody>
      </p:sp>
      <p:sp>
        <p:nvSpPr>
          <p:cNvPr name="TextBox 29" id="29"/>
          <p:cNvSpPr txBox="true"/>
          <p:nvPr/>
        </p:nvSpPr>
        <p:spPr>
          <a:xfrm rot="0">
            <a:off x="3260980" y="6825161"/>
            <a:ext cx="13998320" cy="940531"/>
          </a:xfrm>
          <a:prstGeom prst="rect">
            <a:avLst/>
          </a:prstGeom>
        </p:spPr>
        <p:txBody>
          <a:bodyPr anchor="t" rtlCol="false" tIns="0" lIns="0" bIns="0" rIns="0">
            <a:spAutoFit/>
          </a:bodyPr>
          <a:lstStyle/>
          <a:p>
            <a:pPr algn="just">
              <a:lnSpc>
                <a:spcPts val="3809"/>
              </a:lnSpc>
            </a:pPr>
            <a:r>
              <a:rPr lang="en-US" sz="2721">
                <a:solidFill>
                  <a:srgbClr val="000000"/>
                </a:solidFill>
                <a:latin typeface="Alatsi"/>
                <a:ea typeface="Alatsi"/>
                <a:cs typeface="Alatsi"/>
                <a:sym typeface="Alatsi"/>
              </a:rPr>
              <a:t>Delivered competitive accuracy but required more computational resources and hyperparameter tuning.</a:t>
            </a:r>
          </a:p>
        </p:txBody>
      </p:sp>
      <p:sp>
        <p:nvSpPr>
          <p:cNvPr name="TextBox 30" id="30"/>
          <p:cNvSpPr txBox="true"/>
          <p:nvPr/>
        </p:nvSpPr>
        <p:spPr>
          <a:xfrm rot="0">
            <a:off x="2805894" y="8594366"/>
            <a:ext cx="13879748" cy="1028701"/>
          </a:xfrm>
          <a:prstGeom prst="rect">
            <a:avLst/>
          </a:prstGeom>
        </p:spPr>
        <p:txBody>
          <a:bodyPr anchor="t" rtlCol="false" tIns="0" lIns="0" bIns="0" rIns="0">
            <a:spAutoFit/>
          </a:bodyPr>
          <a:lstStyle/>
          <a:p>
            <a:pPr algn="ctr">
              <a:lnSpc>
                <a:spcPts val="4199"/>
              </a:lnSpc>
              <a:spcBef>
                <a:spcPct val="0"/>
              </a:spcBef>
            </a:pPr>
            <a:r>
              <a:rPr lang="en-US" sz="2999">
                <a:solidFill>
                  <a:srgbClr val="000000"/>
                </a:solidFill>
                <a:latin typeface="Alatsi"/>
                <a:ea typeface="Alatsi"/>
                <a:cs typeface="Alatsi"/>
                <a:sym typeface="Alatsi"/>
              </a:rPr>
              <a:t>Highlight: Random Forest was the most effective due to its ability to handle feature interactions and robustness against noise.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236347" y="866775"/>
            <a:ext cx="15815306"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﻿RESULT</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13</a:t>
              </a:r>
            </a:p>
          </p:txBody>
        </p:sp>
      </p:grpSp>
      <p:sp>
        <p:nvSpPr>
          <p:cNvPr name="Freeform 10" id="10"/>
          <p:cNvSpPr/>
          <p:nvPr/>
        </p:nvSpPr>
        <p:spPr>
          <a:xfrm flipH="false" flipV="false" rot="0">
            <a:off x="-1145203"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4982801" y="51435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4256702" y="2644589"/>
            <a:ext cx="10707049" cy="4976694"/>
          </a:xfrm>
          <a:custGeom>
            <a:avLst/>
            <a:gdLst/>
            <a:ahLst/>
            <a:cxnLst/>
            <a:rect r="r" b="b" t="t" l="l"/>
            <a:pathLst>
              <a:path h="4976694" w="10707049">
                <a:moveTo>
                  <a:pt x="0" y="0"/>
                </a:moveTo>
                <a:lnTo>
                  <a:pt x="10707049" y="0"/>
                </a:lnTo>
                <a:lnTo>
                  <a:pt x="10707049" y="4976694"/>
                </a:lnTo>
                <a:lnTo>
                  <a:pt x="0" y="4976694"/>
                </a:lnTo>
                <a:lnTo>
                  <a:pt x="0" y="0"/>
                </a:lnTo>
                <a:close/>
              </a:path>
            </a:pathLst>
          </a:custGeom>
          <a:blipFill>
            <a:blip r:embed="rId4"/>
            <a:stretch>
              <a:fillRect l="0" t="-20824"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2982861" y="594556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14</a:t>
              </a:r>
            </a:p>
          </p:txBody>
        </p:sp>
      </p:grpSp>
      <p:sp>
        <p:nvSpPr>
          <p:cNvPr name="TextBox 10" id="10"/>
          <p:cNvSpPr txBox="true"/>
          <p:nvPr/>
        </p:nvSpPr>
        <p:spPr>
          <a:xfrm rot="0">
            <a:off x="3679044" y="866775"/>
            <a:ext cx="10929913"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CONCLUSION</a:t>
            </a:r>
          </a:p>
        </p:txBody>
      </p:sp>
      <p:sp>
        <p:nvSpPr>
          <p:cNvPr name="TextBox 11" id="11"/>
          <p:cNvSpPr txBox="true"/>
          <p:nvPr/>
        </p:nvSpPr>
        <p:spPr>
          <a:xfrm rot="0">
            <a:off x="1209670" y="2895980"/>
            <a:ext cx="15853710" cy="5923143"/>
          </a:xfrm>
          <a:prstGeom prst="rect">
            <a:avLst/>
          </a:prstGeom>
        </p:spPr>
        <p:txBody>
          <a:bodyPr anchor="t" rtlCol="false" tIns="0" lIns="0" bIns="0" rIns="0">
            <a:spAutoFit/>
          </a:bodyPr>
          <a:lstStyle/>
          <a:p>
            <a:pPr algn="just">
              <a:lnSpc>
                <a:spcPts val="5852"/>
              </a:lnSpc>
            </a:pPr>
            <a:r>
              <a:rPr lang="en-US" sz="4180">
                <a:solidFill>
                  <a:srgbClr val="000000"/>
                </a:solidFill>
                <a:latin typeface="Alatsi"/>
                <a:ea typeface="Alatsi"/>
                <a:cs typeface="Alatsi"/>
                <a:sym typeface="Alatsi"/>
              </a:rPr>
              <a:t>This project successfully classified waste types using machine learning, with the Random Forest Classifier achieving high accuracy. Effective data visualization, preprocessing, and feature engineering were key to optimizing model performance. The results showcase the potential of data-driven methods for efficient waste management and pave the way for smarter, sustainable solutions in real-world applications.</a:t>
            </a:r>
          </a:p>
          <a:p>
            <a:pPr algn="just">
              <a:lnSpc>
                <a:spcPts val="5852"/>
              </a:lnSpc>
            </a:pPr>
          </a:p>
        </p:txBody>
      </p:sp>
      <p:sp>
        <p:nvSpPr>
          <p:cNvPr name="Freeform 12" id="12"/>
          <p:cNvSpPr/>
          <p:nvPr/>
        </p:nvSpPr>
        <p:spPr>
          <a:xfrm flipH="false" flipV="false" rot="0">
            <a:off x="-3009325"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4554977" y="3748035"/>
            <a:ext cx="11627497" cy="2514704"/>
          </a:xfrm>
          <a:prstGeom prst="rect">
            <a:avLst/>
          </a:prstGeom>
        </p:spPr>
        <p:txBody>
          <a:bodyPr anchor="t" rtlCol="false" tIns="0" lIns="0" bIns="0" rIns="0">
            <a:spAutoFit/>
          </a:bodyPr>
          <a:lstStyle/>
          <a:p>
            <a:pPr algn="ctr">
              <a:lnSpc>
                <a:spcPts val="20573"/>
              </a:lnSpc>
            </a:pPr>
            <a:r>
              <a:rPr lang="en-US" sz="14695">
                <a:solidFill>
                  <a:srgbClr val="000000"/>
                </a:solidFill>
                <a:latin typeface="Alatsi"/>
                <a:ea typeface="Alatsi"/>
                <a:cs typeface="Alatsi"/>
                <a:sym typeface="Alatsi"/>
              </a:rPr>
              <a:t>THANK YOU</a:t>
            </a:r>
          </a:p>
        </p:txBody>
      </p:sp>
      <p:grpSp>
        <p:nvGrpSpPr>
          <p:cNvPr name="Group 3" id="3"/>
          <p:cNvGrpSpPr/>
          <p:nvPr/>
        </p:nvGrpSpPr>
        <p:grpSpPr>
          <a:xfrm rot="0">
            <a:off x="-31071" y="0"/>
            <a:ext cx="4239083" cy="10287000"/>
            <a:chOff x="0" y="0"/>
            <a:chExt cx="5652111" cy="13716000"/>
          </a:xfrm>
        </p:grpSpPr>
        <p:grpSp>
          <p:nvGrpSpPr>
            <p:cNvPr name="Group 4" id="4"/>
            <p:cNvGrpSpPr/>
            <p:nvPr/>
          </p:nvGrpSpPr>
          <p:grpSpPr>
            <a:xfrm rot="0">
              <a:off x="2826056" y="0"/>
              <a:ext cx="2826056" cy="13716000"/>
              <a:chOff x="0" y="0"/>
              <a:chExt cx="558233" cy="2709333"/>
            </a:xfrm>
          </p:grpSpPr>
          <p:sp>
            <p:nvSpPr>
              <p:cNvPr name="Freeform 5" id="5"/>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6" id="6"/>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413028" y="0"/>
              <a:ext cx="2826056" cy="13716000"/>
              <a:chOff x="0" y="0"/>
              <a:chExt cx="558233" cy="2709333"/>
            </a:xfrm>
          </p:grpSpPr>
          <p:sp>
            <p:nvSpPr>
              <p:cNvPr name="Freeform 8" id="8"/>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9" id="9"/>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2826056" cy="13716000"/>
              <a:chOff x="0" y="0"/>
              <a:chExt cx="558233" cy="2709333"/>
            </a:xfrm>
          </p:grpSpPr>
          <p:sp>
            <p:nvSpPr>
              <p:cNvPr name="Freeform 11" id="11"/>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2" id="12"/>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Freeform 13" id="13"/>
          <p:cNvSpPr/>
          <p:nvPr/>
        </p:nvSpPr>
        <p:spPr>
          <a:xfrm flipH="false" flipV="false" rot="0">
            <a:off x="12412831" y="802621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1413653" y="-573693"/>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791340" y="2924555"/>
            <a:ext cx="14705320" cy="3517762"/>
          </a:xfrm>
          <a:prstGeom prst="rect">
            <a:avLst/>
          </a:prstGeom>
        </p:spPr>
        <p:txBody>
          <a:bodyPr anchor="t" rtlCol="false" tIns="0" lIns="0" bIns="0" rIns="0">
            <a:spAutoFit/>
          </a:bodyPr>
          <a:lstStyle/>
          <a:p>
            <a:pPr algn="just">
              <a:lnSpc>
                <a:spcPts val="4032"/>
              </a:lnSpc>
            </a:pPr>
            <a:r>
              <a:rPr lang="en-US" sz="2880">
                <a:solidFill>
                  <a:srgbClr val="000000"/>
                </a:solidFill>
                <a:latin typeface="Alatsi"/>
                <a:ea typeface="Alatsi"/>
                <a:cs typeface="Alatsi"/>
                <a:sym typeface="Alatsi"/>
              </a:rPr>
              <a:t>The dataset contains 20,000 rows and 7 columns, capturing sensor-based waste classification data. It includes attributes like sensor_id, timestamp, waste_type, and sensor readings for inductive_property, capacitive_property, moisture_property, and infrared_property. There are no missing values, and data types include integers, floats, and strings. The dataset is structured for analysis of waste types based on sensor properties, with examples such as recyclable, non-recyclable, and organic waste categories.</a:t>
            </a:r>
          </a:p>
          <a:p>
            <a:pPr algn="just">
              <a:lnSpc>
                <a:spcPts val="4032"/>
              </a:lnSpc>
            </a:pP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TextBox 6" id="6"/>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DATASET</a:t>
            </a:r>
          </a:p>
        </p:txBody>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a:t>
              </a:r>
            </a:p>
          </p:txBody>
        </p:sp>
      </p:grpSp>
      <p:sp>
        <p:nvSpPr>
          <p:cNvPr name="Freeform 12" id="12"/>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OVERVIEW</a:t>
            </a:r>
          </a:p>
        </p:txBody>
      </p:sp>
      <p:sp>
        <p:nvSpPr>
          <p:cNvPr name="TextBox 3" id="3"/>
          <p:cNvSpPr txBox="true"/>
          <p:nvPr/>
        </p:nvSpPr>
        <p:spPr>
          <a:xfrm rot="0">
            <a:off x="1221986" y="3305470"/>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Introduction</a:t>
            </a:r>
          </a:p>
        </p:txBody>
      </p:sp>
      <p:sp>
        <p:nvSpPr>
          <p:cNvPr name="TextBox 4" id="4"/>
          <p:cNvSpPr txBox="true"/>
          <p:nvPr/>
        </p:nvSpPr>
        <p:spPr>
          <a:xfrm rot="0">
            <a:off x="1221986" y="4408805"/>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Steps</a:t>
            </a:r>
          </a:p>
        </p:txBody>
      </p:sp>
      <p:sp>
        <p:nvSpPr>
          <p:cNvPr name="TextBox 5" id="5"/>
          <p:cNvSpPr txBox="true"/>
          <p:nvPr/>
        </p:nvSpPr>
        <p:spPr>
          <a:xfrm rot="0">
            <a:off x="1221986" y="5512140"/>
            <a:ext cx="5241454"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Data Visualization</a:t>
            </a:r>
          </a:p>
        </p:txBody>
      </p:sp>
      <p:sp>
        <p:nvSpPr>
          <p:cNvPr name="TextBox 6" id="6"/>
          <p:cNvSpPr txBox="true"/>
          <p:nvPr/>
        </p:nvSpPr>
        <p:spPr>
          <a:xfrm rot="0">
            <a:off x="1221986" y="6618310"/>
            <a:ext cx="5883127"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Data Preprocessing</a:t>
            </a:r>
          </a:p>
        </p:txBody>
      </p:sp>
      <p:sp>
        <p:nvSpPr>
          <p:cNvPr name="TextBox 7" id="7"/>
          <p:cNvSpPr txBox="true"/>
          <p:nvPr/>
        </p:nvSpPr>
        <p:spPr>
          <a:xfrm rot="0">
            <a:off x="1221986" y="7638755"/>
            <a:ext cx="8291198"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Feature selection &amp; transformation</a:t>
            </a:r>
          </a:p>
        </p:txBody>
      </p:sp>
      <p:sp>
        <p:nvSpPr>
          <p:cNvPr name="TextBox 8" id="8"/>
          <p:cNvSpPr txBox="true"/>
          <p:nvPr/>
        </p:nvSpPr>
        <p:spPr>
          <a:xfrm rot="0">
            <a:off x="10309510" y="3305470"/>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Model Building</a:t>
            </a:r>
          </a:p>
        </p:txBody>
      </p:sp>
      <p:sp>
        <p:nvSpPr>
          <p:cNvPr name="TextBox 9" id="9"/>
          <p:cNvSpPr txBox="true"/>
          <p:nvPr/>
        </p:nvSpPr>
        <p:spPr>
          <a:xfrm rot="0">
            <a:off x="10309510" y="4408805"/>
            <a:ext cx="6061674"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Random Forest Classifer</a:t>
            </a:r>
          </a:p>
        </p:txBody>
      </p:sp>
      <p:sp>
        <p:nvSpPr>
          <p:cNvPr name="TextBox 10" id="10"/>
          <p:cNvSpPr txBox="true"/>
          <p:nvPr/>
        </p:nvSpPr>
        <p:spPr>
          <a:xfrm rot="0">
            <a:off x="10309510" y="5406401"/>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Model details</a:t>
            </a:r>
          </a:p>
        </p:txBody>
      </p:sp>
      <p:sp>
        <p:nvSpPr>
          <p:cNvPr name="TextBox 11" id="11"/>
          <p:cNvSpPr txBox="true"/>
          <p:nvPr/>
        </p:nvSpPr>
        <p:spPr>
          <a:xfrm rot="0">
            <a:off x="10364944" y="7513966"/>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Conclusion</a:t>
            </a:r>
          </a:p>
        </p:txBody>
      </p:sp>
      <p:sp>
        <p:nvSpPr>
          <p:cNvPr name="TextBox 12" id="12"/>
          <p:cNvSpPr txBox="true"/>
          <p:nvPr/>
        </p:nvSpPr>
        <p:spPr>
          <a:xfrm rot="0">
            <a:off x="10364944" y="6512571"/>
            <a:ext cx="5369076"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Comparison of models  </a:t>
            </a:r>
          </a:p>
        </p:txBody>
      </p:sp>
      <p:sp>
        <p:nvSpPr>
          <p:cNvPr name="AutoShape 13" id="1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14" id="14"/>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15" id="15"/>
          <p:cNvGrpSpPr/>
          <p:nvPr/>
        </p:nvGrpSpPr>
        <p:grpSpPr>
          <a:xfrm rot="0">
            <a:off x="15859155" y="0"/>
            <a:ext cx="1562612" cy="1673225"/>
            <a:chOff x="0" y="0"/>
            <a:chExt cx="2083482" cy="2230967"/>
          </a:xfrm>
        </p:grpSpPr>
        <p:grpSp>
          <p:nvGrpSpPr>
            <p:cNvPr name="Group 16" id="16"/>
            <p:cNvGrpSpPr/>
            <p:nvPr/>
          </p:nvGrpSpPr>
          <p:grpSpPr>
            <a:xfrm rot="0">
              <a:off x="75599" y="0"/>
              <a:ext cx="1932284" cy="2230967"/>
              <a:chOff x="0" y="0"/>
              <a:chExt cx="703982" cy="812800"/>
            </a:xfrm>
          </p:grpSpPr>
          <p:sp>
            <p:nvSpPr>
              <p:cNvPr name="Freeform 17" id="1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8" id="1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2</a:t>
              </a:r>
            </a:p>
          </p:txBody>
        </p:sp>
      </p:grpSp>
      <p:sp>
        <p:nvSpPr>
          <p:cNvPr name="Freeform 20" id="20"/>
          <p:cNvSpPr/>
          <p:nvPr/>
        </p:nvSpPr>
        <p:spPr>
          <a:xfrm flipH="false" flipV="false" rot="0">
            <a:off x="-2845001" y="43433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13601700" y="614206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INTRODUCTION</a:t>
            </a:r>
          </a:p>
        </p:txBody>
      </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3</a:t>
              </a:r>
            </a:p>
          </p:txBody>
        </p:sp>
      </p:grpSp>
      <p:sp>
        <p:nvSpPr>
          <p:cNvPr name="Freeform 11" id="11"/>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1028700" y="2915030"/>
            <a:ext cx="16393067" cy="4649968"/>
          </a:xfrm>
          <a:prstGeom prst="rect">
            <a:avLst/>
          </a:prstGeom>
        </p:spPr>
        <p:txBody>
          <a:bodyPr anchor="t" rtlCol="false" tIns="0" lIns="0" bIns="0" rIns="0">
            <a:spAutoFit/>
          </a:bodyPr>
          <a:lstStyle/>
          <a:p>
            <a:pPr algn="just">
              <a:lnSpc>
                <a:spcPts val="4452"/>
              </a:lnSpc>
            </a:pPr>
            <a:r>
              <a:rPr lang="en-US" sz="3180">
                <a:solidFill>
                  <a:srgbClr val="000000"/>
                </a:solidFill>
                <a:latin typeface="Alatsi"/>
                <a:ea typeface="Alatsi"/>
                <a:cs typeface="Alatsi"/>
                <a:sym typeface="Alatsi"/>
              </a:rPr>
              <a:t>This project focuses on utilizing a sensor-based dataset for waste classification, containing diverse features like inductive, capacitive, moisture, and infrared properties. The workflow begins with visualizing the data to uncover patterns and insights, followed by preprocessing steps to clean and normalize the data for analysis. Advanced classification algorithms are then applied, with a particular emphasis on the Random Forest Classifier due to its robustness and accuracy in handling multidimensional data. The goal is to accurately classify waste types such as recyclable, non-recyclable, and organic, enabling smarter waste management solutions.</a:t>
            </a:r>
          </a:p>
          <a:p>
            <a:pPr algn="l">
              <a:lnSpc>
                <a:spcPts val="5852"/>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3918390" y="866775"/>
            <a:ext cx="1045121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STEPS</a:t>
            </a:r>
          </a:p>
        </p:txBody>
      </p:sp>
      <p:grpSp>
        <p:nvGrpSpPr>
          <p:cNvPr name="Group 3" id="3"/>
          <p:cNvGrpSpPr/>
          <p:nvPr/>
        </p:nvGrpSpPr>
        <p:grpSpPr>
          <a:xfrm rot="0">
            <a:off x="4632160" y="3141373"/>
            <a:ext cx="4477673" cy="1276904"/>
            <a:chOff x="0" y="0"/>
            <a:chExt cx="1751844" cy="499576"/>
          </a:xfrm>
        </p:grpSpPr>
        <p:sp>
          <p:nvSpPr>
            <p:cNvPr name="Freeform 4" id="4"/>
            <p:cNvSpPr/>
            <p:nvPr/>
          </p:nvSpPr>
          <p:spPr>
            <a:xfrm flipH="false" flipV="false" rot="0">
              <a:off x="0" y="0"/>
              <a:ext cx="1751844" cy="499576"/>
            </a:xfrm>
            <a:custGeom>
              <a:avLst/>
              <a:gdLst/>
              <a:ahLst/>
              <a:cxnLst/>
              <a:rect r="r" b="b" t="t" l="l"/>
              <a:pathLst>
                <a:path h="499576" w="1751844">
                  <a:moveTo>
                    <a:pt x="88179" y="0"/>
                  </a:moveTo>
                  <a:lnTo>
                    <a:pt x="1663665" y="0"/>
                  </a:lnTo>
                  <a:cubicBezTo>
                    <a:pt x="1712365" y="0"/>
                    <a:pt x="1751844" y="39479"/>
                    <a:pt x="1751844" y="88179"/>
                  </a:cubicBezTo>
                  <a:lnTo>
                    <a:pt x="1751844" y="411397"/>
                  </a:lnTo>
                  <a:cubicBezTo>
                    <a:pt x="1751844" y="434783"/>
                    <a:pt x="1742554" y="457212"/>
                    <a:pt x="1726017" y="473749"/>
                  </a:cubicBezTo>
                  <a:cubicBezTo>
                    <a:pt x="1709481" y="490286"/>
                    <a:pt x="1687052" y="499576"/>
                    <a:pt x="1663665" y="499576"/>
                  </a:cubicBezTo>
                  <a:lnTo>
                    <a:pt x="88179" y="499576"/>
                  </a:lnTo>
                  <a:cubicBezTo>
                    <a:pt x="39479" y="499576"/>
                    <a:pt x="0" y="460097"/>
                    <a:pt x="0" y="411397"/>
                  </a:cubicBezTo>
                  <a:lnTo>
                    <a:pt x="0" y="88179"/>
                  </a:lnTo>
                  <a:cubicBezTo>
                    <a:pt x="0" y="39479"/>
                    <a:pt x="39479" y="0"/>
                    <a:pt x="88179" y="0"/>
                  </a:cubicBezTo>
                  <a:close/>
                </a:path>
              </a:pathLst>
            </a:custGeom>
            <a:solidFill>
              <a:srgbClr val="E9C7C6"/>
            </a:solidFill>
          </p:spPr>
        </p:sp>
        <p:sp>
          <p:nvSpPr>
            <p:cNvPr name="TextBox 5" id="5"/>
            <p:cNvSpPr txBox="true"/>
            <p:nvPr/>
          </p:nvSpPr>
          <p:spPr>
            <a:xfrm>
              <a:off x="0" y="-38100"/>
              <a:ext cx="1751844" cy="537676"/>
            </a:xfrm>
            <a:prstGeom prst="rect">
              <a:avLst/>
            </a:prstGeom>
          </p:spPr>
          <p:txBody>
            <a:bodyPr anchor="ctr" rtlCol="false" tIns="34197" lIns="34197" bIns="34197" rIns="34197"/>
            <a:lstStyle/>
            <a:p>
              <a:pPr algn="ctr">
                <a:lnSpc>
                  <a:spcPts val="2659"/>
                </a:lnSpc>
              </a:pPr>
            </a:p>
          </p:txBody>
        </p:sp>
      </p:grpSp>
      <p:sp>
        <p:nvSpPr>
          <p:cNvPr name="TextBox 6" id="6"/>
          <p:cNvSpPr txBox="true"/>
          <p:nvPr/>
        </p:nvSpPr>
        <p:spPr>
          <a:xfrm rot="0">
            <a:off x="4983360" y="3199453"/>
            <a:ext cx="3905537" cy="1056894"/>
          </a:xfrm>
          <a:prstGeom prst="rect">
            <a:avLst/>
          </a:prstGeom>
        </p:spPr>
        <p:txBody>
          <a:bodyPr anchor="t" rtlCol="false" tIns="0" lIns="0" bIns="0" rIns="0">
            <a:spAutoFit/>
          </a:bodyPr>
          <a:lstStyle/>
          <a:p>
            <a:pPr algn="l">
              <a:lnSpc>
                <a:spcPts val="2822"/>
              </a:lnSpc>
            </a:pPr>
            <a:r>
              <a:rPr lang="en-US" sz="2016">
                <a:solidFill>
                  <a:srgbClr val="000000"/>
                </a:solidFill>
                <a:latin typeface="Alatsi"/>
                <a:ea typeface="Alatsi"/>
                <a:cs typeface="Alatsi"/>
                <a:sym typeface="Alatsi"/>
              </a:rPr>
              <a:t>Import all required libraries like pandas, matplotlib, seaborn, and scikit-learn.</a:t>
            </a:r>
          </a:p>
        </p:txBody>
      </p:sp>
      <p:sp>
        <p:nvSpPr>
          <p:cNvPr name="TextBox 7" id="7"/>
          <p:cNvSpPr txBox="true"/>
          <p:nvPr/>
        </p:nvSpPr>
        <p:spPr>
          <a:xfrm rot="0">
            <a:off x="4549658" y="2708599"/>
            <a:ext cx="2815381" cy="447919"/>
          </a:xfrm>
          <a:prstGeom prst="rect">
            <a:avLst/>
          </a:prstGeom>
        </p:spPr>
        <p:txBody>
          <a:bodyPr anchor="t" rtlCol="false" tIns="0" lIns="0" bIns="0" rIns="0">
            <a:spAutoFit/>
          </a:bodyPr>
          <a:lstStyle/>
          <a:p>
            <a:pPr algn="l">
              <a:lnSpc>
                <a:spcPts val="3694"/>
              </a:lnSpc>
            </a:pPr>
            <a:r>
              <a:rPr lang="en-US" sz="2638">
                <a:solidFill>
                  <a:srgbClr val="000000"/>
                </a:solidFill>
                <a:latin typeface="Alatsi"/>
                <a:ea typeface="Alatsi"/>
                <a:cs typeface="Alatsi"/>
                <a:sym typeface="Alatsi"/>
              </a:rPr>
              <a:t>1.  Import Libraries</a:t>
            </a:r>
          </a:p>
        </p:txBody>
      </p:sp>
      <p:grpSp>
        <p:nvGrpSpPr>
          <p:cNvPr name="Group 8" id="8"/>
          <p:cNvGrpSpPr/>
          <p:nvPr/>
        </p:nvGrpSpPr>
        <p:grpSpPr>
          <a:xfrm rot="0">
            <a:off x="4632160" y="5441467"/>
            <a:ext cx="4477673" cy="893854"/>
            <a:chOff x="0" y="0"/>
            <a:chExt cx="1751844" cy="349712"/>
          </a:xfrm>
        </p:grpSpPr>
        <p:sp>
          <p:nvSpPr>
            <p:cNvPr name="Freeform 9" id="9"/>
            <p:cNvSpPr/>
            <p:nvPr/>
          </p:nvSpPr>
          <p:spPr>
            <a:xfrm flipH="false" flipV="false" rot="0">
              <a:off x="0" y="0"/>
              <a:ext cx="1751844" cy="349712"/>
            </a:xfrm>
            <a:custGeom>
              <a:avLst/>
              <a:gdLst/>
              <a:ahLst/>
              <a:cxnLst/>
              <a:rect r="r" b="b" t="t" l="l"/>
              <a:pathLst>
                <a:path h="349712" w="1751844">
                  <a:moveTo>
                    <a:pt x="88179" y="0"/>
                  </a:moveTo>
                  <a:lnTo>
                    <a:pt x="1663665" y="0"/>
                  </a:lnTo>
                  <a:cubicBezTo>
                    <a:pt x="1712365" y="0"/>
                    <a:pt x="1751844" y="39479"/>
                    <a:pt x="1751844" y="88179"/>
                  </a:cubicBezTo>
                  <a:lnTo>
                    <a:pt x="1751844" y="261532"/>
                  </a:lnTo>
                  <a:cubicBezTo>
                    <a:pt x="1751844" y="310232"/>
                    <a:pt x="1712365" y="349712"/>
                    <a:pt x="1663665" y="349712"/>
                  </a:cubicBezTo>
                  <a:lnTo>
                    <a:pt x="88179" y="349712"/>
                  </a:lnTo>
                  <a:cubicBezTo>
                    <a:pt x="39479" y="349712"/>
                    <a:pt x="0" y="310232"/>
                    <a:pt x="0" y="261532"/>
                  </a:cubicBezTo>
                  <a:lnTo>
                    <a:pt x="0" y="88179"/>
                  </a:lnTo>
                  <a:cubicBezTo>
                    <a:pt x="0" y="39479"/>
                    <a:pt x="39479" y="0"/>
                    <a:pt x="88179" y="0"/>
                  </a:cubicBezTo>
                  <a:close/>
                </a:path>
              </a:pathLst>
            </a:custGeom>
            <a:solidFill>
              <a:srgbClr val="E9C7C6"/>
            </a:solidFill>
          </p:spPr>
        </p:sp>
        <p:sp>
          <p:nvSpPr>
            <p:cNvPr name="TextBox 10" id="10"/>
            <p:cNvSpPr txBox="true"/>
            <p:nvPr/>
          </p:nvSpPr>
          <p:spPr>
            <a:xfrm>
              <a:off x="0" y="-38100"/>
              <a:ext cx="1751844" cy="387812"/>
            </a:xfrm>
            <a:prstGeom prst="rect">
              <a:avLst/>
            </a:prstGeom>
          </p:spPr>
          <p:txBody>
            <a:bodyPr anchor="ctr" rtlCol="false" tIns="34197" lIns="34197" bIns="34197" rIns="34197"/>
            <a:lstStyle/>
            <a:p>
              <a:pPr algn="ctr">
                <a:lnSpc>
                  <a:spcPts val="2659"/>
                </a:lnSpc>
              </a:pPr>
            </a:p>
          </p:txBody>
        </p:sp>
      </p:grpSp>
      <p:sp>
        <p:nvSpPr>
          <p:cNvPr name="TextBox 11" id="11"/>
          <p:cNvSpPr txBox="true"/>
          <p:nvPr/>
        </p:nvSpPr>
        <p:spPr>
          <a:xfrm rot="0">
            <a:off x="4983360" y="5499547"/>
            <a:ext cx="3905537" cy="700225"/>
          </a:xfrm>
          <a:prstGeom prst="rect">
            <a:avLst/>
          </a:prstGeom>
        </p:spPr>
        <p:txBody>
          <a:bodyPr anchor="t" rtlCol="false" tIns="0" lIns="0" bIns="0" rIns="0">
            <a:spAutoFit/>
          </a:bodyPr>
          <a:lstStyle/>
          <a:p>
            <a:pPr algn="l">
              <a:lnSpc>
                <a:spcPts val="2822"/>
              </a:lnSpc>
            </a:pPr>
            <a:r>
              <a:rPr lang="en-US" sz="2016">
                <a:solidFill>
                  <a:srgbClr val="000000"/>
                </a:solidFill>
                <a:latin typeface="Alatsi"/>
                <a:ea typeface="Alatsi"/>
                <a:cs typeface="Alatsi"/>
                <a:sym typeface="Alatsi"/>
              </a:rPr>
              <a:t>Load the dataset from your computer using pandas.</a:t>
            </a:r>
          </a:p>
        </p:txBody>
      </p:sp>
      <p:sp>
        <p:nvSpPr>
          <p:cNvPr name="TextBox 12" id="12"/>
          <p:cNvSpPr txBox="true"/>
          <p:nvPr/>
        </p:nvSpPr>
        <p:spPr>
          <a:xfrm rot="0">
            <a:off x="4549658" y="4974917"/>
            <a:ext cx="3552182" cy="447919"/>
          </a:xfrm>
          <a:prstGeom prst="rect">
            <a:avLst/>
          </a:prstGeom>
        </p:spPr>
        <p:txBody>
          <a:bodyPr anchor="t" rtlCol="false" tIns="0" lIns="0" bIns="0" rIns="0">
            <a:spAutoFit/>
          </a:bodyPr>
          <a:lstStyle/>
          <a:p>
            <a:pPr algn="l">
              <a:lnSpc>
                <a:spcPts val="3694"/>
              </a:lnSpc>
            </a:pPr>
            <a:r>
              <a:rPr lang="en-US" sz="2638">
                <a:solidFill>
                  <a:srgbClr val="000000"/>
                </a:solidFill>
                <a:latin typeface="Alatsi"/>
                <a:ea typeface="Alatsi"/>
                <a:cs typeface="Alatsi"/>
                <a:sym typeface="Alatsi"/>
              </a:rPr>
              <a:t>2. Load Dataset</a:t>
            </a:r>
          </a:p>
        </p:txBody>
      </p:sp>
      <p:sp>
        <p:nvSpPr>
          <p:cNvPr name="AutoShape 13" id="13"/>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sp>
        <p:nvSpPr>
          <p:cNvPr name="AutoShape 14" id="14"/>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grpSp>
        <p:nvGrpSpPr>
          <p:cNvPr name="Group 15" id="15"/>
          <p:cNvGrpSpPr/>
          <p:nvPr/>
        </p:nvGrpSpPr>
        <p:grpSpPr>
          <a:xfrm rot="0">
            <a:off x="15859155" y="0"/>
            <a:ext cx="1562612" cy="1673225"/>
            <a:chOff x="0" y="0"/>
            <a:chExt cx="2083482" cy="2230967"/>
          </a:xfrm>
        </p:grpSpPr>
        <p:grpSp>
          <p:nvGrpSpPr>
            <p:cNvPr name="Group 16" id="16"/>
            <p:cNvGrpSpPr/>
            <p:nvPr/>
          </p:nvGrpSpPr>
          <p:grpSpPr>
            <a:xfrm rot="0">
              <a:off x="75599" y="0"/>
              <a:ext cx="1932284" cy="2230967"/>
              <a:chOff x="0" y="0"/>
              <a:chExt cx="703982" cy="812800"/>
            </a:xfrm>
          </p:grpSpPr>
          <p:sp>
            <p:nvSpPr>
              <p:cNvPr name="Freeform 17" id="1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8" id="1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4</a:t>
              </a:r>
            </a:p>
          </p:txBody>
        </p:sp>
      </p:grpSp>
      <p:sp>
        <p:nvSpPr>
          <p:cNvPr name="Freeform 20" id="20"/>
          <p:cNvSpPr/>
          <p:nvPr/>
        </p:nvSpPr>
        <p:spPr>
          <a:xfrm flipH="false" flipV="false" rot="0">
            <a:off x="7512165" y="-155385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892058" y="9048108"/>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2" id="22"/>
          <p:cNvGrpSpPr/>
          <p:nvPr/>
        </p:nvGrpSpPr>
        <p:grpSpPr>
          <a:xfrm rot="0">
            <a:off x="4632160" y="7260317"/>
            <a:ext cx="4477673" cy="1276904"/>
            <a:chOff x="0" y="0"/>
            <a:chExt cx="1751844" cy="499576"/>
          </a:xfrm>
        </p:grpSpPr>
        <p:sp>
          <p:nvSpPr>
            <p:cNvPr name="Freeform 23" id="23"/>
            <p:cNvSpPr/>
            <p:nvPr/>
          </p:nvSpPr>
          <p:spPr>
            <a:xfrm flipH="false" flipV="false" rot="0">
              <a:off x="0" y="0"/>
              <a:ext cx="1751844" cy="499576"/>
            </a:xfrm>
            <a:custGeom>
              <a:avLst/>
              <a:gdLst/>
              <a:ahLst/>
              <a:cxnLst/>
              <a:rect r="r" b="b" t="t" l="l"/>
              <a:pathLst>
                <a:path h="499576" w="1751844">
                  <a:moveTo>
                    <a:pt x="88179" y="0"/>
                  </a:moveTo>
                  <a:lnTo>
                    <a:pt x="1663665" y="0"/>
                  </a:lnTo>
                  <a:cubicBezTo>
                    <a:pt x="1712365" y="0"/>
                    <a:pt x="1751844" y="39479"/>
                    <a:pt x="1751844" y="88179"/>
                  </a:cubicBezTo>
                  <a:lnTo>
                    <a:pt x="1751844" y="411397"/>
                  </a:lnTo>
                  <a:cubicBezTo>
                    <a:pt x="1751844" y="434783"/>
                    <a:pt x="1742554" y="457212"/>
                    <a:pt x="1726017" y="473749"/>
                  </a:cubicBezTo>
                  <a:cubicBezTo>
                    <a:pt x="1709481" y="490286"/>
                    <a:pt x="1687052" y="499576"/>
                    <a:pt x="1663665" y="499576"/>
                  </a:cubicBezTo>
                  <a:lnTo>
                    <a:pt x="88179" y="499576"/>
                  </a:lnTo>
                  <a:cubicBezTo>
                    <a:pt x="39479" y="499576"/>
                    <a:pt x="0" y="460097"/>
                    <a:pt x="0" y="411397"/>
                  </a:cubicBezTo>
                  <a:lnTo>
                    <a:pt x="0" y="88179"/>
                  </a:lnTo>
                  <a:cubicBezTo>
                    <a:pt x="0" y="39479"/>
                    <a:pt x="39479" y="0"/>
                    <a:pt x="88179" y="0"/>
                  </a:cubicBezTo>
                  <a:close/>
                </a:path>
              </a:pathLst>
            </a:custGeom>
            <a:solidFill>
              <a:srgbClr val="E9C7C6"/>
            </a:solidFill>
          </p:spPr>
        </p:sp>
        <p:sp>
          <p:nvSpPr>
            <p:cNvPr name="TextBox 24" id="24"/>
            <p:cNvSpPr txBox="true"/>
            <p:nvPr/>
          </p:nvSpPr>
          <p:spPr>
            <a:xfrm>
              <a:off x="0" y="-38100"/>
              <a:ext cx="1751844" cy="537676"/>
            </a:xfrm>
            <a:prstGeom prst="rect">
              <a:avLst/>
            </a:prstGeom>
          </p:spPr>
          <p:txBody>
            <a:bodyPr anchor="ctr" rtlCol="false" tIns="34197" lIns="34197" bIns="34197" rIns="34197"/>
            <a:lstStyle/>
            <a:p>
              <a:pPr algn="ctr">
                <a:lnSpc>
                  <a:spcPts val="2659"/>
                </a:lnSpc>
              </a:pPr>
            </a:p>
          </p:txBody>
        </p:sp>
      </p:grpSp>
      <p:sp>
        <p:nvSpPr>
          <p:cNvPr name="TextBox 25" id="25"/>
          <p:cNvSpPr txBox="true"/>
          <p:nvPr/>
        </p:nvSpPr>
        <p:spPr>
          <a:xfrm rot="0">
            <a:off x="4983360" y="7318397"/>
            <a:ext cx="3905537" cy="1056894"/>
          </a:xfrm>
          <a:prstGeom prst="rect">
            <a:avLst/>
          </a:prstGeom>
        </p:spPr>
        <p:txBody>
          <a:bodyPr anchor="t" rtlCol="false" tIns="0" lIns="0" bIns="0" rIns="0">
            <a:spAutoFit/>
          </a:bodyPr>
          <a:lstStyle/>
          <a:p>
            <a:pPr algn="l">
              <a:lnSpc>
                <a:spcPts val="2822"/>
              </a:lnSpc>
            </a:pPr>
            <a:r>
              <a:rPr lang="en-US" sz="2016">
                <a:solidFill>
                  <a:srgbClr val="000000"/>
                </a:solidFill>
                <a:latin typeface="Alatsi"/>
                <a:ea typeface="Alatsi"/>
                <a:cs typeface="Alatsi"/>
                <a:sym typeface="Alatsi"/>
              </a:rPr>
              <a:t>Display information such as column names, data types, first five rows, and last five rows.</a:t>
            </a:r>
          </a:p>
        </p:txBody>
      </p:sp>
      <p:sp>
        <p:nvSpPr>
          <p:cNvPr name="TextBox 26" id="26"/>
          <p:cNvSpPr txBox="true"/>
          <p:nvPr/>
        </p:nvSpPr>
        <p:spPr>
          <a:xfrm rot="0">
            <a:off x="4549658" y="6827543"/>
            <a:ext cx="2815381" cy="447919"/>
          </a:xfrm>
          <a:prstGeom prst="rect">
            <a:avLst/>
          </a:prstGeom>
        </p:spPr>
        <p:txBody>
          <a:bodyPr anchor="t" rtlCol="false" tIns="0" lIns="0" bIns="0" rIns="0">
            <a:spAutoFit/>
          </a:bodyPr>
          <a:lstStyle/>
          <a:p>
            <a:pPr algn="l">
              <a:lnSpc>
                <a:spcPts val="3694"/>
              </a:lnSpc>
            </a:pPr>
            <a:r>
              <a:rPr lang="en-US" sz="2638">
                <a:solidFill>
                  <a:srgbClr val="000000"/>
                </a:solidFill>
                <a:latin typeface="Alatsi"/>
                <a:ea typeface="Alatsi"/>
                <a:cs typeface="Alatsi"/>
                <a:sym typeface="Alatsi"/>
              </a:rPr>
              <a:t>3. About Dataset</a:t>
            </a:r>
          </a:p>
        </p:txBody>
      </p:sp>
      <p:grpSp>
        <p:nvGrpSpPr>
          <p:cNvPr name="Group 27" id="27"/>
          <p:cNvGrpSpPr/>
          <p:nvPr/>
        </p:nvGrpSpPr>
        <p:grpSpPr>
          <a:xfrm rot="0">
            <a:off x="10116261" y="3141373"/>
            <a:ext cx="4477673" cy="1276904"/>
            <a:chOff x="0" y="0"/>
            <a:chExt cx="1751844" cy="499576"/>
          </a:xfrm>
        </p:grpSpPr>
        <p:sp>
          <p:nvSpPr>
            <p:cNvPr name="Freeform 28" id="28"/>
            <p:cNvSpPr/>
            <p:nvPr/>
          </p:nvSpPr>
          <p:spPr>
            <a:xfrm flipH="false" flipV="false" rot="0">
              <a:off x="0" y="0"/>
              <a:ext cx="1751844" cy="499576"/>
            </a:xfrm>
            <a:custGeom>
              <a:avLst/>
              <a:gdLst/>
              <a:ahLst/>
              <a:cxnLst/>
              <a:rect r="r" b="b" t="t" l="l"/>
              <a:pathLst>
                <a:path h="499576" w="1751844">
                  <a:moveTo>
                    <a:pt x="88179" y="0"/>
                  </a:moveTo>
                  <a:lnTo>
                    <a:pt x="1663665" y="0"/>
                  </a:lnTo>
                  <a:cubicBezTo>
                    <a:pt x="1712365" y="0"/>
                    <a:pt x="1751844" y="39479"/>
                    <a:pt x="1751844" y="88179"/>
                  </a:cubicBezTo>
                  <a:lnTo>
                    <a:pt x="1751844" y="411397"/>
                  </a:lnTo>
                  <a:cubicBezTo>
                    <a:pt x="1751844" y="434783"/>
                    <a:pt x="1742554" y="457212"/>
                    <a:pt x="1726017" y="473749"/>
                  </a:cubicBezTo>
                  <a:cubicBezTo>
                    <a:pt x="1709481" y="490286"/>
                    <a:pt x="1687052" y="499576"/>
                    <a:pt x="1663665" y="499576"/>
                  </a:cubicBezTo>
                  <a:lnTo>
                    <a:pt x="88179" y="499576"/>
                  </a:lnTo>
                  <a:cubicBezTo>
                    <a:pt x="39479" y="499576"/>
                    <a:pt x="0" y="460097"/>
                    <a:pt x="0" y="411397"/>
                  </a:cubicBezTo>
                  <a:lnTo>
                    <a:pt x="0" y="88179"/>
                  </a:lnTo>
                  <a:cubicBezTo>
                    <a:pt x="0" y="39479"/>
                    <a:pt x="39479" y="0"/>
                    <a:pt x="88179" y="0"/>
                  </a:cubicBezTo>
                  <a:close/>
                </a:path>
              </a:pathLst>
            </a:custGeom>
            <a:solidFill>
              <a:srgbClr val="E9C7C6"/>
            </a:solidFill>
          </p:spPr>
        </p:sp>
        <p:sp>
          <p:nvSpPr>
            <p:cNvPr name="TextBox 29" id="29"/>
            <p:cNvSpPr txBox="true"/>
            <p:nvPr/>
          </p:nvSpPr>
          <p:spPr>
            <a:xfrm>
              <a:off x="0" y="-38100"/>
              <a:ext cx="1751844" cy="537676"/>
            </a:xfrm>
            <a:prstGeom prst="rect">
              <a:avLst/>
            </a:prstGeom>
          </p:spPr>
          <p:txBody>
            <a:bodyPr anchor="ctr" rtlCol="false" tIns="34197" lIns="34197" bIns="34197" rIns="34197"/>
            <a:lstStyle/>
            <a:p>
              <a:pPr algn="ctr">
                <a:lnSpc>
                  <a:spcPts val="2659"/>
                </a:lnSpc>
              </a:pPr>
            </a:p>
          </p:txBody>
        </p:sp>
      </p:grpSp>
      <p:sp>
        <p:nvSpPr>
          <p:cNvPr name="TextBox 30" id="30"/>
          <p:cNvSpPr txBox="true"/>
          <p:nvPr/>
        </p:nvSpPr>
        <p:spPr>
          <a:xfrm rot="0">
            <a:off x="10467461" y="3199453"/>
            <a:ext cx="3905537" cy="1056894"/>
          </a:xfrm>
          <a:prstGeom prst="rect">
            <a:avLst/>
          </a:prstGeom>
        </p:spPr>
        <p:txBody>
          <a:bodyPr anchor="t" rtlCol="false" tIns="0" lIns="0" bIns="0" rIns="0">
            <a:spAutoFit/>
          </a:bodyPr>
          <a:lstStyle/>
          <a:p>
            <a:pPr algn="l">
              <a:lnSpc>
                <a:spcPts val="2822"/>
              </a:lnSpc>
            </a:pPr>
            <a:r>
              <a:rPr lang="en-US" sz="2016">
                <a:solidFill>
                  <a:srgbClr val="000000"/>
                </a:solidFill>
                <a:latin typeface="Alatsi"/>
                <a:ea typeface="Alatsi"/>
                <a:cs typeface="Alatsi"/>
                <a:sym typeface="Alatsi"/>
              </a:rPr>
              <a:t>Create graphs to explore relationships between different columns.</a:t>
            </a:r>
          </a:p>
        </p:txBody>
      </p:sp>
      <p:sp>
        <p:nvSpPr>
          <p:cNvPr name="TextBox 31" id="31"/>
          <p:cNvSpPr txBox="true"/>
          <p:nvPr/>
        </p:nvSpPr>
        <p:spPr>
          <a:xfrm rot="0">
            <a:off x="10033758" y="2708599"/>
            <a:ext cx="3552182" cy="447919"/>
          </a:xfrm>
          <a:prstGeom prst="rect">
            <a:avLst/>
          </a:prstGeom>
        </p:spPr>
        <p:txBody>
          <a:bodyPr anchor="t" rtlCol="false" tIns="0" lIns="0" bIns="0" rIns="0">
            <a:spAutoFit/>
          </a:bodyPr>
          <a:lstStyle/>
          <a:p>
            <a:pPr algn="l">
              <a:lnSpc>
                <a:spcPts val="3694"/>
              </a:lnSpc>
            </a:pPr>
            <a:r>
              <a:rPr lang="en-US" sz="2638">
                <a:solidFill>
                  <a:srgbClr val="000000"/>
                </a:solidFill>
                <a:latin typeface="Alatsi"/>
                <a:ea typeface="Alatsi"/>
                <a:cs typeface="Alatsi"/>
                <a:sym typeface="Alatsi"/>
              </a:rPr>
              <a:t>4. Data visualization</a:t>
            </a:r>
          </a:p>
        </p:txBody>
      </p:sp>
      <p:grpSp>
        <p:nvGrpSpPr>
          <p:cNvPr name="Group 32" id="32"/>
          <p:cNvGrpSpPr/>
          <p:nvPr/>
        </p:nvGrpSpPr>
        <p:grpSpPr>
          <a:xfrm rot="0">
            <a:off x="10116261" y="5441467"/>
            <a:ext cx="4477673" cy="1115590"/>
            <a:chOff x="0" y="0"/>
            <a:chExt cx="1751844" cy="436463"/>
          </a:xfrm>
        </p:grpSpPr>
        <p:sp>
          <p:nvSpPr>
            <p:cNvPr name="Freeform 33" id="33"/>
            <p:cNvSpPr/>
            <p:nvPr/>
          </p:nvSpPr>
          <p:spPr>
            <a:xfrm flipH="false" flipV="false" rot="0">
              <a:off x="0" y="0"/>
              <a:ext cx="1751844" cy="436463"/>
            </a:xfrm>
            <a:custGeom>
              <a:avLst/>
              <a:gdLst/>
              <a:ahLst/>
              <a:cxnLst/>
              <a:rect r="r" b="b" t="t" l="l"/>
              <a:pathLst>
                <a:path h="436463" w="1751844">
                  <a:moveTo>
                    <a:pt x="88179" y="0"/>
                  </a:moveTo>
                  <a:lnTo>
                    <a:pt x="1663665" y="0"/>
                  </a:lnTo>
                  <a:cubicBezTo>
                    <a:pt x="1712365" y="0"/>
                    <a:pt x="1751844" y="39479"/>
                    <a:pt x="1751844" y="88179"/>
                  </a:cubicBezTo>
                  <a:lnTo>
                    <a:pt x="1751844" y="348284"/>
                  </a:lnTo>
                  <a:cubicBezTo>
                    <a:pt x="1751844" y="396984"/>
                    <a:pt x="1712365" y="436463"/>
                    <a:pt x="1663665" y="436463"/>
                  </a:cubicBezTo>
                  <a:lnTo>
                    <a:pt x="88179" y="436463"/>
                  </a:lnTo>
                  <a:cubicBezTo>
                    <a:pt x="39479" y="436463"/>
                    <a:pt x="0" y="396984"/>
                    <a:pt x="0" y="348284"/>
                  </a:cubicBezTo>
                  <a:lnTo>
                    <a:pt x="0" y="88179"/>
                  </a:lnTo>
                  <a:cubicBezTo>
                    <a:pt x="0" y="39479"/>
                    <a:pt x="39479" y="0"/>
                    <a:pt x="88179" y="0"/>
                  </a:cubicBezTo>
                  <a:close/>
                </a:path>
              </a:pathLst>
            </a:custGeom>
            <a:solidFill>
              <a:srgbClr val="E9C7C6"/>
            </a:solidFill>
          </p:spPr>
        </p:sp>
        <p:sp>
          <p:nvSpPr>
            <p:cNvPr name="TextBox 34" id="34"/>
            <p:cNvSpPr txBox="true"/>
            <p:nvPr/>
          </p:nvSpPr>
          <p:spPr>
            <a:xfrm>
              <a:off x="0" y="-38100"/>
              <a:ext cx="1751844" cy="474563"/>
            </a:xfrm>
            <a:prstGeom prst="rect">
              <a:avLst/>
            </a:prstGeom>
          </p:spPr>
          <p:txBody>
            <a:bodyPr anchor="ctr" rtlCol="false" tIns="34197" lIns="34197" bIns="34197" rIns="34197"/>
            <a:lstStyle/>
            <a:p>
              <a:pPr algn="ctr">
                <a:lnSpc>
                  <a:spcPts val="2659"/>
                </a:lnSpc>
              </a:pPr>
            </a:p>
          </p:txBody>
        </p:sp>
      </p:grpSp>
      <p:sp>
        <p:nvSpPr>
          <p:cNvPr name="TextBox 35" id="35"/>
          <p:cNvSpPr txBox="true"/>
          <p:nvPr/>
        </p:nvSpPr>
        <p:spPr>
          <a:xfrm rot="0">
            <a:off x="10467461" y="5499547"/>
            <a:ext cx="3905537" cy="1056894"/>
          </a:xfrm>
          <a:prstGeom prst="rect">
            <a:avLst/>
          </a:prstGeom>
        </p:spPr>
        <p:txBody>
          <a:bodyPr anchor="t" rtlCol="false" tIns="0" lIns="0" bIns="0" rIns="0">
            <a:spAutoFit/>
          </a:bodyPr>
          <a:lstStyle/>
          <a:p>
            <a:pPr algn="l">
              <a:lnSpc>
                <a:spcPts val="2822"/>
              </a:lnSpc>
            </a:pPr>
            <a:r>
              <a:rPr lang="en-US" sz="2016">
                <a:solidFill>
                  <a:srgbClr val="000000"/>
                </a:solidFill>
                <a:latin typeface="Alatsi"/>
                <a:ea typeface="Alatsi"/>
                <a:cs typeface="Alatsi"/>
                <a:sym typeface="Alatsi"/>
              </a:rPr>
              <a:t>Clean the data by removing duplicates, handling missing values, and normalizing features.</a:t>
            </a:r>
          </a:p>
        </p:txBody>
      </p:sp>
      <p:sp>
        <p:nvSpPr>
          <p:cNvPr name="TextBox 36" id="36"/>
          <p:cNvSpPr txBox="true"/>
          <p:nvPr/>
        </p:nvSpPr>
        <p:spPr>
          <a:xfrm rot="0">
            <a:off x="10033758" y="4974917"/>
            <a:ext cx="3552182" cy="447919"/>
          </a:xfrm>
          <a:prstGeom prst="rect">
            <a:avLst/>
          </a:prstGeom>
        </p:spPr>
        <p:txBody>
          <a:bodyPr anchor="t" rtlCol="false" tIns="0" lIns="0" bIns="0" rIns="0">
            <a:spAutoFit/>
          </a:bodyPr>
          <a:lstStyle/>
          <a:p>
            <a:pPr algn="l">
              <a:lnSpc>
                <a:spcPts val="3694"/>
              </a:lnSpc>
            </a:pPr>
            <a:r>
              <a:rPr lang="en-US" sz="2638">
                <a:solidFill>
                  <a:srgbClr val="000000"/>
                </a:solidFill>
                <a:latin typeface="Alatsi"/>
                <a:ea typeface="Alatsi"/>
                <a:cs typeface="Alatsi"/>
                <a:sym typeface="Alatsi"/>
              </a:rPr>
              <a:t>5. Data Preprocessing</a:t>
            </a:r>
          </a:p>
        </p:txBody>
      </p:sp>
      <p:grpSp>
        <p:nvGrpSpPr>
          <p:cNvPr name="Group 37" id="37"/>
          <p:cNvGrpSpPr/>
          <p:nvPr/>
        </p:nvGrpSpPr>
        <p:grpSpPr>
          <a:xfrm rot="0">
            <a:off x="10144836" y="7332730"/>
            <a:ext cx="4477673" cy="1276904"/>
            <a:chOff x="0" y="0"/>
            <a:chExt cx="1751844" cy="499576"/>
          </a:xfrm>
        </p:grpSpPr>
        <p:sp>
          <p:nvSpPr>
            <p:cNvPr name="Freeform 38" id="38"/>
            <p:cNvSpPr/>
            <p:nvPr/>
          </p:nvSpPr>
          <p:spPr>
            <a:xfrm flipH="false" flipV="false" rot="0">
              <a:off x="0" y="0"/>
              <a:ext cx="1751844" cy="499576"/>
            </a:xfrm>
            <a:custGeom>
              <a:avLst/>
              <a:gdLst/>
              <a:ahLst/>
              <a:cxnLst/>
              <a:rect r="r" b="b" t="t" l="l"/>
              <a:pathLst>
                <a:path h="499576" w="1751844">
                  <a:moveTo>
                    <a:pt x="88179" y="0"/>
                  </a:moveTo>
                  <a:lnTo>
                    <a:pt x="1663665" y="0"/>
                  </a:lnTo>
                  <a:cubicBezTo>
                    <a:pt x="1712365" y="0"/>
                    <a:pt x="1751844" y="39479"/>
                    <a:pt x="1751844" y="88179"/>
                  </a:cubicBezTo>
                  <a:lnTo>
                    <a:pt x="1751844" y="411397"/>
                  </a:lnTo>
                  <a:cubicBezTo>
                    <a:pt x="1751844" y="434783"/>
                    <a:pt x="1742554" y="457212"/>
                    <a:pt x="1726017" y="473749"/>
                  </a:cubicBezTo>
                  <a:cubicBezTo>
                    <a:pt x="1709481" y="490286"/>
                    <a:pt x="1687052" y="499576"/>
                    <a:pt x="1663665" y="499576"/>
                  </a:cubicBezTo>
                  <a:lnTo>
                    <a:pt x="88179" y="499576"/>
                  </a:lnTo>
                  <a:cubicBezTo>
                    <a:pt x="39479" y="499576"/>
                    <a:pt x="0" y="460097"/>
                    <a:pt x="0" y="411397"/>
                  </a:cubicBezTo>
                  <a:lnTo>
                    <a:pt x="0" y="88179"/>
                  </a:lnTo>
                  <a:cubicBezTo>
                    <a:pt x="0" y="39479"/>
                    <a:pt x="39479" y="0"/>
                    <a:pt x="88179" y="0"/>
                  </a:cubicBezTo>
                  <a:close/>
                </a:path>
              </a:pathLst>
            </a:custGeom>
            <a:solidFill>
              <a:srgbClr val="E9C7C6"/>
            </a:solidFill>
          </p:spPr>
        </p:sp>
        <p:sp>
          <p:nvSpPr>
            <p:cNvPr name="TextBox 39" id="39"/>
            <p:cNvSpPr txBox="true"/>
            <p:nvPr/>
          </p:nvSpPr>
          <p:spPr>
            <a:xfrm>
              <a:off x="0" y="-38100"/>
              <a:ext cx="1751844" cy="537676"/>
            </a:xfrm>
            <a:prstGeom prst="rect">
              <a:avLst/>
            </a:prstGeom>
          </p:spPr>
          <p:txBody>
            <a:bodyPr anchor="ctr" rtlCol="false" tIns="34197" lIns="34197" bIns="34197" rIns="34197"/>
            <a:lstStyle/>
            <a:p>
              <a:pPr algn="ctr">
                <a:lnSpc>
                  <a:spcPts val="2659"/>
                </a:lnSpc>
              </a:pPr>
            </a:p>
          </p:txBody>
        </p:sp>
      </p:grpSp>
      <p:sp>
        <p:nvSpPr>
          <p:cNvPr name="TextBox 40" id="40"/>
          <p:cNvSpPr txBox="true"/>
          <p:nvPr/>
        </p:nvSpPr>
        <p:spPr>
          <a:xfrm rot="0">
            <a:off x="10496036" y="7390811"/>
            <a:ext cx="3905537" cy="1056894"/>
          </a:xfrm>
          <a:prstGeom prst="rect">
            <a:avLst/>
          </a:prstGeom>
        </p:spPr>
        <p:txBody>
          <a:bodyPr anchor="t" rtlCol="false" tIns="0" lIns="0" bIns="0" rIns="0">
            <a:spAutoFit/>
          </a:bodyPr>
          <a:lstStyle/>
          <a:p>
            <a:pPr algn="l">
              <a:lnSpc>
                <a:spcPts val="2822"/>
              </a:lnSpc>
            </a:pPr>
            <a:r>
              <a:rPr lang="en-US" sz="2016">
                <a:solidFill>
                  <a:srgbClr val="000000"/>
                </a:solidFill>
                <a:latin typeface="Alatsi"/>
                <a:ea typeface="Alatsi"/>
                <a:cs typeface="Alatsi"/>
                <a:sym typeface="Alatsi"/>
              </a:rPr>
              <a:t>Train and test classification models like Random Forest and XGBoost for waste type prediction.</a:t>
            </a:r>
          </a:p>
        </p:txBody>
      </p:sp>
      <p:sp>
        <p:nvSpPr>
          <p:cNvPr name="TextBox 41" id="41"/>
          <p:cNvSpPr txBox="true"/>
          <p:nvPr/>
        </p:nvSpPr>
        <p:spPr>
          <a:xfrm rot="0">
            <a:off x="10062333" y="6899957"/>
            <a:ext cx="2815381" cy="447919"/>
          </a:xfrm>
          <a:prstGeom prst="rect">
            <a:avLst/>
          </a:prstGeom>
        </p:spPr>
        <p:txBody>
          <a:bodyPr anchor="t" rtlCol="false" tIns="0" lIns="0" bIns="0" rIns="0">
            <a:spAutoFit/>
          </a:bodyPr>
          <a:lstStyle/>
          <a:p>
            <a:pPr algn="l">
              <a:lnSpc>
                <a:spcPts val="3694"/>
              </a:lnSpc>
            </a:pPr>
            <a:r>
              <a:rPr lang="en-US" sz="2638">
                <a:solidFill>
                  <a:srgbClr val="000000"/>
                </a:solidFill>
                <a:latin typeface="Alatsi"/>
                <a:ea typeface="Alatsi"/>
                <a:cs typeface="Alatsi"/>
                <a:sym typeface="Alatsi"/>
              </a:rPr>
              <a:t>6. Model Building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866775"/>
            <a:ext cx="16230600" cy="295592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DATA VISUALIZATION</a:t>
            </a:r>
          </a:p>
          <a:p>
            <a:pPr algn="ctr">
              <a:lnSpc>
                <a:spcPts val="11899"/>
              </a:lnSpc>
            </a:pPr>
          </a:p>
        </p:txBody>
      </p:sp>
      <p:grpSp>
        <p:nvGrpSpPr>
          <p:cNvPr name="Group 3" id="3"/>
          <p:cNvGrpSpPr/>
          <p:nvPr/>
        </p:nvGrpSpPr>
        <p:grpSpPr>
          <a:xfrm rot="0">
            <a:off x="1704735" y="3085639"/>
            <a:ext cx="1105361" cy="110536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742835" y="4381500"/>
            <a:ext cx="1105361" cy="110536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742835" y="5677361"/>
            <a:ext cx="1105361" cy="1105361"/>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627362" y="0"/>
            <a:ext cx="937061" cy="10287000"/>
            <a:chOff x="0" y="0"/>
            <a:chExt cx="246798" cy="2709333"/>
          </a:xfrm>
        </p:grpSpPr>
        <p:sp>
          <p:nvSpPr>
            <p:cNvPr name="Freeform 13" id="13"/>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14" id="14"/>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AutoShape 15" id="15"/>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16" id="16"/>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17" id="17"/>
          <p:cNvGrpSpPr/>
          <p:nvPr/>
        </p:nvGrpSpPr>
        <p:grpSpPr>
          <a:xfrm rot="0">
            <a:off x="15859155" y="0"/>
            <a:ext cx="1562612" cy="1673225"/>
            <a:chOff x="0" y="0"/>
            <a:chExt cx="2083482" cy="2230967"/>
          </a:xfrm>
        </p:grpSpPr>
        <p:grpSp>
          <p:nvGrpSpPr>
            <p:cNvPr name="Group 18" id="18"/>
            <p:cNvGrpSpPr/>
            <p:nvPr/>
          </p:nvGrpSpPr>
          <p:grpSpPr>
            <a:xfrm rot="0">
              <a:off x="75599" y="0"/>
              <a:ext cx="1932284" cy="2230967"/>
              <a:chOff x="0" y="0"/>
              <a:chExt cx="703982" cy="812800"/>
            </a:xfrm>
          </p:grpSpPr>
          <p:sp>
            <p:nvSpPr>
              <p:cNvPr name="Freeform 19" id="1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0" id="2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5</a:t>
              </a:r>
            </a:p>
          </p:txBody>
        </p:sp>
      </p:grpSp>
      <p:sp>
        <p:nvSpPr>
          <p:cNvPr name="Freeform 22" id="22"/>
          <p:cNvSpPr/>
          <p:nvPr/>
        </p:nvSpPr>
        <p:spPr>
          <a:xfrm flipH="false" flipV="false" rot="0">
            <a:off x="969754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4" id="24"/>
          <p:cNvGrpSpPr/>
          <p:nvPr/>
        </p:nvGrpSpPr>
        <p:grpSpPr>
          <a:xfrm rot="0">
            <a:off x="1704735" y="6973222"/>
            <a:ext cx="1105361" cy="1105361"/>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27" id="27"/>
          <p:cNvSpPr/>
          <p:nvPr/>
        </p:nvSpPr>
        <p:spPr>
          <a:xfrm flipH="false" flipV="false" rot="0">
            <a:off x="11646543" y="3544382"/>
            <a:ext cx="6334734" cy="4265958"/>
          </a:xfrm>
          <a:custGeom>
            <a:avLst/>
            <a:gdLst/>
            <a:ahLst/>
            <a:cxnLst/>
            <a:rect r="r" b="b" t="t" l="l"/>
            <a:pathLst>
              <a:path h="4265958" w="6334734">
                <a:moveTo>
                  <a:pt x="0" y="0"/>
                </a:moveTo>
                <a:lnTo>
                  <a:pt x="6334734" y="0"/>
                </a:lnTo>
                <a:lnTo>
                  <a:pt x="6334734" y="4265958"/>
                </a:lnTo>
                <a:lnTo>
                  <a:pt x="0" y="4265958"/>
                </a:lnTo>
                <a:lnTo>
                  <a:pt x="0" y="0"/>
                </a:lnTo>
                <a:close/>
              </a:path>
            </a:pathLst>
          </a:custGeom>
          <a:blipFill>
            <a:blip r:embed="rId4"/>
            <a:stretch>
              <a:fillRect l="0" t="0" r="0" b="0"/>
            </a:stretch>
          </a:blipFill>
        </p:spPr>
      </p:sp>
      <p:sp>
        <p:nvSpPr>
          <p:cNvPr name="TextBox 28" id="28"/>
          <p:cNvSpPr txBox="true"/>
          <p:nvPr/>
        </p:nvSpPr>
        <p:spPr>
          <a:xfrm rot="0">
            <a:off x="1704735" y="3159761"/>
            <a:ext cx="1105361" cy="861867"/>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1</a:t>
            </a:r>
          </a:p>
        </p:txBody>
      </p:sp>
      <p:sp>
        <p:nvSpPr>
          <p:cNvPr name="TextBox 29" id="29"/>
          <p:cNvSpPr txBox="true"/>
          <p:nvPr/>
        </p:nvSpPr>
        <p:spPr>
          <a:xfrm rot="0">
            <a:off x="1742835" y="4455622"/>
            <a:ext cx="1105361" cy="861867"/>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2</a:t>
            </a:r>
          </a:p>
        </p:txBody>
      </p:sp>
      <p:sp>
        <p:nvSpPr>
          <p:cNvPr name="TextBox 30" id="30"/>
          <p:cNvSpPr txBox="true"/>
          <p:nvPr/>
        </p:nvSpPr>
        <p:spPr>
          <a:xfrm rot="0">
            <a:off x="1742835" y="5751483"/>
            <a:ext cx="1105361" cy="861867"/>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3</a:t>
            </a:r>
          </a:p>
        </p:txBody>
      </p:sp>
      <p:sp>
        <p:nvSpPr>
          <p:cNvPr name="TextBox 31" id="31"/>
          <p:cNvSpPr txBox="true"/>
          <p:nvPr/>
        </p:nvSpPr>
        <p:spPr>
          <a:xfrm rot="0">
            <a:off x="2988508" y="3338197"/>
            <a:ext cx="14232692" cy="533570"/>
          </a:xfrm>
          <a:prstGeom prst="rect">
            <a:avLst/>
          </a:prstGeom>
        </p:spPr>
        <p:txBody>
          <a:bodyPr anchor="t" rtlCol="false" tIns="0" lIns="0" bIns="0" rIns="0">
            <a:spAutoFit/>
          </a:bodyPr>
          <a:lstStyle/>
          <a:p>
            <a:pPr algn="l">
              <a:lnSpc>
                <a:spcPts val="4322"/>
              </a:lnSpc>
            </a:pPr>
            <a:r>
              <a:rPr lang="en-US" sz="3087">
                <a:solidFill>
                  <a:srgbClr val="000000"/>
                </a:solidFill>
                <a:latin typeface="Alatsi"/>
                <a:ea typeface="Alatsi"/>
                <a:cs typeface="Alatsi"/>
                <a:sym typeface="Alatsi"/>
              </a:rPr>
              <a:t>Bar chart of waste type distribution.</a:t>
            </a:r>
          </a:p>
        </p:txBody>
      </p:sp>
      <p:sp>
        <p:nvSpPr>
          <p:cNvPr name="TextBox 32" id="32"/>
          <p:cNvSpPr txBox="true"/>
          <p:nvPr/>
        </p:nvSpPr>
        <p:spPr>
          <a:xfrm rot="0">
            <a:off x="3026608" y="4634058"/>
            <a:ext cx="14232692" cy="533570"/>
          </a:xfrm>
          <a:prstGeom prst="rect">
            <a:avLst/>
          </a:prstGeom>
        </p:spPr>
        <p:txBody>
          <a:bodyPr anchor="t" rtlCol="false" tIns="0" lIns="0" bIns="0" rIns="0">
            <a:spAutoFit/>
          </a:bodyPr>
          <a:lstStyle/>
          <a:p>
            <a:pPr algn="l">
              <a:lnSpc>
                <a:spcPts val="4322"/>
              </a:lnSpc>
            </a:pPr>
            <a:r>
              <a:rPr lang="en-US" sz="3087">
                <a:solidFill>
                  <a:srgbClr val="000000"/>
                </a:solidFill>
                <a:latin typeface="Alatsi"/>
                <a:ea typeface="Alatsi"/>
                <a:cs typeface="Alatsi"/>
                <a:sym typeface="Alatsi"/>
              </a:rPr>
              <a:t>Heatmap of feature correlations.</a:t>
            </a:r>
          </a:p>
        </p:txBody>
      </p:sp>
      <p:sp>
        <p:nvSpPr>
          <p:cNvPr name="TextBox 33" id="33"/>
          <p:cNvSpPr txBox="true"/>
          <p:nvPr/>
        </p:nvSpPr>
        <p:spPr>
          <a:xfrm rot="0">
            <a:off x="3026608" y="5930961"/>
            <a:ext cx="14232692" cy="533570"/>
          </a:xfrm>
          <a:prstGeom prst="rect">
            <a:avLst/>
          </a:prstGeom>
        </p:spPr>
        <p:txBody>
          <a:bodyPr anchor="t" rtlCol="false" tIns="0" lIns="0" bIns="0" rIns="0">
            <a:spAutoFit/>
          </a:bodyPr>
          <a:lstStyle/>
          <a:p>
            <a:pPr algn="l">
              <a:lnSpc>
                <a:spcPts val="4322"/>
              </a:lnSpc>
            </a:pPr>
            <a:r>
              <a:rPr lang="en-US" sz="3087">
                <a:solidFill>
                  <a:srgbClr val="000000"/>
                </a:solidFill>
                <a:latin typeface="Alatsi"/>
                <a:ea typeface="Alatsi"/>
                <a:cs typeface="Alatsi"/>
                <a:sym typeface="Alatsi"/>
              </a:rPr>
              <a:t>Scatterplot (e.g., inductive vs. moisture property).</a:t>
            </a:r>
          </a:p>
        </p:txBody>
      </p:sp>
      <p:sp>
        <p:nvSpPr>
          <p:cNvPr name="TextBox 34" id="34"/>
          <p:cNvSpPr txBox="true"/>
          <p:nvPr/>
        </p:nvSpPr>
        <p:spPr>
          <a:xfrm rot="0">
            <a:off x="1704735" y="7047344"/>
            <a:ext cx="1105361" cy="861867"/>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4</a:t>
            </a:r>
          </a:p>
        </p:txBody>
      </p:sp>
      <p:sp>
        <p:nvSpPr>
          <p:cNvPr name="TextBox 35" id="35"/>
          <p:cNvSpPr txBox="true"/>
          <p:nvPr/>
        </p:nvSpPr>
        <p:spPr>
          <a:xfrm rot="0">
            <a:off x="2988508" y="7225780"/>
            <a:ext cx="14232692" cy="533570"/>
          </a:xfrm>
          <a:prstGeom prst="rect">
            <a:avLst/>
          </a:prstGeom>
        </p:spPr>
        <p:txBody>
          <a:bodyPr anchor="t" rtlCol="false" tIns="0" lIns="0" bIns="0" rIns="0">
            <a:spAutoFit/>
          </a:bodyPr>
          <a:lstStyle/>
          <a:p>
            <a:pPr algn="l">
              <a:lnSpc>
                <a:spcPts val="4322"/>
              </a:lnSpc>
            </a:pPr>
            <a:r>
              <a:rPr lang="en-US" sz="3087">
                <a:solidFill>
                  <a:srgbClr val="000000"/>
                </a:solidFill>
                <a:latin typeface="Alatsi"/>
                <a:ea typeface="Alatsi"/>
                <a:cs typeface="Alatsi"/>
                <a:sym typeface="Alatsi"/>
              </a:rPr>
              <a:t>Line plot showing waste type trends over time.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866775"/>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DATA PREPROCESSING</a:t>
            </a:r>
          </a:p>
        </p:txBody>
      </p:sp>
      <p:grpSp>
        <p:nvGrpSpPr>
          <p:cNvPr name="Group 3" id="3"/>
          <p:cNvGrpSpPr/>
          <p:nvPr/>
        </p:nvGrpSpPr>
        <p:grpSpPr>
          <a:xfrm rot="0">
            <a:off x="1704735" y="2769106"/>
            <a:ext cx="1105361" cy="110536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704735" y="2843228"/>
            <a:ext cx="1105361" cy="861867"/>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1</a:t>
            </a:r>
          </a:p>
        </p:txBody>
      </p:sp>
      <p:grpSp>
        <p:nvGrpSpPr>
          <p:cNvPr name="Group 7" id="7"/>
          <p:cNvGrpSpPr/>
          <p:nvPr/>
        </p:nvGrpSpPr>
        <p:grpSpPr>
          <a:xfrm rot="0">
            <a:off x="1742835" y="4064967"/>
            <a:ext cx="1105361" cy="1105361"/>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1742835" y="4139089"/>
            <a:ext cx="1105361" cy="861867"/>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2</a:t>
            </a:r>
          </a:p>
        </p:txBody>
      </p:sp>
      <p:grpSp>
        <p:nvGrpSpPr>
          <p:cNvPr name="Group 11" id="11"/>
          <p:cNvGrpSpPr/>
          <p:nvPr/>
        </p:nvGrpSpPr>
        <p:grpSpPr>
          <a:xfrm rot="0">
            <a:off x="1742835" y="5360828"/>
            <a:ext cx="1105361" cy="1105361"/>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1742835" y="5434950"/>
            <a:ext cx="1105361" cy="861867"/>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3</a:t>
            </a:r>
          </a:p>
        </p:txBody>
      </p:sp>
      <p:sp>
        <p:nvSpPr>
          <p:cNvPr name="TextBox 15" id="15"/>
          <p:cNvSpPr txBox="true"/>
          <p:nvPr/>
        </p:nvSpPr>
        <p:spPr>
          <a:xfrm rot="0">
            <a:off x="2988508" y="3021664"/>
            <a:ext cx="14232692" cy="533570"/>
          </a:xfrm>
          <a:prstGeom prst="rect">
            <a:avLst/>
          </a:prstGeom>
        </p:spPr>
        <p:txBody>
          <a:bodyPr anchor="t" rtlCol="false" tIns="0" lIns="0" bIns="0" rIns="0">
            <a:spAutoFit/>
          </a:bodyPr>
          <a:lstStyle/>
          <a:p>
            <a:pPr algn="l">
              <a:lnSpc>
                <a:spcPts val="4322"/>
              </a:lnSpc>
            </a:pPr>
            <a:r>
              <a:rPr lang="en-US" sz="3087">
                <a:solidFill>
                  <a:srgbClr val="000000"/>
                </a:solidFill>
                <a:latin typeface="Alatsi"/>
                <a:ea typeface="Alatsi"/>
                <a:cs typeface="Alatsi"/>
                <a:sym typeface="Alatsi"/>
              </a:rPr>
              <a:t>Handling missing values (e.g., mean imputation).</a:t>
            </a:r>
          </a:p>
        </p:txBody>
      </p:sp>
      <p:sp>
        <p:nvSpPr>
          <p:cNvPr name="TextBox 16" id="16"/>
          <p:cNvSpPr txBox="true"/>
          <p:nvPr/>
        </p:nvSpPr>
        <p:spPr>
          <a:xfrm rot="0">
            <a:off x="3026608" y="4317525"/>
            <a:ext cx="14232692" cy="533570"/>
          </a:xfrm>
          <a:prstGeom prst="rect">
            <a:avLst/>
          </a:prstGeom>
        </p:spPr>
        <p:txBody>
          <a:bodyPr anchor="t" rtlCol="false" tIns="0" lIns="0" bIns="0" rIns="0">
            <a:spAutoFit/>
          </a:bodyPr>
          <a:lstStyle/>
          <a:p>
            <a:pPr algn="l">
              <a:lnSpc>
                <a:spcPts val="4322"/>
              </a:lnSpc>
            </a:pPr>
            <a:r>
              <a:rPr lang="en-US" sz="3087">
                <a:solidFill>
                  <a:srgbClr val="000000"/>
                </a:solidFill>
                <a:latin typeface="Alatsi"/>
                <a:ea typeface="Alatsi"/>
                <a:cs typeface="Alatsi"/>
                <a:sym typeface="Alatsi"/>
              </a:rPr>
              <a:t>Label encoding for categorical data.</a:t>
            </a:r>
          </a:p>
        </p:txBody>
      </p:sp>
      <p:sp>
        <p:nvSpPr>
          <p:cNvPr name="TextBox 17" id="17"/>
          <p:cNvSpPr txBox="true"/>
          <p:nvPr/>
        </p:nvSpPr>
        <p:spPr>
          <a:xfrm rot="0">
            <a:off x="3026608" y="5614428"/>
            <a:ext cx="14232692" cy="533570"/>
          </a:xfrm>
          <a:prstGeom prst="rect">
            <a:avLst/>
          </a:prstGeom>
        </p:spPr>
        <p:txBody>
          <a:bodyPr anchor="t" rtlCol="false" tIns="0" lIns="0" bIns="0" rIns="0">
            <a:spAutoFit/>
          </a:bodyPr>
          <a:lstStyle/>
          <a:p>
            <a:pPr algn="l">
              <a:lnSpc>
                <a:spcPts val="4322"/>
              </a:lnSpc>
            </a:pPr>
            <a:r>
              <a:rPr lang="en-US" sz="3087">
                <a:solidFill>
                  <a:srgbClr val="000000"/>
                </a:solidFill>
                <a:latin typeface="Alatsi"/>
                <a:ea typeface="Alatsi"/>
                <a:cs typeface="Alatsi"/>
                <a:sym typeface="Alatsi"/>
              </a:rPr>
              <a:t>Feature scaling using standardization.</a:t>
            </a:r>
          </a:p>
        </p:txBody>
      </p:sp>
      <p:grpSp>
        <p:nvGrpSpPr>
          <p:cNvPr name="Group 18" id="18"/>
          <p:cNvGrpSpPr/>
          <p:nvPr/>
        </p:nvGrpSpPr>
        <p:grpSpPr>
          <a:xfrm rot="0">
            <a:off x="627362" y="0"/>
            <a:ext cx="937061" cy="10287000"/>
            <a:chOff x="0" y="0"/>
            <a:chExt cx="246798" cy="2709333"/>
          </a:xfrm>
        </p:grpSpPr>
        <p:sp>
          <p:nvSpPr>
            <p:cNvPr name="Freeform 19" id="19"/>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20" id="20"/>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AutoShape 21" id="21"/>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22" id="22"/>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23" id="23"/>
          <p:cNvGrpSpPr/>
          <p:nvPr/>
        </p:nvGrpSpPr>
        <p:grpSpPr>
          <a:xfrm rot="0">
            <a:off x="15859155" y="0"/>
            <a:ext cx="1562612" cy="1673225"/>
            <a:chOff x="0" y="0"/>
            <a:chExt cx="2083482" cy="2230967"/>
          </a:xfrm>
        </p:grpSpPr>
        <p:grpSp>
          <p:nvGrpSpPr>
            <p:cNvPr name="Group 24" id="24"/>
            <p:cNvGrpSpPr/>
            <p:nvPr/>
          </p:nvGrpSpPr>
          <p:grpSpPr>
            <a:xfrm rot="0">
              <a:off x="75599" y="0"/>
              <a:ext cx="1932284" cy="2230967"/>
              <a:chOff x="0" y="0"/>
              <a:chExt cx="703982" cy="812800"/>
            </a:xfrm>
          </p:grpSpPr>
          <p:sp>
            <p:nvSpPr>
              <p:cNvPr name="Freeform 25" id="2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6" id="2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7" id="27"/>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6</a:t>
              </a:r>
            </a:p>
          </p:txBody>
        </p:sp>
      </p:grpSp>
      <p:sp>
        <p:nvSpPr>
          <p:cNvPr name="Freeform 28" id="28"/>
          <p:cNvSpPr/>
          <p:nvPr/>
        </p:nvSpPr>
        <p:spPr>
          <a:xfrm flipH="false" flipV="false" rot="0">
            <a:off x="969754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9" id="29"/>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0" id="30"/>
          <p:cNvGrpSpPr/>
          <p:nvPr/>
        </p:nvGrpSpPr>
        <p:grpSpPr>
          <a:xfrm rot="0">
            <a:off x="1704735" y="6656689"/>
            <a:ext cx="1105361" cy="1105361"/>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33" id="33"/>
          <p:cNvSpPr txBox="true"/>
          <p:nvPr/>
        </p:nvSpPr>
        <p:spPr>
          <a:xfrm rot="0">
            <a:off x="1704735" y="6730811"/>
            <a:ext cx="1105361" cy="861867"/>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4</a:t>
            </a:r>
          </a:p>
        </p:txBody>
      </p:sp>
      <p:sp>
        <p:nvSpPr>
          <p:cNvPr name="TextBox 34" id="34"/>
          <p:cNvSpPr txBox="true"/>
          <p:nvPr/>
        </p:nvSpPr>
        <p:spPr>
          <a:xfrm rot="0">
            <a:off x="2988508" y="6909247"/>
            <a:ext cx="14232692" cy="533570"/>
          </a:xfrm>
          <a:prstGeom prst="rect">
            <a:avLst/>
          </a:prstGeom>
        </p:spPr>
        <p:txBody>
          <a:bodyPr anchor="t" rtlCol="false" tIns="0" lIns="0" bIns="0" rIns="0">
            <a:spAutoFit/>
          </a:bodyPr>
          <a:lstStyle/>
          <a:p>
            <a:pPr algn="l">
              <a:lnSpc>
                <a:spcPts val="4322"/>
              </a:lnSpc>
            </a:pPr>
            <a:r>
              <a:rPr lang="en-US" sz="3087">
                <a:solidFill>
                  <a:srgbClr val="000000"/>
                </a:solidFill>
                <a:latin typeface="Alatsi"/>
                <a:ea typeface="Alatsi"/>
                <a:cs typeface="Alatsi"/>
                <a:sym typeface="Alatsi"/>
              </a:rPr>
              <a:t>Outlier detection and treatment.</a:t>
            </a:r>
          </a:p>
        </p:txBody>
      </p:sp>
      <p:grpSp>
        <p:nvGrpSpPr>
          <p:cNvPr name="Group 35" id="35"/>
          <p:cNvGrpSpPr/>
          <p:nvPr/>
        </p:nvGrpSpPr>
        <p:grpSpPr>
          <a:xfrm rot="0">
            <a:off x="1742835" y="7952550"/>
            <a:ext cx="1105361" cy="1105361"/>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37" id="3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38" id="38"/>
          <p:cNvSpPr txBox="true"/>
          <p:nvPr/>
        </p:nvSpPr>
        <p:spPr>
          <a:xfrm rot="0">
            <a:off x="1742835" y="8026672"/>
            <a:ext cx="1105361" cy="861867"/>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5</a:t>
            </a:r>
          </a:p>
        </p:txBody>
      </p:sp>
      <p:sp>
        <p:nvSpPr>
          <p:cNvPr name="TextBox 39" id="39"/>
          <p:cNvSpPr txBox="true"/>
          <p:nvPr/>
        </p:nvSpPr>
        <p:spPr>
          <a:xfrm rot="0">
            <a:off x="3026608" y="8205108"/>
            <a:ext cx="14232692" cy="533570"/>
          </a:xfrm>
          <a:prstGeom prst="rect">
            <a:avLst/>
          </a:prstGeom>
        </p:spPr>
        <p:txBody>
          <a:bodyPr anchor="t" rtlCol="false" tIns="0" lIns="0" bIns="0" rIns="0">
            <a:spAutoFit/>
          </a:bodyPr>
          <a:lstStyle/>
          <a:p>
            <a:pPr algn="l">
              <a:lnSpc>
                <a:spcPts val="4322"/>
              </a:lnSpc>
            </a:pPr>
            <a:r>
              <a:rPr lang="en-US" sz="3087">
                <a:solidFill>
                  <a:srgbClr val="000000"/>
                </a:solidFill>
                <a:latin typeface="Alatsi"/>
                <a:ea typeface="Alatsi"/>
                <a:cs typeface="Alatsi"/>
                <a:sym typeface="Alatsi"/>
              </a:rPr>
              <a:t>Feature engineering (e.g., creating interaction terms).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844488" y="1440190"/>
            <a:ext cx="16230600" cy="1137279"/>
          </a:xfrm>
          <a:prstGeom prst="rect">
            <a:avLst/>
          </a:prstGeom>
        </p:spPr>
        <p:txBody>
          <a:bodyPr anchor="t" rtlCol="false" tIns="0" lIns="0" bIns="0" rIns="0">
            <a:spAutoFit/>
          </a:bodyPr>
          <a:lstStyle/>
          <a:p>
            <a:pPr algn="ctr">
              <a:lnSpc>
                <a:spcPts val="9240"/>
              </a:lnSpc>
            </a:pPr>
            <a:r>
              <a:rPr lang="en-US" sz="6600">
                <a:solidFill>
                  <a:srgbClr val="000000"/>
                </a:solidFill>
                <a:latin typeface="Alatsi"/>
                <a:ea typeface="Alatsi"/>
                <a:cs typeface="Alatsi"/>
                <a:sym typeface="Alatsi"/>
              </a:rPr>
              <a:t>FEATURE SELECTION &amp; TRANSFORMATION</a:t>
            </a:r>
          </a:p>
        </p:txBody>
      </p:sp>
      <p:grpSp>
        <p:nvGrpSpPr>
          <p:cNvPr name="Group 3" id="3"/>
          <p:cNvGrpSpPr/>
          <p:nvPr/>
        </p:nvGrpSpPr>
        <p:grpSpPr>
          <a:xfrm rot="0">
            <a:off x="1390722" y="3102810"/>
            <a:ext cx="6021477" cy="3659083"/>
            <a:chOff x="0" y="0"/>
            <a:chExt cx="1585903" cy="963709"/>
          </a:xfrm>
        </p:grpSpPr>
        <p:sp>
          <p:nvSpPr>
            <p:cNvPr name="Freeform 4" id="4"/>
            <p:cNvSpPr/>
            <p:nvPr/>
          </p:nvSpPr>
          <p:spPr>
            <a:xfrm flipH="false" flipV="false" rot="0">
              <a:off x="0" y="0"/>
              <a:ext cx="1585903" cy="963709"/>
            </a:xfrm>
            <a:custGeom>
              <a:avLst/>
              <a:gdLst/>
              <a:ahLst/>
              <a:cxnLst/>
              <a:rect r="r" b="b" t="t" l="l"/>
              <a:pathLst>
                <a:path h="963709" w="1585903">
                  <a:moveTo>
                    <a:pt x="65572" y="0"/>
                  </a:moveTo>
                  <a:lnTo>
                    <a:pt x="1520332" y="0"/>
                  </a:lnTo>
                  <a:cubicBezTo>
                    <a:pt x="1537722" y="0"/>
                    <a:pt x="1554401" y="6908"/>
                    <a:pt x="1566698" y="19205"/>
                  </a:cubicBezTo>
                  <a:cubicBezTo>
                    <a:pt x="1578995" y="31503"/>
                    <a:pt x="1585903" y="48181"/>
                    <a:pt x="1585903" y="65572"/>
                  </a:cubicBezTo>
                  <a:lnTo>
                    <a:pt x="1585903" y="898138"/>
                  </a:lnTo>
                  <a:cubicBezTo>
                    <a:pt x="1585903" y="915528"/>
                    <a:pt x="1578995" y="932207"/>
                    <a:pt x="1566698" y="944504"/>
                  </a:cubicBezTo>
                  <a:cubicBezTo>
                    <a:pt x="1554401" y="956801"/>
                    <a:pt x="1537722" y="963709"/>
                    <a:pt x="1520332" y="963709"/>
                  </a:cubicBezTo>
                  <a:lnTo>
                    <a:pt x="65572" y="963709"/>
                  </a:lnTo>
                  <a:cubicBezTo>
                    <a:pt x="48181" y="963709"/>
                    <a:pt x="31503" y="956801"/>
                    <a:pt x="19205" y="944504"/>
                  </a:cubicBezTo>
                  <a:cubicBezTo>
                    <a:pt x="6908" y="932207"/>
                    <a:pt x="0" y="915528"/>
                    <a:pt x="0" y="898138"/>
                  </a:cubicBezTo>
                  <a:lnTo>
                    <a:pt x="0" y="65572"/>
                  </a:lnTo>
                  <a:cubicBezTo>
                    <a:pt x="0" y="48181"/>
                    <a:pt x="6908" y="31503"/>
                    <a:pt x="19205" y="19205"/>
                  </a:cubicBezTo>
                  <a:cubicBezTo>
                    <a:pt x="31503" y="6908"/>
                    <a:pt x="48181" y="0"/>
                    <a:pt x="65572" y="0"/>
                  </a:cubicBezTo>
                  <a:close/>
                </a:path>
              </a:pathLst>
            </a:custGeom>
            <a:solidFill>
              <a:srgbClr val="E9C7C6"/>
            </a:solidFill>
          </p:spPr>
        </p:sp>
        <p:sp>
          <p:nvSpPr>
            <p:cNvPr name="TextBox 5" id="5"/>
            <p:cNvSpPr txBox="true"/>
            <p:nvPr/>
          </p:nvSpPr>
          <p:spPr>
            <a:xfrm>
              <a:off x="0" y="-38100"/>
              <a:ext cx="1585903" cy="1001809"/>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2479902" y="3496012"/>
            <a:ext cx="3878232" cy="2794000"/>
          </a:xfrm>
          <a:prstGeom prst="rect">
            <a:avLst/>
          </a:prstGeom>
        </p:spPr>
        <p:txBody>
          <a:bodyPr anchor="t" rtlCol="false" tIns="0" lIns="0" bIns="0" rIns="0">
            <a:spAutoFit/>
          </a:bodyPr>
          <a:lstStyle/>
          <a:p>
            <a:pPr algn="ctr">
              <a:lnSpc>
                <a:spcPts val="5599"/>
              </a:lnSpc>
            </a:pPr>
            <a:r>
              <a:rPr lang="en-US" sz="3999">
                <a:solidFill>
                  <a:srgbClr val="000000"/>
                </a:solidFill>
                <a:latin typeface="Alatsi"/>
                <a:ea typeface="Alatsi"/>
                <a:cs typeface="Alatsi"/>
                <a:sym typeface="Alatsi"/>
              </a:rPr>
              <a:t>VARIANCE INFLATION FACTOR</a:t>
            </a:r>
          </a:p>
          <a:p>
            <a:pPr algn="ctr">
              <a:lnSpc>
                <a:spcPts val="5599"/>
              </a:lnSpc>
            </a:pPr>
            <a:r>
              <a:rPr lang="en-US" sz="3999">
                <a:solidFill>
                  <a:srgbClr val="000000"/>
                </a:solidFill>
                <a:latin typeface="Alatsi"/>
                <a:ea typeface="Alatsi"/>
                <a:cs typeface="Alatsi"/>
                <a:sym typeface="Alatsi"/>
              </a:rPr>
              <a:t>(VIF)</a:t>
            </a:r>
          </a:p>
        </p:txBody>
      </p:sp>
      <p:sp>
        <p:nvSpPr>
          <p:cNvPr name="Freeform 7" id="7"/>
          <p:cNvSpPr/>
          <p:nvPr/>
        </p:nvSpPr>
        <p:spPr>
          <a:xfrm flipH="false" flipV="false" rot="0">
            <a:off x="13417488" y="614217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8" id="8"/>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9" id="9"/>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10" id="10"/>
          <p:cNvGrpSpPr/>
          <p:nvPr/>
        </p:nvGrpSpPr>
        <p:grpSpPr>
          <a:xfrm rot="0">
            <a:off x="15859155" y="0"/>
            <a:ext cx="1562612" cy="1673225"/>
            <a:chOff x="0" y="0"/>
            <a:chExt cx="2083482" cy="2230967"/>
          </a:xfrm>
        </p:grpSpPr>
        <p:grpSp>
          <p:nvGrpSpPr>
            <p:cNvPr name="Group 11" id="11"/>
            <p:cNvGrpSpPr/>
            <p:nvPr/>
          </p:nvGrpSpPr>
          <p:grpSpPr>
            <a:xfrm rot="0">
              <a:off x="75599" y="0"/>
              <a:ext cx="1932284" cy="2230967"/>
              <a:chOff x="0" y="0"/>
              <a:chExt cx="703982" cy="812800"/>
            </a:xfrm>
          </p:grpSpPr>
          <p:sp>
            <p:nvSpPr>
              <p:cNvPr name="Freeform 12" id="12"/>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3" id="13"/>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7</a:t>
              </a:r>
            </a:p>
          </p:txBody>
        </p:sp>
      </p:grpSp>
      <p:sp>
        <p:nvSpPr>
          <p:cNvPr name="Freeform 15" id="15"/>
          <p:cNvSpPr/>
          <p:nvPr/>
        </p:nvSpPr>
        <p:spPr>
          <a:xfrm flipH="false" flipV="false" rot="0">
            <a:off x="-224313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6" id="16"/>
          <p:cNvGrpSpPr/>
          <p:nvPr/>
        </p:nvGrpSpPr>
        <p:grpSpPr>
          <a:xfrm rot="0">
            <a:off x="9574315" y="3102810"/>
            <a:ext cx="6021477" cy="3659083"/>
            <a:chOff x="0" y="0"/>
            <a:chExt cx="1585903" cy="963709"/>
          </a:xfrm>
        </p:grpSpPr>
        <p:sp>
          <p:nvSpPr>
            <p:cNvPr name="Freeform 17" id="17"/>
            <p:cNvSpPr/>
            <p:nvPr/>
          </p:nvSpPr>
          <p:spPr>
            <a:xfrm flipH="false" flipV="false" rot="0">
              <a:off x="0" y="0"/>
              <a:ext cx="1585903" cy="963709"/>
            </a:xfrm>
            <a:custGeom>
              <a:avLst/>
              <a:gdLst/>
              <a:ahLst/>
              <a:cxnLst/>
              <a:rect r="r" b="b" t="t" l="l"/>
              <a:pathLst>
                <a:path h="963709" w="1585903">
                  <a:moveTo>
                    <a:pt x="65572" y="0"/>
                  </a:moveTo>
                  <a:lnTo>
                    <a:pt x="1520332" y="0"/>
                  </a:lnTo>
                  <a:cubicBezTo>
                    <a:pt x="1537722" y="0"/>
                    <a:pt x="1554401" y="6908"/>
                    <a:pt x="1566698" y="19205"/>
                  </a:cubicBezTo>
                  <a:cubicBezTo>
                    <a:pt x="1578995" y="31503"/>
                    <a:pt x="1585903" y="48181"/>
                    <a:pt x="1585903" y="65572"/>
                  </a:cubicBezTo>
                  <a:lnTo>
                    <a:pt x="1585903" y="898138"/>
                  </a:lnTo>
                  <a:cubicBezTo>
                    <a:pt x="1585903" y="915528"/>
                    <a:pt x="1578995" y="932207"/>
                    <a:pt x="1566698" y="944504"/>
                  </a:cubicBezTo>
                  <a:cubicBezTo>
                    <a:pt x="1554401" y="956801"/>
                    <a:pt x="1537722" y="963709"/>
                    <a:pt x="1520332" y="963709"/>
                  </a:cubicBezTo>
                  <a:lnTo>
                    <a:pt x="65572" y="963709"/>
                  </a:lnTo>
                  <a:cubicBezTo>
                    <a:pt x="48181" y="963709"/>
                    <a:pt x="31503" y="956801"/>
                    <a:pt x="19205" y="944504"/>
                  </a:cubicBezTo>
                  <a:cubicBezTo>
                    <a:pt x="6908" y="932207"/>
                    <a:pt x="0" y="915528"/>
                    <a:pt x="0" y="898138"/>
                  </a:cubicBezTo>
                  <a:lnTo>
                    <a:pt x="0" y="65572"/>
                  </a:lnTo>
                  <a:cubicBezTo>
                    <a:pt x="0" y="48181"/>
                    <a:pt x="6908" y="31503"/>
                    <a:pt x="19205" y="19205"/>
                  </a:cubicBezTo>
                  <a:cubicBezTo>
                    <a:pt x="31503" y="6908"/>
                    <a:pt x="48181" y="0"/>
                    <a:pt x="65572" y="0"/>
                  </a:cubicBezTo>
                  <a:close/>
                </a:path>
              </a:pathLst>
            </a:custGeom>
            <a:solidFill>
              <a:srgbClr val="E9C7C6"/>
            </a:solidFill>
          </p:spPr>
        </p:sp>
        <p:sp>
          <p:nvSpPr>
            <p:cNvPr name="TextBox 18" id="18"/>
            <p:cNvSpPr txBox="true"/>
            <p:nvPr/>
          </p:nvSpPr>
          <p:spPr>
            <a:xfrm>
              <a:off x="0" y="-38100"/>
              <a:ext cx="1585903" cy="1001809"/>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10663495" y="3496012"/>
            <a:ext cx="3878232" cy="2794000"/>
          </a:xfrm>
          <a:prstGeom prst="rect">
            <a:avLst/>
          </a:prstGeom>
        </p:spPr>
        <p:txBody>
          <a:bodyPr anchor="t" rtlCol="false" tIns="0" lIns="0" bIns="0" rIns="0">
            <a:spAutoFit/>
          </a:bodyPr>
          <a:lstStyle/>
          <a:p>
            <a:pPr algn="ctr">
              <a:lnSpc>
                <a:spcPts val="5599"/>
              </a:lnSpc>
            </a:pPr>
            <a:r>
              <a:rPr lang="en-US" sz="3999">
                <a:solidFill>
                  <a:srgbClr val="000000"/>
                </a:solidFill>
                <a:latin typeface="Alatsi"/>
                <a:ea typeface="Alatsi"/>
                <a:cs typeface="Alatsi"/>
                <a:sym typeface="Alatsi"/>
              </a:rPr>
              <a:t>PRINCIPAL COMPONENET ANALYSIS</a:t>
            </a:r>
          </a:p>
          <a:p>
            <a:pPr algn="ctr">
              <a:lnSpc>
                <a:spcPts val="5599"/>
              </a:lnSpc>
            </a:pPr>
            <a:r>
              <a:rPr lang="en-US" sz="3999">
                <a:solidFill>
                  <a:srgbClr val="000000"/>
                </a:solidFill>
                <a:latin typeface="Alatsi"/>
                <a:ea typeface="Alatsi"/>
                <a:cs typeface="Alatsi"/>
                <a:sym typeface="Alatsi"/>
              </a:rPr>
              <a:t>(PCA)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547891" y="3217015"/>
            <a:ext cx="516960" cy="51696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028700" y="866775"/>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MODEL BUILDING</a:t>
            </a:r>
          </a:p>
        </p:txBody>
      </p:sp>
      <p:sp>
        <p:nvSpPr>
          <p:cNvPr name="TextBox 6" id="6"/>
          <p:cNvSpPr txBox="true"/>
          <p:nvPr/>
        </p:nvSpPr>
        <p:spPr>
          <a:xfrm rot="0">
            <a:off x="2411959" y="2986581"/>
            <a:ext cx="7530658"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a:ea typeface="Alatsi"/>
                <a:cs typeface="Alatsi"/>
                <a:sym typeface="Alatsi"/>
              </a:rPr>
              <a:t>Training and testing dataset </a:t>
            </a:r>
          </a:p>
        </p:txBody>
      </p:sp>
      <p:sp>
        <p:nvSpPr>
          <p:cNvPr name="TextBox 7" id="7"/>
          <p:cNvSpPr txBox="true"/>
          <p:nvPr/>
        </p:nvSpPr>
        <p:spPr>
          <a:xfrm rot="0">
            <a:off x="2411959" y="5220562"/>
            <a:ext cx="7530658"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a:ea typeface="Alatsi"/>
                <a:cs typeface="Alatsi"/>
                <a:sym typeface="Alatsi"/>
              </a:rPr>
              <a:t>Prediction</a:t>
            </a:r>
          </a:p>
        </p:txBody>
      </p:sp>
      <p:sp>
        <p:nvSpPr>
          <p:cNvPr name="Freeform 8" id="8"/>
          <p:cNvSpPr/>
          <p:nvPr/>
        </p:nvSpPr>
        <p:spPr>
          <a:xfrm flipH="false" flipV="false" rot="0">
            <a:off x="13764167" y="582762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547891" y="5450079"/>
            <a:ext cx="516960" cy="51696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12" id="1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13" id="13"/>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14" id="14"/>
          <p:cNvGrpSpPr/>
          <p:nvPr/>
        </p:nvGrpSpPr>
        <p:grpSpPr>
          <a:xfrm rot="0">
            <a:off x="15859155" y="0"/>
            <a:ext cx="1562612" cy="1673225"/>
            <a:chOff x="0" y="0"/>
            <a:chExt cx="2083482" cy="2230967"/>
          </a:xfrm>
        </p:grpSpPr>
        <p:grpSp>
          <p:nvGrpSpPr>
            <p:cNvPr name="Group 15" id="15"/>
            <p:cNvGrpSpPr/>
            <p:nvPr/>
          </p:nvGrpSpPr>
          <p:grpSpPr>
            <a:xfrm rot="0">
              <a:off x="75599" y="0"/>
              <a:ext cx="1932284" cy="2230967"/>
              <a:chOff x="0" y="0"/>
              <a:chExt cx="703982" cy="812800"/>
            </a:xfrm>
          </p:grpSpPr>
          <p:sp>
            <p:nvSpPr>
              <p:cNvPr name="Freeform 16" id="1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7" id="1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8</a:t>
              </a:r>
            </a:p>
          </p:txBody>
        </p:sp>
      </p:grpSp>
      <p:sp>
        <p:nvSpPr>
          <p:cNvPr name="Freeform 19" id="19"/>
          <p:cNvSpPr/>
          <p:nvPr/>
        </p:nvSpPr>
        <p:spPr>
          <a:xfrm flipH="false" flipV="false" rot="0">
            <a:off x="-2628900"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0" id="20"/>
          <p:cNvSpPr txBox="true"/>
          <p:nvPr/>
        </p:nvSpPr>
        <p:spPr>
          <a:xfrm rot="0">
            <a:off x="2411959" y="4121051"/>
            <a:ext cx="7530658"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a:ea typeface="Alatsi"/>
                <a:cs typeface="Alatsi"/>
                <a:sym typeface="Alatsi"/>
              </a:rPr>
              <a:t>Model Training</a:t>
            </a:r>
          </a:p>
        </p:txBody>
      </p:sp>
      <p:grpSp>
        <p:nvGrpSpPr>
          <p:cNvPr name="Group 21" id="21"/>
          <p:cNvGrpSpPr/>
          <p:nvPr/>
        </p:nvGrpSpPr>
        <p:grpSpPr>
          <a:xfrm rot="0">
            <a:off x="1547891" y="4350569"/>
            <a:ext cx="516960" cy="516960"/>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2411959" y="6320382"/>
            <a:ext cx="15009808"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a:ea typeface="Alatsi"/>
                <a:cs typeface="Alatsi"/>
                <a:sym typeface="Alatsi"/>
              </a:rPr>
              <a:t>Metrics- Confusion matrix, Classification report, accuracy</a:t>
            </a:r>
          </a:p>
        </p:txBody>
      </p:sp>
      <p:grpSp>
        <p:nvGrpSpPr>
          <p:cNvPr name="Group 25" id="25"/>
          <p:cNvGrpSpPr/>
          <p:nvPr/>
        </p:nvGrpSpPr>
        <p:grpSpPr>
          <a:xfrm rot="0">
            <a:off x="1547891" y="6549899"/>
            <a:ext cx="516960" cy="516960"/>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7" id="2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DAGa1uUKGWA</dc:identifier>
  <dcterms:modified xsi:type="dcterms:W3CDTF">2011-08-01T06:04:30Z</dcterms:modified>
  <cp:revision>1</cp:revision>
  <dc:title>Waste management system</dc:title>
</cp:coreProperties>
</file>