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39" r:id="rId1"/>
  </p:sldMasterIdLst>
  <p:notesMasterIdLst>
    <p:notesMasterId r:id="rId58"/>
  </p:notesMasterIdLst>
  <p:handoutMasterIdLst>
    <p:handoutMasterId r:id="rId59"/>
  </p:handoutMasterIdLst>
  <p:sldIdLst>
    <p:sldId id="332" r:id="rId2"/>
    <p:sldId id="257" r:id="rId3"/>
    <p:sldId id="258" r:id="rId4"/>
    <p:sldId id="259" r:id="rId5"/>
    <p:sldId id="425" r:id="rId6"/>
    <p:sldId id="260" r:id="rId7"/>
    <p:sldId id="261" r:id="rId8"/>
    <p:sldId id="262" r:id="rId9"/>
    <p:sldId id="263" r:id="rId10"/>
    <p:sldId id="264" r:id="rId11"/>
    <p:sldId id="434" r:id="rId12"/>
    <p:sldId id="265" r:id="rId13"/>
    <p:sldId id="266" r:id="rId14"/>
    <p:sldId id="267" r:id="rId15"/>
    <p:sldId id="327" r:id="rId16"/>
    <p:sldId id="328" r:id="rId17"/>
    <p:sldId id="268" r:id="rId18"/>
    <p:sldId id="269" r:id="rId19"/>
    <p:sldId id="270" r:id="rId20"/>
    <p:sldId id="381" r:id="rId21"/>
    <p:sldId id="382" r:id="rId22"/>
    <p:sldId id="383" r:id="rId23"/>
    <p:sldId id="384" r:id="rId24"/>
    <p:sldId id="416" r:id="rId25"/>
    <p:sldId id="387" r:id="rId26"/>
    <p:sldId id="343" r:id="rId27"/>
    <p:sldId id="418" r:id="rId28"/>
    <p:sldId id="451" r:id="rId29"/>
    <p:sldId id="345" r:id="rId30"/>
    <p:sldId id="346" r:id="rId31"/>
    <p:sldId id="347" r:id="rId32"/>
    <p:sldId id="299" r:id="rId33"/>
    <p:sldId id="426" r:id="rId34"/>
    <p:sldId id="453" r:id="rId35"/>
    <p:sldId id="300" r:id="rId36"/>
    <p:sldId id="401" r:id="rId37"/>
    <p:sldId id="357" r:id="rId38"/>
    <p:sldId id="427" r:id="rId39"/>
    <p:sldId id="271" r:id="rId40"/>
    <p:sldId id="435" r:id="rId41"/>
    <p:sldId id="272" r:id="rId42"/>
    <p:sldId id="273" r:id="rId43"/>
    <p:sldId id="428" r:id="rId44"/>
    <p:sldId id="400" r:id="rId45"/>
    <p:sldId id="380" r:id="rId46"/>
    <p:sldId id="419" r:id="rId47"/>
    <p:sldId id="277" r:id="rId48"/>
    <p:sldId id="436" r:id="rId49"/>
    <p:sldId id="278" r:id="rId50"/>
    <p:sldId id="279" r:id="rId51"/>
    <p:sldId id="280" r:id="rId52"/>
    <p:sldId id="281" r:id="rId53"/>
    <p:sldId id="420" r:id="rId54"/>
    <p:sldId id="421" r:id="rId55"/>
    <p:sldId id="422" r:id="rId56"/>
    <p:sldId id="423" r:id="rId57"/>
  </p:sldIdLst>
  <p:sldSz cx="9144000" cy="6858000" type="screen4x3"/>
  <p:notesSz cx="69977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80">
          <p15:clr>
            <a:srgbClr val="A4A3A4"/>
          </p15:clr>
        </p15:guide>
        <p15:guide id="2" pos="5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1904" y="176"/>
      </p:cViewPr>
      <p:guideLst>
        <p:guide orient="horz" pos="680"/>
        <p:guide pos="5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-23670"/>
    </p:cViewPr>
  </p:sorterViewPr>
  <p:notesViewPr>
    <p:cSldViewPr snapToGrid="0">
      <p:cViewPr varScale="1">
        <p:scale>
          <a:sx n="51" d="100"/>
          <a:sy n="51" d="100"/>
        </p:scale>
        <p:origin x="2192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omsun Singhirunnusorn" userId="aefccfd2-0b3b-4987-acb1-6ff977fb50bd" providerId="ADAL" clId="{973198B4-0711-CD4C-AC35-D54DCF9FE9FC}"/>
    <pc:docChg chg="delSld">
      <pc:chgData name="Khomsun Singhirunnusorn" userId="aefccfd2-0b3b-4987-acb1-6ff977fb50bd" providerId="ADAL" clId="{973198B4-0711-CD4C-AC35-D54DCF9FE9FC}" dt="2021-08-11T22:54:07.543" v="0" actId="2696"/>
      <pc:docMkLst>
        <pc:docMk/>
      </pc:docMkLst>
      <pc:sldChg chg="del">
        <pc:chgData name="Khomsun Singhirunnusorn" userId="aefccfd2-0b3b-4987-acb1-6ff977fb50bd" providerId="ADAL" clId="{973198B4-0711-CD4C-AC35-D54DCF9FE9FC}" dt="2021-08-11T22:54:07.543" v="0" actId="2696"/>
        <pc:sldMkLst>
          <pc:docMk/>
          <pc:sldMk cId="0" sldId="256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Times New Roman" panose="02020603050405020304" pitchFamily="18" charset="0"/>
              </a:defRPr>
            </a:lvl1pPr>
          </a:lstStyle>
          <a:p>
            <a:fld id="{9F21AF21-E34B-4BD5-AC40-448A5921D94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002" tIns="44001" rIns="88002" bIns="44001" numCol="1" anchor="t" anchorCtr="0" compatLnSpc="1">
            <a:prstTxWarp prst="textNoShape">
              <a:avLst/>
            </a:prstTxWarp>
          </a:bodyPr>
          <a:lstStyle>
            <a:lvl1pPr defTabSz="879475">
              <a:defRPr sz="12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002" tIns="44001" rIns="88002" bIns="44001" numCol="1" anchor="t" anchorCtr="0" compatLnSpc="1">
            <a:prstTxWarp prst="textNoShape">
              <a:avLst/>
            </a:prstTxWarp>
          </a:bodyPr>
          <a:lstStyle>
            <a:lvl1pPr algn="r" defTabSz="879475">
              <a:defRPr sz="12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03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9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10075"/>
            <a:ext cx="559752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002" tIns="44001" rIns="88002" bIns="4400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9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002" tIns="44001" rIns="88002" bIns="44001" numCol="1" anchor="b" anchorCtr="0" compatLnSpc="1">
            <a:prstTxWarp prst="textNoShape">
              <a:avLst/>
            </a:prstTxWarp>
          </a:bodyPr>
          <a:lstStyle>
            <a:lvl1pPr defTabSz="879475">
              <a:defRPr sz="12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9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002" tIns="44001" rIns="88002" bIns="44001" numCol="1" anchor="b" anchorCtr="0" compatLnSpc="1">
            <a:prstTxWarp prst="textNoShape">
              <a:avLst/>
            </a:prstTxWarp>
          </a:bodyPr>
          <a:lstStyle>
            <a:lvl1pPr algn="r" defTabSz="879475">
              <a:defRPr sz="1200">
                <a:latin typeface="Times New Roman" panose="02020603050405020304" pitchFamily="18" charset="0"/>
              </a:defRPr>
            </a:lvl1pPr>
          </a:lstStyle>
          <a:p>
            <a:fld id="{4ECE00E5-1464-4ADA-9CEB-920722EE8C4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351C3CC-85E9-4EB0-AE84-86EE2CEAA304}" type="slidenum">
              <a:rPr lang="en-US" altLang="en-US" sz="1200">
                <a:latin typeface="Times New Roman" panose="02020603050405020304" pitchFamily="18" charset="0"/>
              </a:rPr>
              <a:pPr/>
              <a:t>1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C588688-530E-4253-AC88-F094F75C031C}" type="slidenum">
              <a:rPr lang="en-US" altLang="en-US" sz="1200">
                <a:latin typeface="Times New Roman" panose="02020603050405020304" pitchFamily="18" charset="0"/>
              </a:rPr>
              <a:pPr/>
              <a:t>11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88745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C3DE15F-304C-4F8B-973C-37594E88A915}" type="slidenum">
              <a:rPr lang="en-US" altLang="en-US" sz="1200">
                <a:latin typeface="Times New Roman" panose="02020603050405020304" pitchFamily="18" charset="0"/>
              </a:rPr>
              <a:pPr/>
              <a:t>12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7216424-5483-4674-976A-4CF840959603}" type="slidenum">
              <a:rPr lang="en-US" altLang="en-US" sz="1200">
                <a:latin typeface="Times New Roman" panose="02020603050405020304" pitchFamily="18" charset="0"/>
              </a:rPr>
              <a:pPr/>
              <a:t>13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D0E9FD9-D26A-4801-8463-8811DB58E320}" type="slidenum">
              <a:rPr lang="en-US" altLang="en-US" sz="1200">
                <a:latin typeface="Times New Roman" panose="02020603050405020304" pitchFamily="18" charset="0"/>
              </a:rPr>
              <a:pPr/>
              <a:t>14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87C4D67-3A9F-42B6-82B2-2B1E3CE0D621}" type="slidenum">
              <a:rPr lang="en-US" altLang="en-US" sz="1200">
                <a:latin typeface="Times New Roman" panose="02020603050405020304" pitchFamily="18" charset="0"/>
              </a:rPr>
              <a:pPr/>
              <a:t>15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DBC5AB9-34BB-442E-A644-79BF67BF4889}" type="slidenum">
              <a:rPr lang="en-US" altLang="en-US" sz="1200">
                <a:latin typeface="Times New Roman" panose="02020603050405020304" pitchFamily="18" charset="0"/>
              </a:rPr>
              <a:pPr/>
              <a:t>16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A9C8992-0439-4DD7-A8E0-8B90E9D06DF2}" type="slidenum">
              <a:rPr lang="en-US" altLang="en-US" sz="1200">
                <a:latin typeface="Times New Roman" panose="02020603050405020304" pitchFamily="18" charset="0"/>
              </a:rPr>
              <a:pPr/>
              <a:t>17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C8FB574-47DE-4DCE-A16E-1940A6943B7A}" type="slidenum">
              <a:rPr lang="en-US" altLang="en-US" sz="1200">
                <a:latin typeface="Times New Roman" panose="02020603050405020304" pitchFamily="18" charset="0"/>
              </a:rPr>
              <a:pPr/>
              <a:t>18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8CCAE0D-C571-4990-82FF-D6A11D67E2F0}" type="slidenum">
              <a:rPr lang="en-US" altLang="en-US" sz="1200">
                <a:latin typeface="Times New Roman" panose="02020603050405020304" pitchFamily="18" charset="0"/>
              </a:rPr>
              <a:pPr/>
              <a:t>19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F98A016-F54F-4898-8554-458A48F2F13C}" type="slidenum">
              <a:rPr lang="en-US" altLang="en-US" sz="1200">
                <a:latin typeface="Times New Roman" panose="02020603050405020304" pitchFamily="18" charset="0"/>
              </a:rPr>
              <a:pPr/>
              <a:t>20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6F1A6D1-0721-4D26-A1A3-1AB4D70577E7}" type="slidenum">
              <a:rPr lang="en-US" altLang="en-US" sz="1200">
                <a:latin typeface="Times New Roman" panose="02020603050405020304" pitchFamily="18" charset="0"/>
              </a:rPr>
              <a:pPr/>
              <a:t>2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F482EFC-DA03-4276-85F4-EF7CA60623D5}" type="slidenum">
              <a:rPr lang="en-US" altLang="en-US" sz="1200">
                <a:latin typeface="Times New Roman" panose="02020603050405020304" pitchFamily="18" charset="0"/>
              </a:rPr>
              <a:pPr/>
              <a:t>21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197FB18-F33B-4585-AE4B-7195EC71C23B}" type="slidenum">
              <a:rPr lang="en-US" altLang="en-US" sz="1200">
                <a:latin typeface="Times New Roman" panose="02020603050405020304" pitchFamily="18" charset="0"/>
              </a:rPr>
              <a:pPr/>
              <a:t>22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9571464-BC2A-4607-9109-DE5DFF5600A1}" type="slidenum">
              <a:rPr lang="en-US" altLang="en-US" sz="1200">
                <a:latin typeface="Times New Roman" panose="02020603050405020304" pitchFamily="18" charset="0"/>
              </a:rPr>
              <a:pPr/>
              <a:t>23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7BF320E-3154-48B9-AFD3-84664BED8565}" type="slidenum">
              <a:rPr lang="en-US" altLang="en-US" sz="1200">
                <a:latin typeface="Times New Roman" panose="02020603050405020304" pitchFamily="18" charset="0"/>
              </a:rPr>
              <a:pPr/>
              <a:t>24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C9270D3-72BB-4558-B8B9-976293801957}" type="slidenum">
              <a:rPr lang="en-US" altLang="en-US" sz="1200">
                <a:latin typeface="Times New Roman" panose="02020603050405020304" pitchFamily="18" charset="0"/>
              </a:rPr>
              <a:pPr/>
              <a:t>25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DB6ACC3-5598-4868-AA42-D5B6F7BEB9B9}" type="slidenum">
              <a:rPr lang="en-US" altLang="en-US" sz="1200">
                <a:latin typeface="Times New Roman" panose="02020603050405020304" pitchFamily="18" charset="0"/>
              </a:rPr>
              <a:pPr/>
              <a:t>26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DA260BE-933F-43F0-A67B-1CD2DF8C0DDF}" type="slidenum">
              <a:rPr lang="en-US" altLang="en-US" sz="1200">
                <a:latin typeface="Times New Roman" panose="02020603050405020304" pitchFamily="18" charset="0"/>
              </a:rPr>
              <a:pPr/>
              <a:t>27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DA260BE-933F-43F0-A67B-1CD2DF8C0DDF}" type="slidenum">
              <a:rPr lang="en-US" altLang="en-US" sz="1200">
                <a:latin typeface="Times New Roman" panose="02020603050405020304" pitchFamily="18" charset="0"/>
              </a:rPr>
              <a:pPr/>
              <a:t>28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998043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0CF7858-74D6-4DDB-8009-CC35575E0098}" type="slidenum">
              <a:rPr lang="en-US" altLang="en-US" sz="1200">
                <a:latin typeface="Times New Roman" panose="02020603050405020304" pitchFamily="18" charset="0"/>
              </a:rPr>
              <a:pPr/>
              <a:t>29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01DA6A0-02BB-4D71-B33D-F03ABD98D15B}" type="slidenum">
              <a:rPr lang="en-US" altLang="en-US" sz="1200">
                <a:latin typeface="Times New Roman" panose="02020603050405020304" pitchFamily="18" charset="0"/>
              </a:rPr>
              <a:pPr/>
              <a:t>30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9702E69-A796-456C-8856-48AD9C8C9A41}" type="slidenum">
              <a:rPr lang="en-US" altLang="en-US" sz="1200">
                <a:latin typeface="Times New Roman" panose="02020603050405020304" pitchFamily="18" charset="0"/>
              </a:rPr>
              <a:pPr/>
              <a:t>3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dirty="0"/>
              <a:t>If a lock cannot be granted, the requesting transaction is made to wait till all incompatible locks held by other transactions have been released.  The lock is then granted.</a:t>
            </a:r>
          </a:p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23B7618-7D90-4BA4-BC1F-59B7982BAA44}" type="slidenum">
              <a:rPr lang="en-US" altLang="en-US" sz="1200">
                <a:latin typeface="Times New Roman" panose="02020603050405020304" pitchFamily="18" charset="0"/>
              </a:rPr>
              <a:pPr/>
              <a:t>31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7F2DA00-A442-41E6-A3F1-A4F68535CD7F}" type="slidenum">
              <a:rPr lang="en-US" altLang="en-US" sz="1200">
                <a:latin typeface="Times New Roman" panose="02020603050405020304" pitchFamily="18" charset="0"/>
              </a:rPr>
              <a:pPr/>
              <a:t>32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60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485797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7F2DA00-A442-41E6-A3F1-A4F68535CD7F}" type="slidenum">
              <a:rPr lang="en-US" altLang="en-US" sz="1200">
                <a:latin typeface="Times New Roman" panose="02020603050405020304" pitchFamily="18" charset="0"/>
              </a:rPr>
              <a:pPr/>
              <a:t>33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60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249630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7F2DA00-A442-41E6-A3F1-A4F68535CD7F}" type="slidenum">
              <a:rPr lang="en-US" altLang="en-US" sz="1200">
                <a:latin typeface="Times New Roman" panose="02020603050405020304" pitchFamily="18" charset="0"/>
              </a:rPr>
              <a:pPr/>
              <a:t>34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60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04590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2CDEB19-7668-4DFA-B17B-F224EEB58113}" type="slidenum">
              <a:rPr lang="en-US" altLang="en-US" sz="1200">
                <a:latin typeface="Times New Roman" panose="02020603050405020304" pitchFamily="18" charset="0"/>
              </a:rPr>
              <a:pPr/>
              <a:t>35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61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210194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8732069-807E-47D7-95A3-D1DF1191DD5C}" type="slidenum">
              <a:rPr lang="en-US" altLang="en-US" sz="1200">
                <a:latin typeface="Times New Roman" panose="02020603050405020304" pitchFamily="18" charset="0"/>
              </a:rPr>
              <a:pPr/>
              <a:t>36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62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19963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CDE71B4-D3EF-4777-AD23-504415B9A2E1}" type="slidenum">
              <a:rPr lang="en-US" altLang="en-US" sz="1200">
                <a:latin typeface="Times New Roman" panose="02020603050405020304" pitchFamily="18" charset="0"/>
              </a:rPr>
              <a:pPr/>
              <a:t>37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63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250447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1523D01-CB60-4D8E-BBC1-C6D315F1CAEA}" type="slidenum">
              <a:rPr lang="en-US" altLang="en-US" sz="1200">
                <a:latin typeface="Times New Roman" panose="02020603050405020304" pitchFamily="18" charset="0"/>
              </a:rPr>
              <a:pPr/>
              <a:t>39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1523D01-CB60-4D8E-BBC1-C6D315F1CAEA}" type="slidenum">
              <a:rPr lang="en-US" altLang="en-US" sz="1200">
                <a:latin typeface="Times New Roman" panose="02020603050405020304" pitchFamily="18" charset="0"/>
              </a:rPr>
              <a:pPr/>
              <a:t>40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760178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9D5D61E-FE1D-46C0-8D95-40E755B6230E}" type="slidenum">
              <a:rPr lang="en-US" altLang="en-US" sz="1200">
                <a:latin typeface="Times New Roman" panose="02020603050405020304" pitchFamily="18" charset="0"/>
              </a:rPr>
              <a:pPr/>
              <a:t>41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28A582B-3CD1-4357-870E-F2BE1FD49E70}" type="slidenum">
              <a:rPr lang="en-US" altLang="en-US" sz="1200">
                <a:latin typeface="Times New Roman" panose="02020603050405020304" pitchFamily="18" charset="0"/>
              </a:rPr>
              <a:pPr/>
              <a:t>4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5684354-EFAC-41FF-B516-AE0C5E555C9F}" type="slidenum">
              <a:rPr lang="en-US" altLang="en-US" sz="1200">
                <a:latin typeface="Times New Roman" panose="02020603050405020304" pitchFamily="18" charset="0"/>
              </a:rPr>
              <a:pPr/>
              <a:t>42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D0D2EDC-C647-4EAB-B0E7-9DFE63A1F010}" type="slidenum">
              <a:rPr lang="en-US" altLang="en-US" sz="1200">
                <a:latin typeface="Times New Roman" panose="02020603050405020304" pitchFamily="18" charset="0"/>
              </a:rPr>
              <a:pPr/>
              <a:t>44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E8C4E9D-4935-44CB-8AC4-6B9713B93F17}" type="slidenum">
              <a:rPr lang="en-US" altLang="en-US" sz="1200">
                <a:latin typeface="Times New Roman" panose="02020603050405020304" pitchFamily="18" charset="0"/>
              </a:rPr>
              <a:pPr/>
              <a:t>45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8A27F80-6753-4C3D-9BDA-7CF02B83A0A8}" type="slidenum">
              <a:rPr lang="en-US" altLang="en-US" sz="1200">
                <a:latin typeface="Times New Roman" panose="02020603050405020304" pitchFamily="18" charset="0"/>
              </a:rPr>
              <a:pPr/>
              <a:t>46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2A5EFC4-AD3B-4937-8F4D-EDC709F382AF}" type="slidenum">
              <a:rPr lang="en-US" altLang="en-US" sz="1200">
                <a:latin typeface="Times New Roman" panose="02020603050405020304" pitchFamily="18" charset="0"/>
              </a:rPr>
              <a:pPr/>
              <a:t>47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E14E066-082A-47E1-81B4-29AAAD3439C6}" type="slidenum">
              <a:rPr lang="en-US" altLang="en-US" sz="1200">
                <a:latin typeface="Times New Roman" panose="02020603050405020304" pitchFamily="18" charset="0"/>
              </a:rPr>
              <a:pPr/>
              <a:t>49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40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ECC8A96-2953-4794-A0A3-95C96FA6C869}" type="slidenum">
              <a:rPr lang="en-US" altLang="en-US" sz="1200">
                <a:latin typeface="Times New Roman" panose="02020603050405020304" pitchFamily="18" charset="0"/>
              </a:rPr>
              <a:pPr/>
              <a:t>50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2FCF535-1CE8-4C77-A553-D55FB53991B5}" type="slidenum">
              <a:rPr lang="en-US" altLang="en-US" sz="1200">
                <a:latin typeface="Times New Roman" panose="02020603050405020304" pitchFamily="18" charset="0"/>
              </a:rPr>
              <a:pPr/>
              <a:t>51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7AB73B2-AFA1-4786-A8FD-CEBD8E0D78FB}" type="slidenum">
              <a:rPr lang="en-US" altLang="en-US" sz="1200">
                <a:latin typeface="Times New Roman" panose="02020603050405020304" pitchFamily="18" charset="0"/>
              </a:rPr>
              <a:pPr/>
              <a:t>52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C2C0223-980C-46F7-98C0-5D5E2C129631}" type="slidenum">
              <a:rPr lang="en-US" altLang="en-US" sz="1200">
                <a:latin typeface="Times New Roman" panose="02020603050405020304" pitchFamily="18" charset="0"/>
              </a:rPr>
              <a:pPr/>
              <a:t>53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91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1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B58FF41-950F-4F96-8279-E010A1BE69B8}" type="slidenum">
              <a:rPr lang="en-US" altLang="en-US" sz="1200">
                <a:latin typeface="Times New Roman" panose="02020603050405020304" pitchFamily="18" charset="0"/>
              </a:rPr>
              <a:pPr/>
              <a:t>6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0CD2F32-CA72-4202-B9C8-DB875B6EE027}" type="slidenum">
              <a:rPr lang="en-US" altLang="en-US" sz="1200">
                <a:latin typeface="Times New Roman" panose="02020603050405020304" pitchFamily="18" charset="0"/>
              </a:rPr>
              <a:pPr/>
              <a:t>54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92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2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FBFC10F-9D96-4FF1-BE6C-C699F4B8F22F}" type="slidenum">
              <a:rPr lang="en-US" altLang="en-US" sz="1200">
                <a:latin typeface="Times New Roman" panose="02020603050405020304" pitchFamily="18" charset="0"/>
              </a:rPr>
              <a:pPr/>
              <a:t>55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93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3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B8B9C84-75D2-4B99-BD2C-469EE98A514C}" type="slidenum">
              <a:rPr lang="en-US" altLang="en-US" sz="1200">
                <a:latin typeface="Times New Roman" panose="02020603050405020304" pitchFamily="18" charset="0"/>
              </a:rPr>
              <a:pPr/>
              <a:t>56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94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23A6097-897E-46D6-809E-2E2D3FD64F82}" type="slidenum">
              <a:rPr lang="en-US" altLang="en-US" sz="1200">
                <a:latin typeface="Times New Roman" panose="02020603050405020304" pitchFamily="18" charset="0"/>
              </a:rPr>
              <a:pPr/>
              <a:t>7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982EC89-B20C-4094-938B-231411E2148A}" type="slidenum">
              <a:rPr lang="en-US" altLang="en-US" sz="1200">
                <a:latin typeface="Times New Roman" panose="02020603050405020304" pitchFamily="18" charset="0"/>
              </a:rPr>
              <a:pPr/>
              <a:t>8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C457AB9-3BFC-4073-B22E-4956C57EECC1}" type="slidenum">
              <a:rPr lang="en-US" altLang="en-US" sz="1200">
                <a:latin typeface="Times New Roman" panose="02020603050405020304" pitchFamily="18" charset="0"/>
              </a:rPr>
              <a:pPr/>
              <a:t>9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C588688-530E-4253-AC88-F094F75C031C}" type="slidenum">
              <a:rPr lang="en-US" altLang="en-US" sz="1200">
                <a:latin typeface="Times New Roman" panose="02020603050405020304" pitchFamily="18" charset="0"/>
              </a:rPr>
              <a:pPr/>
              <a:t>10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>
            <a:extLst>
              <a:ext uri="{FF2B5EF4-FFF2-40B4-BE49-F238E27FC236}">
                <a16:creationId xmlns:a16="http://schemas.microsoft.com/office/drawing/2014/main" id="{6AB433D2-BE84-467A-82DB-DBFCF9F936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 dirty="0">
                <a:solidFill>
                  <a:srgbClr val="002060"/>
                </a:solidFill>
              </a:rPr>
              <a:t>©Silberschatz, Korth and Sudarshan</a:t>
            </a:r>
            <a:br>
              <a:rPr lang="en-US" altLang="en-US" sz="1200" b="1" dirty="0">
                <a:solidFill>
                  <a:srgbClr val="002060"/>
                </a:solidFill>
              </a:rPr>
            </a:br>
            <a:r>
              <a:rPr lang="en-US" altLang="en-US" sz="1200" b="1" dirty="0">
                <a:solidFill>
                  <a:srgbClr val="002060"/>
                </a:solidFill>
              </a:rPr>
              <a:t>See </a:t>
            </a:r>
            <a:r>
              <a:rPr lang="en-US" altLang="en-US" sz="1200" b="1" dirty="0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altLang="en-US" sz="1200" b="1" dirty="0">
                <a:solidFill>
                  <a:srgbClr val="002060"/>
                </a:solidFill>
              </a:rPr>
              <a:t> for conditions on re-use </a:t>
            </a:r>
          </a:p>
        </p:txBody>
      </p:sp>
      <p:sp>
        <p:nvSpPr>
          <p:cNvPr id="4874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E5B7FE48-B4A0-4404-A94E-2D4837BDADF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 smtClean="0">
                <a:solidFill>
                  <a:srgbClr val="578963"/>
                </a:solidFill>
              </a:defRPr>
            </a:lvl1pPr>
          </a:lstStyle>
          <a:p>
            <a:fld id="{CFDC9EC4-5C98-44E9-9772-DADA868FE973}" type="slidenum">
              <a:rPr lang="en-US" altLang="en-US" smtClean="0"/>
              <a:pPr/>
              <a:t>‹#›</a:t>
            </a:fld>
            <a:endParaRPr lang="en-US" alt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0" y="12336"/>
            <a:ext cx="1331269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 descr="Cover-6Ed">
            <a:extLst>
              <a:ext uri="{FF2B5EF4-FFF2-40B4-BE49-F238E27FC236}">
                <a16:creationId xmlns:a16="http://schemas.microsoft.com/office/drawing/2014/main" id="{77026798-0827-482F-848C-054321BDFD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4" y="0"/>
            <a:ext cx="1331912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8" descr="Cover-6Ed">
            <a:extLst>
              <a:ext uri="{FF2B5EF4-FFF2-40B4-BE49-F238E27FC236}">
                <a16:creationId xmlns:a16="http://schemas.microsoft.com/office/drawing/2014/main" id="{5F8709C0-BCA3-4293-869D-7D16F67CF97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4" y="0"/>
            <a:ext cx="1331912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8185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77CD6D-A5E2-4543-81E0-D97745649CE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E145AF-6EF6-4D3F-9F5A-D9A01965DFC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1823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D4BD1A-4145-49C3-8D7D-1F956B76030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0473E3-C97D-4F1E-BBB4-46F84DAEF79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56648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>
            <a:extLst>
              <a:ext uri="{FF2B5EF4-FFF2-40B4-BE49-F238E27FC236}">
                <a16:creationId xmlns:a16="http://schemas.microsoft.com/office/drawing/2014/main" id="{6E2D77BB-A1E3-4E40-9A08-249BCF8B85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 dirty="0">
                <a:solidFill>
                  <a:srgbClr val="002060"/>
                </a:solidFill>
              </a:rPr>
              <a:t>©Silberschatz, </a:t>
            </a:r>
            <a:r>
              <a:rPr lang="en-US" altLang="en-US" sz="1200" b="1" dirty="0" err="1">
                <a:solidFill>
                  <a:srgbClr val="002060"/>
                </a:solidFill>
              </a:rPr>
              <a:t>Korth</a:t>
            </a:r>
            <a:r>
              <a:rPr lang="en-US" altLang="en-US" sz="1200" b="1" dirty="0">
                <a:solidFill>
                  <a:srgbClr val="002060"/>
                </a:solidFill>
              </a:rPr>
              <a:t> and Sudarshan</a:t>
            </a:r>
            <a:br>
              <a:rPr lang="en-US" altLang="en-US" sz="1200" b="1" dirty="0">
                <a:solidFill>
                  <a:srgbClr val="002060"/>
                </a:solidFill>
              </a:rPr>
            </a:br>
            <a:r>
              <a:rPr lang="en-US" altLang="en-US" sz="1200" b="1" dirty="0">
                <a:solidFill>
                  <a:srgbClr val="002060"/>
                </a:solidFill>
              </a:rPr>
              <a:t>See </a:t>
            </a:r>
            <a:r>
              <a:rPr lang="en-US" altLang="en-US" sz="1200" b="1" dirty="0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altLang="en-US" sz="1200" b="1" dirty="0">
                <a:solidFill>
                  <a:srgbClr val="002060"/>
                </a:solidFill>
              </a:rPr>
              <a:t> for conditions on re-use </a:t>
            </a:r>
          </a:p>
        </p:txBody>
      </p:sp>
      <p:sp>
        <p:nvSpPr>
          <p:cNvPr id="613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4053C40E-D8FC-4564-9F45-CF1A7087346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2862263" y="5780088"/>
            <a:ext cx="344805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>
                <a:solidFill>
                  <a:srgbClr val="578963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7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2D242F4-2B18-4F93-AF83-C0B3D393143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 smtClean="0"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118533F7-750B-4DBA-96FC-65DC7E364DF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4" y="0"/>
            <a:ext cx="1331912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24224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b="1" dirty="0">
                <a:solidFill>
                  <a:srgbClr val="002060"/>
                </a:solidFill>
                <a:latin typeface="Helvetica" charset="0"/>
              </a:rPr>
              <a:t>Database System Concepts, 7</a:t>
            </a:r>
            <a:r>
              <a:rPr lang="en-US" b="1" baseline="30000" dirty="0">
                <a:solidFill>
                  <a:srgbClr val="002060"/>
                </a:solidFill>
                <a:latin typeface="Helvetica" charset="0"/>
              </a:rPr>
              <a:t>th</a:t>
            </a:r>
            <a:r>
              <a:rPr lang="en-US" b="1" dirty="0">
                <a:solidFill>
                  <a:srgbClr val="002060"/>
                </a:solidFill>
                <a:latin typeface="Helvetica" charset="0"/>
              </a:rPr>
              <a:t> Ed</a:t>
            </a:r>
            <a:r>
              <a:rPr lang="en-US" dirty="0">
                <a:solidFill>
                  <a:srgbClr val="002060"/>
                </a:solidFill>
                <a:latin typeface="Helvetica" charset="0"/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sz="1200" b="1" dirty="0">
                <a:solidFill>
                  <a:srgbClr val="002060"/>
                </a:solidFill>
                <a:latin typeface="Helvetica" charset="0"/>
              </a:rPr>
              <a:t>©Silberschatz, Korth and Sudarshan</a:t>
            </a:r>
            <a:br>
              <a:rPr lang="en-US" sz="1200" b="1" dirty="0">
                <a:solidFill>
                  <a:srgbClr val="002060"/>
                </a:solidFill>
                <a:latin typeface="Helvetica" charset="0"/>
              </a:rPr>
            </a:br>
            <a:r>
              <a:rPr lang="en-US" sz="1200" b="1" dirty="0">
                <a:solidFill>
                  <a:srgbClr val="002060"/>
                </a:solidFill>
                <a:latin typeface="Helvetica" charset="0"/>
              </a:rPr>
              <a:t>See </a:t>
            </a:r>
            <a:r>
              <a:rPr lang="en-US" sz="1200" b="1" dirty="0">
                <a:solidFill>
                  <a:srgbClr val="002060"/>
                </a:solidFill>
                <a:latin typeface="Helvetica" charset="0"/>
                <a:hlinkClick r:id="rId2"/>
              </a:rPr>
              <a:t>www.db-book.com</a:t>
            </a:r>
            <a:r>
              <a:rPr lang="en-US" sz="1200" b="1" dirty="0">
                <a:solidFill>
                  <a:srgbClr val="002060"/>
                </a:solidFill>
                <a:latin typeface="Helvetica" charset="0"/>
              </a:rPr>
              <a:t> for conditions on re-use </a:t>
            </a:r>
          </a:p>
        </p:txBody>
      </p:sp>
      <p:pic>
        <p:nvPicPr>
          <p:cNvPr id="6" name="Picture 8" descr="Cover-6Ed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4" y="0"/>
            <a:ext cx="1331912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63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96063" y="6218238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rgbClr val="578963"/>
                </a:solidFill>
                <a:latin typeface="Times New Roman" panose="02020603050405020304" pitchFamily="18" charset="0"/>
              </a:defRPr>
            </a:lvl1pPr>
          </a:lstStyle>
          <a:p>
            <a:fld id="{CFDC9EC4-5C98-44E9-9772-DADA868FE97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8790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424" y="1102497"/>
            <a:ext cx="8408126" cy="5367972"/>
          </a:xfrm>
        </p:spPr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 sz="1700"/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 sz="1700"/>
            </a:lvl2pPr>
            <a:lvl3pPr marL="1085850" indent="-228600">
              <a:buSzPct val="100000"/>
              <a:buFont typeface="Wingdings" panose="05000000000000000000" pitchFamily="2" charset="2"/>
              <a:buChar char="§"/>
              <a:defRPr sz="1700"/>
            </a:lvl3pPr>
            <a:lvl4pPr marL="1428750" indent="-228600">
              <a:buFont typeface="Arial" panose="020B0604020202020204" pitchFamily="34" charset="0"/>
              <a:buChar char="•"/>
              <a:defRPr sz="1700"/>
            </a:lvl4pPr>
            <a:lvl5pPr marL="1771650" indent="-228600">
              <a:buSzPct val="100000"/>
              <a:buFont typeface="Wingdings" panose="05000000000000000000" pitchFamily="2" charset="2"/>
              <a:buChar char="§"/>
              <a:defRPr sz="17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42D457B-4574-44A7-82F5-364A95AA256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C0FF13-A7A4-47FE-9669-E2EFAD58ABE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9585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44747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4863" y="4073662"/>
            <a:ext cx="7772400" cy="1500187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§"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33A2CD-6A4B-4240-88F1-B4D7FEB50A7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F29D90-88FA-402A-BEA8-1EF51CAB675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7302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C4FAFEB-DA24-40E3-81A3-2C7117781D6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F592F4-3A7D-46E7-98AB-5C544D380A1B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E86E211-15D2-459B-B331-A82FFB150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424" y="1102497"/>
            <a:ext cx="3985352" cy="5367972"/>
          </a:xfrm>
        </p:spPr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 sz="1700"/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/>
            </a:lvl2pPr>
            <a:lvl3pPr marL="1085850" indent="-228600">
              <a:buSzPct val="100000"/>
              <a:buFont typeface="Wingdings" panose="05000000000000000000" pitchFamily="2" charset="2"/>
              <a:buChar char="§"/>
              <a:defRPr/>
            </a:lvl3pPr>
            <a:lvl4pPr marL="1428750" indent="-228600">
              <a:buFont typeface="Arial" panose="020B0604020202020204" pitchFamily="34" charset="0"/>
              <a:buChar char="•"/>
              <a:defRPr/>
            </a:lvl4pPr>
            <a:lvl5pPr marL="1771650" indent="-228600">
              <a:buSzPct val="100000"/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42981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2096E68-496F-4499-93E9-D10C62B93D1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4C0E4B-79D4-46C0-883C-5BC043062C35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1707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F8A17BCC-393D-48FB-8CCD-31D1E0C6FA4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FDF77F-67A1-48F6-8358-97C70542CB2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241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A54EDB4F-7D4C-4F34-9AD3-169F9858A5E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16F0F5-1220-4B86-AECD-B7BEE6E1BE7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5201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A8DFBA5-2441-4C97-8340-430BD863557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25D68A-6EDF-45EE-BBA8-637BD793E613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7057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8B4ACE8-FA36-4C9A-B2D0-93D5FB40D30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035670-FB96-4DB8-BA64-B31D7C042BD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2539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40B05D94-0FBF-40E0-A0E2-9EC3FEAB3C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14388" y="1093788"/>
            <a:ext cx="7661275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486403" name="Rectangle 3">
            <a:extLst>
              <a:ext uri="{FF2B5EF4-FFF2-40B4-BE49-F238E27FC236}">
                <a16:creationId xmlns:a16="http://schemas.microsoft.com/office/drawing/2014/main" id="{A6119F77-21C9-4FBD-95D1-4884EA2BEF6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 smtClean="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43251494-9320-46DB-9561-B10814EE66F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28" name="Text Box 4">
            <a:extLst>
              <a:ext uri="{FF2B5EF4-FFF2-40B4-BE49-F238E27FC236}">
                <a16:creationId xmlns:a16="http://schemas.microsoft.com/office/drawing/2014/main" id="{DB0C920A-6775-4600-AD1D-310553D67F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©Silberschatz, Korth and Sudarshan</a:t>
            </a:r>
          </a:p>
        </p:txBody>
      </p:sp>
      <p:sp>
        <p:nvSpPr>
          <p:cNvPr id="486405" name="Text Box 5">
            <a:extLst>
              <a:ext uri="{FF2B5EF4-FFF2-40B4-BE49-F238E27FC236}">
                <a16:creationId xmlns:a16="http://schemas.microsoft.com/office/drawing/2014/main" id="{7FED4366-B3D8-4635-90AF-59F6E59B90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4717" y="6613525"/>
            <a:ext cx="51809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18.</a:t>
            </a:r>
            <a:fld id="{370CC2A8-7410-4F9E-B2CB-FCF9B3031B7B}" type="slidenum">
              <a:rPr lang="en-US" altLang="en-US" sz="1000" b="1" smtClean="0">
                <a:solidFill>
                  <a:srgbClr val="002060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 dirty="0">
              <a:solidFill>
                <a:srgbClr val="002060"/>
              </a:solidFill>
            </a:endParaRPr>
          </a:p>
        </p:txBody>
      </p:sp>
      <p:sp>
        <p:nvSpPr>
          <p:cNvPr id="486406" name="Rectangle 6">
            <a:extLst>
              <a:ext uri="{FF2B5EF4-FFF2-40B4-BE49-F238E27FC236}">
                <a16:creationId xmlns:a16="http://schemas.microsoft.com/office/drawing/2014/main" id="{0CE0643F-4358-4AEC-B259-E86C95F0ED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1" name="Text Box 7">
            <a:extLst>
              <a:ext uri="{FF2B5EF4-FFF2-40B4-BE49-F238E27FC236}">
                <a16:creationId xmlns:a16="http://schemas.microsoft.com/office/drawing/2014/main" id="{00361987-037F-4498-968A-B3CB9D3A9E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13525"/>
            <a:ext cx="25717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 dirty="0">
                <a:solidFill>
                  <a:srgbClr val="002060"/>
                </a:solidFill>
              </a:rPr>
              <a:t>Database System Concepts - 7</a:t>
            </a:r>
            <a:r>
              <a:rPr lang="en-US" sz="1000" b="1" baseline="30000" dirty="0">
                <a:solidFill>
                  <a:srgbClr val="002060"/>
                </a:solidFill>
              </a:rPr>
              <a:t>th</a:t>
            </a:r>
            <a:r>
              <a:rPr lang="en-US" sz="1000" b="1" dirty="0">
                <a:solidFill>
                  <a:srgbClr val="002060"/>
                </a:solidFill>
              </a:rPr>
              <a:t> Edition</a:t>
            </a:r>
          </a:p>
        </p:txBody>
      </p:sp>
      <p:sp>
        <p:nvSpPr>
          <p:cNvPr id="1032" name="Freeform 8">
            <a:extLst>
              <a:ext uri="{FF2B5EF4-FFF2-40B4-BE49-F238E27FC236}">
                <a16:creationId xmlns:a16="http://schemas.microsoft.com/office/drawing/2014/main" id="{0669EEB5-E1E1-4615-B40A-87AE23727066}"/>
              </a:ext>
            </a:extLst>
          </p:cNvPr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35963902 h 61"/>
              <a:gd name="T2" fmla="*/ 1268878 w 285"/>
              <a:gd name="T3" fmla="*/ 29258145 h 61"/>
              <a:gd name="T4" fmla="*/ 5710347 w 285"/>
              <a:gd name="T5" fmla="*/ 20724682 h 61"/>
              <a:gd name="T6" fmla="*/ 10785858 w 285"/>
              <a:gd name="T7" fmla="*/ 15238439 h 61"/>
              <a:gd name="T8" fmla="*/ 19033961 w 285"/>
              <a:gd name="T9" fmla="*/ 10362732 h 61"/>
              <a:gd name="T10" fmla="*/ 28550941 w 285"/>
              <a:gd name="T11" fmla="*/ 6095219 h 61"/>
              <a:gd name="T12" fmla="*/ 36164206 w 285"/>
              <a:gd name="T13" fmla="*/ 3656975 h 61"/>
              <a:gd name="T14" fmla="*/ 44412309 w 285"/>
              <a:gd name="T15" fmla="*/ 1218732 h 61"/>
              <a:gd name="T16" fmla="*/ 53929289 w 285"/>
              <a:gd name="T17" fmla="*/ 0 h 61"/>
              <a:gd name="T18" fmla="*/ 63446270 w 285"/>
              <a:gd name="T19" fmla="*/ 0 h 61"/>
              <a:gd name="T20" fmla="*/ 74866965 w 285"/>
              <a:gd name="T21" fmla="*/ 0 h 61"/>
              <a:gd name="T22" fmla="*/ 86921700 w 285"/>
              <a:gd name="T23" fmla="*/ 0 h 61"/>
              <a:gd name="T24" fmla="*/ 97707558 w 285"/>
              <a:gd name="T25" fmla="*/ 1218732 h 61"/>
              <a:gd name="T26" fmla="*/ 109762293 w 285"/>
              <a:gd name="T27" fmla="*/ 3656975 h 61"/>
              <a:gd name="T28" fmla="*/ 121817029 w 285"/>
              <a:gd name="T29" fmla="*/ 4876488 h 61"/>
              <a:gd name="T30" fmla="*/ 132602887 w 285"/>
              <a:gd name="T31" fmla="*/ 7314732 h 61"/>
              <a:gd name="T32" fmla="*/ 142119867 w 285"/>
              <a:gd name="T33" fmla="*/ 9143219 h 61"/>
              <a:gd name="T34" fmla="*/ 151636847 w 285"/>
              <a:gd name="T35" fmla="*/ 11581463 h 61"/>
              <a:gd name="T36" fmla="*/ 161153827 w 285"/>
              <a:gd name="T37" fmla="*/ 14019707 h 61"/>
              <a:gd name="T38" fmla="*/ 168767890 w 285"/>
              <a:gd name="T39" fmla="*/ 15238439 h 61"/>
              <a:gd name="T40" fmla="*/ 173209359 w 285"/>
              <a:gd name="T41" fmla="*/ 16457951 h 61"/>
              <a:gd name="T42" fmla="*/ 179553747 w 285"/>
              <a:gd name="T43" fmla="*/ 18896195 h 61"/>
              <a:gd name="T44" fmla="*/ 177015992 w 285"/>
              <a:gd name="T45" fmla="*/ 26819902 h 61"/>
              <a:gd name="T46" fmla="*/ 173209359 w 285"/>
              <a:gd name="T47" fmla="*/ 25601170 h 61"/>
              <a:gd name="T48" fmla="*/ 164961257 w 285"/>
              <a:gd name="T49" fmla="*/ 24382439 h 61"/>
              <a:gd name="T50" fmla="*/ 152906521 w 285"/>
              <a:gd name="T51" fmla="*/ 21944195 h 61"/>
              <a:gd name="T52" fmla="*/ 145927296 w 285"/>
              <a:gd name="T53" fmla="*/ 20724682 h 61"/>
              <a:gd name="T54" fmla="*/ 138313234 w 285"/>
              <a:gd name="T55" fmla="*/ 19505951 h 61"/>
              <a:gd name="T56" fmla="*/ 131334009 w 285"/>
              <a:gd name="T57" fmla="*/ 18896195 h 61"/>
              <a:gd name="T58" fmla="*/ 124355581 w 285"/>
              <a:gd name="T59" fmla="*/ 17676682 h 61"/>
              <a:gd name="T60" fmla="*/ 115472641 w 285"/>
              <a:gd name="T61" fmla="*/ 16457951 h 61"/>
              <a:gd name="T62" fmla="*/ 109762293 w 285"/>
              <a:gd name="T63" fmla="*/ 15238439 h 61"/>
              <a:gd name="T64" fmla="*/ 103417905 w 285"/>
              <a:gd name="T65" fmla="*/ 14019707 h 61"/>
              <a:gd name="T66" fmla="*/ 97707558 w 285"/>
              <a:gd name="T67" fmla="*/ 12800195 h 61"/>
              <a:gd name="T68" fmla="*/ 90094292 w 285"/>
              <a:gd name="T69" fmla="*/ 11581463 h 61"/>
              <a:gd name="T70" fmla="*/ 69791454 w 285"/>
              <a:gd name="T71" fmla="*/ 9143219 h 61"/>
              <a:gd name="T72" fmla="*/ 52660412 w 285"/>
              <a:gd name="T73" fmla="*/ 12800195 h 61"/>
              <a:gd name="T74" fmla="*/ 37433084 w 285"/>
              <a:gd name="T75" fmla="*/ 17676682 h 61"/>
              <a:gd name="T76" fmla="*/ 33626451 w 285"/>
              <a:gd name="T77" fmla="*/ 18896195 h 61"/>
              <a:gd name="T78" fmla="*/ 27282063 w 285"/>
              <a:gd name="T79" fmla="*/ 20724682 h 61"/>
              <a:gd name="T80" fmla="*/ 20302838 w 285"/>
              <a:gd name="T81" fmla="*/ 23162926 h 61"/>
              <a:gd name="T82" fmla="*/ 14592491 w 285"/>
              <a:gd name="T83" fmla="*/ 26819902 h 61"/>
              <a:gd name="T84" fmla="*/ 4441470 w 285"/>
              <a:gd name="T85" fmla="*/ 33525658 h 61"/>
              <a:gd name="T86" fmla="*/ 1268878 w 285"/>
              <a:gd name="T87" fmla="*/ 37182633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11" name="Picture 10" descr="Cover-6Ed">
            <a:extLst>
              <a:ext uri="{FF2B5EF4-FFF2-40B4-BE49-F238E27FC236}">
                <a16:creationId xmlns:a16="http://schemas.microsoft.com/office/drawing/2014/main" id="{8415B884-A6BF-4E61-8F45-53870045B3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3" y="0"/>
            <a:ext cx="639762" cy="81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 descr="Cover-6Ed">
            <a:extLst>
              <a:ext uri="{FF2B5EF4-FFF2-40B4-BE49-F238E27FC236}">
                <a16:creationId xmlns:a16="http://schemas.microsoft.com/office/drawing/2014/main" id="{B1280626-73DF-45AA-8D8E-C04647F395B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3" y="0"/>
            <a:ext cx="639762" cy="81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1864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  <p:sldLayoutId id="2147483841" r:id="rId2"/>
    <p:sldLayoutId id="2147483842" r:id="rId3"/>
    <p:sldLayoutId id="2147483843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  <p:sldLayoutId id="2147483852" r:id="rId12"/>
    <p:sldLayoutId id="2147483838" r:id="rId13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rgbClr val="002060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MS PGothic" charset="0"/>
          <a:cs typeface="MS PGothic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charset="0"/>
          <a:cs typeface="MS PGothic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charset="0"/>
          <a:cs typeface="MS PGothic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charset="0"/>
          <a:cs typeface="MS PGothic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charset="0"/>
          <a:cs typeface="MS PGothic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1" fontAlgn="base" hangingPunct="1">
        <a:spcBef>
          <a:spcPct val="35000"/>
        </a:spcBef>
        <a:spcAft>
          <a:spcPct val="0"/>
        </a:spcAft>
        <a:buClr>
          <a:srgbClr val="002060"/>
        </a:buClr>
        <a:buSzPct val="100000"/>
        <a:buFont typeface="Monotype Sorts" pitchFamily="-65" charset="2"/>
        <a:buChar char="n"/>
        <a:defRPr kumimoji="1" sz="1700">
          <a:solidFill>
            <a:schemeClr val="tx1"/>
          </a:solidFill>
          <a:latin typeface="+mn-lt"/>
          <a:ea typeface="MS PGothic" charset="0"/>
          <a:cs typeface="MS PGothic" charset="0"/>
        </a:defRPr>
      </a:lvl1pPr>
      <a:lvl2pPr marL="742950" indent="-285750" algn="l" rtl="0" eaLnBrk="1" fontAlgn="base" hangingPunct="1">
        <a:spcBef>
          <a:spcPct val="35000"/>
        </a:spcBef>
        <a:spcAft>
          <a:spcPct val="0"/>
        </a:spcAft>
        <a:buClr>
          <a:srgbClr val="FF9933"/>
        </a:buClr>
        <a:buSzPct val="90000"/>
        <a:buFont typeface="Monotype Sorts" pitchFamily="-65" charset="2"/>
        <a:buChar char="l"/>
        <a:defRPr kumimoji="1" sz="1700">
          <a:solidFill>
            <a:schemeClr val="tx1"/>
          </a:solidFill>
          <a:latin typeface="+mn-lt"/>
          <a:ea typeface="MS PGothic" charset="0"/>
          <a:cs typeface="MS PGothic" charset="0"/>
        </a:defRPr>
      </a:lvl2pPr>
      <a:lvl3pPr marL="1085850" indent="-228600" algn="l" rtl="0" eaLnBrk="1" fontAlgn="base" hangingPunct="1">
        <a:spcBef>
          <a:spcPct val="35000"/>
        </a:spcBef>
        <a:spcAft>
          <a:spcPct val="0"/>
        </a:spcAft>
        <a:buClr>
          <a:srgbClr val="33CC33"/>
        </a:buClr>
        <a:buSzPct val="85000"/>
        <a:buFont typeface="Webdings" panose="05030102010509060703" pitchFamily="18" charset="2"/>
        <a:buChar char="4"/>
        <a:defRPr kumimoji="1" sz="1700">
          <a:solidFill>
            <a:schemeClr val="tx1"/>
          </a:solidFill>
          <a:latin typeface="+mn-lt"/>
          <a:ea typeface="MS PGothic" charset="0"/>
          <a:cs typeface="MS PGothic" charset="0"/>
        </a:defRPr>
      </a:lvl3pPr>
      <a:lvl4pPr marL="1428750" indent="-228600" algn="l" rtl="0" eaLnBrk="1" fontAlgn="base" hangingPunct="1">
        <a:spcBef>
          <a:spcPct val="35000"/>
        </a:spcBef>
        <a:spcAft>
          <a:spcPct val="0"/>
        </a:spcAft>
        <a:buClr>
          <a:schemeClr val="hlink"/>
        </a:buClr>
        <a:buFont typeface="Times New Roman" panose="02020603050405020304" pitchFamily="18" charset="0"/>
        <a:buChar char="–"/>
        <a:defRPr kumimoji="1" sz="1700">
          <a:solidFill>
            <a:schemeClr val="tx1"/>
          </a:solidFill>
          <a:latin typeface="+mn-lt"/>
          <a:ea typeface="MS PGothic" charset="0"/>
          <a:cs typeface="MS PGothic" charset="0"/>
        </a:defRPr>
      </a:lvl4pPr>
      <a:lvl5pPr marL="17716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1700">
          <a:solidFill>
            <a:schemeClr val="tx1"/>
          </a:solidFill>
          <a:latin typeface="+mn-lt"/>
          <a:ea typeface="MS PGothic" charset="0"/>
          <a:cs typeface="MS PGothic" charset="0"/>
        </a:defRPr>
      </a:lvl5pPr>
      <a:lvl6pPr marL="22288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sv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739462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Chapter 18 : Concurrency Control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89B8FC-A66C-BE4B-98DB-8A84D3B5A589}"/>
              </a:ext>
            </a:extLst>
          </p:cNvPr>
          <p:cNvSpPr txBox="1"/>
          <p:nvPr/>
        </p:nvSpPr>
        <p:spPr>
          <a:xfrm>
            <a:off x="2742178" y="4361793"/>
            <a:ext cx="384432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Modified </a:t>
            </a:r>
          </a:p>
          <a:p>
            <a:r>
              <a:rPr lang="en-US" sz="2200" b="1" dirty="0"/>
              <a:t>By</a:t>
            </a:r>
          </a:p>
          <a:p>
            <a:r>
              <a:rPr lang="en-US" sz="2200" b="1" dirty="0"/>
              <a:t>Khomsun Singhirunnusorn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The Two-Phase Locking Protocol (Cont.)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679527" y="1106807"/>
            <a:ext cx="4274213" cy="5133916"/>
          </a:xfrm>
        </p:spPr>
        <p:txBody>
          <a:bodyPr/>
          <a:lstStyle/>
          <a:p>
            <a:r>
              <a:rPr lang="en-US" altLang="en-US" dirty="0"/>
              <a:t>Two-phase locking is not a necessary condition for serializability</a:t>
            </a:r>
          </a:p>
          <a:p>
            <a:pPr lvl="1"/>
            <a:r>
              <a:rPr lang="en-US" altLang="en-US" dirty="0"/>
              <a:t>There are conflict serializable schedules that cannot be obtained if the two-phase locking protocol is used.  </a:t>
            </a:r>
          </a:p>
          <a:p>
            <a:r>
              <a:rPr lang="en-US" altLang="en-US" dirty="0"/>
              <a:t>In the absence of extra information (e.g., ordering of  access to data), two-phase locking is necessary for conflict serializability </a:t>
            </a:r>
            <a:r>
              <a:rPr lang="en-US" altLang="en-US" i="1" dirty="0"/>
              <a:t>in the following sense</a:t>
            </a:r>
            <a:r>
              <a:rPr lang="en-US" altLang="en-US" dirty="0"/>
              <a:t>:</a:t>
            </a:r>
          </a:p>
          <a:p>
            <a:pPr lvl="1"/>
            <a:r>
              <a:rPr lang="en-US" altLang="en-US" i="1" dirty="0"/>
              <a:t>Given a transaction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i="1" dirty="0"/>
              <a:t> that does not follow two-phase locking, we can find a transaction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j</a:t>
            </a:r>
            <a:r>
              <a:rPr lang="en-US" altLang="en-US" i="1" dirty="0"/>
              <a:t> that uses two-phase locking, and a schedule for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i="1" dirty="0"/>
              <a:t> and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j</a:t>
            </a:r>
            <a:r>
              <a:rPr lang="en-US" altLang="en-US" i="1" dirty="0"/>
              <a:t> that is not conflict serializable.</a:t>
            </a:r>
          </a:p>
          <a:p>
            <a:pPr lvl="1"/>
            <a:endParaRPr lang="en-US" altLang="en-US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FB425639-A7C9-4745-9067-3FEACF8F6A3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6" r="51213"/>
          <a:stretch/>
        </p:blipFill>
        <p:spPr>
          <a:xfrm>
            <a:off x="5578034" y="602411"/>
            <a:ext cx="2797616" cy="601804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Locking Protocols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692458" y="1102497"/>
            <a:ext cx="7608163" cy="5367972"/>
          </a:xfrm>
        </p:spPr>
        <p:txBody>
          <a:bodyPr/>
          <a:lstStyle/>
          <a:p>
            <a:r>
              <a:rPr lang="en-US" altLang="en-US" dirty="0"/>
              <a:t>Given a locking protocol (such as 2PL)</a:t>
            </a:r>
          </a:p>
          <a:p>
            <a:pPr lvl="1"/>
            <a:r>
              <a:rPr lang="en-US" altLang="en-US" dirty="0"/>
              <a:t>A schedule S is </a:t>
            </a:r>
            <a:r>
              <a:rPr lang="en-US" altLang="en-US" b="1" dirty="0">
                <a:solidFill>
                  <a:srgbClr val="002060"/>
                </a:solidFill>
              </a:rPr>
              <a:t>legal</a:t>
            </a:r>
            <a:r>
              <a:rPr lang="en-US" altLang="en-US" dirty="0"/>
              <a:t> under a locking protocol if it can be generated by a set of transactions that follow the protocol </a:t>
            </a:r>
          </a:p>
          <a:p>
            <a:pPr lvl="1"/>
            <a:r>
              <a:rPr lang="en-US" altLang="en-US" dirty="0"/>
              <a:t>A protocol </a:t>
            </a:r>
            <a:r>
              <a:rPr lang="en-US" altLang="en-US" b="1" dirty="0">
                <a:solidFill>
                  <a:srgbClr val="002060"/>
                </a:solidFill>
              </a:rPr>
              <a:t>ensures</a:t>
            </a:r>
            <a:r>
              <a:rPr lang="en-US" altLang="en-US" dirty="0"/>
              <a:t> serializability if all legal schedules under that protocol are serializable</a:t>
            </a:r>
          </a:p>
          <a:p>
            <a:pPr lvl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336016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Lock Conversions</a:t>
            </a:r>
          </a:p>
        </p:txBody>
      </p:sp>
      <p:sp>
        <p:nvSpPr>
          <p:cNvPr id="14339" name="Rectangle 4"/>
          <p:cNvSpPr>
            <a:spLocks noGrp="1" noChangeArrowheads="1"/>
          </p:cNvSpPr>
          <p:nvPr>
            <p:ph idx="1"/>
          </p:nvPr>
        </p:nvSpPr>
        <p:spPr>
          <a:xfrm>
            <a:off x="692458" y="1102497"/>
            <a:ext cx="8153092" cy="5367972"/>
          </a:xfrm>
          <a:noFill/>
        </p:spPr>
        <p:txBody>
          <a:bodyPr/>
          <a:lstStyle/>
          <a:p>
            <a:r>
              <a:rPr lang="en-US" altLang="en-US" dirty="0"/>
              <a:t>Two-phase locking protocol with lock conversions:</a:t>
            </a:r>
          </a:p>
          <a:p>
            <a:pPr>
              <a:buFont typeface="Monotype Sorts" charset="2"/>
              <a:buNone/>
            </a:pPr>
            <a:r>
              <a:rPr lang="en-US" altLang="en-US" dirty="0"/>
              <a:t>     –   Growing Phase:        </a:t>
            </a:r>
          </a:p>
          <a:p>
            <a:pPr lvl="1"/>
            <a:r>
              <a:rPr lang="en-US" altLang="en-US" dirty="0"/>
              <a:t>can acquire a lock-S on item</a:t>
            </a:r>
          </a:p>
          <a:p>
            <a:pPr lvl="1"/>
            <a:r>
              <a:rPr lang="en-US" altLang="en-US" dirty="0"/>
              <a:t>can acquire a lock-X on item</a:t>
            </a:r>
          </a:p>
          <a:p>
            <a:pPr lvl="1"/>
            <a:r>
              <a:rPr lang="en-US" altLang="en-US" dirty="0"/>
              <a:t>can </a:t>
            </a:r>
            <a:r>
              <a:rPr lang="en-US" altLang="en-US" b="1" dirty="0">
                <a:solidFill>
                  <a:srgbClr val="002060"/>
                </a:solidFill>
              </a:rPr>
              <a:t>convert</a:t>
            </a:r>
            <a:r>
              <a:rPr lang="en-US" altLang="en-US" dirty="0"/>
              <a:t> a lock-S to a lock-X (</a:t>
            </a:r>
            <a:r>
              <a:rPr lang="en-US" altLang="en-US" b="1" dirty="0">
                <a:solidFill>
                  <a:srgbClr val="002060"/>
                </a:solidFill>
              </a:rPr>
              <a:t>upgrade</a:t>
            </a:r>
            <a:r>
              <a:rPr lang="en-US" altLang="en-US" dirty="0"/>
              <a:t>)</a:t>
            </a:r>
          </a:p>
          <a:p>
            <a:pPr>
              <a:buFont typeface="Monotype Sorts" charset="2"/>
              <a:buNone/>
            </a:pPr>
            <a:r>
              <a:rPr lang="en-US" altLang="en-US" dirty="0"/>
              <a:t>     –   Shrinking Phase:</a:t>
            </a:r>
          </a:p>
          <a:p>
            <a:pPr lvl="1"/>
            <a:r>
              <a:rPr lang="en-US" altLang="en-US" dirty="0"/>
              <a:t>can release a lock-S</a:t>
            </a:r>
          </a:p>
          <a:p>
            <a:pPr lvl="1"/>
            <a:r>
              <a:rPr lang="en-US" altLang="en-US" dirty="0"/>
              <a:t>can release a lock-X</a:t>
            </a:r>
          </a:p>
          <a:p>
            <a:pPr lvl="1"/>
            <a:r>
              <a:rPr lang="en-US" altLang="en-US" dirty="0"/>
              <a:t>can convert a lock-X to a lock-S  (</a:t>
            </a:r>
            <a:r>
              <a:rPr lang="en-US" altLang="en-US" b="1" dirty="0">
                <a:solidFill>
                  <a:srgbClr val="002060"/>
                </a:solidFill>
              </a:rPr>
              <a:t>downgrade</a:t>
            </a:r>
            <a:r>
              <a:rPr lang="en-US" altLang="en-US" dirty="0"/>
              <a:t>)</a:t>
            </a:r>
          </a:p>
          <a:p>
            <a:r>
              <a:rPr lang="en-US" altLang="en-US" dirty="0"/>
              <a:t>This protocol ensures serializability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Automatic Acquisition of Locks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683581" y="1102497"/>
            <a:ext cx="7554898" cy="5367972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en-US" dirty="0"/>
              <a:t>A transaction </a:t>
            </a:r>
            <a:r>
              <a:rPr lang="en-US" altLang="en-US" i="1" dirty="0"/>
              <a:t>T</a:t>
            </a:r>
            <a:r>
              <a:rPr lang="en-US" altLang="en-US" baseline="-25000" dirty="0"/>
              <a:t>i</a:t>
            </a:r>
            <a:r>
              <a:rPr lang="en-US" altLang="en-US" dirty="0"/>
              <a:t> issues the standard read/write instruction, without explicit locking calls.</a:t>
            </a:r>
          </a:p>
          <a:p>
            <a:r>
              <a:rPr lang="en-US" altLang="en-US" dirty="0"/>
              <a:t>The operation </a:t>
            </a:r>
            <a:r>
              <a:rPr lang="en-US" altLang="en-US" b="1" dirty="0"/>
              <a:t>read</a:t>
            </a:r>
            <a:r>
              <a:rPr lang="en-US" altLang="en-US" dirty="0"/>
              <a:t>(</a:t>
            </a:r>
            <a:r>
              <a:rPr lang="en-US" altLang="en-US" i="1" dirty="0"/>
              <a:t>D</a:t>
            </a:r>
            <a:r>
              <a:rPr lang="en-US" altLang="en-US" dirty="0"/>
              <a:t>) is processed as:</a:t>
            </a:r>
          </a:p>
          <a:p>
            <a:pPr>
              <a:buFont typeface="Monotype Sorts" charset="2"/>
              <a:buNone/>
            </a:pPr>
            <a:r>
              <a:rPr lang="en-US" altLang="en-US" dirty="0"/>
              <a:t>                      </a:t>
            </a:r>
            <a:r>
              <a:rPr lang="en-US" altLang="en-US" b="1" dirty="0"/>
              <a:t>if</a:t>
            </a:r>
            <a:r>
              <a:rPr lang="en-US" altLang="en-US" dirty="0"/>
              <a:t>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i</a:t>
            </a:r>
            <a:r>
              <a:rPr lang="en-US" altLang="en-US" dirty="0"/>
              <a:t> has a lock on </a:t>
            </a:r>
            <a:r>
              <a:rPr lang="en-US" altLang="en-US" i="1" dirty="0"/>
              <a:t>D</a:t>
            </a:r>
            <a:endParaRPr lang="en-US" altLang="en-US" dirty="0"/>
          </a:p>
          <a:p>
            <a:pPr>
              <a:buFont typeface="Monotype Sorts" charset="2"/>
              <a:buNone/>
            </a:pPr>
            <a:r>
              <a:rPr lang="en-US" altLang="en-US" dirty="0"/>
              <a:t>                         </a:t>
            </a:r>
            <a:r>
              <a:rPr lang="en-US" altLang="en-US" b="1" dirty="0"/>
              <a:t>then</a:t>
            </a:r>
            <a:endParaRPr lang="en-US" altLang="en-US" dirty="0"/>
          </a:p>
          <a:p>
            <a:pPr>
              <a:buFont typeface="Monotype Sorts" charset="2"/>
              <a:buNone/>
            </a:pPr>
            <a:r>
              <a:rPr lang="en-US" altLang="en-US" dirty="0"/>
              <a:t>                                read(</a:t>
            </a:r>
            <a:r>
              <a:rPr lang="en-US" altLang="en-US" i="1" dirty="0"/>
              <a:t>D</a:t>
            </a:r>
            <a:r>
              <a:rPr lang="en-US" altLang="en-US" dirty="0"/>
              <a:t>) 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en-US" b="1" dirty="0"/>
              <a:t>                         else begin</a:t>
            </a:r>
            <a:r>
              <a:rPr lang="en-US" altLang="en-US" dirty="0"/>
              <a:t> </a:t>
            </a:r>
          </a:p>
          <a:p>
            <a:pPr>
              <a:buFont typeface="Monotype Sorts" charset="2"/>
              <a:buNone/>
            </a:pPr>
            <a:r>
              <a:rPr lang="en-US" altLang="en-US" dirty="0"/>
              <a:t>                                   if necessary wait until no other  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en-US" dirty="0"/>
              <a:t>                                       transaction has a </a:t>
            </a:r>
            <a:r>
              <a:rPr lang="en-US" altLang="en-US" b="1" dirty="0"/>
              <a:t>lock-X</a:t>
            </a:r>
            <a:r>
              <a:rPr lang="en-US" altLang="en-US" dirty="0"/>
              <a:t> on </a:t>
            </a:r>
            <a:r>
              <a:rPr lang="en-US" altLang="en-US" i="1" dirty="0"/>
              <a:t>D</a:t>
            </a:r>
            <a:endParaRPr lang="en-US" altLang="en-US" dirty="0"/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 dirty="0"/>
              <a:t>                                   grant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i</a:t>
            </a:r>
            <a:r>
              <a:rPr lang="en-US" altLang="en-US" dirty="0"/>
              <a:t> a </a:t>
            </a:r>
            <a:r>
              <a:rPr lang="en-US" altLang="en-US" b="1" dirty="0"/>
              <a:t> lock-S</a:t>
            </a:r>
            <a:r>
              <a:rPr lang="en-US" altLang="en-US" dirty="0"/>
              <a:t> on </a:t>
            </a:r>
            <a:r>
              <a:rPr lang="en-US" altLang="en-US" i="1" dirty="0"/>
              <a:t>D</a:t>
            </a:r>
            <a:r>
              <a:rPr lang="en-US" altLang="en-US" dirty="0"/>
              <a:t>;</a:t>
            </a:r>
          </a:p>
          <a:p>
            <a:pPr>
              <a:buFont typeface="Monotype Sorts" charset="2"/>
              <a:buNone/>
            </a:pPr>
            <a:r>
              <a:rPr lang="en-US" altLang="en-US" dirty="0"/>
              <a:t>                                   read(</a:t>
            </a:r>
            <a:r>
              <a:rPr lang="en-US" altLang="en-US" i="1" dirty="0"/>
              <a:t>D</a:t>
            </a:r>
            <a:r>
              <a:rPr lang="en-US" altLang="en-US" dirty="0"/>
              <a:t>)</a:t>
            </a:r>
          </a:p>
          <a:p>
            <a:pPr>
              <a:lnSpc>
                <a:spcPct val="70000"/>
              </a:lnSpc>
              <a:buFont typeface="Monotype Sorts" charset="2"/>
              <a:buNone/>
            </a:pPr>
            <a:r>
              <a:rPr lang="en-US" altLang="en-US" b="1" dirty="0"/>
              <a:t>                                end</a:t>
            </a:r>
            <a:endParaRPr lang="en-US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Automatic Acquisition of Locks (Cont.)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656948" y="1102497"/>
            <a:ext cx="7501631" cy="5367972"/>
          </a:xfrm>
        </p:spPr>
        <p:txBody>
          <a:bodyPr/>
          <a:lstStyle/>
          <a:p>
            <a:r>
              <a:rPr lang="en-US" altLang="en-US" dirty="0"/>
              <a:t>The operation </a:t>
            </a:r>
            <a:r>
              <a:rPr lang="en-US" altLang="en-US" b="1" dirty="0"/>
              <a:t>write</a:t>
            </a:r>
            <a:r>
              <a:rPr lang="en-US" altLang="en-US" i="1" dirty="0"/>
              <a:t>(D)</a:t>
            </a:r>
            <a:r>
              <a:rPr lang="en-US" altLang="en-US" dirty="0"/>
              <a:t> is processed as:</a:t>
            </a:r>
          </a:p>
          <a:p>
            <a:pPr>
              <a:buFont typeface="Monotype Sorts" charset="2"/>
              <a:buNone/>
            </a:pPr>
            <a:r>
              <a:rPr lang="en-US" altLang="en-US" dirty="0"/>
              <a:t>     </a:t>
            </a:r>
            <a:r>
              <a:rPr lang="en-US" altLang="en-US" b="1" dirty="0"/>
              <a:t>if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i</a:t>
            </a:r>
            <a:r>
              <a:rPr lang="en-US" altLang="en-US" dirty="0"/>
              <a:t> has a  </a:t>
            </a:r>
            <a:r>
              <a:rPr lang="en-US" altLang="en-US" b="1" dirty="0"/>
              <a:t>lock-X</a:t>
            </a:r>
            <a:r>
              <a:rPr lang="en-US" altLang="en-US" dirty="0"/>
              <a:t> on </a:t>
            </a:r>
            <a:r>
              <a:rPr lang="en-US" altLang="en-US" i="1" dirty="0"/>
              <a:t>D</a:t>
            </a:r>
            <a:r>
              <a:rPr lang="en-US" altLang="en-US" dirty="0"/>
              <a:t> </a:t>
            </a:r>
          </a:p>
          <a:p>
            <a:pPr>
              <a:lnSpc>
                <a:spcPct val="70000"/>
              </a:lnSpc>
              <a:buFont typeface="Monotype Sorts" charset="2"/>
              <a:buNone/>
            </a:pPr>
            <a:r>
              <a:rPr lang="en-US" altLang="en-US" b="1" dirty="0"/>
              <a:t>        then</a:t>
            </a:r>
            <a:r>
              <a:rPr lang="en-US" altLang="en-US" dirty="0"/>
              <a:t> </a:t>
            </a:r>
          </a:p>
          <a:p>
            <a:pPr>
              <a:lnSpc>
                <a:spcPct val="60000"/>
              </a:lnSpc>
              <a:buFont typeface="Monotype Sorts" charset="2"/>
              <a:buNone/>
            </a:pPr>
            <a:r>
              <a:rPr lang="en-US" altLang="en-US" dirty="0"/>
              <a:t>          write(</a:t>
            </a:r>
            <a:r>
              <a:rPr lang="en-US" altLang="en-US" i="1" dirty="0"/>
              <a:t>D</a:t>
            </a:r>
            <a:r>
              <a:rPr lang="en-US" altLang="en-US" dirty="0"/>
              <a:t>)</a:t>
            </a:r>
          </a:p>
          <a:p>
            <a:pPr>
              <a:lnSpc>
                <a:spcPct val="70000"/>
              </a:lnSpc>
              <a:buFont typeface="Monotype Sorts" charset="2"/>
              <a:buNone/>
            </a:pPr>
            <a:r>
              <a:rPr lang="en-US" altLang="en-US" dirty="0"/>
              <a:t>       </a:t>
            </a:r>
            <a:r>
              <a:rPr lang="en-US" altLang="en-US" b="1" dirty="0"/>
              <a:t>else begin</a:t>
            </a:r>
            <a:endParaRPr lang="en-US" altLang="en-US" dirty="0"/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en-US" dirty="0"/>
              <a:t>            if necessary wait until no other trans. has any lock on </a:t>
            </a:r>
            <a:r>
              <a:rPr lang="en-US" altLang="en-US" i="1" dirty="0"/>
              <a:t>D</a:t>
            </a:r>
            <a:r>
              <a:rPr lang="en-US" altLang="en-US" dirty="0"/>
              <a:t>,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en-US" dirty="0"/>
              <a:t>            if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i</a:t>
            </a:r>
            <a:r>
              <a:rPr lang="en-US" altLang="en-US" dirty="0"/>
              <a:t> has a </a:t>
            </a:r>
            <a:r>
              <a:rPr lang="en-US" altLang="en-US" b="1" dirty="0"/>
              <a:t>lock-S</a:t>
            </a:r>
            <a:r>
              <a:rPr lang="en-US" altLang="en-US" dirty="0"/>
              <a:t> on </a:t>
            </a:r>
            <a:r>
              <a:rPr lang="en-US" altLang="en-US" i="1" dirty="0"/>
              <a:t>D</a:t>
            </a:r>
            <a:endParaRPr lang="en-US" altLang="en-US" dirty="0"/>
          </a:p>
          <a:p>
            <a:pPr>
              <a:lnSpc>
                <a:spcPct val="70000"/>
              </a:lnSpc>
              <a:buFont typeface="Monotype Sorts" charset="2"/>
              <a:buNone/>
            </a:pPr>
            <a:r>
              <a:rPr lang="en-US" altLang="en-US" b="1" dirty="0"/>
              <a:t>                 then</a:t>
            </a:r>
            <a:endParaRPr lang="en-US" altLang="en-US" dirty="0"/>
          </a:p>
          <a:p>
            <a:pPr>
              <a:lnSpc>
                <a:spcPct val="70000"/>
              </a:lnSpc>
              <a:buFont typeface="Monotype Sorts" charset="2"/>
              <a:buNone/>
            </a:pPr>
            <a:r>
              <a:rPr lang="en-US" altLang="en-US" b="1" dirty="0"/>
              <a:t>                    upgrade</a:t>
            </a:r>
            <a:r>
              <a:rPr lang="en-US" altLang="en-US" dirty="0"/>
              <a:t> lock on </a:t>
            </a:r>
            <a:r>
              <a:rPr lang="en-US" altLang="en-US" i="1" dirty="0"/>
              <a:t>D</a:t>
            </a:r>
            <a:r>
              <a:rPr lang="en-US" altLang="en-US" dirty="0"/>
              <a:t>  to </a:t>
            </a:r>
            <a:r>
              <a:rPr lang="en-US" altLang="en-US" b="1" dirty="0"/>
              <a:t>lock-X</a:t>
            </a:r>
            <a:endParaRPr lang="en-US" altLang="en-US" dirty="0"/>
          </a:p>
          <a:p>
            <a:pPr>
              <a:lnSpc>
                <a:spcPct val="70000"/>
              </a:lnSpc>
              <a:buFont typeface="Monotype Sorts" charset="2"/>
              <a:buNone/>
            </a:pPr>
            <a:r>
              <a:rPr lang="en-US" altLang="en-US" b="1" dirty="0"/>
              <a:t>                else</a:t>
            </a:r>
            <a:endParaRPr lang="en-US" altLang="en-US" dirty="0"/>
          </a:p>
          <a:p>
            <a:pPr>
              <a:lnSpc>
                <a:spcPct val="70000"/>
              </a:lnSpc>
              <a:buFont typeface="Monotype Sorts" charset="2"/>
              <a:buNone/>
            </a:pPr>
            <a:r>
              <a:rPr lang="en-US" altLang="en-US" dirty="0"/>
              <a:t>                    grant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i</a:t>
            </a:r>
            <a:r>
              <a:rPr lang="en-US" altLang="en-US" dirty="0"/>
              <a:t> a </a:t>
            </a:r>
            <a:r>
              <a:rPr lang="en-US" altLang="en-US" b="1" dirty="0"/>
              <a:t>lock-X</a:t>
            </a:r>
            <a:r>
              <a:rPr lang="en-US" altLang="en-US" dirty="0"/>
              <a:t> on </a:t>
            </a:r>
            <a:r>
              <a:rPr lang="en-US" altLang="en-US" i="1" dirty="0"/>
              <a:t>D</a:t>
            </a:r>
            <a:endParaRPr lang="en-US" altLang="en-US" dirty="0"/>
          </a:p>
          <a:p>
            <a:pPr>
              <a:buFont typeface="Monotype Sorts" charset="2"/>
              <a:buNone/>
            </a:pPr>
            <a:r>
              <a:rPr lang="en-US" altLang="en-US" dirty="0"/>
              <a:t>                write(</a:t>
            </a:r>
            <a:r>
              <a:rPr lang="en-US" altLang="en-US" i="1" dirty="0"/>
              <a:t>D</a:t>
            </a:r>
            <a:r>
              <a:rPr lang="en-US" altLang="en-US" dirty="0"/>
              <a:t>)</a:t>
            </a:r>
          </a:p>
          <a:p>
            <a:pPr>
              <a:lnSpc>
                <a:spcPct val="50000"/>
              </a:lnSpc>
              <a:buFont typeface="Monotype Sorts" charset="2"/>
              <a:buNone/>
            </a:pPr>
            <a:r>
              <a:rPr lang="en-US" altLang="en-US" b="1" dirty="0"/>
              <a:t>         end</a:t>
            </a:r>
            <a:r>
              <a:rPr lang="en-US" altLang="en-US" dirty="0"/>
              <a:t>;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b="1" dirty="0"/>
              <a:t>All locks are released after commit or abort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Implementation of Locking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692458" y="1102497"/>
            <a:ext cx="7679185" cy="5367972"/>
          </a:xfrm>
        </p:spPr>
        <p:txBody>
          <a:bodyPr/>
          <a:lstStyle/>
          <a:p>
            <a:r>
              <a:rPr lang="en-US" altLang="en-US" dirty="0"/>
              <a:t>A</a:t>
            </a:r>
            <a:r>
              <a:rPr lang="en-US" altLang="en-US" b="1" dirty="0">
                <a:solidFill>
                  <a:schemeClr val="tx2"/>
                </a:solidFill>
              </a:rPr>
              <a:t> </a:t>
            </a:r>
            <a:r>
              <a:rPr lang="en-US" altLang="en-US" b="1" dirty="0">
                <a:solidFill>
                  <a:srgbClr val="002060"/>
                </a:solidFill>
              </a:rPr>
              <a:t>lock manager </a:t>
            </a:r>
            <a:r>
              <a:rPr lang="en-US" altLang="en-US" dirty="0"/>
              <a:t>can be implemented as a separate process </a:t>
            </a:r>
          </a:p>
          <a:p>
            <a:r>
              <a:rPr lang="en-US" altLang="en-US" dirty="0"/>
              <a:t>Transactions can send lock and unlock requests as messages</a:t>
            </a:r>
          </a:p>
          <a:p>
            <a:r>
              <a:rPr lang="en-US" altLang="en-US" dirty="0"/>
              <a:t>The lock manager replies to a lock request by sending a lock grant messages (or a message asking the transaction to roll back, in case of  a deadlock)</a:t>
            </a:r>
          </a:p>
          <a:p>
            <a:pPr lvl="1"/>
            <a:r>
              <a:rPr lang="en-US" altLang="en-US" dirty="0"/>
              <a:t>The requesting transaction waits until its request is answered</a:t>
            </a:r>
          </a:p>
          <a:p>
            <a:r>
              <a:rPr lang="en-US" altLang="en-US" dirty="0"/>
              <a:t>The lock manager maintains an in-memory data-structure called a </a:t>
            </a:r>
            <a:r>
              <a:rPr lang="en-US" altLang="en-US" b="1" dirty="0">
                <a:solidFill>
                  <a:srgbClr val="002060"/>
                </a:solidFill>
              </a:rPr>
              <a:t>lock table </a:t>
            </a:r>
            <a:r>
              <a:rPr lang="en-US" altLang="en-US" dirty="0"/>
              <a:t>to record granted locks and pending requests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Lock Table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4610100" y="923278"/>
            <a:ext cx="4191000" cy="5325122"/>
          </a:xfrm>
          <a:noFill/>
        </p:spPr>
        <p:txBody>
          <a:bodyPr/>
          <a:lstStyle/>
          <a:p>
            <a:r>
              <a:rPr lang="en-US" altLang="en-US" dirty="0"/>
              <a:t>Dark rectangles indicate granted locks, light colored ones indicate waiting requests</a:t>
            </a:r>
          </a:p>
          <a:p>
            <a:r>
              <a:rPr lang="en-US" altLang="en-US" dirty="0"/>
              <a:t>Lock table also records the type of lock granted or requested</a:t>
            </a:r>
          </a:p>
          <a:p>
            <a:r>
              <a:rPr lang="en-US" altLang="en-US" dirty="0"/>
              <a:t>New request is added to the end of the queue of requests for the data item, and granted if it is compatible with all earlier locks</a:t>
            </a:r>
          </a:p>
          <a:p>
            <a:r>
              <a:rPr lang="en-US" altLang="en-US" dirty="0"/>
              <a:t>Unlock requests result in the request being deleted, and later requests are checked to see if they can now be granted</a:t>
            </a:r>
          </a:p>
          <a:p>
            <a:r>
              <a:rPr lang="en-US" altLang="en-US" dirty="0"/>
              <a:t>If transaction aborts, all waiting or granted requests of the transaction are deleted </a:t>
            </a:r>
          </a:p>
          <a:p>
            <a:pPr lvl="1"/>
            <a:r>
              <a:rPr lang="en-US" altLang="en-US" dirty="0"/>
              <a:t>lock manager may keep a list of locks held by each transaction, to implement this efficiently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7837BC0C-40AC-4932-83F0-8E305F276E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7156" y="1216346"/>
            <a:ext cx="3632559" cy="518937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Graph-Based Protocols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656948" y="1102497"/>
            <a:ext cx="7670306" cy="5367972"/>
          </a:xfrm>
        </p:spPr>
        <p:txBody>
          <a:bodyPr/>
          <a:lstStyle/>
          <a:p>
            <a:r>
              <a:rPr lang="en-US" altLang="en-US" dirty="0"/>
              <a:t>Graph-based protocols are an alternative to two-phase locking</a:t>
            </a:r>
          </a:p>
          <a:p>
            <a:r>
              <a:rPr lang="en-US" altLang="en-US" dirty="0"/>
              <a:t>Impose a partial ordering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dirty="0"/>
              <a:t>on the set </a:t>
            </a:r>
            <a:r>
              <a:rPr lang="en-US" altLang="en-US" b="1" dirty="0"/>
              <a:t>D</a:t>
            </a:r>
            <a:r>
              <a:rPr lang="en-US" altLang="en-US" dirty="0"/>
              <a:t> = {</a:t>
            </a:r>
            <a:r>
              <a:rPr lang="en-US" altLang="en-US" i="1" dirty="0"/>
              <a:t>d</a:t>
            </a:r>
            <a:r>
              <a:rPr lang="en-US" altLang="en-US" i="1" baseline="-25000" dirty="0"/>
              <a:t>1</a:t>
            </a:r>
            <a:r>
              <a:rPr lang="en-US" altLang="en-US" i="1" dirty="0"/>
              <a:t>, d</a:t>
            </a:r>
            <a:r>
              <a:rPr lang="en-US" altLang="en-US" i="1" baseline="-25000" dirty="0"/>
              <a:t>2</a:t>
            </a:r>
            <a:r>
              <a:rPr lang="en-US" altLang="en-US" i="1" dirty="0"/>
              <a:t> ,..., d</a:t>
            </a:r>
            <a:r>
              <a:rPr lang="en-US" altLang="en-US" i="1" baseline="-25000" dirty="0"/>
              <a:t>h</a:t>
            </a:r>
            <a:r>
              <a:rPr lang="en-US" altLang="en-US" dirty="0"/>
              <a:t>} of all data items.</a:t>
            </a:r>
          </a:p>
          <a:p>
            <a:pPr lvl="1"/>
            <a:r>
              <a:rPr lang="en-US" altLang="en-US" dirty="0"/>
              <a:t>If </a:t>
            </a:r>
            <a:r>
              <a:rPr lang="en-US" altLang="en-US" i="1" dirty="0"/>
              <a:t>d</a:t>
            </a:r>
            <a:r>
              <a:rPr lang="en-US" altLang="en-US" i="1" baseline="-25000" dirty="0"/>
              <a:t>i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i="1" dirty="0" err="1"/>
              <a:t>d</a:t>
            </a:r>
            <a:r>
              <a:rPr lang="en-US" altLang="en-US" i="1" baseline="-25000" dirty="0" err="1"/>
              <a:t>j</a:t>
            </a:r>
            <a:r>
              <a:rPr lang="en-US" altLang="en-US" i="1" baseline="-25000" dirty="0"/>
              <a:t> </a:t>
            </a:r>
            <a:r>
              <a:rPr lang="en-US" altLang="en-US" dirty="0"/>
              <a:t> then any transaction accessing both </a:t>
            </a:r>
            <a:r>
              <a:rPr lang="en-US" altLang="en-US" i="1" dirty="0"/>
              <a:t>d</a:t>
            </a:r>
            <a:r>
              <a:rPr lang="en-US" altLang="en-US" i="1" baseline="-25000" dirty="0"/>
              <a:t>i</a:t>
            </a:r>
            <a:r>
              <a:rPr lang="en-US" altLang="en-US" dirty="0"/>
              <a:t> and </a:t>
            </a:r>
            <a:r>
              <a:rPr lang="en-US" altLang="en-US" i="1" dirty="0" err="1"/>
              <a:t>d</a:t>
            </a:r>
            <a:r>
              <a:rPr lang="en-US" altLang="en-US" i="1" baseline="-25000" dirty="0" err="1"/>
              <a:t>j</a:t>
            </a:r>
            <a:r>
              <a:rPr lang="en-US" altLang="en-US" dirty="0"/>
              <a:t> must access d</a:t>
            </a:r>
            <a:r>
              <a:rPr lang="en-US" altLang="en-US" baseline="-25000" dirty="0"/>
              <a:t>i</a:t>
            </a:r>
            <a:r>
              <a:rPr lang="en-US" altLang="en-US" dirty="0"/>
              <a:t> before accessing </a:t>
            </a:r>
            <a:r>
              <a:rPr lang="en-US" altLang="en-US" i="1" dirty="0" err="1"/>
              <a:t>d</a:t>
            </a:r>
            <a:r>
              <a:rPr lang="en-US" altLang="en-US" i="1" baseline="-25000" dirty="0" err="1"/>
              <a:t>j</a:t>
            </a:r>
            <a:r>
              <a:rPr lang="en-US" altLang="en-US" dirty="0"/>
              <a:t>.</a:t>
            </a:r>
          </a:p>
          <a:p>
            <a:pPr lvl="1"/>
            <a:r>
              <a:rPr lang="en-US" altLang="en-US" dirty="0"/>
              <a:t>Implies that the set </a:t>
            </a:r>
            <a:r>
              <a:rPr lang="en-US" altLang="en-US" b="1" dirty="0"/>
              <a:t>D</a:t>
            </a:r>
            <a:r>
              <a:rPr lang="en-US" altLang="en-US" dirty="0"/>
              <a:t> may now be viewed as a directed acyclic graph, called a </a:t>
            </a:r>
            <a:r>
              <a:rPr lang="en-US" altLang="en-US" i="1" dirty="0"/>
              <a:t>database graph</a:t>
            </a:r>
            <a:r>
              <a:rPr lang="en-US" altLang="en-US" dirty="0"/>
              <a:t>.</a:t>
            </a:r>
          </a:p>
          <a:p>
            <a:r>
              <a:rPr lang="en-US" altLang="en-US" dirty="0"/>
              <a:t>The </a:t>
            </a:r>
            <a:r>
              <a:rPr lang="en-US" altLang="en-US" i="1" dirty="0"/>
              <a:t>tree-protocol</a:t>
            </a:r>
            <a:r>
              <a:rPr lang="en-US" altLang="en-US" dirty="0"/>
              <a:t> is a simple kind of graph protocol.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Tree Protocol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674702" y="1102619"/>
            <a:ext cx="7750207" cy="2738938"/>
          </a:xfrm>
        </p:spPr>
        <p:txBody>
          <a:bodyPr/>
          <a:lstStyle/>
          <a:p>
            <a:r>
              <a:rPr lang="en-US" altLang="en-US" dirty="0"/>
              <a:t>Only exclusive locks are allowed.</a:t>
            </a:r>
          </a:p>
          <a:p>
            <a:r>
              <a:rPr lang="en-US" altLang="en-US" dirty="0"/>
              <a:t>The first lock by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may be on any data item. Subsequently, a data </a:t>
            </a:r>
            <a:r>
              <a:rPr lang="en-US" altLang="en-US" i="1" dirty="0"/>
              <a:t>Q</a:t>
            </a:r>
            <a:r>
              <a:rPr lang="en-US" altLang="en-US" dirty="0"/>
              <a:t> can be locked by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only if the parent of </a:t>
            </a:r>
            <a:r>
              <a:rPr lang="en-US" altLang="en-US" i="1" dirty="0"/>
              <a:t>Q</a:t>
            </a:r>
            <a:r>
              <a:rPr lang="en-US" altLang="en-US" dirty="0"/>
              <a:t> is currently locked by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.</a:t>
            </a:r>
          </a:p>
          <a:p>
            <a:r>
              <a:rPr lang="en-US" altLang="en-US" dirty="0"/>
              <a:t>Data items may be unlocked at any time.</a:t>
            </a:r>
          </a:p>
          <a:p>
            <a:r>
              <a:rPr lang="en-US" altLang="en-US" dirty="0"/>
              <a:t>A data item that has been locked and unlocked by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 cannot subsequently be relocked by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</a:t>
            </a:r>
          </a:p>
        </p:txBody>
      </p:sp>
      <p:pic>
        <p:nvPicPr>
          <p:cNvPr id="20484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8650" y="3254044"/>
            <a:ext cx="2460625" cy="2236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Graph-Based Protocols (Cont.)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701336" y="1102497"/>
            <a:ext cx="7625918" cy="536797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The tree protocol ensures conflict serializability as well as freedom from deadlock.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Unlocking may occur earlier in the tree-locking protocol than in the two-phase locking protocol.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Shorter waiting times, and increase in concurrency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Protocol is deadlock-free, no rollbacks are required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Drawbacks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Protocol does not guarantee recoverability or cascade freedom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Need to introduce commit dependencies to ensure recoverability 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Transactions may have to lock data items that they do not access.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increased locking overhead, and additional waiting time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potential decrease in concurrency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Schedules not possible under two-phase locking are possible under the tree protocol, and vice versa.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Lock-Based Protocols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692458" y="1102497"/>
            <a:ext cx="7643674" cy="5367972"/>
          </a:xfrm>
        </p:spPr>
        <p:txBody>
          <a:bodyPr/>
          <a:lstStyle/>
          <a:p>
            <a:r>
              <a:rPr lang="en-US" altLang="en-US" dirty="0"/>
              <a:t>A lock is a mechanism to control concurrent access to a data item</a:t>
            </a:r>
          </a:p>
          <a:p>
            <a:r>
              <a:rPr lang="en-US" altLang="en-US" dirty="0"/>
              <a:t>Data items can be locked in two modes :</a:t>
            </a:r>
          </a:p>
          <a:p>
            <a:pPr>
              <a:buFont typeface="Monotype Sorts" charset="2"/>
              <a:buNone/>
            </a:pPr>
            <a:r>
              <a:rPr lang="en-US" altLang="en-US" i="1" dirty="0"/>
              <a:t>    </a:t>
            </a:r>
            <a:r>
              <a:rPr lang="en-US" altLang="en-US" dirty="0"/>
              <a:t>1</a:t>
            </a:r>
            <a:r>
              <a:rPr lang="en-US" altLang="en-US" i="1" dirty="0"/>
              <a:t>.  </a:t>
            </a:r>
            <a:r>
              <a:rPr lang="en-US" altLang="en-US" b="1" dirty="0">
                <a:solidFill>
                  <a:srgbClr val="002060"/>
                </a:solidFill>
              </a:rPr>
              <a:t>exclusive</a:t>
            </a:r>
            <a:r>
              <a:rPr lang="en-US" altLang="en-US" i="1" dirty="0"/>
              <a:t> (X) mode</a:t>
            </a:r>
            <a:r>
              <a:rPr lang="en-US" altLang="en-US" dirty="0"/>
              <a:t>. Data item can be both read as well  as   </a:t>
            </a:r>
          </a:p>
          <a:p>
            <a:pPr>
              <a:lnSpc>
                <a:spcPct val="60000"/>
              </a:lnSpc>
              <a:buFont typeface="Monotype Sorts" charset="2"/>
              <a:buNone/>
            </a:pPr>
            <a:r>
              <a:rPr lang="en-US" altLang="en-US" dirty="0"/>
              <a:t>         written. X-lock is requested using </a:t>
            </a:r>
            <a:r>
              <a:rPr lang="en-US" altLang="en-US" b="1" dirty="0"/>
              <a:t> lock-X</a:t>
            </a:r>
            <a:r>
              <a:rPr lang="en-US" altLang="en-US" dirty="0"/>
              <a:t> instruction.</a:t>
            </a:r>
          </a:p>
          <a:p>
            <a:pPr>
              <a:buFont typeface="Monotype Sorts" charset="2"/>
              <a:buNone/>
            </a:pPr>
            <a:r>
              <a:rPr lang="en-US" altLang="en-US" i="1" dirty="0"/>
              <a:t>    </a:t>
            </a:r>
            <a:r>
              <a:rPr lang="en-US" altLang="en-US" dirty="0"/>
              <a:t>2</a:t>
            </a:r>
            <a:r>
              <a:rPr lang="en-US" altLang="en-US" i="1" dirty="0"/>
              <a:t>.  </a:t>
            </a:r>
            <a:r>
              <a:rPr lang="en-US" altLang="en-US" b="1" dirty="0">
                <a:solidFill>
                  <a:srgbClr val="002060"/>
                </a:solidFill>
              </a:rPr>
              <a:t>shared</a:t>
            </a:r>
            <a:r>
              <a:rPr lang="en-US" altLang="en-US" i="1" dirty="0"/>
              <a:t> (S) mode</a:t>
            </a:r>
            <a:r>
              <a:rPr lang="en-US" altLang="en-US" dirty="0"/>
              <a:t>. Data item can only be read. S-lock is          </a:t>
            </a:r>
          </a:p>
          <a:p>
            <a:pPr>
              <a:lnSpc>
                <a:spcPct val="60000"/>
              </a:lnSpc>
              <a:buFont typeface="Monotype Sorts" charset="2"/>
              <a:buNone/>
            </a:pPr>
            <a:r>
              <a:rPr lang="en-US" altLang="en-US" dirty="0"/>
              <a:t>         requested using </a:t>
            </a:r>
            <a:r>
              <a:rPr lang="en-US" altLang="en-US" b="1" dirty="0"/>
              <a:t> lock-S</a:t>
            </a:r>
            <a:r>
              <a:rPr lang="en-US" altLang="en-US" dirty="0"/>
              <a:t> instruction.</a:t>
            </a:r>
          </a:p>
          <a:p>
            <a:pPr>
              <a:lnSpc>
                <a:spcPct val="110000"/>
              </a:lnSpc>
            </a:pPr>
            <a:r>
              <a:rPr lang="en-US" altLang="en-US" dirty="0"/>
              <a:t>Lock requests are made to concurrency-control manager. Transaction can proceed only after request is granted.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Deadlock Handling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701336" y="1102497"/>
            <a:ext cx="8144214" cy="5367972"/>
          </a:xfrm>
        </p:spPr>
        <p:txBody>
          <a:bodyPr/>
          <a:lstStyle/>
          <a:p>
            <a:r>
              <a:rPr lang="en-US" altLang="en-US" dirty="0"/>
              <a:t>System is </a:t>
            </a:r>
            <a:r>
              <a:rPr lang="en-US" altLang="en-US" b="1" dirty="0">
                <a:solidFill>
                  <a:srgbClr val="002060"/>
                </a:solidFill>
              </a:rPr>
              <a:t>deadlocked</a:t>
            </a:r>
            <a:r>
              <a:rPr lang="en-US" altLang="en-US" dirty="0"/>
              <a:t> if there is a set of transactions such that every transaction in the set is waiting for another transaction in the set.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8AA52137-467D-461F-81B4-27A741A8CF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30308" y="1914510"/>
            <a:ext cx="2753349" cy="2739084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Deadlock Handling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02497"/>
            <a:ext cx="7567782" cy="5367972"/>
          </a:xfrm>
        </p:spPr>
        <p:txBody>
          <a:bodyPr/>
          <a:lstStyle/>
          <a:p>
            <a:r>
              <a:rPr lang="en-US" altLang="en-US" b="1" i="1" dirty="0">
                <a:solidFill>
                  <a:srgbClr val="002060"/>
                </a:solidFill>
              </a:rPr>
              <a:t>Deadlock prevention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dirty="0"/>
              <a:t>protocols ensure that the system will </a:t>
            </a:r>
            <a:r>
              <a:rPr lang="en-US" altLang="en-US" i="1" dirty="0"/>
              <a:t>never</a:t>
            </a:r>
            <a:r>
              <a:rPr lang="en-US" altLang="en-US" dirty="0"/>
              <a:t> enter into a deadlock state. Some prevention strategies:</a:t>
            </a:r>
          </a:p>
          <a:p>
            <a:pPr lvl="1"/>
            <a:r>
              <a:rPr lang="en-US" altLang="en-US" dirty="0"/>
              <a:t>Require that each transaction locks all its data items before it begins execution (pre-declaration).</a:t>
            </a:r>
          </a:p>
          <a:p>
            <a:pPr lvl="1"/>
            <a:r>
              <a:rPr lang="en-US" altLang="en-US" dirty="0"/>
              <a:t>Impose partial ordering of all data items and require that a transaction can lock data items only in the order specified by the partial order (graph-based protocol).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More Deadlock Prevention Strategies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701336" y="1102497"/>
            <a:ext cx="7634796" cy="5367972"/>
          </a:xfrm>
        </p:spPr>
        <p:txBody>
          <a:bodyPr/>
          <a:lstStyle/>
          <a:p>
            <a:r>
              <a:rPr lang="en-US" altLang="en-US" b="1" dirty="0">
                <a:solidFill>
                  <a:srgbClr val="002060"/>
                </a:solidFill>
              </a:rPr>
              <a:t>wait-die</a:t>
            </a:r>
            <a:r>
              <a:rPr lang="en-US" altLang="en-US" dirty="0"/>
              <a:t> scheme — non-preemptive</a:t>
            </a:r>
          </a:p>
          <a:p>
            <a:pPr lvl="1"/>
            <a:r>
              <a:rPr lang="en-US" altLang="en-US" dirty="0"/>
              <a:t>Older transaction may wait for younger one to release data item.</a:t>
            </a:r>
          </a:p>
          <a:p>
            <a:pPr lvl="1"/>
            <a:r>
              <a:rPr lang="en-US" altLang="en-US" dirty="0"/>
              <a:t>Younger transactions never wait for older ones; they are rolled back instead.</a:t>
            </a:r>
          </a:p>
          <a:p>
            <a:pPr lvl="1"/>
            <a:r>
              <a:rPr lang="en-US" altLang="en-US" dirty="0"/>
              <a:t>A transaction may die several times before acquiring a lock</a:t>
            </a:r>
          </a:p>
          <a:p>
            <a:r>
              <a:rPr lang="en-US" altLang="en-US" b="1" dirty="0">
                <a:solidFill>
                  <a:srgbClr val="002060"/>
                </a:solidFill>
              </a:rPr>
              <a:t>wound-wait</a:t>
            </a:r>
            <a:r>
              <a:rPr lang="en-US" altLang="en-US" dirty="0"/>
              <a:t> scheme — preemptive</a:t>
            </a:r>
          </a:p>
          <a:p>
            <a:pPr lvl="1"/>
            <a:r>
              <a:rPr lang="en-US" altLang="en-US" dirty="0"/>
              <a:t>Older transaction </a:t>
            </a:r>
            <a:r>
              <a:rPr lang="en-US" altLang="en-US" i="1" dirty="0"/>
              <a:t>wounds</a:t>
            </a:r>
            <a:r>
              <a:rPr lang="en-US" altLang="en-US" dirty="0"/>
              <a:t> (forces rollback) of younger transaction instead of waiting for it. </a:t>
            </a:r>
          </a:p>
          <a:p>
            <a:pPr lvl="1"/>
            <a:r>
              <a:rPr lang="en-US" altLang="en-US" dirty="0"/>
              <a:t>Younger transactions may wait for older ones.</a:t>
            </a:r>
          </a:p>
          <a:p>
            <a:pPr lvl="1"/>
            <a:r>
              <a:rPr lang="en-US" altLang="en-US" dirty="0"/>
              <a:t>Fewer rollbacks than </a:t>
            </a:r>
            <a:r>
              <a:rPr lang="en-US" altLang="en-US" i="1" dirty="0"/>
              <a:t>wait-die</a:t>
            </a:r>
            <a:r>
              <a:rPr lang="en-US" altLang="en-US" dirty="0"/>
              <a:t> scheme.</a:t>
            </a:r>
          </a:p>
          <a:p>
            <a:r>
              <a:rPr lang="en-US" altLang="en-US" dirty="0"/>
              <a:t>In both schemes, a rolled back transactions is restarted with its original timestamp. </a:t>
            </a:r>
          </a:p>
          <a:p>
            <a:pPr lvl="1"/>
            <a:r>
              <a:rPr lang="en-US" altLang="en-US" dirty="0"/>
              <a:t>Ensures that older transactions have precedence over newer ones, and starvation is thus avoided.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Deadlock prevention (Cont.)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701336" y="1102497"/>
            <a:ext cx="7696940" cy="5367972"/>
          </a:xfrm>
        </p:spPr>
        <p:txBody>
          <a:bodyPr/>
          <a:lstStyle/>
          <a:p>
            <a:r>
              <a:rPr lang="en-US" altLang="en-US" b="1" dirty="0">
                <a:solidFill>
                  <a:srgbClr val="002060"/>
                </a:solidFill>
              </a:rPr>
              <a:t>Timeout-Based Schemes</a:t>
            </a:r>
            <a:r>
              <a:rPr lang="en-US" altLang="en-US" dirty="0"/>
              <a:t>:</a:t>
            </a:r>
          </a:p>
          <a:p>
            <a:pPr lvl="1"/>
            <a:r>
              <a:rPr lang="en-US" altLang="en-US" dirty="0"/>
              <a:t>A transaction waits for a lock only for a specified amount of time. After that, the wait times out and the transaction is rolled back.</a:t>
            </a:r>
          </a:p>
          <a:p>
            <a:pPr lvl="1"/>
            <a:r>
              <a:rPr lang="en-US" altLang="en-US" dirty="0"/>
              <a:t>Ensures that deadlocks get resolved by timeout if they occur</a:t>
            </a:r>
          </a:p>
          <a:p>
            <a:pPr lvl="1"/>
            <a:r>
              <a:rPr lang="en-US" altLang="en-US" dirty="0"/>
              <a:t>Simple to implement</a:t>
            </a:r>
          </a:p>
          <a:p>
            <a:pPr lvl="1"/>
            <a:r>
              <a:rPr lang="en-US" altLang="en-US" dirty="0"/>
              <a:t>But may roll back transaction unnecessarily in absence of deadlock</a:t>
            </a:r>
          </a:p>
          <a:p>
            <a:pPr lvl="2"/>
            <a:r>
              <a:rPr lang="en-US" altLang="en-US" dirty="0"/>
              <a:t>Difficult to determine good value of the timeout interval.</a:t>
            </a:r>
          </a:p>
          <a:p>
            <a:pPr lvl="1"/>
            <a:r>
              <a:rPr lang="en-US" altLang="en-US" dirty="0"/>
              <a:t>Starvation is also possible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Deadlock Detection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701336" y="1102497"/>
            <a:ext cx="7750206" cy="5367972"/>
          </a:xfrm>
        </p:spPr>
        <p:txBody>
          <a:bodyPr/>
          <a:lstStyle/>
          <a:p>
            <a:r>
              <a:rPr lang="en-US" altLang="en-US" b="1" dirty="0">
                <a:solidFill>
                  <a:srgbClr val="002060"/>
                </a:solidFill>
              </a:rPr>
              <a:t>Wait-for graph</a:t>
            </a:r>
            <a:endParaRPr lang="en-US" altLang="en-US" dirty="0">
              <a:solidFill>
                <a:srgbClr val="002060"/>
              </a:solidFill>
            </a:endParaRPr>
          </a:p>
          <a:p>
            <a:pPr lvl="1"/>
            <a:r>
              <a:rPr lang="en-US" altLang="en-US" i="1" dirty="0"/>
              <a:t>Vertices: </a:t>
            </a:r>
            <a:r>
              <a:rPr lang="en-US" altLang="en-US" dirty="0"/>
              <a:t>transactions</a:t>
            </a:r>
          </a:p>
          <a:p>
            <a:pPr lvl="1"/>
            <a:r>
              <a:rPr lang="en-US" altLang="en-US" i="1" dirty="0"/>
              <a:t>Edge from</a:t>
            </a:r>
            <a:r>
              <a:rPr lang="en-US" altLang="en-US" dirty="0"/>
              <a:t>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j</a:t>
            </a:r>
            <a:r>
              <a:rPr lang="en-US" altLang="en-US" dirty="0"/>
              <a:t>. : if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is waiting for a lock held in conflicting mode </a:t>
            </a:r>
            <a:r>
              <a:rPr lang="en-US" altLang="en-US" dirty="0" err="1">
                <a:sym typeface="Symbol" panose="05050102010706020507" pitchFamily="18" charset="2"/>
              </a:rPr>
              <a:t>by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j</a:t>
            </a:r>
            <a:r>
              <a:rPr lang="en-US" altLang="en-US" i="1" baseline="-25000" dirty="0"/>
              <a:t> </a:t>
            </a:r>
            <a:endParaRPr lang="en-US" altLang="en-US" dirty="0"/>
          </a:p>
          <a:p>
            <a:r>
              <a:rPr lang="en-US" altLang="en-US" dirty="0"/>
              <a:t>The system is in a deadlock state if and only if the wait-for graph has a cycle.  </a:t>
            </a:r>
          </a:p>
          <a:p>
            <a:r>
              <a:rPr lang="en-US" altLang="en-US" dirty="0"/>
              <a:t>Invoke a deadlock-detection algorithm periodically to look for cycles.</a:t>
            </a: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F7E65FA3-290F-45D6-96B1-EA520E8598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9853" y="5528535"/>
            <a:ext cx="3053978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700" dirty="0"/>
              <a:t>Wait-for graph without a cycle</a:t>
            </a: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6AFB0325-7D70-455E-B59A-5068769F06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4883" y="5571400"/>
            <a:ext cx="2810321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700" dirty="0"/>
              <a:t>Wait-for graph  with a cycle</a:t>
            </a:r>
          </a:p>
        </p:txBody>
      </p:sp>
      <p:pic>
        <p:nvPicPr>
          <p:cNvPr id="6" name="Picture 9">
            <a:extLst>
              <a:ext uri="{FF2B5EF4-FFF2-40B4-BE49-F238E27FC236}">
                <a16:creationId xmlns:a16="http://schemas.microsoft.com/office/drawing/2014/main" id="{9E6DE4A4-4D87-4010-AA01-AE17AA1E17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225" y="3542301"/>
            <a:ext cx="2239962" cy="1650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0">
            <a:extLst>
              <a:ext uri="{FF2B5EF4-FFF2-40B4-BE49-F238E27FC236}">
                <a16:creationId xmlns:a16="http://schemas.microsoft.com/office/drawing/2014/main" id="{7883DCB0-CC17-40E2-9C93-AB7251DB7F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0699" y="3602608"/>
            <a:ext cx="2153443" cy="1574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Deadlock Recovery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674702" y="1102497"/>
            <a:ext cx="7679185" cy="5367972"/>
          </a:xfrm>
        </p:spPr>
        <p:txBody>
          <a:bodyPr/>
          <a:lstStyle/>
          <a:p>
            <a:r>
              <a:rPr lang="en-US" altLang="en-US" dirty="0"/>
              <a:t>When deadlock is  detected :</a:t>
            </a:r>
          </a:p>
          <a:p>
            <a:pPr lvl="1"/>
            <a:r>
              <a:rPr lang="en-US" altLang="en-US" dirty="0"/>
              <a:t>Some transaction will have to rolled back (made a </a:t>
            </a:r>
            <a:r>
              <a:rPr lang="en-US" altLang="en-US" b="1" dirty="0">
                <a:solidFill>
                  <a:srgbClr val="002060"/>
                </a:solidFill>
              </a:rPr>
              <a:t>victim</a:t>
            </a:r>
            <a:r>
              <a:rPr lang="en-US" altLang="en-US" dirty="0"/>
              <a:t>) to break deadlock cycle.  </a:t>
            </a:r>
          </a:p>
          <a:p>
            <a:pPr lvl="2"/>
            <a:r>
              <a:rPr lang="en-US" altLang="en-US" dirty="0"/>
              <a:t>Select that transaction as victim that will incur minimum cost</a:t>
            </a:r>
          </a:p>
          <a:p>
            <a:pPr lvl="1"/>
            <a:r>
              <a:rPr lang="en-US" altLang="en-US" dirty="0"/>
              <a:t>Rollback -- determine how far to roll back transaction</a:t>
            </a:r>
          </a:p>
          <a:p>
            <a:pPr lvl="2"/>
            <a:r>
              <a:rPr lang="en-US" altLang="en-US" b="1" dirty="0">
                <a:solidFill>
                  <a:srgbClr val="002060"/>
                </a:solidFill>
              </a:rPr>
              <a:t>Total rollback</a:t>
            </a:r>
            <a:r>
              <a:rPr lang="en-US" altLang="en-US" dirty="0"/>
              <a:t>: Abort the transaction and then restart it.</a:t>
            </a:r>
          </a:p>
          <a:p>
            <a:pPr lvl="2"/>
            <a:r>
              <a:rPr lang="en-US" altLang="en-US" b="1" dirty="0">
                <a:solidFill>
                  <a:srgbClr val="002060"/>
                </a:solidFill>
              </a:rPr>
              <a:t>Partial rollback</a:t>
            </a:r>
            <a:r>
              <a:rPr lang="en-US" altLang="en-US" dirty="0"/>
              <a:t>: Roll back victim transaction only as far as necessary to release locks that another transaction in cycle is waiting for</a:t>
            </a:r>
          </a:p>
          <a:p>
            <a:r>
              <a:rPr lang="en-US" altLang="en-US" dirty="0"/>
              <a:t>Starvation can happen (why?)</a:t>
            </a:r>
          </a:p>
          <a:p>
            <a:pPr lvl="1"/>
            <a:r>
              <a:rPr lang="en-US" altLang="en-US" dirty="0"/>
              <a:t>One solution: oldest transaction in the deadlock set is never chosen as victim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Multiple Granularity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683581" y="1102497"/>
            <a:ext cx="7705818" cy="5367972"/>
          </a:xfrm>
        </p:spPr>
        <p:txBody>
          <a:bodyPr/>
          <a:lstStyle/>
          <a:p>
            <a:r>
              <a:rPr lang="en-US" altLang="en-US" dirty="0"/>
              <a:t>Allow data items to be of various sizes and define a hierarchy of data granularities, where the small granularities are nested within larger ones</a:t>
            </a:r>
          </a:p>
          <a:p>
            <a:r>
              <a:rPr lang="en-US" altLang="en-US" dirty="0"/>
              <a:t>Can be represented graphically as a tree (but don't confuse with tree-locking protocol)</a:t>
            </a:r>
          </a:p>
          <a:p>
            <a:r>
              <a:rPr lang="en-US" altLang="en-US" dirty="0"/>
              <a:t>When a transaction locks a node in the tree </a:t>
            </a:r>
            <a:r>
              <a:rPr lang="en-US" altLang="en-US" i="1" dirty="0"/>
              <a:t>explicitly</a:t>
            </a:r>
            <a:r>
              <a:rPr lang="en-US" altLang="en-US" dirty="0"/>
              <a:t>, it </a:t>
            </a:r>
            <a:r>
              <a:rPr lang="en-US" altLang="en-US" i="1" dirty="0"/>
              <a:t>implicitly</a:t>
            </a:r>
            <a:r>
              <a:rPr lang="en-US" altLang="en-US" dirty="0"/>
              <a:t> locks all the node's descendants in the same mode.</a:t>
            </a:r>
          </a:p>
          <a:p>
            <a:r>
              <a:rPr lang="en-US" altLang="en-US" dirty="0">
                <a:solidFill>
                  <a:srgbClr val="002060"/>
                </a:solidFill>
              </a:rPr>
              <a:t>Granularity of locking </a:t>
            </a:r>
            <a:r>
              <a:rPr lang="en-US" altLang="en-US" dirty="0"/>
              <a:t>(level in tree where locking is done):</a:t>
            </a:r>
          </a:p>
          <a:p>
            <a:pPr lvl="1"/>
            <a:r>
              <a:rPr lang="en-US" altLang="en-US" b="1" dirty="0">
                <a:solidFill>
                  <a:srgbClr val="002060"/>
                </a:solidFill>
              </a:rPr>
              <a:t>Fine granularity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dirty="0"/>
              <a:t>(lower in tree): high concurrency, high locking overhead</a:t>
            </a:r>
          </a:p>
          <a:p>
            <a:pPr lvl="1"/>
            <a:r>
              <a:rPr lang="en-US" altLang="en-US" b="1" dirty="0">
                <a:solidFill>
                  <a:srgbClr val="002060"/>
                </a:solidFill>
              </a:rPr>
              <a:t>Coarse granularity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dirty="0"/>
              <a:t>(higher in tree): low locking overhead, low concurrency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Example of Granularity Hierarchy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792474" y="1157889"/>
            <a:ext cx="8153092" cy="1756761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 dirty="0"/>
              <a:t>The levels, starting from the coarsest (top) level are</a:t>
            </a:r>
          </a:p>
          <a:p>
            <a:pPr lvl="1">
              <a:lnSpc>
                <a:spcPct val="90000"/>
              </a:lnSpc>
            </a:pPr>
            <a:r>
              <a:rPr lang="en-US" altLang="en-US" i="1" dirty="0"/>
              <a:t>database</a:t>
            </a:r>
          </a:p>
          <a:p>
            <a:pPr lvl="1">
              <a:lnSpc>
                <a:spcPct val="90000"/>
              </a:lnSpc>
            </a:pPr>
            <a:r>
              <a:rPr lang="en-US" altLang="en-US" i="1" dirty="0"/>
              <a:t>area 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i="1" dirty="0"/>
              <a:t>file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i="1" dirty="0"/>
              <a:t>record</a:t>
            </a:r>
            <a:r>
              <a:rPr lang="en-US" altLang="en-US" dirty="0"/>
              <a:t> </a:t>
            </a:r>
          </a:p>
        </p:txBody>
      </p:sp>
      <p:pic>
        <p:nvPicPr>
          <p:cNvPr id="30724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46" y="2925464"/>
            <a:ext cx="5745163" cy="2635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Example of Granularity Hierarchy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792474" y="1200752"/>
            <a:ext cx="7265676" cy="2213961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The levels, starting from the coarsest (top) level are</a:t>
            </a:r>
          </a:p>
          <a:p>
            <a:pPr lvl="1">
              <a:lnSpc>
                <a:spcPct val="90000"/>
              </a:lnSpc>
            </a:pPr>
            <a:r>
              <a:rPr lang="en-US" altLang="en-US" i="1" dirty="0"/>
              <a:t>database</a:t>
            </a:r>
          </a:p>
          <a:p>
            <a:pPr lvl="1">
              <a:lnSpc>
                <a:spcPct val="90000"/>
              </a:lnSpc>
            </a:pPr>
            <a:r>
              <a:rPr lang="en-US" altLang="en-US" i="1" dirty="0"/>
              <a:t>area 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i="1" dirty="0"/>
              <a:t>file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i="1" dirty="0"/>
              <a:t>record</a:t>
            </a:r>
            <a:r>
              <a:rPr lang="en-US" altLang="en-US" dirty="0"/>
              <a:t> 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The corresponding tree</a:t>
            </a:r>
          </a:p>
        </p:txBody>
      </p:sp>
      <p:pic>
        <p:nvPicPr>
          <p:cNvPr id="30724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47" y="3256027"/>
            <a:ext cx="5216521" cy="2393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09715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Intention Lock Modes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674702" y="1102497"/>
            <a:ext cx="7741329" cy="5367972"/>
          </a:xfrm>
        </p:spPr>
        <p:txBody>
          <a:bodyPr/>
          <a:lstStyle/>
          <a:p>
            <a:r>
              <a:rPr lang="en-US" altLang="en-US" dirty="0"/>
              <a:t>In addition to S and X lock modes, there are three additional lock modes with multiple granularity:</a:t>
            </a:r>
          </a:p>
          <a:p>
            <a:pPr lvl="1"/>
            <a:r>
              <a:rPr lang="en-US" altLang="en-US" b="1" i="1" dirty="0"/>
              <a:t>intention-shared</a:t>
            </a:r>
            <a:r>
              <a:rPr lang="en-US" altLang="en-US" dirty="0"/>
              <a:t> (IS): indicates explicit locking at a lower level of the tree but only with shared locks.</a:t>
            </a:r>
          </a:p>
          <a:p>
            <a:pPr lvl="1"/>
            <a:r>
              <a:rPr lang="en-US" altLang="en-US" b="1" i="1" dirty="0"/>
              <a:t>intention</a:t>
            </a:r>
            <a:r>
              <a:rPr lang="en-US" altLang="en-US" b="1" dirty="0"/>
              <a:t>-</a:t>
            </a:r>
            <a:r>
              <a:rPr lang="en-US" altLang="en-US" b="1" i="1" dirty="0"/>
              <a:t>exclusive</a:t>
            </a:r>
            <a:r>
              <a:rPr lang="en-US" altLang="en-US" dirty="0"/>
              <a:t> (IX): indicates explicit locking at a lower level with exclusive or shared locks</a:t>
            </a:r>
          </a:p>
          <a:p>
            <a:pPr lvl="1"/>
            <a:r>
              <a:rPr lang="en-US" altLang="en-US" b="1" i="1" dirty="0"/>
              <a:t>shared and intention</a:t>
            </a:r>
            <a:r>
              <a:rPr lang="en-US" altLang="en-US" b="1" dirty="0"/>
              <a:t>-</a:t>
            </a:r>
            <a:r>
              <a:rPr lang="en-US" altLang="en-US" b="1" i="1" dirty="0"/>
              <a:t>exclusive</a:t>
            </a:r>
            <a:r>
              <a:rPr lang="en-US" altLang="en-US" dirty="0"/>
              <a:t> (SIX): the subtree rooted by that node is locked explicitly in shared mode and explicit locking is being done at a lower level with exclusive-mode locks.</a:t>
            </a:r>
          </a:p>
          <a:p>
            <a:r>
              <a:rPr lang="en-US" altLang="en-US" dirty="0"/>
              <a:t>Intention locks allow a higher level node to be locked in S or X mode without having to check all descendent nodes.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Lock-Based Protocols (Cont.)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683581" y="1102497"/>
            <a:ext cx="7696940" cy="5367972"/>
          </a:xfrm>
        </p:spPr>
        <p:txBody>
          <a:bodyPr/>
          <a:lstStyle/>
          <a:p>
            <a:r>
              <a:rPr lang="en-US" altLang="en-US" b="1" dirty="0">
                <a:solidFill>
                  <a:srgbClr val="002060"/>
                </a:solidFill>
              </a:rPr>
              <a:t>Lock-compatibility matrix</a:t>
            </a:r>
          </a:p>
          <a:p>
            <a:endParaRPr lang="en-US" altLang="en-US" dirty="0">
              <a:solidFill>
                <a:schemeClr val="tx2"/>
              </a:solidFill>
            </a:endParaRPr>
          </a:p>
          <a:p>
            <a:endParaRPr lang="en-US" altLang="en-US" dirty="0"/>
          </a:p>
          <a:p>
            <a:endParaRPr lang="en-US" altLang="en-US" dirty="0"/>
          </a:p>
          <a:p>
            <a:pPr>
              <a:buFont typeface="Monotype Sorts" charset="2"/>
              <a:buNone/>
            </a:pPr>
            <a:endParaRPr lang="en-US" altLang="en-US" dirty="0"/>
          </a:p>
          <a:p>
            <a:r>
              <a:rPr lang="en-US" altLang="en-US" dirty="0"/>
              <a:t>A transaction may be granted a lock on an item if the requested lock is compatible with locks already held on the item by other transactions</a:t>
            </a:r>
          </a:p>
          <a:p>
            <a:r>
              <a:rPr lang="en-US" altLang="en-US" dirty="0"/>
              <a:t>Any number of transactions can hold shared locks on an item, </a:t>
            </a:r>
          </a:p>
          <a:p>
            <a:r>
              <a:rPr lang="en-US" altLang="en-US" dirty="0"/>
              <a:t>But if any transaction holds an exclusive on the item no other transaction may hold any lock on the item.</a:t>
            </a:r>
          </a:p>
        </p:txBody>
      </p:sp>
      <p:pic>
        <p:nvPicPr>
          <p:cNvPr id="7172" name="Picture 2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613" y="1684338"/>
            <a:ext cx="1912937" cy="109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49" y="117474"/>
            <a:ext cx="8180441" cy="653087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Compatibility Matrix with Intention Lock Modes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665108" y="1102497"/>
            <a:ext cx="8180441" cy="5367972"/>
          </a:xfrm>
        </p:spPr>
        <p:txBody>
          <a:bodyPr/>
          <a:lstStyle/>
          <a:p>
            <a:r>
              <a:rPr lang="en-US" altLang="en-US" dirty="0"/>
              <a:t>The compatibility matrix for all lock modes is: </a:t>
            </a:r>
            <a:endParaRPr lang="en-US" altLang="en-US" dirty="0">
              <a:sym typeface="Wingdings" panose="05000000000000000000" pitchFamily="2" charset="2"/>
            </a:endParaRPr>
          </a:p>
        </p:txBody>
      </p:sp>
      <p:pic>
        <p:nvPicPr>
          <p:cNvPr id="32772" name="Picture 1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238" y="2022475"/>
            <a:ext cx="5881687" cy="261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Multiple Granularity Locking Scheme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701336" y="1102497"/>
            <a:ext cx="7741328" cy="536797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Transaction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can lock a node </a:t>
            </a:r>
            <a:r>
              <a:rPr lang="en-US" altLang="en-US" i="1" dirty="0"/>
              <a:t>Q</a:t>
            </a:r>
            <a:r>
              <a:rPr lang="en-US" altLang="en-US" dirty="0"/>
              <a:t>, using the following rules:</a:t>
            </a:r>
          </a:p>
          <a:p>
            <a:pPr marL="800100" lvl="1" indent="-342900">
              <a:lnSpc>
                <a:spcPct val="90000"/>
              </a:lnSpc>
              <a:buAutoNum type="arabicPeriod"/>
            </a:pPr>
            <a:r>
              <a:rPr lang="en-US" altLang="en-US" dirty="0"/>
              <a:t>The lock compatibility matrix must be observed.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altLang="en-US" sz="4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en-US" dirty="0">
                <a:solidFill>
                  <a:srgbClr val="FF9900"/>
                </a:solidFill>
              </a:rPr>
              <a:t>2.   </a:t>
            </a:r>
            <a:r>
              <a:rPr lang="en-US" altLang="en-US" dirty="0"/>
              <a:t>The root of the tree must be locked first, and may be locked in any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en-US" dirty="0"/>
              <a:t>      mode.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en-US" sz="4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en-US" dirty="0">
                <a:solidFill>
                  <a:srgbClr val="FF9900"/>
                </a:solidFill>
              </a:rPr>
              <a:t>3.   </a:t>
            </a:r>
            <a:r>
              <a:rPr lang="en-US" altLang="en-US" dirty="0"/>
              <a:t>A node </a:t>
            </a:r>
            <a:r>
              <a:rPr lang="en-US" altLang="en-US" i="1" dirty="0"/>
              <a:t>Q</a:t>
            </a:r>
            <a:r>
              <a:rPr lang="en-US" altLang="en-US" dirty="0"/>
              <a:t> can be locked by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in S or IS mode only if the parent of </a:t>
            </a:r>
            <a:r>
              <a:rPr lang="en-US" altLang="en-US" i="1" dirty="0"/>
              <a:t>Q</a:t>
            </a:r>
            <a:r>
              <a:rPr lang="en-US" altLang="en-US" dirty="0"/>
              <a:t> is 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en-US" dirty="0"/>
              <a:t>      currently locked by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in either IX or IS mode.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en-US" sz="400" dirty="0"/>
          </a:p>
          <a:p>
            <a:pPr marL="457200" lvl="1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dirty="0">
                <a:solidFill>
                  <a:srgbClr val="FF9900"/>
                </a:solidFill>
              </a:rPr>
              <a:t>4.   </a:t>
            </a:r>
            <a:r>
              <a:rPr lang="en-US" altLang="en-US" dirty="0"/>
              <a:t>A node </a:t>
            </a:r>
            <a:r>
              <a:rPr lang="en-US" altLang="en-US" i="1" dirty="0"/>
              <a:t>Q</a:t>
            </a:r>
            <a:r>
              <a:rPr lang="en-US" altLang="en-US" dirty="0"/>
              <a:t> can be locked by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in X, SIX, or IX mode only if the parent </a:t>
            </a:r>
          </a:p>
          <a:p>
            <a:pPr marL="457200" lvl="1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dirty="0"/>
              <a:t>      of </a:t>
            </a:r>
            <a:r>
              <a:rPr lang="en-US" altLang="en-US" i="1" dirty="0"/>
              <a:t>Q</a:t>
            </a:r>
            <a:r>
              <a:rPr lang="en-US" altLang="en-US" dirty="0"/>
              <a:t> is currently locked by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in either IX or SIX mode.</a:t>
            </a:r>
          </a:p>
          <a:p>
            <a:pPr marL="457200" lvl="1" indent="0">
              <a:lnSpc>
                <a:spcPct val="90000"/>
              </a:lnSpc>
              <a:spcBef>
                <a:spcPts val="0"/>
              </a:spcBef>
              <a:buNone/>
            </a:pPr>
            <a:endParaRPr lang="en-US" altLang="en-US" sz="400" dirty="0"/>
          </a:p>
          <a:p>
            <a:pPr marL="457200" lvl="1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dirty="0">
                <a:solidFill>
                  <a:srgbClr val="FF9900"/>
                </a:solidFill>
              </a:rPr>
              <a:t>5.  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can lock a node only if it has not previously unlocked any node (that </a:t>
            </a:r>
          </a:p>
          <a:p>
            <a:pPr marL="457200" lvl="1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dirty="0"/>
              <a:t>      is,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i="1" dirty="0"/>
              <a:t> </a:t>
            </a:r>
            <a:r>
              <a:rPr lang="en-US" altLang="en-US" dirty="0"/>
              <a:t>is two-phase).</a:t>
            </a:r>
          </a:p>
          <a:p>
            <a:pPr marL="457200" lvl="1" indent="0">
              <a:lnSpc>
                <a:spcPct val="90000"/>
              </a:lnSpc>
              <a:spcBef>
                <a:spcPts val="0"/>
              </a:spcBef>
              <a:buNone/>
            </a:pPr>
            <a:endParaRPr lang="en-US" altLang="en-US" sz="4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en-US" dirty="0">
                <a:solidFill>
                  <a:srgbClr val="FF9900"/>
                </a:solidFill>
              </a:rPr>
              <a:t>6.  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i="1" dirty="0"/>
              <a:t> </a:t>
            </a:r>
            <a:r>
              <a:rPr lang="en-US" altLang="en-US" dirty="0"/>
              <a:t>can unlock a node </a:t>
            </a:r>
            <a:r>
              <a:rPr lang="en-US" altLang="en-US" i="1" dirty="0"/>
              <a:t>Q</a:t>
            </a:r>
            <a:r>
              <a:rPr lang="en-US" altLang="en-US" dirty="0"/>
              <a:t> only if none of the children of </a:t>
            </a:r>
            <a:r>
              <a:rPr lang="en-US" altLang="en-US" i="1" dirty="0"/>
              <a:t>Q</a:t>
            </a:r>
            <a:r>
              <a:rPr lang="en-US" altLang="en-US" dirty="0"/>
              <a:t> are currently 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en-US" dirty="0"/>
              <a:t>      locked by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i="1" dirty="0"/>
              <a:t>.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Observe that locks are acquired in root-to-leaf order, whereas they are released in leaf-to-root order.</a:t>
            </a:r>
          </a:p>
          <a:p>
            <a:pPr>
              <a:lnSpc>
                <a:spcPct val="90000"/>
              </a:lnSpc>
            </a:pPr>
            <a:r>
              <a:rPr lang="en-US" altLang="en-US" b="1" dirty="0">
                <a:solidFill>
                  <a:srgbClr val="002060"/>
                </a:solidFill>
              </a:rPr>
              <a:t>Lock granularity escalation</a:t>
            </a:r>
            <a:r>
              <a:rPr lang="en-US" altLang="en-US" dirty="0"/>
              <a:t>: in case there are too many locks at a particular level, switch to higher granularity S or X lock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>
          <a:xfrm>
            <a:off x="796925" y="57143"/>
            <a:ext cx="7882491" cy="659584"/>
          </a:xfrm>
        </p:spPr>
        <p:txBody>
          <a:bodyPr/>
          <a:lstStyle/>
          <a:p>
            <a:pPr>
              <a:defRPr/>
            </a:pPr>
            <a:r>
              <a:rPr lang="en-US" sz="26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Insert/Delete Operations and Predicate Reads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>
          <a:xfrm>
            <a:off x="683581" y="1142996"/>
            <a:ext cx="7608164" cy="5098869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Locking rules for insert/delete operations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An exclusive lock must be obtained on an item before it is deleted</a:t>
            </a:r>
          </a:p>
          <a:p>
            <a:pPr lvl="1">
              <a:lnSpc>
                <a:spcPct val="90000"/>
              </a:lnSpc>
            </a:pPr>
            <a:endParaRPr lang="en-US" altLang="en-US" sz="400" dirty="0"/>
          </a:p>
          <a:p>
            <a:pPr lvl="1">
              <a:lnSpc>
                <a:spcPct val="90000"/>
              </a:lnSpc>
              <a:spcBef>
                <a:spcPts val="0"/>
              </a:spcBef>
            </a:pPr>
            <a:r>
              <a:rPr lang="en-US" altLang="en-US" dirty="0"/>
              <a:t>A transaction that inserts a new tuple into the database I automatically given an X-mode lock on the tuple</a:t>
            </a:r>
          </a:p>
          <a:p>
            <a:pPr marL="400050">
              <a:lnSpc>
                <a:spcPct val="90000"/>
              </a:lnSpc>
            </a:pPr>
            <a:r>
              <a:rPr lang="en-US" altLang="en-US" dirty="0"/>
              <a:t>Ensures that </a:t>
            </a:r>
          </a:p>
          <a:p>
            <a:pPr marL="800100" lvl="1">
              <a:lnSpc>
                <a:spcPct val="90000"/>
              </a:lnSpc>
            </a:pPr>
            <a:r>
              <a:rPr lang="en-US" altLang="en-US" dirty="0"/>
              <a:t>reads/writes conflict with deletes</a:t>
            </a:r>
          </a:p>
          <a:p>
            <a:pPr marL="800100" lvl="1">
              <a:lnSpc>
                <a:spcPct val="90000"/>
              </a:lnSpc>
            </a:pPr>
            <a:r>
              <a:rPr lang="en-US" altLang="en-US" dirty="0"/>
              <a:t>Inserted tuple is not accessible by other transactions until the transaction that inserts the tuple commits</a:t>
            </a:r>
          </a:p>
        </p:txBody>
      </p:sp>
    </p:spTree>
    <p:extLst>
      <p:ext uri="{BB962C8B-B14F-4D97-AF65-F5344CB8AC3E}">
        <p14:creationId xmlns:p14="http://schemas.microsoft.com/office/powerpoint/2010/main" val="37129538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Phantom Phenomenon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>
          <a:xfrm>
            <a:off x="701336" y="1102497"/>
            <a:ext cx="7688062" cy="536797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Example of </a:t>
            </a:r>
            <a:r>
              <a:rPr lang="en-US" altLang="en-US" b="1" dirty="0">
                <a:solidFill>
                  <a:srgbClr val="002060"/>
                </a:solidFill>
              </a:rPr>
              <a:t>phantom phenomenon</a:t>
            </a:r>
            <a:r>
              <a:rPr lang="en-US" altLang="en-US" dirty="0"/>
              <a:t>.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A transaction T1 that performs </a:t>
            </a:r>
            <a:r>
              <a:rPr lang="en-US" altLang="en-US" b="1" dirty="0">
                <a:solidFill>
                  <a:srgbClr val="002060"/>
                </a:solidFill>
              </a:rPr>
              <a:t>predicate read </a:t>
            </a:r>
            <a:r>
              <a:rPr lang="en-US" altLang="en-US" dirty="0"/>
              <a:t> (or scan) of a relation 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 </a:t>
            </a:r>
            <a:r>
              <a:rPr lang="en-US" altLang="en-US" b="1" dirty="0"/>
              <a:t>select</a:t>
            </a:r>
            <a:r>
              <a:rPr lang="en-US" altLang="en-US" dirty="0"/>
              <a:t> </a:t>
            </a:r>
            <a:r>
              <a:rPr lang="en-US" altLang="en-US" b="1" dirty="0"/>
              <a:t>count</a:t>
            </a:r>
            <a:r>
              <a:rPr lang="en-US" altLang="en-US" dirty="0"/>
              <a:t>(*)</a:t>
            </a:r>
            <a:br>
              <a:rPr lang="en-US" altLang="en-US" dirty="0"/>
            </a:br>
            <a:r>
              <a:rPr lang="en-US" altLang="en-US" dirty="0"/>
              <a:t>   </a:t>
            </a:r>
            <a:r>
              <a:rPr lang="en-US" altLang="en-US" b="1" dirty="0"/>
              <a:t>from</a:t>
            </a:r>
            <a:r>
              <a:rPr lang="en-US" altLang="en-US" dirty="0"/>
              <a:t> </a:t>
            </a:r>
            <a:r>
              <a:rPr lang="en-US" altLang="en-US" i="1" dirty="0"/>
              <a:t>instructor</a:t>
            </a:r>
            <a:br>
              <a:rPr lang="en-US" altLang="en-US" dirty="0"/>
            </a:br>
            <a:r>
              <a:rPr lang="en-US" altLang="en-US" dirty="0"/>
              <a:t>   </a:t>
            </a:r>
            <a:r>
              <a:rPr lang="en-US" altLang="en-US" b="1" dirty="0"/>
              <a:t>where</a:t>
            </a:r>
            <a:r>
              <a:rPr lang="en-US" altLang="en-US" dirty="0"/>
              <a:t> </a:t>
            </a:r>
            <a:r>
              <a:rPr lang="en-US" altLang="en-US" i="1" dirty="0"/>
              <a:t>dept_name </a:t>
            </a:r>
            <a:r>
              <a:rPr lang="en-US" altLang="en-US" dirty="0"/>
              <a:t>= 'Physics'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and a transaction T2 that inserts a tuple while T1 is active but after predicate read </a:t>
            </a:r>
          </a:p>
          <a:p>
            <a:pPr lvl="2">
              <a:lnSpc>
                <a:spcPct val="90000"/>
              </a:lnSpc>
            </a:pPr>
            <a:r>
              <a:rPr lang="en-US" altLang="en-US" b="1" dirty="0"/>
              <a:t>insert into</a:t>
            </a:r>
            <a:r>
              <a:rPr lang="en-US" altLang="en-US" dirty="0"/>
              <a:t> </a:t>
            </a:r>
            <a:r>
              <a:rPr lang="en-US" altLang="en-US" i="1" dirty="0"/>
              <a:t>instructor</a:t>
            </a:r>
            <a:r>
              <a:rPr lang="en-US" altLang="en-US" dirty="0"/>
              <a:t> </a:t>
            </a:r>
            <a:r>
              <a:rPr lang="en-US" altLang="en-US" b="1" dirty="0"/>
              <a:t>values</a:t>
            </a:r>
            <a:r>
              <a:rPr lang="en-US" altLang="en-US" dirty="0"/>
              <a:t> ('11111', 'Feynman', 'Physics', 94000)</a:t>
            </a:r>
          </a:p>
          <a:p>
            <a:pPr lvl="2">
              <a:lnSpc>
                <a:spcPct val="90000"/>
              </a:lnSpc>
              <a:buFont typeface="Webdings" panose="05030102010509060703" pitchFamily="18" charset="2"/>
              <a:buNone/>
            </a:pPr>
            <a:r>
              <a:rPr lang="en-US" altLang="en-US" dirty="0"/>
              <a:t>(conceptually) conflict in spite of not accessing any tuple in common.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If only tuple locks are used, non-serializable schedules can result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E.g. the scan transaction does not see the new instructor, but may read some other tuple written by the update transaction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Can also occur with updates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E.g. update Wu’s department from Finance to Physics</a:t>
            </a:r>
          </a:p>
        </p:txBody>
      </p:sp>
    </p:spTree>
    <p:extLst>
      <p:ext uri="{BB962C8B-B14F-4D97-AF65-F5344CB8AC3E}">
        <p14:creationId xmlns:p14="http://schemas.microsoft.com/office/powerpoint/2010/main" val="19527259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>
          <a:xfrm>
            <a:off x="796925" y="57143"/>
            <a:ext cx="7882491" cy="659584"/>
          </a:xfrm>
        </p:spPr>
        <p:txBody>
          <a:bodyPr/>
          <a:lstStyle/>
          <a:p>
            <a:pPr>
              <a:defRPr/>
            </a:pPr>
            <a:r>
              <a:rPr lang="en-US" sz="26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Insert/Delete Operations and Predicate Reads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>
          <a:xfrm>
            <a:off x="683581" y="1142996"/>
            <a:ext cx="7608164" cy="5098869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b="1" dirty="0"/>
              <a:t>Another Example</a:t>
            </a:r>
            <a:r>
              <a:rPr lang="en-US" altLang="en-US" dirty="0"/>
              <a:t>:  T1 and T2 both find maximum instructor ID in </a:t>
            </a:r>
            <a:br>
              <a:rPr lang="en-US" altLang="en-US" dirty="0"/>
            </a:br>
            <a:r>
              <a:rPr lang="en-US" altLang="en-US" dirty="0"/>
              <a:t>parallel, and create new instructors with ID = maximum ID + 1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Both instructors get same ID, not possible in serializable schedule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Schedule</a:t>
            </a:r>
          </a:p>
          <a:p>
            <a:pPr lvl="1"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6450" y="2428871"/>
            <a:ext cx="5076825" cy="3132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6006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Handling Phantoms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>
          <a:xfrm>
            <a:off x="674702" y="1102497"/>
            <a:ext cx="7688063" cy="5367972"/>
          </a:xfrm>
        </p:spPr>
        <p:txBody>
          <a:bodyPr/>
          <a:lstStyle/>
          <a:p>
            <a:r>
              <a:rPr lang="en-US" altLang="en-US" dirty="0"/>
              <a:t>There is a conflict at the data level</a:t>
            </a:r>
          </a:p>
          <a:p>
            <a:pPr lvl="1"/>
            <a:r>
              <a:rPr lang="en-US" altLang="en-US" dirty="0"/>
              <a:t>The transaction performing predicate read or scanning the relation is reading information that indicates what tuples the relation contains</a:t>
            </a:r>
          </a:p>
          <a:p>
            <a:pPr lvl="1"/>
            <a:r>
              <a:rPr lang="en-US" altLang="en-US" dirty="0"/>
              <a:t>The transaction inserting/deleting/updating a tuple updates the same information.</a:t>
            </a:r>
          </a:p>
          <a:p>
            <a:pPr lvl="1"/>
            <a:r>
              <a:rPr lang="en-US" altLang="en-US" dirty="0"/>
              <a:t>The conflict should be detected, e.g. by locking the information.</a:t>
            </a:r>
          </a:p>
          <a:p>
            <a:r>
              <a:rPr lang="en-US" altLang="en-US" dirty="0"/>
              <a:t>One solution: </a:t>
            </a:r>
          </a:p>
          <a:p>
            <a:pPr lvl="1"/>
            <a:r>
              <a:rPr lang="en-US" altLang="en-US" dirty="0"/>
              <a:t>Associate a data item with the relation, to represent the information about what tuples the relation contains.</a:t>
            </a:r>
          </a:p>
          <a:p>
            <a:pPr lvl="1"/>
            <a:r>
              <a:rPr lang="en-US" altLang="en-US" dirty="0"/>
              <a:t>Transactions scanning the relation acquire a shared lock in the data item, </a:t>
            </a:r>
          </a:p>
          <a:p>
            <a:pPr lvl="1"/>
            <a:r>
              <a:rPr lang="en-US" altLang="en-US" dirty="0"/>
              <a:t>Transactions inserting or deleting a tuple acquire an exclusive lock on the data item. (Note: locks on the data item do not conflict with locks on individual tuples.)</a:t>
            </a:r>
          </a:p>
          <a:p>
            <a:r>
              <a:rPr lang="en-US" altLang="en-US" dirty="0"/>
              <a:t>Above protocol provides very low concurrency for insertions/deletions.</a:t>
            </a:r>
          </a:p>
        </p:txBody>
      </p:sp>
    </p:spTree>
    <p:extLst>
      <p:ext uri="{BB962C8B-B14F-4D97-AF65-F5344CB8AC3E}">
        <p14:creationId xmlns:p14="http://schemas.microsoft.com/office/powerpoint/2010/main" val="470610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Index Locking To Prevent Phantoms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>
          <a:xfrm>
            <a:off x="665825" y="1102497"/>
            <a:ext cx="7830106" cy="5503786"/>
          </a:xfrm>
        </p:spPr>
        <p:txBody>
          <a:bodyPr/>
          <a:lstStyle/>
          <a:p>
            <a:r>
              <a:rPr lang="en-US" altLang="en-US" b="1" dirty="0">
                <a:solidFill>
                  <a:srgbClr val="002060"/>
                </a:solidFill>
              </a:rPr>
              <a:t>Index locking protocol </a:t>
            </a:r>
            <a:r>
              <a:rPr lang="en-US" altLang="en-US" dirty="0"/>
              <a:t>to prevent phantoms</a:t>
            </a:r>
          </a:p>
          <a:p>
            <a:pPr lvl="1"/>
            <a:r>
              <a:rPr lang="en-US" altLang="en-US" dirty="0"/>
              <a:t>Every relation must have at least one index. </a:t>
            </a:r>
          </a:p>
          <a:p>
            <a:pPr lvl="1"/>
            <a:r>
              <a:rPr lang="en-US" altLang="en-US" dirty="0"/>
              <a:t>A transaction can access tuples only after finding them through one or more indices on the relation</a:t>
            </a:r>
          </a:p>
          <a:p>
            <a:pPr lvl="1"/>
            <a:r>
              <a:rPr lang="en-US" altLang="en-US" dirty="0"/>
              <a:t>A transaction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that performs a lookup must lock all the index leaf nodes that it accesses, in S-mode</a:t>
            </a:r>
          </a:p>
          <a:p>
            <a:pPr lvl="2"/>
            <a:r>
              <a:rPr lang="en-US" altLang="en-US" dirty="0"/>
              <a:t>Even if the leaf node does not contain any tuple satisfying the index lookup (e.g. for a range query, no tuple in a leaf is in the range)</a:t>
            </a:r>
          </a:p>
          <a:p>
            <a:pPr lvl="1"/>
            <a:r>
              <a:rPr lang="en-US" altLang="en-US" dirty="0"/>
              <a:t>A transaction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that inserts, updates or deletes a tuple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in a relation </a:t>
            </a:r>
            <a:r>
              <a:rPr lang="en-US" altLang="en-US" i="1" dirty="0"/>
              <a:t>r</a:t>
            </a:r>
            <a:r>
              <a:rPr lang="en-US" altLang="en-US" dirty="0"/>
              <a:t> </a:t>
            </a:r>
          </a:p>
          <a:p>
            <a:pPr lvl="2"/>
            <a:r>
              <a:rPr lang="en-US" altLang="en-US" dirty="0"/>
              <a:t>Must update all indices to </a:t>
            </a:r>
            <a:r>
              <a:rPr lang="en-US" altLang="en-US" i="1" dirty="0"/>
              <a:t>r</a:t>
            </a:r>
            <a:endParaRPr lang="en-US" altLang="en-US" dirty="0"/>
          </a:p>
          <a:p>
            <a:pPr lvl="2"/>
            <a:r>
              <a:rPr lang="en-US" altLang="en-US" dirty="0"/>
              <a:t>Must obtain exclusive locks on all index leaf nodes affected by the insert/update/delete</a:t>
            </a:r>
          </a:p>
          <a:p>
            <a:pPr lvl="1"/>
            <a:r>
              <a:rPr lang="en-US" altLang="en-US" dirty="0"/>
              <a:t>The rules of the two-phase locking protocol must be observed</a:t>
            </a:r>
          </a:p>
          <a:p>
            <a:r>
              <a:rPr lang="en-US" altLang="en-US" dirty="0"/>
              <a:t>Guarantees that phantom phenomenon won</a:t>
            </a:r>
            <a:r>
              <a:rPr lang="en-IN" altLang="en-US" dirty="0"/>
              <a:t>’</a:t>
            </a:r>
            <a:r>
              <a:rPr lang="en-US" altLang="ja-JP" dirty="0"/>
              <a:t>t occur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891723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Next-Key Locking to Prevent Phantoms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>
          <a:xfrm>
            <a:off x="656948" y="1102497"/>
            <a:ext cx="8188602" cy="5367972"/>
          </a:xfrm>
        </p:spPr>
        <p:txBody>
          <a:bodyPr/>
          <a:lstStyle/>
          <a:p>
            <a:r>
              <a:rPr lang="en-US" altLang="en-US" dirty="0"/>
              <a:t>Index-locking protocol to prevent phantoms locks entire leaf node</a:t>
            </a:r>
          </a:p>
          <a:p>
            <a:pPr lvl="1"/>
            <a:r>
              <a:rPr lang="en-US" altLang="en-US" dirty="0"/>
              <a:t>Can result in poor concurrency if there are many inserts</a:t>
            </a:r>
          </a:p>
          <a:p>
            <a:r>
              <a:rPr lang="en-US" altLang="en-US" b="1" dirty="0">
                <a:solidFill>
                  <a:srgbClr val="002060"/>
                </a:solidFill>
              </a:rPr>
              <a:t>Next-key locking protocol</a:t>
            </a:r>
            <a:r>
              <a:rPr lang="en-US" altLang="en-US" dirty="0"/>
              <a:t>: provides higher concurrency</a:t>
            </a:r>
          </a:p>
          <a:p>
            <a:pPr lvl="1"/>
            <a:r>
              <a:rPr lang="en-US" altLang="en-US" dirty="0"/>
              <a:t>Lock all values that satisfy index lookup (match lookup value, or fall in lookup range)</a:t>
            </a:r>
          </a:p>
          <a:p>
            <a:pPr lvl="1"/>
            <a:r>
              <a:rPr lang="en-US" altLang="en-US" dirty="0"/>
              <a:t>Also lock next key value in index</a:t>
            </a:r>
          </a:p>
          <a:p>
            <a:pPr lvl="2"/>
            <a:r>
              <a:rPr lang="en-US" altLang="en-US" dirty="0"/>
              <a:t>even for inserts/deletes</a:t>
            </a:r>
          </a:p>
          <a:p>
            <a:pPr lvl="1"/>
            <a:r>
              <a:rPr lang="en-US" altLang="en-US" dirty="0"/>
              <a:t>Lock mode: S for lookups, X for insert/delete/update</a:t>
            </a:r>
          </a:p>
          <a:p>
            <a:r>
              <a:rPr lang="en-US" altLang="en-US" dirty="0"/>
              <a:t>Ensures detection of query conflicts with inserts, deletes and updates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F4E90FD-5358-4079-80DA-BA7367459215}"/>
                  </a:ext>
                </a:extLst>
              </p:cNvPr>
              <p:cNvSpPr txBox="1"/>
              <p:nvPr/>
            </p:nvSpPr>
            <p:spPr>
              <a:xfrm>
                <a:off x="656948" y="4223838"/>
                <a:ext cx="8375240" cy="615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700" dirty="0"/>
                  <a:t>Consider B+-tree leaf nodes as below, with query predicate 7 </a:t>
                </a:r>
                <a14:m>
                  <m:oMath xmlns:m="http://schemas.openxmlformats.org/officeDocument/2006/math">
                    <m:r>
                      <a:rPr lang="en-IN" sz="1700" i="1" dirty="0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IN" sz="1700" dirty="0"/>
                  <a:t> X </a:t>
                </a:r>
                <a14:m>
                  <m:oMath xmlns:m="http://schemas.openxmlformats.org/officeDocument/2006/math">
                    <m:r>
                      <a:rPr lang="en-IN" sz="1700" i="1" dirty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IN" sz="1700" dirty="0"/>
                  <a:t> 16.  </a:t>
                </a:r>
                <a:br>
                  <a:rPr lang="en-IN" sz="1700" dirty="0"/>
                </a:br>
                <a:r>
                  <a:rPr lang="en-IN" sz="1700" dirty="0"/>
                  <a:t>Check what happens with next-key locking when inserting: (</a:t>
                </a:r>
                <a:r>
                  <a:rPr lang="en-IN" sz="1700" dirty="0" err="1"/>
                  <a:t>i</a:t>
                </a:r>
                <a:r>
                  <a:rPr lang="en-IN" sz="1700" dirty="0"/>
                  <a:t>) 15 and (ii) 7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F4E90FD-5358-4079-80DA-BA73674592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948" y="4223838"/>
                <a:ext cx="8375240" cy="615553"/>
              </a:xfrm>
              <a:prstGeom prst="rect">
                <a:avLst/>
              </a:prstGeom>
              <a:blipFill>
                <a:blip r:embed="rId3"/>
                <a:stretch>
                  <a:fillRect l="-509" t="-3960" b="-128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8387" y="4979094"/>
            <a:ext cx="4467225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59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799" y="2719148"/>
            <a:ext cx="79288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>
                    <a:lumMod val="25000"/>
                  </a:schemeClr>
                </a:solidFill>
              </a:rPr>
              <a:t>Timestamp Based Concurrency Control</a:t>
            </a:r>
          </a:p>
        </p:txBody>
      </p:sp>
    </p:spTree>
    <p:extLst>
      <p:ext uri="{BB962C8B-B14F-4D97-AF65-F5344CB8AC3E}">
        <p14:creationId xmlns:p14="http://schemas.microsoft.com/office/powerpoint/2010/main" val="1720143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Timestamp-Based Protocols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692458" y="1102497"/>
            <a:ext cx="7696940" cy="5367972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en-US" dirty="0"/>
              <a:t>Each transaction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i="1" baseline="-25000" dirty="0"/>
              <a:t>  </a:t>
            </a:r>
            <a:r>
              <a:rPr lang="en-US" altLang="en-US" dirty="0"/>
              <a:t>is issued a timestamp TS(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) when it enters the system.</a:t>
            </a:r>
          </a:p>
          <a:p>
            <a:pPr lvl="1">
              <a:lnSpc>
                <a:spcPct val="110000"/>
              </a:lnSpc>
            </a:pPr>
            <a:r>
              <a:rPr lang="en-US" altLang="en-US" dirty="0"/>
              <a:t>Each transaction has a </a:t>
            </a:r>
            <a:r>
              <a:rPr lang="en-US" altLang="en-US" i="1" dirty="0"/>
              <a:t>unique</a:t>
            </a:r>
            <a:r>
              <a:rPr lang="en-US" altLang="en-US" dirty="0"/>
              <a:t> timestamp</a:t>
            </a:r>
          </a:p>
          <a:p>
            <a:pPr lvl="1">
              <a:lnSpc>
                <a:spcPct val="110000"/>
              </a:lnSpc>
            </a:pPr>
            <a:r>
              <a:rPr lang="en-US" altLang="en-US" dirty="0"/>
              <a:t>Newer transactions have timestamps strictly greater than earlier ones</a:t>
            </a:r>
          </a:p>
          <a:p>
            <a:pPr lvl="1">
              <a:lnSpc>
                <a:spcPct val="110000"/>
              </a:lnSpc>
            </a:pPr>
            <a:r>
              <a:rPr lang="en-US" altLang="en-US" dirty="0"/>
              <a:t>Timestamp could be based on a logical counter</a:t>
            </a:r>
          </a:p>
          <a:p>
            <a:pPr lvl="2">
              <a:lnSpc>
                <a:spcPct val="110000"/>
              </a:lnSpc>
            </a:pPr>
            <a:r>
              <a:rPr lang="en-US" altLang="en-US" dirty="0"/>
              <a:t>Real time may not be unique</a:t>
            </a:r>
          </a:p>
          <a:p>
            <a:pPr lvl="2">
              <a:lnSpc>
                <a:spcPct val="110000"/>
              </a:lnSpc>
            </a:pPr>
            <a:r>
              <a:rPr lang="en-US" altLang="en-US" dirty="0"/>
              <a:t>Can use (wall-clock time, logical counter) to ensure </a:t>
            </a:r>
          </a:p>
          <a:p>
            <a:pPr>
              <a:lnSpc>
                <a:spcPct val="110000"/>
              </a:lnSpc>
            </a:pPr>
            <a:r>
              <a:rPr lang="en-US" altLang="en-US" dirty="0"/>
              <a:t>Timestamp-based protocols manage concurrent execution such that </a:t>
            </a:r>
            <a:br>
              <a:rPr lang="en-US" altLang="en-US" dirty="0"/>
            </a:br>
            <a:r>
              <a:rPr lang="en-US" altLang="en-US" dirty="0"/>
              <a:t>      </a:t>
            </a:r>
            <a:r>
              <a:rPr lang="en-US" altLang="en-US" b="1" dirty="0"/>
              <a:t>time-stamp order = serializability order</a:t>
            </a:r>
          </a:p>
          <a:p>
            <a:pPr>
              <a:lnSpc>
                <a:spcPct val="110000"/>
              </a:lnSpc>
            </a:pPr>
            <a:r>
              <a:rPr lang="en-US" altLang="en-US" dirty="0"/>
              <a:t>Several alternative protocols based on timestamps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Lock-Based Protocols (Cont.)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692458" y="1102497"/>
            <a:ext cx="8153092" cy="5367972"/>
          </a:xfrm>
        </p:spPr>
        <p:txBody>
          <a:bodyPr/>
          <a:lstStyle/>
          <a:p>
            <a:r>
              <a:rPr lang="en-US" altLang="en-US" dirty="0"/>
              <a:t>Example of a transaction performing locking:</a:t>
            </a:r>
          </a:p>
          <a:p>
            <a:pPr>
              <a:buFont typeface="Monotype Sorts" charset="2"/>
              <a:buNone/>
            </a:pPr>
            <a:r>
              <a:rPr lang="en-US" altLang="en-US" dirty="0"/>
              <a:t>                      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2</a:t>
            </a:r>
            <a:r>
              <a:rPr lang="en-US" altLang="en-US" dirty="0"/>
              <a:t>:</a:t>
            </a:r>
            <a:r>
              <a:rPr lang="en-US" altLang="en-US" b="1" dirty="0"/>
              <a:t> lock-S</a:t>
            </a:r>
            <a:r>
              <a:rPr lang="en-US" altLang="en-US" i="1" dirty="0"/>
              <a:t>(A)</a:t>
            </a:r>
            <a:r>
              <a:rPr lang="en-US" altLang="en-US" dirty="0"/>
              <a:t>;</a:t>
            </a:r>
          </a:p>
          <a:p>
            <a:pPr>
              <a:buFont typeface="Monotype Sorts" charset="2"/>
              <a:buNone/>
            </a:pPr>
            <a:r>
              <a:rPr lang="en-US" altLang="en-US" b="1" dirty="0"/>
              <a:t>                             read </a:t>
            </a:r>
            <a:r>
              <a:rPr lang="en-US" altLang="en-US" i="1" dirty="0"/>
              <a:t>(A)</a:t>
            </a:r>
            <a:r>
              <a:rPr lang="en-US" altLang="en-US" dirty="0"/>
              <a:t>;</a:t>
            </a:r>
          </a:p>
          <a:p>
            <a:pPr>
              <a:buFont typeface="Monotype Sorts" charset="2"/>
              <a:buNone/>
            </a:pPr>
            <a:r>
              <a:rPr lang="en-US" altLang="en-US" b="1" dirty="0"/>
              <a:t>                             unlock</a:t>
            </a:r>
            <a:r>
              <a:rPr lang="en-US" altLang="en-US" i="1" dirty="0"/>
              <a:t>(A)</a:t>
            </a:r>
            <a:r>
              <a:rPr lang="en-US" altLang="en-US" dirty="0"/>
              <a:t>;</a:t>
            </a:r>
          </a:p>
          <a:p>
            <a:pPr>
              <a:buFont typeface="Monotype Sorts" charset="2"/>
              <a:buNone/>
            </a:pPr>
            <a:endParaRPr lang="en-US" altLang="en-US" dirty="0"/>
          </a:p>
          <a:p>
            <a:pPr>
              <a:buFont typeface="Monotype Sorts" charset="2"/>
              <a:buNone/>
            </a:pPr>
            <a:r>
              <a:rPr lang="en-US" altLang="en-US" b="1" dirty="0"/>
              <a:t>                             lock-S</a:t>
            </a:r>
            <a:r>
              <a:rPr lang="en-US" altLang="en-US" i="1" dirty="0"/>
              <a:t>(B)</a:t>
            </a:r>
            <a:r>
              <a:rPr lang="en-US" altLang="en-US" dirty="0"/>
              <a:t>;</a:t>
            </a:r>
          </a:p>
          <a:p>
            <a:pPr>
              <a:buFont typeface="Monotype Sorts" charset="2"/>
              <a:buNone/>
            </a:pPr>
            <a:r>
              <a:rPr lang="en-US" altLang="en-US" b="1" dirty="0"/>
              <a:t>                             read </a:t>
            </a:r>
            <a:r>
              <a:rPr lang="en-US" altLang="en-US" i="1" dirty="0"/>
              <a:t>(B)</a:t>
            </a:r>
            <a:r>
              <a:rPr lang="en-US" altLang="en-US" dirty="0"/>
              <a:t>;</a:t>
            </a:r>
          </a:p>
          <a:p>
            <a:pPr>
              <a:buFont typeface="Monotype Sorts" charset="2"/>
              <a:buNone/>
            </a:pPr>
            <a:r>
              <a:rPr lang="en-US" altLang="en-US" b="1" dirty="0"/>
              <a:t>                             unlock</a:t>
            </a:r>
            <a:r>
              <a:rPr lang="en-US" altLang="en-US" i="1" dirty="0"/>
              <a:t>(B)</a:t>
            </a:r>
            <a:r>
              <a:rPr lang="en-US" altLang="en-US" dirty="0"/>
              <a:t>;</a:t>
            </a:r>
          </a:p>
          <a:p>
            <a:pPr>
              <a:buFont typeface="Monotype Sorts" charset="2"/>
              <a:buNone/>
            </a:pPr>
            <a:r>
              <a:rPr lang="en-US" altLang="en-US" b="1" dirty="0"/>
              <a:t>                             display</a:t>
            </a:r>
            <a:r>
              <a:rPr lang="en-US" altLang="en-US" i="1" dirty="0"/>
              <a:t>(A+B)</a:t>
            </a:r>
          </a:p>
          <a:p>
            <a:r>
              <a:rPr lang="en-US" altLang="en-US" dirty="0"/>
              <a:t>Locking as above is </a:t>
            </a:r>
            <a:r>
              <a:rPr lang="en-US" altLang="en-US" i="1" u="sng" dirty="0"/>
              <a:t>not sufficient </a:t>
            </a:r>
            <a:r>
              <a:rPr lang="en-US" altLang="en-US" dirty="0"/>
              <a:t>to guarantee serializability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Timestamp-Ordering Protocol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639192" y="1102497"/>
            <a:ext cx="7688062" cy="5367972"/>
          </a:xfrm>
        </p:spPr>
        <p:txBody>
          <a:bodyPr/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en-US" dirty="0"/>
              <a:t>The </a:t>
            </a:r>
            <a:r>
              <a:rPr lang="en-US" altLang="en-US" b="1" dirty="0">
                <a:solidFill>
                  <a:srgbClr val="002060"/>
                </a:solidFill>
              </a:rPr>
              <a:t>timestamp ordering (TSO) protocol</a:t>
            </a:r>
          </a:p>
          <a:p>
            <a:pPr>
              <a:lnSpc>
                <a:spcPct val="110000"/>
              </a:lnSpc>
            </a:pPr>
            <a:r>
              <a:rPr lang="en-US" altLang="en-US" dirty="0"/>
              <a:t>Maintains for each data </a:t>
            </a:r>
            <a:r>
              <a:rPr lang="en-US" altLang="en-US" i="1" dirty="0"/>
              <a:t>Q </a:t>
            </a:r>
            <a:r>
              <a:rPr lang="en-US" altLang="en-US" dirty="0"/>
              <a:t>two timestamp values:</a:t>
            </a:r>
          </a:p>
          <a:p>
            <a:pPr lvl="1">
              <a:lnSpc>
                <a:spcPct val="110000"/>
              </a:lnSpc>
            </a:pPr>
            <a:r>
              <a:rPr lang="en-US" altLang="en-US" b="1" dirty="0"/>
              <a:t>W-timestamp</a:t>
            </a:r>
            <a:r>
              <a:rPr lang="en-US" altLang="en-US" dirty="0"/>
              <a:t>(</a:t>
            </a:r>
            <a:r>
              <a:rPr lang="en-US" altLang="en-US" i="1" dirty="0"/>
              <a:t>Q</a:t>
            </a:r>
            <a:r>
              <a:rPr lang="en-US" altLang="en-US" dirty="0"/>
              <a:t>) is the largest time-stamp of any transaction that executed </a:t>
            </a:r>
            <a:r>
              <a:rPr lang="en-US" altLang="en-US" b="1" dirty="0"/>
              <a:t>write</a:t>
            </a:r>
            <a:r>
              <a:rPr lang="en-US" altLang="en-US" dirty="0"/>
              <a:t>(</a:t>
            </a:r>
            <a:r>
              <a:rPr lang="en-US" altLang="en-US" i="1" dirty="0"/>
              <a:t>Q</a:t>
            </a:r>
            <a:r>
              <a:rPr lang="en-US" altLang="en-US" dirty="0"/>
              <a:t>) successfully.</a:t>
            </a:r>
          </a:p>
          <a:p>
            <a:pPr lvl="1">
              <a:lnSpc>
                <a:spcPct val="110000"/>
              </a:lnSpc>
            </a:pPr>
            <a:r>
              <a:rPr lang="en-US" altLang="en-US" b="1" dirty="0"/>
              <a:t>R-timestamp</a:t>
            </a:r>
            <a:r>
              <a:rPr lang="en-US" altLang="en-US" dirty="0"/>
              <a:t>(</a:t>
            </a:r>
            <a:r>
              <a:rPr lang="en-US" altLang="en-US" i="1" dirty="0"/>
              <a:t>Q</a:t>
            </a:r>
            <a:r>
              <a:rPr lang="en-US" altLang="en-US" dirty="0"/>
              <a:t>) is the largest time-stamp of any transaction that executed </a:t>
            </a:r>
            <a:r>
              <a:rPr lang="en-US" altLang="en-US" b="1" dirty="0"/>
              <a:t>read</a:t>
            </a:r>
            <a:r>
              <a:rPr lang="en-US" altLang="en-US" dirty="0"/>
              <a:t>(</a:t>
            </a:r>
            <a:r>
              <a:rPr lang="en-US" altLang="en-US" i="1" dirty="0"/>
              <a:t>Q</a:t>
            </a:r>
            <a:r>
              <a:rPr lang="en-US" altLang="en-US" dirty="0"/>
              <a:t>) successfully.</a:t>
            </a:r>
          </a:p>
          <a:p>
            <a:r>
              <a:rPr lang="en-US" altLang="en-US" dirty="0"/>
              <a:t>Imposes rules on read and write operations to ensure that </a:t>
            </a:r>
          </a:p>
          <a:p>
            <a:pPr lvl="1"/>
            <a:r>
              <a:rPr lang="en-US" altLang="en-US" dirty="0"/>
              <a:t>Any conflicting </a:t>
            </a:r>
            <a:r>
              <a:rPr lang="en-US" altLang="en-US" b="1" dirty="0"/>
              <a:t> </a:t>
            </a:r>
            <a:r>
              <a:rPr lang="en-US" altLang="en-US" dirty="0"/>
              <a:t>operations are executed in timestamp order</a:t>
            </a:r>
          </a:p>
          <a:p>
            <a:pPr lvl="1"/>
            <a:r>
              <a:rPr lang="en-US" altLang="en-US" dirty="0"/>
              <a:t>Out of order operations cause transaction rollback</a:t>
            </a:r>
          </a:p>
        </p:txBody>
      </p:sp>
    </p:spTree>
    <p:extLst>
      <p:ext uri="{BB962C8B-B14F-4D97-AF65-F5344CB8AC3E}">
        <p14:creationId xmlns:p14="http://schemas.microsoft.com/office/powerpoint/2010/main" val="17508179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Timestamp-Based Protocols (Cont.)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692458" y="1102497"/>
            <a:ext cx="7714695" cy="5367972"/>
          </a:xfrm>
        </p:spPr>
        <p:txBody>
          <a:bodyPr/>
          <a:lstStyle/>
          <a:p>
            <a:r>
              <a:rPr lang="en-US" altLang="en-US" dirty="0"/>
              <a:t>Suppose a transaction T</a:t>
            </a:r>
            <a:r>
              <a:rPr lang="en-US" altLang="en-US" baseline="-25000" dirty="0"/>
              <a:t>i</a:t>
            </a:r>
            <a:r>
              <a:rPr lang="en-US" altLang="en-US" dirty="0"/>
              <a:t> issues a </a:t>
            </a:r>
            <a:r>
              <a:rPr lang="en-US" altLang="en-US" b="1" dirty="0"/>
              <a:t>read</a:t>
            </a:r>
            <a:r>
              <a:rPr lang="en-US" altLang="en-US" dirty="0"/>
              <a:t>(</a:t>
            </a:r>
            <a:r>
              <a:rPr lang="en-US" altLang="en-US" i="1" dirty="0"/>
              <a:t>Q</a:t>
            </a:r>
            <a:r>
              <a:rPr lang="en-US" altLang="en-US" dirty="0"/>
              <a:t>)</a:t>
            </a:r>
          </a:p>
          <a:p>
            <a:pPr marL="0" indent="0">
              <a:buNone/>
            </a:pPr>
            <a:endParaRPr lang="en-US" altLang="en-US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en-US" dirty="0">
                <a:solidFill>
                  <a:srgbClr val="FF9900"/>
                </a:solidFill>
              </a:rPr>
              <a:t>1.</a:t>
            </a:r>
            <a:r>
              <a:rPr lang="en-US" altLang="en-US" dirty="0"/>
              <a:t>   If TS(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) </a:t>
            </a:r>
            <a:r>
              <a:rPr lang="en-US" altLang="en-US" dirty="0">
                <a:sym typeface="Symbol" panose="05050102010706020507" pitchFamily="18" charset="2"/>
              </a:rPr>
              <a:t>&lt;</a:t>
            </a:r>
            <a:r>
              <a:rPr lang="en-US" altLang="en-US" dirty="0"/>
              <a:t> </a:t>
            </a:r>
            <a:r>
              <a:rPr lang="en-US" altLang="en-US" b="1" dirty="0"/>
              <a:t>W</a:t>
            </a:r>
            <a:r>
              <a:rPr lang="en-US" altLang="en-US" dirty="0"/>
              <a:t>-timestamp(</a:t>
            </a:r>
            <a:r>
              <a:rPr lang="en-US" altLang="en-US" i="1" dirty="0"/>
              <a:t>Q</a:t>
            </a:r>
            <a:r>
              <a:rPr lang="en-US" altLang="en-US" dirty="0"/>
              <a:t>), then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needs to read a value of </a:t>
            </a:r>
            <a:r>
              <a:rPr lang="en-US" altLang="en-US" i="1" dirty="0"/>
              <a:t>Q</a:t>
            </a:r>
            <a:r>
              <a:rPr lang="en-US" altLang="en-US" dirty="0"/>
              <a:t>  that 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en-US" dirty="0"/>
              <a:t>      was already overwritten.</a:t>
            </a:r>
          </a:p>
          <a:p>
            <a:pPr lvl="2"/>
            <a:r>
              <a:rPr lang="en-US" altLang="en-US" dirty="0"/>
              <a:t>Hence, the </a:t>
            </a:r>
            <a:r>
              <a:rPr lang="en-US" altLang="en-US" b="1" dirty="0"/>
              <a:t>read</a:t>
            </a:r>
            <a:r>
              <a:rPr lang="en-US" altLang="en-US" dirty="0"/>
              <a:t> operation is rejected, and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i="1" dirty="0"/>
              <a:t> </a:t>
            </a:r>
            <a:r>
              <a:rPr lang="en-US" altLang="en-US" dirty="0"/>
              <a:t> is rolled back.</a:t>
            </a:r>
          </a:p>
          <a:p>
            <a:pPr marL="857250" lvl="2" indent="0">
              <a:buNone/>
            </a:pPr>
            <a:endParaRPr lang="en-US" altLang="en-US" sz="4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en-US" dirty="0">
                <a:solidFill>
                  <a:srgbClr val="FF9900"/>
                </a:solidFill>
              </a:rPr>
              <a:t>2.   </a:t>
            </a:r>
            <a:r>
              <a:rPr lang="en-US" altLang="en-US" dirty="0"/>
              <a:t>If TS(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) </a:t>
            </a:r>
            <a:r>
              <a:rPr lang="en-US" altLang="en-US" b="1" dirty="0">
                <a:sym typeface="Symbol" panose="05050102010706020507" pitchFamily="18" charset="2"/>
              </a:rPr>
              <a:t>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/>
              <a:t> </a:t>
            </a:r>
            <a:r>
              <a:rPr lang="en-US" altLang="en-US" b="1" dirty="0"/>
              <a:t>W</a:t>
            </a:r>
            <a:r>
              <a:rPr lang="en-US" altLang="en-US" dirty="0"/>
              <a:t>-timestamp(</a:t>
            </a:r>
            <a:r>
              <a:rPr lang="en-US" altLang="en-US" i="1" dirty="0"/>
              <a:t>Q</a:t>
            </a:r>
            <a:r>
              <a:rPr lang="en-US" altLang="en-US" dirty="0"/>
              <a:t>), then the </a:t>
            </a:r>
            <a:r>
              <a:rPr lang="en-US" altLang="en-US" b="1" dirty="0"/>
              <a:t>read</a:t>
            </a:r>
            <a:r>
              <a:rPr lang="en-US" altLang="en-US" dirty="0"/>
              <a:t> operation is executed, and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en-US" dirty="0"/>
              <a:t>      R-timestamp(</a:t>
            </a:r>
            <a:r>
              <a:rPr lang="en-US" altLang="en-US" i="1" dirty="0"/>
              <a:t>Q</a:t>
            </a:r>
            <a:r>
              <a:rPr lang="en-US" altLang="en-US" dirty="0"/>
              <a:t>) is set to </a:t>
            </a:r>
          </a:p>
          <a:p>
            <a:pPr marL="800100" lvl="1" indent="-342900">
              <a:buFont typeface="Monotype Sorts" charset="2"/>
              <a:buNone/>
            </a:pPr>
            <a:r>
              <a:rPr lang="en-US" altLang="en-US" b="1" dirty="0"/>
              <a:t>                 max</a:t>
            </a:r>
            <a:r>
              <a:rPr lang="en-US" altLang="en-US" dirty="0"/>
              <a:t>(R-timestamp(</a:t>
            </a:r>
            <a:r>
              <a:rPr lang="en-US" altLang="en-US" i="1" dirty="0"/>
              <a:t>Q</a:t>
            </a:r>
            <a:r>
              <a:rPr lang="en-US" altLang="en-US" dirty="0"/>
              <a:t>), TS(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)).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Timestamp-Based Protocols (Cont.)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683580" y="1102497"/>
            <a:ext cx="7688063" cy="5367972"/>
          </a:xfrm>
        </p:spPr>
        <p:txBody>
          <a:bodyPr/>
          <a:lstStyle/>
          <a:p>
            <a:r>
              <a:rPr lang="en-US" altLang="en-US" dirty="0"/>
              <a:t>Suppose that transaction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issues </a:t>
            </a:r>
            <a:r>
              <a:rPr lang="en-US" altLang="en-US" b="1" dirty="0"/>
              <a:t>write</a:t>
            </a:r>
            <a:r>
              <a:rPr lang="en-US" altLang="en-US" dirty="0"/>
              <a:t>(</a:t>
            </a:r>
            <a:r>
              <a:rPr lang="en-US" altLang="en-US" i="1" dirty="0"/>
              <a:t>Q</a:t>
            </a:r>
            <a:r>
              <a:rPr lang="en-US" altLang="en-US" dirty="0"/>
              <a:t>).</a:t>
            </a:r>
          </a:p>
          <a:p>
            <a:endParaRPr lang="en-US" altLang="en-US" sz="4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en-US" dirty="0">
                <a:solidFill>
                  <a:srgbClr val="FF9900"/>
                </a:solidFill>
              </a:rPr>
              <a:t>1.</a:t>
            </a:r>
            <a:r>
              <a:rPr lang="en-US" altLang="en-US" dirty="0"/>
              <a:t>   If TS(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) &lt; R-timestamp(</a:t>
            </a:r>
            <a:r>
              <a:rPr lang="en-US" altLang="en-US" i="1" dirty="0"/>
              <a:t>Q</a:t>
            </a:r>
            <a:r>
              <a:rPr lang="en-US" altLang="en-US" dirty="0"/>
              <a:t>), then the value of </a:t>
            </a:r>
            <a:r>
              <a:rPr lang="en-US" altLang="en-US" i="1" dirty="0"/>
              <a:t>Q</a:t>
            </a:r>
            <a:r>
              <a:rPr lang="en-US" altLang="en-US" dirty="0"/>
              <a:t> that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is producing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en-US" dirty="0"/>
              <a:t>      was needed previously, and the system assumed that that value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en-US" dirty="0"/>
              <a:t>      would never be produced.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en-US" dirty="0"/>
              <a:t>Hence, the </a:t>
            </a:r>
            <a:r>
              <a:rPr lang="en-US" altLang="en-US" b="1" dirty="0"/>
              <a:t>write</a:t>
            </a:r>
            <a:r>
              <a:rPr lang="en-US" altLang="en-US" dirty="0"/>
              <a:t> operation is rejected, and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is rolled back.</a:t>
            </a:r>
          </a:p>
          <a:p>
            <a:pPr marL="857250" lvl="2" indent="0">
              <a:buNone/>
            </a:pPr>
            <a:endParaRPr lang="en-US" altLang="en-US" sz="400" dirty="0"/>
          </a:p>
          <a:p>
            <a:pPr lvl="2">
              <a:buFont typeface="Wingdings" panose="05000000000000000000" pitchFamily="2" charset="2"/>
              <a:buChar char="Ø"/>
            </a:pPr>
            <a:endParaRPr lang="en-US" altLang="en-US" sz="4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en-US" dirty="0">
                <a:solidFill>
                  <a:srgbClr val="FF9900"/>
                </a:solidFill>
              </a:rPr>
              <a:t>2.</a:t>
            </a:r>
            <a:r>
              <a:rPr lang="en-US" altLang="en-US" dirty="0"/>
              <a:t>   If TS(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) &lt; W-timestamp(</a:t>
            </a:r>
            <a:r>
              <a:rPr lang="en-US" altLang="en-US" i="1" dirty="0"/>
              <a:t>Q</a:t>
            </a:r>
            <a:r>
              <a:rPr lang="en-US" altLang="en-US" dirty="0"/>
              <a:t>), then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is attempting to write an 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en-US" dirty="0"/>
              <a:t>      obsolete value of </a:t>
            </a:r>
            <a:r>
              <a:rPr lang="en-US" altLang="en-US" i="1" dirty="0"/>
              <a:t>Q</a:t>
            </a:r>
            <a:r>
              <a:rPr lang="en-US" altLang="en-US" dirty="0"/>
              <a:t>.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en-US" dirty="0"/>
              <a:t>Hence, this </a:t>
            </a:r>
            <a:r>
              <a:rPr lang="en-US" altLang="en-US" b="1" dirty="0"/>
              <a:t>write</a:t>
            </a:r>
            <a:r>
              <a:rPr lang="en-US" altLang="en-US" dirty="0"/>
              <a:t> operation is rejected, and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is rolled back.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en-US" altLang="en-US" sz="4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en-US" dirty="0">
                <a:solidFill>
                  <a:srgbClr val="FF9900"/>
                </a:solidFill>
              </a:rPr>
              <a:t>3.   </a:t>
            </a:r>
            <a:r>
              <a:rPr lang="en-US" altLang="en-US" dirty="0"/>
              <a:t>Otherwise, the </a:t>
            </a:r>
            <a:r>
              <a:rPr lang="en-US" altLang="en-US" b="1" dirty="0"/>
              <a:t> write</a:t>
            </a:r>
            <a:r>
              <a:rPr lang="en-US" altLang="en-US" dirty="0"/>
              <a:t> operation is executed, and W-timestamp(</a:t>
            </a:r>
            <a:r>
              <a:rPr lang="en-US" altLang="en-US" i="1" dirty="0"/>
              <a:t>Q</a:t>
            </a:r>
            <a:r>
              <a:rPr lang="en-US" altLang="en-US" dirty="0"/>
              <a:t>) is 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en-US" dirty="0"/>
              <a:t>      set to TS(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).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FDB4C-E11C-41D3-9255-EC3E92F36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of Schedule Under TSO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5A45C-0C9F-4734-AF8F-80113999B8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200" y="4526790"/>
            <a:ext cx="3213150" cy="1086681"/>
          </a:xfrm>
        </p:spPr>
        <p:txBody>
          <a:bodyPr/>
          <a:lstStyle/>
          <a:p>
            <a:r>
              <a:rPr lang="en-IN" dirty="0"/>
              <a:t>How about this one,</a:t>
            </a:r>
            <a:br>
              <a:rPr lang="en-IN" dirty="0"/>
            </a:br>
            <a:r>
              <a:rPr lang="en-IN" dirty="0"/>
              <a:t>where initially</a:t>
            </a:r>
            <a:br>
              <a:rPr lang="en-IN" dirty="0"/>
            </a:br>
            <a:r>
              <a:rPr lang="en-IN" dirty="0"/>
              <a:t>    R-TS(Q)=W-TS(Q)=0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F5AD600-8A16-4092-A0DB-DD46A355E3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14918" y="904570"/>
            <a:ext cx="3316287" cy="34460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2BCE418-54EA-4B97-8980-C10ED5282181}"/>
              </a:ext>
            </a:extLst>
          </p:cNvPr>
          <p:cNvSpPr txBox="1"/>
          <p:nvPr/>
        </p:nvSpPr>
        <p:spPr>
          <a:xfrm>
            <a:off x="1082768" y="1530357"/>
            <a:ext cx="3282894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700" dirty="0"/>
              <a:t>Assume that initially:</a:t>
            </a:r>
          </a:p>
          <a:p>
            <a:r>
              <a:rPr lang="en-IN" sz="1700" dirty="0"/>
              <a:t>    R-TS(A) = W-TS(A) = 0</a:t>
            </a:r>
          </a:p>
          <a:p>
            <a:r>
              <a:rPr lang="en-IN" sz="1700" dirty="0"/>
              <a:t>    R-TS(B) = W-TS(B) = 0</a:t>
            </a:r>
          </a:p>
          <a:p>
            <a:r>
              <a:rPr lang="en-IN" sz="1700" dirty="0"/>
              <a:t>Assume TS(T</a:t>
            </a:r>
            <a:r>
              <a:rPr lang="en-IN" sz="1700" baseline="-25000" dirty="0"/>
              <a:t>25</a:t>
            </a:r>
            <a:r>
              <a:rPr lang="en-IN" sz="1700" dirty="0"/>
              <a:t>) = 25 and         </a:t>
            </a:r>
            <a:br>
              <a:rPr lang="en-IN" sz="1700" dirty="0"/>
            </a:br>
            <a:r>
              <a:rPr lang="en-IN" sz="1700" dirty="0"/>
              <a:t>              TS(T</a:t>
            </a:r>
            <a:r>
              <a:rPr lang="en-IN" sz="1700" baseline="-25000" dirty="0"/>
              <a:t>26</a:t>
            </a:r>
            <a:r>
              <a:rPr lang="en-IN" sz="1700" dirty="0"/>
              <a:t>) = 26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13DFD7B6-0D9F-40E0-A0EB-4D4FA9A163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00649" y="4397188"/>
            <a:ext cx="2359837" cy="1670940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2A5BB27-34C5-45CE-B881-3E2130B29C0E}"/>
              </a:ext>
            </a:extLst>
          </p:cNvPr>
          <p:cNvSpPr txBox="1">
            <a:spLocks/>
          </p:cNvSpPr>
          <p:nvPr/>
        </p:nvSpPr>
        <p:spPr bwMode="auto">
          <a:xfrm>
            <a:off x="639192" y="1110116"/>
            <a:ext cx="4167758" cy="630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MS PGothic" charset="0"/>
                <a:cs typeface="MS PGothic" charset="0"/>
              </a:defRPr>
            </a:lvl1pPr>
            <a:lvl2pPr marL="7429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+mn-lt"/>
                <a:ea typeface="MS PGothic" charset="0"/>
                <a:cs typeface="MS PGothic" charset="0"/>
              </a:defRPr>
            </a:lvl2pPr>
            <a:lvl3pPr marL="1085850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rgbClr val="33CC33"/>
              </a:buClr>
              <a:buSzPct val="10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MS PGothic" charset="0"/>
                <a:cs typeface="MS PGothic" charset="0"/>
              </a:defRPr>
            </a:lvl3pPr>
            <a:lvl4pPr marL="1428750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+mn-lt"/>
                <a:ea typeface="MS PGothic" charset="0"/>
                <a:cs typeface="MS PGothic" charset="0"/>
              </a:defRPr>
            </a:lvl4pPr>
            <a:lvl5pPr marL="1771650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MS PGothic" charset="0"/>
                <a:cs typeface="MS PGothic" charset="0"/>
              </a:defRPr>
            </a:lvl5pPr>
            <a:lvl6pPr marL="2228850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r>
              <a:rPr lang="en-IN" sz="1700" kern="0" dirty="0"/>
              <a:t>Is this schedule valid under TSO?</a:t>
            </a:r>
          </a:p>
        </p:txBody>
      </p:sp>
    </p:spTree>
    <p:extLst>
      <p:ext uri="{BB962C8B-B14F-4D97-AF65-F5344CB8AC3E}">
        <p14:creationId xmlns:p14="http://schemas.microsoft.com/office/powerpoint/2010/main" val="301059508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0" name="Rectangle 2"/>
          <p:cNvSpPr>
            <a:spLocks noGrp="1" noChangeArrowheads="1"/>
          </p:cNvSpPr>
          <p:nvPr>
            <p:ph type="title"/>
          </p:nvPr>
        </p:nvSpPr>
        <p:spPr>
          <a:xfrm>
            <a:off x="552450" y="13970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Another Example Under TSO</a:t>
            </a:r>
          </a:p>
        </p:txBody>
      </p:sp>
      <p:sp>
        <p:nvSpPr>
          <p:cNvPr id="37891" name="Rectangle 5"/>
          <p:cNvSpPr>
            <a:spLocks noChangeArrowheads="1"/>
          </p:cNvSpPr>
          <p:nvPr/>
        </p:nvSpPr>
        <p:spPr bwMode="auto">
          <a:xfrm>
            <a:off x="745725" y="1085850"/>
            <a:ext cx="7350710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kumimoji="1" lang="en-US" altLang="en-US" sz="1700" dirty="0"/>
              <a:t>A partial schedule for several data items for transactions with</a:t>
            </a:r>
          </a:p>
          <a:p>
            <a:r>
              <a:rPr kumimoji="1" lang="en-US" altLang="en-US" sz="1700" dirty="0"/>
              <a:t>timestamps 1, 2, 3, 4, 5, with all R-TS and W-TS = 0 initially</a:t>
            </a:r>
          </a:p>
        </p:txBody>
      </p:sp>
      <p:pic>
        <p:nvPicPr>
          <p:cNvPr id="3789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6413" y="2041525"/>
            <a:ext cx="4983162" cy="371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Correctness of Timestamp-Ordering Protocol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701336" y="1102497"/>
            <a:ext cx="7679184" cy="5367972"/>
          </a:xfrm>
        </p:spPr>
        <p:txBody>
          <a:bodyPr/>
          <a:lstStyle/>
          <a:p>
            <a:r>
              <a:rPr lang="en-US" altLang="en-US" dirty="0"/>
              <a:t>The timestamp-ordering protocol guarantees serializability since all the arcs in the precedence graph are of the form:</a:t>
            </a:r>
          </a:p>
          <a:p>
            <a:pPr>
              <a:buFont typeface="Monotype Sorts" charset="2"/>
              <a:buNone/>
            </a:pPr>
            <a:r>
              <a:rPr lang="en-US" altLang="en-US" dirty="0"/>
              <a:t>    </a:t>
            </a:r>
          </a:p>
          <a:p>
            <a:pPr>
              <a:buFont typeface="Monotype Sorts" charset="2"/>
              <a:buNone/>
            </a:pPr>
            <a:endParaRPr lang="en-US" altLang="en-US" dirty="0"/>
          </a:p>
          <a:p>
            <a:pPr>
              <a:buFont typeface="Monotype Sorts" charset="2"/>
              <a:buNone/>
            </a:pPr>
            <a:endParaRPr lang="en-US" altLang="en-US" dirty="0"/>
          </a:p>
          <a:p>
            <a:pPr>
              <a:buFont typeface="Monotype Sorts" charset="2"/>
              <a:buNone/>
            </a:pPr>
            <a:endParaRPr lang="en-US" altLang="en-US" dirty="0"/>
          </a:p>
          <a:p>
            <a:pPr>
              <a:buFont typeface="Monotype Sorts" charset="2"/>
              <a:buNone/>
            </a:pPr>
            <a:r>
              <a:rPr lang="en-US" altLang="en-US" dirty="0"/>
              <a:t>     Thus, there will be no cycles in the precedence graph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Timestamp protocol ensures freedom from deadlock as no transaction ever waits.  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But the schedule may not be cascade-free, and may  not even be recoverable.</a:t>
            </a:r>
          </a:p>
        </p:txBody>
      </p:sp>
      <p:pic>
        <p:nvPicPr>
          <p:cNvPr id="3891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4612" y="1775502"/>
            <a:ext cx="4178101" cy="1162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Recoverability and Cascade Freedom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701336" y="1102497"/>
            <a:ext cx="7750206" cy="536797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Solution 1: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A transaction is structured such that its writes are all performed at the end of its processing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All writes of a transaction form an atomic action; no transaction may execute while a transaction is being written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A transaction that aborts is restarted with a new timestamp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Solution 2: 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Limited form of locking: wait for data to be committed before reading it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Solution 3: 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Use commit dependencies to ensure recoverability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Thomas</a:t>
            </a:r>
            <a:r>
              <a:rPr lang="ja-JP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’</a:t>
            </a:r>
            <a:r>
              <a:rPr lang="en-US" altLang="ja-JP">
                <a:effectLst>
                  <a:outerShdw blurRad="38100" dist="38100" dir="2700000" algn="tl">
                    <a:srgbClr val="C0C0C0"/>
                  </a:outerShdw>
                </a:effectLst>
              </a:rPr>
              <a:t> Write Rule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701336" y="1102497"/>
            <a:ext cx="7741328" cy="5367972"/>
          </a:xfrm>
        </p:spPr>
        <p:txBody>
          <a:bodyPr/>
          <a:lstStyle/>
          <a:p>
            <a:r>
              <a:rPr lang="en-US" altLang="en-US" dirty="0"/>
              <a:t>Modified version of the timestamp-ordering protocol in which obsolete </a:t>
            </a:r>
            <a:r>
              <a:rPr lang="en-US" altLang="en-US" b="1" dirty="0"/>
              <a:t> write</a:t>
            </a:r>
            <a:r>
              <a:rPr lang="en-US" altLang="en-US" dirty="0"/>
              <a:t> operations may be ignored under certain circumstances.</a:t>
            </a:r>
          </a:p>
          <a:p>
            <a:pPr>
              <a:lnSpc>
                <a:spcPct val="110000"/>
              </a:lnSpc>
            </a:pPr>
            <a:r>
              <a:rPr lang="en-US" altLang="en-US" dirty="0"/>
              <a:t>When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attempts to write data item </a:t>
            </a:r>
            <a:r>
              <a:rPr lang="en-US" altLang="en-US" i="1" dirty="0"/>
              <a:t>Q</a:t>
            </a:r>
            <a:r>
              <a:rPr lang="en-US" altLang="en-US" dirty="0"/>
              <a:t>, if TS(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) </a:t>
            </a:r>
            <a:r>
              <a:rPr lang="en-US" altLang="en-US" i="1" dirty="0"/>
              <a:t>&lt;</a:t>
            </a:r>
            <a:r>
              <a:rPr lang="en-US" altLang="en-US" dirty="0"/>
              <a:t> W-timestamp(</a:t>
            </a:r>
            <a:r>
              <a:rPr lang="en-US" altLang="en-US" i="1" dirty="0"/>
              <a:t>Q</a:t>
            </a:r>
            <a:r>
              <a:rPr lang="en-US" altLang="en-US" dirty="0"/>
              <a:t>), then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is attempting to write an obsolete value of {</a:t>
            </a:r>
            <a:r>
              <a:rPr lang="en-US" altLang="en-US" i="1" dirty="0"/>
              <a:t>Q</a:t>
            </a:r>
            <a:r>
              <a:rPr lang="en-US" altLang="en-US" dirty="0"/>
              <a:t>}. </a:t>
            </a:r>
          </a:p>
          <a:p>
            <a:pPr lvl="1">
              <a:lnSpc>
                <a:spcPct val="110000"/>
              </a:lnSpc>
            </a:pPr>
            <a:r>
              <a:rPr lang="en-US" altLang="en-US" dirty="0"/>
              <a:t>Rather than rolling back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as the timestamp ordering protocol would have done, this {</a:t>
            </a:r>
            <a:r>
              <a:rPr lang="en-US" altLang="en-US" b="1" dirty="0"/>
              <a:t>write</a:t>
            </a:r>
            <a:r>
              <a:rPr lang="en-US" altLang="en-US" dirty="0"/>
              <a:t>} operation can be ignored.</a:t>
            </a:r>
          </a:p>
          <a:p>
            <a:r>
              <a:rPr lang="en-US" altLang="en-US" dirty="0"/>
              <a:t>Otherwise this protocol is the same as the timestamp ordering protocol.</a:t>
            </a:r>
          </a:p>
          <a:p>
            <a:pPr>
              <a:lnSpc>
                <a:spcPct val="120000"/>
              </a:lnSpc>
            </a:pPr>
            <a:r>
              <a:rPr lang="en-US" altLang="en-US" dirty="0"/>
              <a:t>Thomas' Write Rule allows greater potential concurrency. </a:t>
            </a:r>
          </a:p>
          <a:p>
            <a:pPr lvl="1">
              <a:lnSpc>
                <a:spcPct val="120000"/>
              </a:lnSpc>
            </a:pPr>
            <a:r>
              <a:rPr lang="en-US" altLang="en-US" dirty="0"/>
              <a:t>Allows some view-serializable schedules that are not conflict-serializable.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5A9A8-BFF8-4052-8CFB-07B8793A9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092" y="292136"/>
            <a:ext cx="8077200" cy="609600"/>
          </a:xfrm>
        </p:spPr>
        <p:txBody>
          <a:bodyPr/>
          <a:lstStyle/>
          <a:p>
            <a:r>
              <a:rPr lang="en-IN" dirty="0"/>
              <a:t>Validation-Based Protocol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50EBB-FA0D-4714-BEE0-AD114E090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702" y="1102497"/>
            <a:ext cx="7732451" cy="5367972"/>
          </a:xfrm>
        </p:spPr>
        <p:txBody>
          <a:bodyPr/>
          <a:lstStyle/>
          <a:p>
            <a:r>
              <a:rPr lang="en-IN" dirty="0"/>
              <a:t>Idea: can we use commit time as serialization order?</a:t>
            </a:r>
          </a:p>
          <a:p>
            <a:r>
              <a:rPr lang="en-IN" dirty="0"/>
              <a:t>To do so:</a:t>
            </a:r>
          </a:p>
          <a:p>
            <a:pPr lvl="1"/>
            <a:r>
              <a:rPr lang="en-IN" dirty="0"/>
              <a:t>Postpone writes to end of transaction</a:t>
            </a:r>
          </a:p>
          <a:p>
            <a:pPr lvl="1"/>
            <a:r>
              <a:rPr lang="en-IN" dirty="0"/>
              <a:t>Keep track of data items read/written by transaction</a:t>
            </a:r>
          </a:p>
          <a:p>
            <a:pPr lvl="1"/>
            <a:r>
              <a:rPr lang="en-IN" b="1" dirty="0">
                <a:solidFill>
                  <a:srgbClr val="002060"/>
                </a:solidFill>
              </a:rPr>
              <a:t>Validation</a:t>
            </a:r>
            <a:r>
              <a:rPr lang="en-IN" dirty="0"/>
              <a:t> performed at commit time, detect any out-of-serialization order reads/writes</a:t>
            </a:r>
          </a:p>
          <a:p>
            <a:r>
              <a:rPr lang="en-US" altLang="en-US" dirty="0"/>
              <a:t>Also called as </a:t>
            </a:r>
            <a:r>
              <a:rPr lang="en-US" altLang="en-US" b="1" dirty="0">
                <a:solidFill>
                  <a:srgbClr val="002060"/>
                </a:solidFill>
              </a:rPr>
              <a:t>optimistic concurrency control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dirty="0"/>
              <a:t>since transaction executes fully in the hope that all will go well during validation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247425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Validation-Based Protocol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648070" y="1102497"/>
            <a:ext cx="7732450" cy="5367972"/>
          </a:xfrm>
        </p:spPr>
        <p:txBody>
          <a:bodyPr/>
          <a:lstStyle/>
          <a:p>
            <a:r>
              <a:rPr lang="en-US" altLang="en-US" dirty="0"/>
              <a:t>Execution of transaction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baseline="-25000" dirty="0"/>
              <a:t> </a:t>
            </a:r>
            <a:r>
              <a:rPr lang="en-US" altLang="en-US" dirty="0"/>
              <a:t>is done in three phases.</a:t>
            </a:r>
          </a:p>
          <a:p>
            <a:pPr>
              <a:buFont typeface="Monotype Sorts" charset="2"/>
              <a:buNone/>
            </a:pPr>
            <a:r>
              <a:rPr lang="en-US" altLang="en-US" b="1" dirty="0"/>
              <a:t>  1.  Read and execution phase</a:t>
            </a:r>
            <a:r>
              <a:rPr lang="en-US" altLang="en-US" dirty="0"/>
              <a:t>: Transaction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writes only to         </a:t>
            </a:r>
          </a:p>
          <a:p>
            <a:pPr>
              <a:lnSpc>
                <a:spcPct val="50000"/>
              </a:lnSpc>
              <a:buFont typeface="Monotype Sorts" charset="2"/>
              <a:buNone/>
            </a:pPr>
            <a:r>
              <a:rPr lang="en-US" altLang="en-US" dirty="0"/>
              <a:t>       temporary local variables</a:t>
            </a:r>
          </a:p>
          <a:p>
            <a:pPr>
              <a:buFont typeface="Monotype Sorts" charset="2"/>
              <a:buNone/>
            </a:pPr>
            <a:r>
              <a:rPr lang="en-US" altLang="en-US" b="1" dirty="0"/>
              <a:t>  2.  Validation phase</a:t>
            </a:r>
            <a:r>
              <a:rPr lang="en-US" altLang="en-US" dirty="0"/>
              <a:t>: Transaction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performs a  '‘validation test'' </a:t>
            </a:r>
          </a:p>
          <a:p>
            <a:pPr>
              <a:lnSpc>
                <a:spcPct val="60000"/>
              </a:lnSpc>
              <a:buFont typeface="Monotype Sorts" charset="2"/>
              <a:buNone/>
            </a:pPr>
            <a:r>
              <a:rPr lang="en-US" altLang="en-US" dirty="0"/>
              <a:t>        to determine if local variables can be written without violating         </a:t>
            </a:r>
          </a:p>
          <a:p>
            <a:pPr>
              <a:lnSpc>
                <a:spcPct val="50000"/>
              </a:lnSpc>
              <a:buFont typeface="Monotype Sorts" charset="2"/>
              <a:buNone/>
            </a:pPr>
            <a:r>
              <a:rPr lang="en-US" altLang="en-US" dirty="0"/>
              <a:t>        serializability.</a:t>
            </a:r>
          </a:p>
          <a:p>
            <a:pPr>
              <a:buFont typeface="Monotype Sorts" charset="2"/>
              <a:buNone/>
            </a:pPr>
            <a:r>
              <a:rPr lang="en-US" altLang="en-US" b="1" dirty="0"/>
              <a:t>  3.  Write phase</a:t>
            </a:r>
            <a:r>
              <a:rPr lang="en-US" altLang="en-US" dirty="0"/>
              <a:t>: If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is validated, the updates are applied to the </a:t>
            </a:r>
          </a:p>
          <a:p>
            <a:pPr>
              <a:lnSpc>
                <a:spcPct val="50000"/>
              </a:lnSpc>
              <a:buFont typeface="Monotype Sorts" charset="2"/>
              <a:buNone/>
            </a:pPr>
            <a:r>
              <a:rPr lang="en-US" altLang="en-US" dirty="0"/>
              <a:t>	  database; otherwise, </a:t>
            </a:r>
            <a:r>
              <a:rPr lang="en-US" altLang="en-US" dirty="0" err="1"/>
              <a:t>T</a:t>
            </a:r>
            <a:r>
              <a:rPr lang="en-US" altLang="en-US" baseline="-25000" dirty="0" err="1"/>
              <a:t>i</a:t>
            </a:r>
            <a:r>
              <a:rPr lang="en-US" altLang="en-US" dirty="0"/>
              <a:t> is rolled back.</a:t>
            </a:r>
          </a:p>
          <a:p>
            <a:r>
              <a:rPr lang="en-US" altLang="en-US" dirty="0"/>
              <a:t>The three phases of concurrently executing transactions can be    interleaved, but each transaction must go through the three phases in that order.</a:t>
            </a:r>
          </a:p>
          <a:p>
            <a:pPr lvl="1"/>
            <a:r>
              <a:rPr lang="en-US" altLang="en-US" dirty="0"/>
              <a:t>We assume for simplicity that the validation and write phase occur together, atomically and serially</a:t>
            </a:r>
          </a:p>
          <a:p>
            <a:pPr lvl="2"/>
            <a:r>
              <a:rPr lang="en-US" altLang="en-US" dirty="0"/>
              <a:t>I.e., only one transaction executes validation/write at a time.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9DB60-C461-4BD8-BE62-943FF7AA1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Schedule With Lock Grants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18C1A-C907-4055-BE08-B00EB60C0E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703" y="1017143"/>
            <a:ext cx="2959304" cy="5363110"/>
          </a:xfrm>
        </p:spPr>
        <p:txBody>
          <a:bodyPr/>
          <a:lstStyle/>
          <a:p>
            <a:r>
              <a:rPr lang="en-IN" dirty="0"/>
              <a:t>Grants omitted in rest of chapter</a:t>
            </a:r>
          </a:p>
          <a:p>
            <a:pPr lvl="1"/>
            <a:r>
              <a:rPr lang="en-IN" dirty="0"/>
              <a:t>Assume grant happens just before the next instruction following lock request</a:t>
            </a:r>
          </a:p>
          <a:p>
            <a:r>
              <a:rPr lang="en-IN" dirty="0"/>
              <a:t>This schedule is not serializable (why?)</a:t>
            </a:r>
          </a:p>
          <a:p>
            <a:r>
              <a:rPr lang="en-US" altLang="en-US" dirty="0"/>
              <a:t>A  </a:t>
            </a:r>
            <a:r>
              <a:rPr lang="en-US" altLang="en-US" b="1" dirty="0">
                <a:solidFill>
                  <a:srgbClr val="002060"/>
                </a:solidFill>
              </a:rPr>
              <a:t>locking protocol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dirty="0"/>
              <a:t>is a set of rules followed by all transactions while requesting and releasing locks.</a:t>
            </a:r>
          </a:p>
          <a:p>
            <a:r>
              <a:rPr lang="en-US" altLang="en-US" dirty="0"/>
              <a:t>Locking protocols enforce serializability by restricting the set of possible schedules.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6AE3D180-B317-4C09-92A6-94ACE70F5C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21585" y="971364"/>
            <a:ext cx="4573439" cy="4799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145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Validation-Based Protocol (Cont.)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683581" y="1102497"/>
            <a:ext cx="7705818" cy="5367972"/>
          </a:xfrm>
          <a:noFill/>
        </p:spPr>
        <p:txBody>
          <a:bodyPr/>
          <a:lstStyle/>
          <a:p>
            <a:r>
              <a:rPr lang="en-US" altLang="en-US" dirty="0"/>
              <a:t>Each transaction </a:t>
            </a:r>
            <a:r>
              <a:rPr lang="en-US" altLang="en-US" dirty="0" err="1"/>
              <a:t>T</a:t>
            </a:r>
            <a:r>
              <a:rPr lang="en-US" altLang="en-US" baseline="-25000" dirty="0" err="1"/>
              <a:t>i</a:t>
            </a:r>
            <a:r>
              <a:rPr lang="en-US" altLang="en-US" dirty="0"/>
              <a:t> has 3 timestamps</a:t>
            </a:r>
          </a:p>
          <a:p>
            <a:pPr lvl="1"/>
            <a:r>
              <a:rPr lang="en-US" altLang="en-US" b="1" dirty="0" err="1">
                <a:solidFill>
                  <a:srgbClr val="002060"/>
                </a:solidFill>
              </a:rPr>
              <a:t>StartTS</a:t>
            </a:r>
            <a:r>
              <a:rPr lang="en-US" altLang="en-US" dirty="0"/>
              <a:t>(</a:t>
            </a:r>
            <a:r>
              <a:rPr lang="en-US" altLang="en-US" dirty="0" err="1"/>
              <a:t>T</a:t>
            </a:r>
            <a:r>
              <a:rPr lang="en-US" altLang="en-US" baseline="-25000" dirty="0" err="1"/>
              <a:t>i</a:t>
            </a:r>
            <a:r>
              <a:rPr lang="en-US" altLang="en-US" dirty="0"/>
              <a:t>) : the time when </a:t>
            </a:r>
            <a:r>
              <a:rPr lang="en-US" altLang="en-US" dirty="0" err="1"/>
              <a:t>T</a:t>
            </a:r>
            <a:r>
              <a:rPr lang="en-US" altLang="en-US" baseline="-25000" dirty="0" err="1"/>
              <a:t>i</a:t>
            </a:r>
            <a:r>
              <a:rPr lang="en-US" altLang="en-US" dirty="0"/>
              <a:t> started its execution</a:t>
            </a:r>
          </a:p>
          <a:p>
            <a:pPr lvl="1"/>
            <a:r>
              <a:rPr lang="en-US" altLang="en-US" b="1" dirty="0" err="1">
                <a:solidFill>
                  <a:srgbClr val="002060"/>
                </a:solidFill>
              </a:rPr>
              <a:t>ValidationTS</a:t>
            </a:r>
            <a:r>
              <a:rPr lang="en-US" altLang="en-US" dirty="0"/>
              <a:t>(</a:t>
            </a:r>
            <a:r>
              <a:rPr lang="en-US" altLang="en-US" dirty="0" err="1"/>
              <a:t>T</a:t>
            </a:r>
            <a:r>
              <a:rPr lang="en-US" altLang="en-US" baseline="-25000" dirty="0" err="1"/>
              <a:t>i</a:t>
            </a:r>
            <a:r>
              <a:rPr lang="en-US" altLang="en-US" dirty="0"/>
              <a:t>): the time when </a:t>
            </a:r>
            <a:r>
              <a:rPr lang="en-US" altLang="en-US" dirty="0" err="1"/>
              <a:t>T</a:t>
            </a:r>
            <a:r>
              <a:rPr lang="en-US" altLang="en-US" baseline="-25000" dirty="0" err="1"/>
              <a:t>i</a:t>
            </a:r>
            <a:r>
              <a:rPr lang="en-US" altLang="en-US" dirty="0"/>
              <a:t> entered its validation phase</a:t>
            </a:r>
          </a:p>
          <a:p>
            <a:pPr lvl="1"/>
            <a:r>
              <a:rPr lang="en-US" altLang="en-US" b="1" dirty="0" err="1">
                <a:solidFill>
                  <a:srgbClr val="002060"/>
                </a:solidFill>
              </a:rPr>
              <a:t>FinishTS</a:t>
            </a:r>
            <a:r>
              <a:rPr lang="en-US" altLang="en-US" dirty="0"/>
              <a:t>(</a:t>
            </a:r>
            <a:r>
              <a:rPr lang="en-US" altLang="en-US" dirty="0" err="1"/>
              <a:t>T</a:t>
            </a:r>
            <a:r>
              <a:rPr lang="en-US" altLang="en-US" baseline="-25000" dirty="0" err="1"/>
              <a:t>i</a:t>
            </a:r>
            <a:r>
              <a:rPr lang="en-US" altLang="en-US" dirty="0"/>
              <a:t>) : the time when </a:t>
            </a:r>
            <a:r>
              <a:rPr lang="en-US" altLang="en-US" dirty="0" err="1"/>
              <a:t>T</a:t>
            </a:r>
            <a:r>
              <a:rPr lang="en-US" altLang="en-US" baseline="-25000" dirty="0" err="1"/>
              <a:t>i</a:t>
            </a:r>
            <a:r>
              <a:rPr lang="en-US" altLang="en-US" dirty="0"/>
              <a:t> finished its write phase</a:t>
            </a:r>
          </a:p>
          <a:p>
            <a:r>
              <a:rPr lang="en-US" altLang="en-US" dirty="0"/>
              <a:t>Validation tests use above timestamps and read/write sets to ensure that serializability order is determined by validation time</a:t>
            </a:r>
          </a:p>
          <a:p>
            <a:pPr lvl="1"/>
            <a:r>
              <a:rPr lang="en-US" altLang="en-US" dirty="0"/>
              <a:t>Thus, TS(</a:t>
            </a:r>
            <a:r>
              <a:rPr lang="en-US" altLang="en-US" dirty="0" err="1"/>
              <a:t>T</a:t>
            </a:r>
            <a:r>
              <a:rPr lang="en-US" altLang="en-US" baseline="-25000" dirty="0" err="1"/>
              <a:t>i</a:t>
            </a:r>
            <a:r>
              <a:rPr lang="en-US" altLang="en-US" dirty="0"/>
              <a:t>) = </a:t>
            </a:r>
            <a:r>
              <a:rPr lang="en-US" altLang="en-US" dirty="0" err="1"/>
              <a:t>ValidationTS</a:t>
            </a:r>
            <a:r>
              <a:rPr lang="en-US" altLang="en-US" dirty="0"/>
              <a:t>(</a:t>
            </a:r>
            <a:r>
              <a:rPr lang="en-US" altLang="en-US" dirty="0" err="1"/>
              <a:t>T</a:t>
            </a:r>
            <a:r>
              <a:rPr lang="en-US" altLang="en-US" baseline="-25000" dirty="0" err="1"/>
              <a:t>i</a:t>
            </a:r>
            <a:r>
              <a:rPr lang="en-US" altLang="en-US" dirty="0"/>
              <a:t>)</a:t>
            </a:r>
          </a:p>
          <a:p>
            <a:r>
              <a:rPr lang="en-US" altLang="en-US" dirty="0"/>
              <a:t>Validation-based protocol has been found to give greater degree of concurrency than locking/TSO if probability of conflicts is low. </a:t>
            </a:r>
          </a:p>
          <a:p>
            <a:pPr marL="457200" lvl="1" indent="0"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Validation Test for Transaction </a:t>
            </a:r>
            <a:r>
              <a:rPr lang="en-US" i="1">
                <a:effectLst>
                  <a:outerShdw blurRad="38100" dist="38100" dir="2700000" algn="tl">
                    <a:srgbClr val="C0C0C0"/>
                  </a:outerShdw>
                </a:effectLst>
              </a:rPr>
              <a:t>T</a:t>
            </a:r>
            <a:r>
              <a:rPr lang="en-US" i="1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j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>
          <a:xfrm>
            <a:off x="683581" y="1102497"/>
            <a:ext cx="7759084" cy="5367972"/>
          </a:xfrm>
        </p:spPr>
        <p:txBody>
          <a:bodyPr/>
          <a:lstStyle/>
          <a:p>
            <a:r>
              <a:rPr lang="en-US" altLang="en-US" dirty="0"/>
              <a:t>If for all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i</a:t>
            </a:r>
            <a:r>
              <a:rPr lang="en-US" altLang="en-US" dirty="0"/>
              <a:t> with TS (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i</a:t>
            </a:r>
            <a:r>
              <a:rPr lang="en-US" altLang="en-US" dirty="0"/>
              <a:t>) &lt; TS (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j</a:t>
            </a:r>
            <a:r>
              <a:rPr lang="en-US" altLang="en-US" dirty="0"/>
              <a:t>) either one of the following condition holds:</a:t>
            </a:r>
          </a:p>
          <a:p>
            <a:pPr marL="800100" lvl="1" indent="-342900"/>
            <a:r>
              <a:rPr lang="en-US" altLang="en-US" b="1" dirty="0" err="1"/>
              <a:t>finishTS</a:t>
            </a:r>
            <a:r>
              <a:rPr lang="en-US" altLang="en-US" dirty="0"/>
              <a:t>(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) &lt; </a:t>
            </a:r>
            <a:r>
              <a:rPr lang="en-US" altLang="en-US" b="1" dirty="0" err="1"/>
              <a:t>startTS</a:t>
            </a:r>
            <a:r>
              <a:rPr lang="en-US" altLang="en-US" dirty="0"/>
              <a:t>(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j</a:t>
            </a:r>
            <a:r>
              <a:rPr lang="en-US" altLang="en-US" dirty="0"/>
              <a:t>) </a:t>
            </a:r>
          </a:p>
          <a:p>
            <a:pPr marL="800100" lvl="1" indent="-342900"/>
            <a:r>
              <a:rPr lang="en-US" altLang="en-US" b="1" dirty="0" err="1"/>
              <a:t>startTS</a:t>
            </a:r>
            <a:r>
              <a:rPr lang="en-US" altLang="en-US" dirty="0"/>
              <a:t>(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j</a:t>
            </a:r>
            <a:r>
              <a:rPr lang="en-US" altLang="en-US" dirty="0"/>
              <a:t>) &lt; </a:t>
            </a:r>
            <a:r>
              <a:rPr lang="en-US" altLang="en-US" b="1" dirty="0" err="1"/>
              <a:t>finishTS</a:t>
            </a:r>
            <a:r>
              <a:rPr lang="en-US" altLang="en-US" dirty="0"/>
              <a:t>(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) &lt; </a:t>
            </a:r>
            <a:r>
              <a:rPr lang="en-US" altLang="en-US" b="1" dirty="0" err="1"/>
              <a:t>validationTS</a:t>
            </a:r>
            <a:r>
              <a:rPr lang="en-US" altLang="en-US" dirty="0"/>
              <a:t>(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j</a:t>
            </a:r>
            <a:r>
              <a:rPr lang="en-US" altLang="en-US" dirty="0"/>
              <a:t>) </a:t>
            </a:r>
            <a:r>
              <a:rPr lang="en-US" altLang="en-US" b="1" dirty="0"/>
              <a:t>and </a:t>
            </a:r>
            <a:r>
              <a:rPr lang="en-US" altLang="en-US" dirty="0"/>
              <a:t>the set of data items written by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does not intersect with the set of data items read by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j</a:t>
            </a:r>
            <a:r>
              <a:rPr lang="en-US" altLang="en-US" dirty="0"/>
              <a:t>.  </a:t>
            </a:r>
          </a:p>
          <a:p>
            <a:pPr>
              <a:buFont typeface="Monotype Sorts" charset="2"/>
              <a:buNone/>
            </a:pPr>
            <a:r>
              <a:rPr lang="en-US" altLang="en-US" dirty="0"/>
              <a:t>     then validation succeeds and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j</a:t>
            </a:r>
            <a:r>
              <a:rPr lang="en-US" altLang="en-US" dirty="0"/>
              <a:t> can be committed.  </a:t>
            </a:r>
          </a:p>
          <a:p>
            <a:r>
              <a:rPr lang="en-US" altLang="en-US" dirty="0"/>
              <a:t>Otherwise, validation fails and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j</a:t>
            </a:r>
            <a:r>
              <a:rPr lang="en-US" altLang="en-US" dirty="0"/>
              <a:t> is aborted.</a:t>
            </a:r>
          </a:p>
          <a:p>
            <a:r>
              <a:rPr lang="en-US" altLang="en-US" dirty="0"/>
              <a:t>Justification:  </a:t>
            </a:r>
          </a:p>
          <a:p>
            <a:pPr lvl="1"/>
            <a:r>
              <a:rPr lang="en-US" altLang="en-US" dirty="0"/>
              <a:t>First condition applies when execution is not concurrent</a:t>
            </a:r>
          </a:p>
          <a:p>
            <a:pPr lvl="2"/>
            <a:r>
              <a:rPr lang="en-US" altLang="en-US" dirty="0"/>
              <a:t>The writes of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j</a:t>
            </a:r>
            <a:r>
              <a:rPr lang="en-US" altLang="en-US" i="1" dirty="0"/>
              <a:t> </a:t>
            </a:r>
            <a:r>
              <a:rPr lang="en-US" altLang="en-US" dirty="0"/>
              <a:t>do not affect reads of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since they occur after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has finished its reads.</a:t>
            </a:r>
          </a:p>
          <a:p>
            <a:pPr lvl="1"/>
            <a:r>
              <a:rPr lang="en-US" altLang="en-US" dirty="0"/>
              <a:t>If the second condition holds, execution is concurrent,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j</a:t>
            </a:r>
            <a:r>
              <a:rPr lang="en-US" altLang="en-US" i="1" dirty="0"/>
              <a:t> </a:t>
            </a:r>
            <a:r>
              <a:rPr lang="en-US" altLang="en-US" dirty="0"/>
              <a:t>does not read  any item written by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i="1" dirty="0"/>
              <a:t>.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5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Schedule Produced by Validation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xfrm>
            <a:off x="674702" y="1102497"/>
            <a:ext cx="8170847" cy="5367972"/>
          </a:xfrm>
        </p:spPr>
        <p:txBody>
          <a:bodyPr/>
          <a:lstStyle/>
          <a:p>
            <a:r>
              <a:rPr lang="en-US" altLang="en-US" dirty="0"/>
              <a:t>Example of schedule produced using validation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A822E36B-31B4-4FAE-A93C-2F68EE2E30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57447" y="1348671"/>
            <a:ext cx="3289493" cy="3899761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View Serializability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idx="1"/>
          </p:nvPr>
        </p:nvSpPr>
        <p:spPr>
          <a:xfrm>
            <a:off x="692458" y="887768"/>
            <a:ext cx="7787967" cy="5325708"/>
          </a:xfrm>
        </p:spPr>
        <p:txBody>
          <a:bodyPr/>
          <a:lstStyle/>
          <a:p>
            <a:r>
              <a:rPr lang="en-US" altLang="en-US" dirty="0"/>
              <a:t>Let </a:t>
            </a:r>
            <a:r>
              <a:rPr lang="en-US" altLang="en-US" i="1" dirty="0"/>
              <a:t>S</a:t>
            </a:r>
            <a:r>
              <a:rPr lang="en-US" altLang="en-US" dirty="0"/>
              <a:t> and </a:t>
            </a:r>
            <a:r>
              <a:rPr lang="en-US" altLang="en-US" i="1" dirty="0"/>
              <a:t>S´</a:t>
            </a:r>
            <a:r>
              <a:rPr lang="en-US" altLang="en-US" dirty="0"/>
              <a:t> be two schedules with the same set of transactions.  </a:t>
            </a:r>
            <a:r>
              <a:rPr lang="en-US" altLang="en-US" i="1" dirty="0"/>
              <a:t>S</a:t>
            </a:r>
            <a:r>
              <a:rPr lang="en-US" altLang="en-US" dirty="0"/>
              <a:t> and </a:t>
            </a:r>
            <a:r>
              <a:rPr lang="en-US" altLang="en-US" i="1" dirty="0"/>
              <a:t>S´</a:t>
            </a:r>
            <a:r>
              <a:rPr lang="en-US" altLang="en-US" dirty="0"/>
              <a:t> are </a:t>
            </a:r>
            <a:r>
              <a:rPr lang="en-US" altLang="en-US" b="1" dirty="0">
                <a:solidFill>
                  <a:srgbClr val="002060"/>
                </a:solidFill>
              </a:rPr>
              <a:t>view equivalent</a:t>
            </a:r>
            <a:r>
              <a:rPr lang="en-US" altLang="en-US" i="1" dirty="0">
                <a:solidFill>
                  <a:srgbClr val="002060"/>
                </a:solidFill>
              </a:rPr>
              <a:t> </a:t>
            </a:r>
            <a:r>
              <a:rPr lang="en-US" altLang="en-US" dirty="0"/>
              <a:t>if the following three conditions are met, for each data item </a:t>
            </a:r>
            <a:r>
              <a:rPr lang="en-US" altLang="en-US" i="1" dirty="0"/>
              <a:t>Q,</a:t>
            </a:r>
            <a:r>
              <a:rPr lang="en-US" altLang="en-US" dirty="0"/>
              <a:t> </a:t>
            </a:r>
          </a:p>
          <a:p>
            <a:endParaRPr lang="en-US" altLang="en-US" sz="4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en-US" dirty="0">
                <a:solidFill>
                  <a:srgbClr val="FF9900"/>
                </a:solidFill>
              </a:rPr>
              <a:t>1.   </a:t>
            </a:r>
            <a:r>
              <a:rPr lang="en-US" altLang="en-US" dirty="0"/>
              <a:t>If in schedule S, transaction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i="1" dirty="0"/>
              <a:t> </a:t>
            </a:r>
            <a:r>
              <a:rPr lang="en-US" altLang="en-US" dirty="0"/>
              <a:t>reads the initial value of </a:t>
            </a:r>
            <a:r>
              <a:rPr lang="en-US" altLang="en-US" i="1" dirty="0"/>
              <a:t>Q</a:t>
            </a:r>
            <a:r>
              <a:rPr lang="en-US" altLang="en-US" dirty="0"/>
              <a:t>, then in 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en-US" dirty="0"/>
              <a:t>      schedule </a:t>
            </a:r>
            <a:r>
              <a:rPr lang="en-US" altLang="en-US" i="1" dirty="0"/>
              <a:t>S</a:t>
            </a:r>
            <a:r>
              <a:rPr lang="ja-JP" altLang="en-US" i="1" dirty="0"/>
              <a:t>’</a:t>
            </a:r>
            <a:r>
              <a:rPr lang="en-US" altLang="ja-JP" dirty="0"/>
              <a:t> also transaction </a:t>
            </a:r>
            <a:r>
              <a:rPr lang="en-US" altLang="ja-JP" i="1" dirty="0" err="1"/>
              <a:t>T</a:t>
            </a:r>
            <a:r>
              <a:rPr lang="en-US" altLang="ja-JP" i="1" baseline="-25000" dirty="0" err="1"/>
              <a:t>i</a:t>
            </a:r>
            <a:r>
              <a:rPr lang="en-US" altLang="ja-JP" i="1" dirty="0"/>
              <a:t> </a:t>
            </a:r>
            <a:r>
              <a:rPr lang="en-US" altLang="ja-JP" dirty="0"/>
              <a:t> must read the initial value of </a:t>
            </a:r>
            <a:r>
              <a:rPr lang="en-US" altLang="ja-JP" i="1" dirty="0"/>
              <a:t>Q.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ja-JP" sz="400" i="1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en-US" dirty="0">
                <a:solidFill>
                  <a:srgbClr val="FF9900"/>
                </a:solidFill>
              </a:rPr>
              <a:t>2.   </a:t>
            </a:r>
            <a:r>
              <a:rPr lang="en-US" altLang="en-US" dirty="0"/>
              <a:t>If in schedule S transaction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i="1" dirty="0"/>
              <a:t> </a:t>
            </a:r>
            <a:r>
              <a:rPr lang="en-US" altLang="en-US" dirty="0"/>
              <a:t>executes </a:t>
            </a:r>
            <a:r>
              <a:rPr lang="en-US" altLang="en-US" b="1" dirty="0"/>
              <a:t>read</a:t>
            </a:r>
            <a:r>
              <a:rPr lang="en-US" altLang="en-US" dirty="0"/>
              <a:t>(</a:t>
            </a:r>
            <a:r>
              <a:rPr lang="en-US" altLang="en-US" i="1" dirty="0"/>
              <a:t>Q)</a:t>
            </a:r>
            <a:r>
              <a:rPr lang="en-US" altLang="en-US" dirty="0"/>
              <a:t>, and that value was 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en-US" dirty="0"/>
              <a:t>      produced by transaction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j</a:t>
            </a:r>
            <a:r>
              <a:rPr lang="en-US" altLang="en-US" dirty="0"/>
              <a:t> </a:t>
            </a:r>
            <a:r>
              <a:rPr lang="en-US" altLang="en-US" i="1" dirty="0"/>
              <a:t> </a:t>
            </a:r>
            <a:r>
              <a:rPr lang="en-US" altLang="en-US" dirty="0"/>
              <a:t>(if any), then in schedule </a:t>
            </a:r>
            <a:r>
              <a:rPr lang="en-US" altLang="en-US" i="1" dirty="0"/>
              <a:t>S</a:t>
            </a:r>
            <a:r>
              <a:rPr lang="ja-JP" altLang="en-US" i="1" dirty="0"/>
              <a:t>’</a:t>
            </a:r>
            <a:r>
              <a:rPr lang="en-US" altLang="ja-JP" dirty="0"/>
              <a:t> also 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ja-JP" dirty="0"/>
              <a:t>      transaction </a:t>
            </a:r>
            <a:r>
              <a:rPr lang="en-US" altLang="ja-JP" i="1" dirty="0" err="1"/>
              <a:t>T</a:t>
            </a:r>
            <a:r>
              <a:rPr lang="en-US" altLang="ja-JP" i="1" baseline="-25000" dirty="0" err="1"/>
              <a:t>i</a:t>
            </a:r>
            <a:r>
              <a:rPr lang="en-US" altLang="ja-JP" dirty="0"/>
              <a:t> must read the value of </a:t>
            </a:r>
            <a:r>
              <a:rPr lang="en-US" altLang="ja-JP" i="1" dirty="0"/>
              <a:t>Q</a:t>
            </a:r>
            <a:r>
              <a:rPr lang="en-US" altLang="ja-JP" dirty="0"/>
              <a:t> that was produced by the 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ja-JP" dirty="0"/>
              <a:t>      same </a:t>
            </a:r>
            <a:r>
              <a:rPr lang="en-US" altLang="ja-JP" b="1" dirty="0"/>
              <a:t>write</a:t>
            </a:r>
            <a:r>
              <a:rPr lang="en-US" altLang="ja-JP" dirty="0"/>
              <a:t>(Q) operation of transaction </a:t>
            </a:r>
            <a:r>
              <a:rPr lang="en-US" altLang="ja-JP" i="1" dirty="0" err="1"/>
              <a:t>T</a:t>
            </a:r>
            <a:r>
              <a:rPr lang="en-US" altLang="ja-JP" i="1" baseline="-25000" dirty="0" err="1"/>
              <a:t>j</a:t>
            </a:r>
            <a:r>
              <a:rPr lang="en-US" altLang="ja-JP" dirty="0"/>
              <a:t> .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ja-JP" sz="4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en-US" dirty="0">
                <a:solidFill>
                  <a:srgbClr val="FF9900"/>
                </a:solidFill>
              </a:rPr>
              <a:t>3.   </a:t>
            </a:r>
            <a:r>
              <a:rPr lang="en-US" altLang="en-US" dirty="0"/>
              <a:t>The transaction (if any) that performs the final </a:t>
            </a:r>
            <a:r>
              <a:rPr lang="en-US" altLang="en-US" b="1" dirty="0"/>
              <a:t>write</a:t>
            </a:r>
            <a:r>
              <a:rPr lang="en-US" altLang="en-US" dirty="0"/>
              <a:t>(</a:t>
            </a:r>
            <a:r>
              <a:rPr lang="en-US" altLang="en-US" i="1" dirty="0"/>
              <a:t>Q</a:t>
            </a:r>
            <a:r>
              <a:rPr lang="en-US" altLang="en-US" dirty="0"/>
              <a:t>) operation in 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en-US" dirty="0"/>
              <a:t>      schedule </a:t>
            </a:r>
            <a:r>
              <a:rPr lang="en-US" altLang="en-US" i="1" dirty="0"/>
              <a:t>S </a:t>
            </a:r>
            <a:r>
              <a:rPr lang="en-US" altLang="en-US" dirty="0"/>
              <a:t>must also perform the final</a:t>
            </a:r>
            <a:r>
              <a:rPr lang="en-US" altLang="en-US" i="1" dirty="0"/>
              <a:t> </a:t>
            </a:r>
            <a:r>
              <a:rPr lang="en-US" altLang="en-US" b="1" dirty="0"/>
              <a:t>write</a:t>
            </a:r>
            <a:r>
              <a:rPr lang="en-US" altLang="en-US" dirty="0"/>
              <a:t>(</a:t>
            </a:r>
            <a:r>
              <a:rPr lang="en-US" altLang="en-US" i="1" dirty="0"/>
              <a:t>Q</a:t>
            </a:r>
            <a:r>
              <a:rPr lang="en-US" altLang="en-US" dirty="0"/>
              <a:t>) operation in schedule 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en-US" i="1" dirty="0"/>
              <a:t>      S</a:t>
            </a:r>
            <a:r>
              <a:rPr lang="ja-JP" altLang="en-US" i="1" dirty="0"/>
              <a:t>’</a:t>
            </a:r>
            <a:r>
              <a:rPr lang="en-US" altLang="ja-JP" i="1" dirty="0"/>
              <a:t>.</a:t>
            </a:r>
            <a:endParaRPr lang="en-US" altLang="ja-JP" dirty="0"/>
          </a:p>
          <a:p>
            <a:r>
              <a:rPr lang="en-US" altLang="en-US" dirty="0"/>
              <a:t>As can be seen, view equivalence is also based purely on </a:t>
            </a:r>
            <a:r>
              <a:rPr lang="en-US" altLang="en-US" b="1" dirty="0"/>
              <a:t>reads </a:t>
            </a:r>
            <a:r>
              <a:rPr lang="en-US" altLang="en-US" dirty="0"/>
              <a:t>and </a:t>
            </a:r>
            <a:r>
              <a:rPr lang="en-US" altLang="en-US" b="1" dirty="0"/>
              <a:t>writes</a:t>
            </a:r>
            <a:r>
              <a:rPr lang="en-US" altLang="en-US" dirty="0"/>
              <a:t> alone.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View Serializability (Cont.)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idx="1"/>
          </p:nvPr>
        </p:nvSpPr>
        <p:spPr>
          <a:xfrm>
            <a:off x="683582" y="1106488"/>
            <a:ext cx="7723572" cy="5003800"/>
          </a:xfrm>
        </p:spPr>
        <p:txBody>
          <a:bodyPr/>
          <a:lstStyle/>
          <a:p>
            <a:pPr>
              <a:tabLst>
                <a:tab pos="1890713" algn="l"/>
                <a:tab pos="2338388" algn="l"/>
                <a:tab pos="2914650" algn="l"/>
                <a:tab pos="3203575" algn="l"/>
                <a:tab pos="3881438" algn="l"/>
                <a:tab pos="4286250" algn="l"/>
              </a:tabLst>
            </a:pPr>
            <a:r>
              <a:rPr lang="en-US" altLang="en-US" dirty="0"/>
              <a:t>A schedule </a:t>
            </a:r>
            <a:r>
              <a:rPr lang="en-US" altLang="en-US" i="1" dirty="0"/>
              <a:t>S</a:t>
            </a:r>
            <a:r>
              <a:rPr lang="en-US" altLang="en-US" dirty="0"/>
              <a:t> is </a:t>
            </a:r>
            <a:r>
              <a:rPr lang="en-US" altLang="en-US" b="1" dirty="0">
                <a:solidFill>
                  <a:srgbClr val="002060"/>
                </a:solidFill>
              </a:rPr>
              <a:t>view serializable</a:t>
            </a:r>
            <a:r>
              <a:rPr lang="en-US" altLang="en-US" i="1" dirty="0">
                <a:solidFill>
                  <a:srgbClr val="002060"/>
                </a:solidFill>
              </a:rPr>
              <a:t> </a:t>
            </a:r>
            <a:r>
              <a:rPr lang="en-US" altLang="en-US" dirty="0"/>
              <a:t>if it is view equivalent to a serial schedule.</a:t>
            </a:r>
          </a:p>
          <a:p>
            <a:pPr>
              <a:tabLst>
                <a:tab pos="1890713" algn="l"/>
                <a:tab pos="2338388" algn="l"/>
                <a:tab pos="2914650" algn="l"/>
                <a:tab pos="3203575" algn="l"/>
                <a:tab pos="3881438" algn="l"/>
                <a:tab pos="4286250" algn="l"/>
              </a:tabLst>
            </a:pPr>
            <a:r>
              <a:rPr lang="en-US" altLang="en-US" dirty="0"/>
              <a:t>Every conflict serializable schedule is also view serializable.</a:t>
            </a:r>
          </a:p>
          <a:p>
            <a:pPr>
              <a:tabLst>
                <a:tab pos="1890713" algn="l"/>
                <a:tab pos="2338388" algn="l"/>
                <a:tab pos="2914650" algn="l"/>
                <a:tab pos="3203575" algn="l"/>
                <a:tab pos="3881438" algn="l"/>
                <a:tab pos="4286250" algn="l"/>
              </a:tabLst>
            </a:pPr>
            <a:r>
              <a:rPr lang="en-US" altLang="en-US" dirty="0"/>
              <a:t>Below is a schedule which is view-serializable but </a:t>
            </a:r>
            <a:r>
              <a:rPr lang="en-US" altLang="en-US" i="1" dirty="0"/>
              <a:t>not </a:t>
            </a:r>
            <a:r>
              <a:rPr lang="en-US" altLang="en-US" dirty="0"/>
              <a:t>conflict serializable.</a:t>
            </a:r>
            <a:br>
              <a:rPr lang="en-US" altLang="en-US" dirty="0"/>
            </a:br>
            <a:endParaRPr lang="en-US" altLang="en-US" dirty="0"/>
          </a:p>
          <a:p>
            <a:pPr>
              <a:buFont typeface="Monotype Sorts" charset="2"/>
              <a:buNone/>
              <a:tabLst>
                <a:tab pos="1890713" algn="l"/>
                <a:tab pos="2338388" algn="l"/>
                <a:tab pos="2914650" algn="l"/>
                <a:tab pos="3203575" algn="l"/>
                <a:tab pos="3881438" algn="l"/>
                <a:tab pos="4286250" algn="l"/>
              </a:tabLst>
            </a:pPr>
            <a:r>
              <a:rPr lang="en-US" altLang="en-US" dirty="0"/>
              <a:t>		</a:t>
            </a:r>
          </a:p>
          <a:p>
            <a:pPr>
              <a:buFont typeface="Monotype Sorts" charset="2"/>
              <a:buNone/>
              <a:tabLst>
                <a:tab pos="1890713" algn="l"/>
                <a:tab pos="2338388" algn="l"/>
                <a:tab pos="2914650" algn="l"/>
                <a:tab pos="3203575" algn="l"/>
                <a:tab pos="3881438" algn="l"/>
                <a:tab pos="4286250" algn="l"/>
              </a:tabLst>
            </a:pPr>
            <a:endParaRPr lang="en-US" altLang="en-US" dirty="0"/>
          </a:p>
          <a:p>
            <a:pPr marL="0" indent="0">
              <a:buNone/>
              <a:tabLst>
                <a:tab pos="1890713" algn="l"/>
                <a:tab pos="2338388" algn="l"/>
                <a:tab pos="2914650" algn="l"/>
                <a:tab pos="3203575" algn="l"/>
                <a:tab pos="3881438" algn="l"/>
                <a:tab pos="4286250" algn="l"/>
              </a:tabLst>
            </a:pPr>
            <a:endParaRPr lang="en-US" altLang="en-US" dirty="0"/>
          </a:p>
          <a:p>
            <a:pPr>
              <a:tabLst>
                <a:tab pos="1890713" algn="l"/>
                <a:tab pos="2338388" algn="l"/>
                <a:tab pos="2914650" algn="l"/>
                <a:tab pos="3203575" algn="l"/>
                <a:tab pos="3881438" algn="l"/>
                <a:tab pos="4286250" algn="l"/>
              </a:tabLst>
            </a:pPr>
            <a:r>
              <a:rPr lang="en-US" altLang="en-US" dirty="0"/>
              <a:t>What serial schedule is above equivalent to?</a:t>
            </a:r>
          </a:p>
          <a:p>
            <a:pPr>
              <a:tabLst>
                <a:tab pos="1890713" algn="l"/>
                <a:tab pos="2338388" algn="l"/>
                <a:tab pos="2914650" algn="l"/>
                <a:tab pos="3203575" algn="l"/>
                <a:tab pos="3881438" algn="l"/>
                <a:tab pos="4286250" algn="l"/>
              </a:tabLst>
            </a:pPr>
            <a:r>
              <a:rPr lang="en-US" altLang="en-US" dirty="0"/>
              <a:t>Every view serializable schedule that is not conflict serializable has </a:t>
            </a:r>
            <a:r>
              <a:rPr lang="en-US" altLang="en-US" b="1" dirty="0">
                <a:solidFill>
                  <a:srgbClr val="002060"/>
                </a:solidFill>
              </a:rPr>
              <a:t>blind writes</a:t>
            </a:r>
            <a:r>
              <a:rPr lang="en-US" altLang="en-US" dirty="0"/>
              <a:t>.</a:t>
            </a:r>
          </a:p>
        </p:txBody>
      </p:sp>
      <p:pic>
        <p:nvPicPr>
          <p:cNvPr id="97284" name="Picture 4" descr="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8969" y="2517132"/>
            <a:ext cx="2677526" cy="1132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Test for View Serializability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idx="1"/>
          </p:nvPr>
        </p:nvSpPr>
        <p:spPr>
          <a:xfrm>
            <a:off x="692458" y="1106488"/>
            <a:ext cx="7899092" cy="4114800"/>
          </a:xfrm>
        </p:spPr>
        <p:txBody>
          <a:bodyPr/>
          <a:lstStyle/>
          <a:p>
            <a:r>
              <a:rPr lang="en-US" altLang="en-US" dirty="0"/>
              <a:t>The precedence graph test for conflict serializability cannot be used directly to test for view serializability.</a:t>
            </a:r>
          </a:p>
          <a:p>
            <a:pPr lvl="1"/>
            <a:r>
              <a:rPr lang="en-US" altLang="en-US" dirty="0"/>
              <a:t>Extension to test for view serializability has cost exponential in the size of the precedence graph.</a:t>
            </a:r>
          </a:p>
          <a:p>
            <a:r>
              <a:rPr lang="en-US" altLang="en-US" dirty="0"/>
              <a:t>The problem of checking if a schedule is view serializable falls in the class of </a:t>
            </a:r>
            <a:r>
              <a:rPr lang="en-US" altLang="en-US" i="1" dirty="0"/>
              <a:t>NP</a:t>
            </a:r>
            <a:r>
              <a:rPr lang="en-US" altLang="en-US" dirty="0"/>
              <a:t>-complete problems. </a:t>
            </a:r>
          </a:p>
          <a:p>
            <a:pPr lvl="1"/>
            <a:r>
              <a:rPr lang="en-US" altLang="en-US" dirty="0"/>
              <a:t> Thus, existence of an efficient algorithm is </a:t>
            </a:r>
            <a:r>
              <a:rPr lang="en-US" altLang="en-US" i="1" dirty="0"/>
              <a:t>extremely</a:t>
            </a:r>
            <a:r>
              <a:rPr lang="en-US" altLang="en-US" dirty="0"/>
              <a:t> unlikely.</a:t>
            </a:r>
          </a:p>
          <a:p>
            <a:r>
              <a:rPr lang="en-US" altLang="en-US" dirty="0"/>
              <a:t>However practical algorithms that just check some </a:t>
            </a:r>
            <a:r>
              <a:rPr lang="en-US" altLang="en-US" b="1" dirty="0"/>
              <a:t>sufficient</a:t>
            </a:r>
            <a:r>
              <a:rPr lang="en-US" altLang="en-US" i="1" dirty="0"/>
              <a:t> </a:t>
            </a:r>
            <a:r>
              <a:rPr lang="en-US" altLang="en-US" b="1" dirty="0"/>
              <a:t>conditions</a:t>
            </a:r>
            <a:r>
              <a:rPr lang="en-US" altLang="en-US" dirty="0"/>
              <a:t> for view serializability can still be used.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Other Notions of Serializability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idx="1"/>
          </p:nvPr>
        </p:nvSpPr>
        <p:spPr>
          <a:xfrm>
            <a:off x="701337" y="1106489"/>
            <a:ext cx="7776838" cy="4868184"/>
          </a:xfrm>
        </p:spPr>
        <p:txBody>
          <a:bodyPr/>
          <a:lstStyle/>
          <a:p>
            <a:pPr>
              <a:tabLst>
                <a:tab pos="2120900" algn="l"/>
                <a:tab pos="2568575" algn="l"/>
                <a:tab pos="3600450" algn="l"/>
                <a:tab pos="3940175" algn="l"/>
              </a:tabLst>
            </a:pPr>
            <a:r>
              <a:rPr lang="en-US" altLang="en-US" dirty="0"/>
              <a:t>The schedule below produces same outcome as the serial schedule &lt; </a:t>
            </a:r>
            <a:r>
              <a:rPr lang="en-US" altLang="en-US" i="1" dirty="0"/>
              <a:t>T</a:t>
            </a:r>
            <a:r>
              <a:rPr lang="en-US" altLang="en-US" baseline="-25000" dirty="0"/>
              <a:t>1</a:t>
            </a:r>
            <a:r>
              <a:rPr lang="en-US" altLang="en-US" dirty="0"/>
              <a:t>,</a:t>
            </a:r>
            <a:r>
              <a:rPr lang="en-US" altLang="en-US" baseline="-25000" dirty="0"/>
              <a:t> </a:t>
            </a:r>
            <a:r>
              <a:rPr lang="en-US" altLang="en-US" i="1" dirty="0"/>
              <a:t>T</a:t>
            </a:r>
            <a:r>
              <a:rPr lang="en-US" altLang="en-US" baseline="-25000" dirty="0"/>
              <a:t>5</a:t>
            </a:r>
            <a:r>
              <a:rPr lang="en-US" altLang="en-US" dirty="0"/>
              <a:t> &gt;, yet is not conflict equivalent or view equivalent to it.</a:t>
            </a:r>
          </a:p>
          <a:p>
            <a:pPr>
              <a:buFont typeface="Monotype Sorts" charset="2"/>
              <a:buNone/>
              <a:tabLst>
                <a:tab pos="2120900" algn="l"/>
                <a:tab pos="2568575" algn="l"/>
                <a:tab pos="3600450" algn="l"/>
                <a:tab pos="3940175" algn="l"/>
              </a:tabLst>
            </a:pPr>
            <a:r>
              <a:rPr lang="en-US" altLang="en-US" dirty="0"/>
              <a:t>		</a:t>
            </a:r>
          </a:p>
          <a:p>
            <a:pPr>
              <a:tabLst>
                <a:tab pos="2120900" algn="l"/>
                <a:tab pos="2568575" algn="l"/>
                <a:tab pos="3600450" algn="l"/>
                <a:tab pos="3940175" algn="l"/>
              </a:tabLst>
            </a:pPr>
            <a:endParaRPr lang="en-US" altLang="en-US" dirty="0"/>
          </a:p>
          <a:p>
            <a:pPr>
              <a:tabLst>
                <a:tab pos="2120900" algn="l"/>
                <a:tab pos="2568575" algn="l"/>
                <a:tab pos="3600450" algn="l"/>
                <a:tab pos="3940175" algn="l"/>
              </a:tabLst>
            </a:pPr>
            <a:endParaRPr lang="en-US" altLang="en-US" dirty="0"/>
          </a:p>
          <a:p>
            <a:pPr>
              <a:tabLst>
                <a:tab pos="2120900" algn="l"/>
                <a:tab pos="2568575" algn="l"/>
                <a:tab pos="3600450" algn="l"/>
                <a:tab pos="3940175" algn="l"/>
              </a:tabLst>
            </a:pPr>
            <a:endParaRPr lang="en-US" altLang="en-US" dirty="0"/>
          </a:p>
          <a:p>
            <a:pPr>
              <a:tabLst>
                <a:tab pos="2120900" algn="l"/>
                <a:tab pos="2568575" algn="l"/>
                <a:tab pos="3600450" algn="l"/>
                <a:tab pos="3940175" algn="l"/>
              </a:tabLst>
            </a:pPr>
            <a:endParaRPr lang="en-US" altLang="en-US" dirty="0"/>
          </a:p>
          <a:p>
            <a:pPr>
              <a:tabLst>
                <a:tab pos="2120900" algn="l"/>
                <a:tab pos="2568575" algn="l"/>
                <a:tab pos="3600450" algn="l"/>
                <a:tab pos="3940175" algn="l"/>
              </a:tabLst>
            </a:pPr>
            <a:endParaRPr lang="en-US" altLang="en-US" dirty="0"/>
          </a:p>
          <a:p>
            <a:pPr>
              <a:tabLst>
                <a:tab pos="2120900" algn="l"/>
                <a:tab pos="2568575" algn="l"/>
                <a:tab pos="3600450" algn="l"/>
                <a:tab pos="3940175" algn="l"/>
              </a:tabLst>
            </a:pPr>
            <a:endParaRPr lang="en-US" altLang="en-US" dirty="0"/>
          </a:p>
          <a:p>
            <a:pPr>
              <a:buFont typeface="Monotype Sorts" charset="2"/>
              <a:buNone/>
              <a:tabLst>
                <a:tab pos="2120900" algn="l"/>
                <a:tab pos="2568575" algn="l"/>
                <a:tab pos="3600450" algn="l"/>
                <a:tab pos="3940175" algn="l"/>
              </a:tabLst>
            </a:pPr>
            <a:endParaRPr lang="en-US" altLang="en-US" dirty="0"/>
          </a:p>
          <a:p>
            <a:pPr>
              <a:tabLst>
                <a:tab pos="2120900" algn="l"/>
                <a:tab pos="2568575" algn="l"/>
                <a:tab pos="3600450" algn="l"/>
                <a:tab pos="3940175" algn="l"/>
              </a:tabLst>
            </a:pPr>
            <a:r>
              <a:rPr lang="en-US" altLang="en-US" dirty="0"/>
              <a:t>Determining such equivalence requires analysis of operations other than read and write.</a:t>
            </a:r>
          </a:p>
          <a:p>
            <a:pPr lvl="1">
              <a:tabLst>
                <a:tab pos="2120900" algn="l"/>
                <a:tab pos="2568575" algn="l"/>
                <a:tab pos="3600450" algn="l"/>
                <a:tab pos="3940175" algn="l"/>
              </a:tabLst>
            </a:pPr>
            <a:r>
              <a:rPr lang="en-US" altLang="en-US" dirty="0"/>
              <a:t>Operation-conflicts, operation locks</a:t>
            </a:r>
          </a:p>
          <a:p>
            <a:pPr>
              <a:tabLst>
                <a:tab pos="2120900" algn="l"/>
                <a:tab pos="2568575" algn="l"/>
                <a:tab pos="3600450" algn="l"/>
                <a:tab pos="3940175" algn="l"/>
              </a:tabLst>
            </a:pPr>
            <a:endParaRPr lang="en-US" altLang="en-US" dirty="0"/>
          </a:p>
        </p:txBody>
      </p:sp>
      <p:pic>
        <p:nvPicPr>
          <p:cNvPr id="99332" name="Picture 4" descr="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8988" y="1785930"/>
            <a:ext cx="1975002" cy="2583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Deadlock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692458" y="1102497"/>
            <a:ext cx="7599286" cy="536797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Consider the partial schedule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  <a:buFont typeface="Monotype Sorts" charset="2"/>
              <a:buNone/>
            </a:pPr>
            <a:br>
              <a:rPr lang="en-US" altLang="en-US" dirty="0"/>
            </a:br>
            <a:endParaRPr lang="en-US" altLang="en-US" dirty="0"/>
          </a:p>
          <a:p>
            <a:pPr marL="0" indent="0">
              <a:lnSpc>
                <a:spcPct val="90000"/>
              </a:lnSpc>
              <a:buNone/>
            </a:pPr>
            <a:endParaRPr lang="en-US" altLang="en-US" dirty="0"/>
          </a:p>
          <a:p>
            <a:pPr>
              <a:lnSpc>
                <a:spcPct val="90000"/>
              </a:lnSpc>
              <a:buFont typeface="Monotype Sorts" charset="2"/>
              <a:buNone/>
            </a:pPr>
            <a:endParaRPr lang="en-US" altLang="en-US" dirty="0"/>
          </a:p>
          <a:p>
            <a:pPr>
              <a:lnSpc>
                <a:spcPct val="90000"/>
              </a:lnSpc>
              <a:buFont typeface="Monotype Sorts" charset="2"/>
              <a:buNone/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Neither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3</a:t>
            </a:r>
            <a:r>
              <a:rPr lang="en-US" altLang="en-US" dirty="0"/>
              <a:t> nor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4</a:t>
            </a:r>
            <a:r>
              <a:rPr lang="en-US" altLang="en-US" dirty="0"/>
              <a:t> can make progress — executing  </a:t>
            </a:r>
            <a:r>
              <a:rPr lang="en-US" altLang="en-US" b="1" dirty="0"/>
              <a:t>lock-S</a:t>
            </a:r>
            <a:r>
              <a:rPr lang="en-US" altLang="en-US" i="1" dirty="0"/>
              <a:t>(B)</a:t>
            </a:r>
            <a:r>
              <a:rPr lang="en-US" altLang="en-US" dirty="0"/>
              <a:t> causes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4</a:t>
            </a:r>
            <a:r>
              <a:rPr lang="en-US" altLang="en-US" dirty="0"/>
              <a:t> to wait for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3</a:t>
            </a:r>
            <a:r>
              <a:rPr lang="en-US" altLang="en-US" dirty="0"/>
              <a:t> to release its lock on </a:t>
            </a:r>
            <a:r>
              <a:rPr lang="en-US" altLang="en-US" i="1" dirty="0"/>
              <a:t>B</a:t>
            </a:r>
            <a:r>
              <a:rPr lang="en-US" altLang="en-US" dirty="0"/>
              <a:t>, while executing  </a:t>
            </a:r>
            <a:r>
              <a:rPr lang="en-US" altLang="en-US" b="1" dirty="0"/>
              <a:t>lock-X</a:t>
            </a:r>
            <a:r>
              <a:rPr lang="en-US" altLang="en-US" i="1" dirty="0"/>
              <a:t>(A)</a:t>
            </a:r>
            <a:r>
              <a:rPr lang="en-US" altLang="en-US" dirty="0"/>
              <a:t> causes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3</a:t>
            </a:r>
            <a:r>
              <a:rPr lang="en-US" altLang="en-US" i="1" dirty="0"/>
              <a:t> </a:t>
            </a:r>
            <a:r>
              <a:rPr lang="en-US" altLang="en-US" dirty="0"/>
              <a:t> to wait for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4</a:t>
            </a:r>
            <a:r>
              <a:rPr lang="en-US" altLang="en-US" dirty="0"/>
              <a:t> to release its lock on </a:t>
            </a:r>
            <a:r>
              <a:rPr lang="en-US" altLang="en-US" i="1" dirty="0"/>
              <a:t>A</a:t>
            </a:r>
            <a:r>
              <a:rPr lang="en-US" altLang="en-US" dirty="0"/>
              <a:t>.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Such a situation is called a </a:t>
            </a:r>
            <a:r>
              <a:rPr lang="en-US" altLang="en-US" b="1" dirty="0">
                <a:solidFill>
                  <a:srgbClr val="002060"/>
                </a:solidFill>
              </a:rPr>
              <a:t>deadlock</a:t>
            </a:r>
            <a:r>
              <a:rPr lang="en-US" altLang="en-US" dirty="0"/>
              <a:t>. 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To handle a deadlock one of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3</a:t>
            </a:r>
            <a:r>
              <a:rPr lang="en-US" altLang="en-US" dirty="0"/>
              <a:t> or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4</a:t>
            </a:r>
            <a:r>
              <a:rPr lang="en-US" altLang="en-US" dirty="0"/>
              <a:t> must be rolled back </a:t>
            </a:r>
            <a:br>
              <a:rPr lang="en-US" altLang="en-US" dirty="0"/>
            </a:br>
            <a:r>
              <a:rPr lang="en-US" altLang="en-US" dirty="0"/>
              <a:t>and its locks released.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D106EC28-4654-4E10-A473-7E719F7E70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71057" y="1376516"/>
            <a:ext cx="2646298" cy="263258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Deadlock (Cont.)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701336" y="1102497"/>
            <a:ext cx="7688062" cy="5367972"/>
          </a:xfrm>
        </p:spPr>
        <p:txBody>
          <a:bodyPr/>
          <a:lstStyle/>
          <a:p>
            <a:r>
              <a:rPr lang="en-US" altLang="en-US" dirty="0"/>
              <a:t>The potential for deadlock exists in most locking protocols. Deadlocks are a necessary evil.</a:t>
            </a:r>
          </a:p>
          <a:p>
            <a:r>
              <a:rPr lang="en-US" altLang="en-US" b="1" dirty="0">
                <a:solidFill>
                  <a:srgbClr val="002060"/>
                </a:solidFill>
              </a:rPr>
              <a:t>Starvation</a:t>
            </a:r>
            <a:r>
              <a:rPr lang="en-US" altLang="en-US" dirty="0"/>
              <a:t> is also possible if concurrency control manager is badly designed. For example:</a:t>
            </a:r>
          </a:p>
          <a:p>
            <a:pPr lvl="1"/>
            <a:r>
              <a:rPr lang="en-US" altLang="en-US" dirty="0"/>
              <a:t>A transaction may be waiting for an X-lock on an item, while a sequence of other transactions request and are granted an S-lock on the same item.  </a:t>
            </a:r>
          </a:p>
          <a:p>
            <a:pPr lvl="1"/>
            <a:r>
              <a:rPr lang="en-US" altLang="en-US" dirty="0"/>
              <a:t>The same transaction is repeatedly rolled back due to deadlocks.</a:t>
            </a:r>
          </a:p>
          <a:p>
            <a:r>
              <a:rPr lang="en-US" altLang="en-US" dirty="0"/>
              <a:t>Concurrency control manager can be designed to prevent starvation.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The Two-Phase Locking Protocol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678845" y="1102497"/>
            <a:ext cx="4797264" cy="5367972"/>
          </a:xfrm>
        </p:spPr>
        <p:txBody>
          <a:bodyPr/>
          <a:lstStyle/>
          <a:p>
            <a:r>
              <a:rPr lang="en-US" altLang="en-US" dirty="0"/>
              <a:t>A protocol which ensures conflict-serializable schedules.</a:t>
            </a:r>
          </a:p>
          <a:p>
            <a:r>
              <a:rPr lang="en-US" altLang="en-US" dirty="0"/>
              <a:t>Phase 1: </a:t>
            </a:r>
            <a:r>
              <a:rPr lang="en-US" altLang="en-US" b="1" dirty="0">
                <a:solidFill>
                  <a:srgbClr val="002060"/>
                </a:solidFill>
              </a:rPr>
              <a:t>Growing Phase</a:t>
            </a:r>
          </a:p>
          <a:p>
            <a:pPr lvl="1"/>
            <a:r>
              <a:rPr lang="en-US" altLang="en-US" dirty="0"/>
              <a:t>Transaction may obtain locks </a:t>
            </a:r>
          </a:p>
          <a:p>
            <a:pPr lvl="1"/>
            <a:r>
              <a:rPr lang="en-US" altLang="en-US" dirty="0"/>
              <a:t>Transaction may not release locks</a:t>
            </a:r>
          </a:p>
          <a:p>
            <a:r>
              <a:rPr lang="en-US" altLang="en-US" dirty="0"/>
              <a:t>Phase 2: </a:t>
            </a:r>
            <a:r>
              <a:rPr lang="en-US" altLang="en-US" b="1" dirty="0">
                <a:solidFill>
                  <a:srgbClr val="002060"/>
                </a:solidFill>
              </a:rPr>
              <a:t>Shrinking Phase</a:t>
            </a:r>
          </a:p>
          <a:p>
            <a:pPr lvl="1"/>
            <a:r>
              <a:rPr lang="en-US" altLang="en-US" dirty="0"/>
              <a:t>Transaction may release locks</a:t>
            </a:r>
          </a:p>
          <a:p>
            <a:pPr lvl="1"/>
            <a:r>
              <a:rPr lang="en-US" altLang="en-US" dirty="0"/>
              <a:t>Transaction may not obtain locks</a:t>
            </a:r>
          </a:p>
          <a:p>
            <a:pPr>
              <a:lnSpc>
                <a:spcPct val="120000"/>
              </a:lnSpc>
            </a:pPr>
            <a:r>
              <a:rPr lang="en-US" altLang="en-US" dirty="0"/>
              <a:t>The protocol assures serializability. It can be proved that the transactions can be serialized in the order of their </a:t>
            </a:r>
            <a:r>
              <a:rPr lang="en-US" altLang="en-US" b="1" dirty="0">
                <a:solidFill>
                  <a:srgbClr val="002060"/>
                </a:solidFill>
              </a:rPr>
              <a:t>lock points</a:t>
            </a:r>
            <a:r>
              <a:rPr lang="en-US" altLang="en-US" i="1" dirty="0">
                <a:solidFill>
                  <a:srgbClr val="002060"/>
                </a:solidFill>
              </a:rPr>
              <a:t> 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dirty="0"/>
              <a:t>(i.e., the point where a transaction acquired its final lock). 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26EAA91-4667-40F7-8DA5-75028B5E0C2D}"/>
              </a:ext>
            </a:extLst>
          </p:cNvPr>
          <p:cNvGrpSpPr/>
          <p:nvPr/>
        </p:nvGrpSpPr>
        <p:grpSpPr>
          <a:xfrm>
            <a:off x="5583990" y="1941816"/>
            <a:ext cx="3261560" cy="1761771"/>
            <a:chOff x="5728328" y="1541124"/>
            <a:chExt cx="3261560" cy="1761771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0FB54162-306B-4489-8B81-698E913A8D5B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298054" y="1931542"/>
              <a:ext cx="637498" cy="89385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1E3CB620-AC29-4FAC-95E2-262B8772164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935552" y="1931542"/>
              <a:ext cx="656799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5C9845F-53B5-42CF-9DED-577E128BCBD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592351" y="1931541"/>
              <a:ext cx="1017142" cy="89385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ED83627-5621-4B13-9C3D-3A3022EAABA8}"/>
                </a:ext>
              </a:extLst>
            </p:cNvPr>
            <p:cNvCxnSpPr/>
            <p:nvPr/>
          </p:nvCxnSpPr>
          <p:spPr bwMode="auto">
            <a:xfrm>
              <a:off x="6174763" y="1541124"/>
              <a:ext cx="0" cy="1284269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77ADCCD-4ADA-470C-8D85-8D1F7DB228B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185037" y="2825393"/>
              <a:ext cx="280485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3A1DDE4-522C-445C-B280-368903635744}"/>
                </a:ext>
              </a:extLst>
            </p:cNvPr>
            <p:cNvSpPr txBox="1"/>
            <p:nvPr/>
          </p:nvSpPr>
          <p:spPr>
            <a:xfrm>
              <a:off x="6935552" y="2964341"/>
              <a:ext cx="80138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Time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3CE1A40-51CB-4ABA-9E17-4CFF2435A163}"/>
                </a:ext>
              </a:extLst>
            </p:cNvPr>
            <p:cNvSpPr txBox="1"/>
            <p:nvPr/>
          </p:nvSpPr>
          <p:spPr>
            <a:xfrm rot="16200000">
              <a:off x="5496912" y="1900888"/>
              <a:ext cx="80138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Locks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8E4B3A32-79FE-4DB8-A614-AF9F0FFCEB0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832309" y="2964343"/>
              <a:ext cx="863283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CED7774-56BB-4BC7-AD39-7011E54C9342}"/>
                </a:ext>
              </a:extLst>
            </p:cNvPr>
            <p:cNvCxnSpPr/>
            <p:nvPr/>
          </p:nvCxnSpPr>
          <p:spPr bwMode="auto">
            <a:xfrm flipV="1">
              <a:off x="6066882" y="1715668"/>
              <a:ext cx="0" cy="70899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5CEAF51-B2DF-4A38-8239-209AFA7E8E75}"/>
              </a:ext>
            </a:extLst>
          </p:cNvPr>
          <p:cNvCxnSpPr>
            <a:cxnSpLocks/>
          </p:cNvCxnSpPr>
          <p:nvPr/>
        </p:nvCxnSpPr>
        <p:spPr bwMode="auto">
          <a:xfrm>
            <a:off x="3666478" y="1861257"/>
            <a:ext cx="3021493" cy="609600"/>
          </a:xfrm>
          <a:prstGeom prst="straightConnector1">
            <a:avLst/>
          </a:prstGeom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A9857D5-A3B4-4348-AD13-80AB0BFB7FD3}"/>
              </a:ext>
            </a:extLst>
          </p:cNvPr>
          <p:cNvCxnSpPr>
            <a:cxnSpLocks/>
          </p:cNvCxnSpPr>
          <p:nvPr/>
        </p:nvCxnSpPr>
        <p:spPr bwMode="auto">
          <a:xfrm flipV="1">
            <a:off x="3870664" y="2583951"/>
            <a:ext cx="3804867" cy="372313"/>
          </a:xfrm>
          <a:prstGeom prst="straightConnector1">
            <a:avLst/>
          </a:prstGeom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1F32B76-916B-43B1-BB7A-6C852A73927C}"/>
              </a:ext>
            </a:extLst>
          </p:cNvPr>
          <p:cNvCxnSpPr>
            <a:cxnSpLocks/>
          </p:cNvCxnSpPr>
          <p:nvPr/>
        </p:nvCxnSpPr>
        <p:spPr bwMode="auto">
          <a:xfrm flipV="1">
            <a:off x="5255581" y="2825355"/>
            <a:ext cx="1954740" cy="1737767"/>
          </a:xfrm>
          <a:prstGeom prst="straightConnector1">
            <a:avLst/>
          </a:prstGeom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The Two-Phase Locking Protocol (Cont.)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701336" y="1102497"/>
            <a:ext cx="7634796" cy="5367972"/>
          </a:xfrm>
        </p:spPr>
        <p:txBody>
          <a:bodyPr/>
          <a:lstStyle/>
          <a:p>
            <a:r>
              <a:rPr lang="en-US" altLang="en-US" dirty="0"/>
              <a:t>Two-phase locking </a:t>
            </a:r>
            <a:r>
              <a:rPr lang="en-US" altLang="en-US" i="1" dirty="0"/>
              <a:t>does not</a:t>
            </a:r>
            <a:r>
              <a:rPr lang="en-US" altLang="en-US" dirty="0"/>
              <a:t> ensure freedom from deadlocks</a:t>
            </a:r>
          </a:p>
          <a:p>
            <a:pPr>
              <a:lnSpc>
                <a:spcPct val="110000"/>
              </a:lnSpc>
            </a:pPr>
            <a:r>
              <a:rPr lang="en-US" altLang="en-US" dirty="0"/>
              <a:t>Extensions to basic two-phase locking needed to ensure recoverability of freedom from cascading roll-back</a:t>
            </a:r>
          </a:p>
          <a:p>
            <a:pPr lvl="1">
              <a:lnSpc>
                <a:spcPct val="110000"/>
              </a:lnSpc>
            </a:pPr>
            <a:r>
              <a:rPr lang="en-US" altLang="en-US" b="1" dirty="0">
                <a:solidFill>
                  <a:srgbClr val="002060"/>
                </a:solidFill>
              </a:rPr>
              <a:t>Strict two-phase locking: </a:t>
            </a:r>
            <a:r>
              <a:rPr lang="en-US" altLang="en-US" dirty="0"/>
              <a:t>a transaction must hold all its exclusive locks till it commits/aborts.</a:t>
            </a:r>
          </a:p>
          <a:p>
            <a:pPr lvl="2">
              <a:lnSpc>
                <a:spcPct val="110000"/>
              </a:lnSpc>
            </a:pPr>
            <a:r>
              <a:rPr lang="en-US" altLang="en-US" dirty="0"/>
              <a:t>Ensures recoverability and avoids cascading roll-backs</a:t>
            </a:r>
          </a:p>
          <a:p>
            <a:pPr lvl="1">
              <a:lnSpc>
                <a:spcPct val="110000"/>
              </a:lnSpc>
            </a:pPr>
            <a:r>
              <a:rPr lang="en-US" altLang="en-US" b="1" dirty="0">
                <a:solidFill>
                  <a:srgbClr val="002060"/>
                </a:solidFill>
              </a:rPr>
              <a:t>Rigorous two-phase locking</a:t>
            </a:r>
            <a:r>
              <a:rPr lang="en-US" altLang="en-US" dirty="0"/>
              <a:t>: a transaction must hold </a:t>
            </a:r>
            <a:r>
              <a:rPr lang="en-US" altLang="en-US" i="1" dirty="0"/>
              <a:t>all </a:t>
            </a:r>
            <a:r>
              <a:rPr lang="en-US" altLang="en-US" dirty="0"/>
              <a:t>locks till commit/abort. </a:t>
            </a:r>
          </a:p>
          <a:p>
            <a:pPr lvl="2">
              <a:lnSpc>
                <a:spcPct val="110000"/>
              </a:lnSpc>
            </a:pPr>
            <a:r>
              <a:rPr lang="en-US" altLang="en-US" dirty="0"/>
              <a:t>Transactions can be serialized in the order in which they commit.</a:t>
            </a:r>
          </a:p>
          <a:p>
            <a:pPr>
              <a:lnSpc>
                <a:spcPct val="110000"/>
              </a:lnSpc>
            </a:pPr>
            <a:r>
              <a:rPr lang="en-US" altLang="en-US" dirty="0"/>
              <a:t>Most databases implement rigorous two-phase locking, </a:t>
            </a:r>
            <a:r>
              <a:rPr lang="en-US" altLang="en-US" i="1" dirty="0"/>
              <a:t>but refer to it as simply two-phase locking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b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1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1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db" id="{854B61EF-CFBF-4F4D-90C6-BAB015E35D01}" vid="{BC3EFCCA-7EC7-446B-8189-3ECEF79E3264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</Template>
  <TotalTime>97613</TotalTime>
  <Words>4683</Words>
  <Application>Microsoft Macintosh PowerPoint</Application>
  <PresentationFormat>On-screen Show (4:3)</PresentationFormat>
  <Paragraphs>514</Paragraphs>
  <Slides>56</Slides>
  <Notes>52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4" baseType="lpstr">
      <vt:lpstr>Arial</vt:lpstr>
      <vt:lpstr>Cambria Math</vt:lpstr>
      <vt:lpstr>Helvetica</vt:lpstr>
      <vt:lpstr>Monotype Sorts</vt:lpstr>
      <vt:lpstr>Times New Roman</vt:lpstr>
      <vt:lpstr>Webdings</vt:lpstr>
      <vt:lpstr>Wingdings</vt:lpstr>
      <vt:lpstr>db</vt:lpstr>
      <vt:lpstr>Chapter 18 : Concurrency Control </vt:lpstr>
      <vt:lpstr>Lock-Based Protocols</vt:lpstr>
      <vt:lpstr>Lock-Based Protocols (Cont.)</vt:lpstr>
      <vt:lpstr>Lock-Based Protocols (Cont.)</vt:lpstr>
      <vt:lpstr>Schedule With Lock Grants</vt:lpstr>
      <vt:lpstr>Deadlock</vt:lpstr>
      <vt:lpstr>Deadlock (Cont.)</vt:lpstr>
      <vt:lpstr>The Two-Phase Locking Protocol</vt:lpstr>
      <vt:lpstr>The Two-Phase Locking Protocol (Cont.)</vt:lpstr>
      <vt:lpstr>The Two-Phase Locking Protocol (Cont.)</vt:lpstr>
      <vt:lpstr>Locking Protocols</vt:lpstr>
      <vt:lpstr>Lock Conversions</vt:lpstr>
      <vt:lpstr>Automatic Acquisition of Locks</vt:lpstr>
      <vt:lpstr>Automatic Acquisition of Locks (Cont.)</vt:lpstr>
      <vt:lpstr>Implementation of Locking</vt:lpstr>
      <vt:lpstr>Lock Table</vt:lpstr>
      <vt:lpstr>Graph-Based Protocols</vt:lpstr>
      <vt:lpstr>Tree Protocol</vt:lpstr>
      <vt:lpstr>Graph-Based Protocols (Cont.)</vt:lpstr>
      <vt:lpstr>Deadlock Handling</vt:lpstr>
      <vt:lpstr>Deadlock Handling</vt:lpstr>
      <vt:lpstr>More Deadlock Prevention Strategies</vt:lpstr>
      <vt:lpstr>Deadlock prevention (Cont.)</vt:lpstr>
      <vt:lpstr>Deadlock Detection</vt:lpstr>
      <vt:lpstr>Deadlock Recovery</vt:lpstr>
      <vt:lpstr>Multiple Granularity</vt:lpstr>
      <vt:lpstr>Example of Granularity Hierarchy</vt:lpstr>
      <vt:lpstr>Example of Granularity Hierarchy</vt:lpstr>
      <vt:lpstr>Intention Lock Modes</vt:lpstr>
      <vt:lpstr>Compatibility Matrix with Intention Lock Modes</vt:lpstr>
      <vt:lpstr>Multiple Granularity Locking Scheme</vt:lpstr>
      <vt:lpstr>Insert/Delete Operations and Predicate Reads</vt:lpstr>
      <vt:lpstr>Phantom Phenomenon</vt:lpstr>
      <vt:lpstr>Insert/Delete Operations and Predicate Reads</vt:lpstr>
      <vt:lpstr>Handling Phantoms</vt:lpstr>
      <vt:lpstr>Index Locking To Prevent Phantoms</vt:lpstr>
      <vt:lpstr>Next-Key Locking to Prevent Phantoms</vt:lpstr>
      <vt:lpstr>PowerPoint Presentation</vt:lpstr>
      <vt:lpstr>Timestamp-Based Protocols</vt:lpstr>
      <vt:lpstr>Timestamp-Ordering Protocol</vt:lpstr>
      <vt:lpstr>Timestamp-Based Protocols (Cont.)</vt:lpstr>
      <vt:lpstr>Timestamp-Based Protocols (Cont.)</vt:lpstr>
      <vt:lpstr>Example of Schedule Under TSO</vt:lpstr>
      <vt:lpstr>Another Example Under TSO</vt:lpstr>
      <vt:lpstr>Correctness of Timestamp-Ordering Protocol</vt:lpstr>
      <vt:lpstr>Recoverability and Cascade Freedom</vt:lpstr>
      <vt:lpstr>Thomas’ Write Rule</vt:lpstr>
      <vt:lpstr>Validation-Based Protocol</vt:lpstr>
      <vt:lpstr>Validation-Based Protocol</vt:lpstr>
      <vt:lpstr>Validation-Based Protocol (Cont.)</vt:lpstr>
      <vt:lpstr>Validation Test for Transaction Tj</vt:lpstr>
      <vt:lpstr>Schedule Produced by Validation</vt:lpstr>
      <vt:lpstr>View Serializability</vt:lpstr>
      <vt:lpstr>View Serializability (Cont.)</vt:lpstr>
      <vt:lpstr>Test for View Serializability</vt:lpstr>
      <vt:lpstr>Other Notions of Serializability</vt:lpstr>
    </vt:vector>
  </TitlesOfParts>
  <Company>IITB, Mumbai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14: Concurrency Control</dc:title>
  <dc:creator>nandu</dc:creator>
  <cp:lastModifiedBy>Khomsun Singhirunnusorn</cp:lastModifiedBy>
  <cp:revision>432</cp:revision>
  <dcterms:created xsi:type="dcterms:W3CDTF">2009-12-21T15:40:24Z</dcterms:created>
  <dcterms:modified xsi:type="dcterms:W3CDTF">2021-08-11T22:54:30Z</dcterms:modified>
</cp:coreProperties>
</file>