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59" r:id="rId4"/>
    <p:sldId id="271" r:id="rId5"/>
    <p:sldId id="260" r:id="rId6"/>
    <p:sldId id="261" r:id="rId7"/>
    <p:sldId id="262" r:id="rId8"/>
    <p:sldId id="263" r:id="rId9"/>
    <p:sldId id="272" r:id="rId10"/>
    <p:sldId id="273" r:id="rId11"/>
    <p:sldId id="264" r:id="rId12"/>
    <p:sldId id="274" r:id="rId13"/>
    <p:sldId id="265" r:id="rId14"/>
    <p:sldId id="267" r:id="rId15"/>
    <p:sldId id="268" r:id="rId16"/>
    <p:sldId id="276" r:id="rId17"/>
    <p:sldId id="270"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12/19/2011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12/19/2011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12/19/2011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12/19/2011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1295399"/>
          </a:xfrm>
        </p:spPr>
        <p:txBody>
          <a:bodyPr>
            <a:normAutofit/>
          </a:bodyPr>
          <a:lstStyle/>
          <a:p>
            <a:pPr algn="ctr">
              <a:buNone/>
            </a:pPr>
            <a:r>
              <a:rPr lang="en-US" sz="6000" b="1" dirty="0" smtClean="0">
                <a:solidFill>
                  <a:schemeClr val="tx2"/>
                </a:solidFill>
              </a:rPr>
              <a:t>Multithreading </a:t>
            </a:r>
            <a:endParaRPr lang="en-US" sz="6000" b="1" dirty="0">
              <a:solidFill>
                <a:schemeClr val="tx2"/>
              </a:solidFill>
              <a:latin typeface="+mj-lt"/>
            </a:endParaRPr>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  tasking  for using multiple  thread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Syntax:-</a:t>
            </a:r>
          </a:p>
          <a:p>
            <a:r>
              <a:rPr lang="en-US" dirty="0" smtClean="0"/>
              <a:t> class  multiple  implements Runnable</a:t>
            </a:r>
          </a:p>
          <a:p>
            <a:pPr>
              <a:buNone/>
            </a:pPr>
            <a:r>
              <a:rPr lang="en-US" dirty="0" smtClean="0"/>
              <a:t> {</a:t>
            </a:r>
          </a:p>
          <a:p>
            <a:pPr>
              <a:buNone/>
            </a:pPr>
            <a:r>
              <a:rPr lang="en-US" dirty="0" smtClean="0"/>
              <a:t> run()</a:t>
            </a:r>
          </a:p>
          <a:p>
            <a:pPr>
              <a:buNone/>
            </a:pPr>
            <a:r>
              <a:rPr lang="en-US" dirty="0" smtClean="0"/>
              <a:t> {----------</a:t>
            </a:r>
          </a:p>
          <a:p>
            <a:pPr>
              <a:buNone/>
            </a:pPr>
            <a:r>
              <a:rPr lang="en-US" dirty="0" smtClean="0"/>
              <a:t> -------------B.L}</a:t>
            </a:r>
          </a:p>
          <a:p>
            <a:pPr>
              <a:buNone/>
            </a:pPr>
            <a:r>
              <a:rPr lang="en-US" dirty="0" smtClean="0"/>
              <a:t> P s v m(S [] </a:t>
            </a:r>
            <a:r>
              <a:rPr lang="en-US" dirty="0" err="1" smtClean="0"/>
              <a:t>args</a:t>
            </a:r>
            <a:r>
              <a:rPr lang="en-US" dirty="0" smtClean="0"/>
              <a:t>)</a:t>
            </a:r>
          </a:p>
          <a:p>
            <a:pPr>
              <a:buNone/>
            </a:pPr>
            <a:r>
              <a:rPr lang="en-US" dirty="0" smtClean="0"/>
              <a:t> multiple m1=new  multiple();</a:t>
            </a:r>
          </a:p>
          <a:p>
            <a:pPr>
              <a:buNone/>
            </a:pPr>
            <a:r>
              <a:rPr lang="en-US" dirty="0" smtClean="0"/>
              <a:t> multiple m2=new  multiple();</a:t>
            </a:r>
          </a:p>
          <a:p>
            <a:pPr>
              <a:buNone/>
            </a:pPr>
            <a:r>
              <a:rPr lang="en-US" dirty="0" smtClean="0"/>
              <a:t> Thread  t1=new Thread(m1); </a:t>
            </a:r>
          </a:p>
          <a:p>
            <a:pPr>
              <a:buNone/>
            </a:pPr>
            <a:r>
              <a:rPr lang="en-US" dirty="0" smtClean="0"/>
              <a:t> Thread  t2=new Thread(m2);  </a:t>
            </a:r>
          </a:p>
          <a:p>
            <a:pPr>
              <a:buNone/>
            </a:pPr>
            <a:r>
              <a:rPr lang="en-US" dirty="0" smtClean="0"/>
              <a:t>    t1.start();</a:t>
            </a:r>
          </a:p>
          <a:p>
            <a:pPr>
              <a:buNone/>
            </a:pPr>
            <a:r>
              <a:rPr lang="en-US" dirty="0" smtClean="0"/>
              <a:t>    t2.start();</a:t>
            </a:r>
          </a:p>
          <a:p>
            <a:pPr>
              <a:buNone/>
            </a:pPr>
            <a:r>
              <a:rPr lang="en-US" dirty="0" smtClean="0"/>
              <a:t>  }  }</a:t>
            </a:r>
          </a:p>
          <a:p>
            <a:pPr>
              <a:buNone/>
            </a:pPr>
            <a:endParaRPr lang="en-US" dirty="0"/>
          </a:p>
        </p:txBody>
      </p:sp>
      <p:pic>
        <p:nvPicPr>
          <p:cNvPr id="4"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Life Cycle of Threads</a:t>
            </a:r>
            <a:endParaRPr lang="en-US" b="1" dirty="0"/>
          </a:p>
        </p:txBody>
      </p:sp>
      <p:sp>
        <p:nvSpPr>
          <p:cNvPr id="3" name="Content Placeholder 2"/>
          <p:cNvSpPr>
            <a:spLocks noGrp="1"/>
          </p:cNvSpPr>
          <p:nvPr>
            <p:ph idx="1"/>
          </p:nvPr>
        </p:nvSpPr>
        <p:spPr/>
        <p:txBody>
          <a:bodyPr>
            <a:normAutofit fontScale="85000" lnSpcReduction="10000"/>
          </a:bodyPr>
          <a:lstStyle/>
          <a:p>
            <a:pPr>
              <a:lnSpc>
                <a:spcPct val="150000"/>
              </a:lnSpc>
              <a:buFont typeface="Wingdings" pitchFamily="2" charset="2"/>
              <a:buChar char="Ø"/>
            </a:pPr>
            <a:r>
              <a:rPr lang="en-US" sz="2800" dirty="0" smtClean="0"/>
              <a:t>A thread can act of several possible states are:</a:t>
            </a:r>
          </a:p>
          <a:p>
            <a:pPr>
              <a:lnSpc>
                <a:spcPct val="150000"/>
              </a:lnSpc>
              <a:buNone/>
            </a:pPr>
            <a:r>
              <a:rPr lang="en-US" sz="2800" dirty="0" smtClean="0"/>
              <a:t>      1.New Thread State( run()</a:t>
            </a:r>
          </a:p>
          <a:p>
            <a:pPr>
              <a:lnSpc>
                <a:spcPct val="150000"/>
              </a:lnSpc>
              <a:buNone/>
            </a:pPr>
            <a:r>
              <a:rPr lang="en-US" sz="2800" dirty="0" smtClean="0"/>
              <a:t>          Thread t=new Thread)</a:t>
            </a:r>
          </a:p>
          <a:p>
            <a:pPr>
              <a:lnSpc>
                <a:spcPct val="150000"/>
              </a:lnSpc>
              <a:buNone/>
            </a:pPr>
            <a:r>
              <a:rPr lang="en-US" sz="2800" dirty="0" smtClean="0"/>
              <a:t>      2.Runnable State(</a:t>
            </a:r>
            <a:r>
              <a:rPr lang="en-US" sz="2800" dirty="0" err="1" smtClean="0"/>
              <a:t>t.start</a:t>
            </a:r>
            <a:r>
              <a:rPr lang="en-US" sz="2800" dirty="0" smtClean="0"/>
              <a:t>())</a:t>
            </a:r>
          </a:p>
          <a:p>
            <a:pPr>
              <a:lnSpc>
                <a:spcPct val="150000"/>
              </a:lnSpc>
              <a:buNone/>
            </a:pPr>
            <a:r>
              <a:rPr lang="en-US" sz="2800" dirty="0" smtClean="0"/>
              <a:t>      3.Not Runnable State(</a:t>
            </a:r>
            <a:r>
              <a:rPr lang="en-US" sz="2800" dirty="0" err="1" smtClean="0"/>
              <a:t>t.sleep</a:t>
            </a:r>
            <a:r>
              <a:rPr lang="en-US" sz="2800" dirty="0" smtClean="0"/>
              <a:t>())</a:t>
            </a:r>
          </a:p>
          <a:p>
            <a:pPr>
              <a:lnSpc>
                <a:spcPct val="150000"/>
              </a:lnSpc>
              <a:buNone/>
            </a:pPr>
            <a:r>
              <a:rPr lang="en-US" sz="2800" dirty="0" smtClean="0"/>
              <a:t>      4.Suspended State(wait(),notify(),</a:t>
            </a:r>
            <a:r>
              <a:rPr lang="en-US" sz="2800" dirty="0" err="1" smtClean="0"/>
              <a:t>notifyAll</a:t>
            </a:r>
            <a:r>
              <a:rPr lang="en-US" sz="2800" dirty="0" smtClean="0"/>
              <a:t>())</a:t>
            </a:r>
          </a:p>
          <a:p>
            <a:pPr>
              <a:lnSpc>
                <a:spcPct val="150000"/>
              </a:lnSpc>
              <a:buNone/>
            </a:pPr>
            <a:r>
              <a:rPr lang="en-US" sz="2800" dirty="0" smtClean="0"/>
              <a:t>      5.Dead State(control comes out of run()        </a:t>
            </a:r>
          </a:p>
          <a:p>
            <a:pPr>
              <a:lnSpc>
                <a:spcPct val="150000"/>
              </a:lnSpc>
              <a:buNone/>
            </a:pPr>
            <a:r>
              <a:rPr lang="en-US" sz="2800" dirty="0" smtClean="0"/>
              <a:t>         method)</a:t>
            </a:r>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class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err="1" smtClean="0"/>
              <a:t>currentThread</a:t>
            </a:r>
            <a:r>
              <a:rPr lang="en-US" dirty="0" smtClean="0"/>
              <a:t>():-displays the current class of the thread….</a:t>
            </a:r>
          </a:p>
          <a:p>
            <a:r>
              <a:rPr lang="en-US" dirty="0" smtClean="0"/>
              <a:t> start():-start the current class thread…</a:t>
            </a:r>
          </a:p>
          <a:p>
            <a:r>
              <a:rPr lang="en-US" dirty="0" smtClean="0"/>
              <a:t> run():-ready to execute the statements, within the run()method…. </a:t>
            </a:r>
          </a:p>
          <a:p>
            <a:r>
              <a:rPr lang="en-US" dirty="0" smtClean="0"/>
              <a:t> sleep(milliseconds):-To stop of a thread for a specified time….</a:t>
            </a:r>
          </a:p>
          <a:p>
            <a:r>
              <a:rPr lang="en-US" dirty="0" smtClean="0"/>
              <a:t> </a:t>
            </a:r>
            <a:r>
              <a:rPr lang="en-US" dirty="0" err="1" smtClean="0"/>
              <a:t>setName</a:t>
            </a:r>
            <a:r>
              <a:rPr lang="en-US" dirty="0" smtClean="0"/>
              <a:t>():-set the name to thread…</a:t>
            </a:r>
          </a:p>
          <a:p>
            <a:r>
              <a:rPr lang="en-US" dirty="0" smtClean="0"/>
              <a:t> </a:t>
            </a:r>
            <a:r>
              <a:rPr lang="en-US" dirty="0" err="1" smtClean="0"/>
              <a:t>getName</a:t>
            </a:r>
            <a:r>
              <a:rPr lang="en-US" dirty="0" smtClean="0"/>
              <a:t>():-get the name of the thread…</a:t>
            </a:r>
          </a:p>
          <a:p>
            <a:r>
              <a:rPr lang="en-US" dirty="0" smtClean="0"/>
              <a:t> </a:t>
            </a:r>
            <a:r>
              <a:rPr lang="en-US" dirty="0" err="1" smtClean="0"/>
              <a:t>isAlive</a:t>
            </a:r>
            <a:r>
              <a:rPr lang="en-US" dirty="0" smtClean="0"/>
              <a:t>():-test </a:t>
            </a:r>
            <a:r>
              <a:rPr lang="en-US" dirty="0" smtClean="0"/>
              <a:t> </a:t>
            </a:r>
            <a:r>
              <a:rPr lang="en-US" dirty="0" smtClean="0"/>
              <a:t>for thread</a:t>
            </a:r>
            <a:r>
              <a:rPr lang="en-US" dirty="0" smtClean="0"/>
              <a:t>, </a:t>
            </a:r>
            <a:r>
              <a:rPr lang="en-US" dirty="0" smtClean="0"/>
              <a:t>if a thread is alive or not..</a:t>
            </a:r>
          </a:p>
          <a:p>
            <a:r>
              <a:rPr lang="en-US" dirty="0" smtClean="0"/>
              <a:t> join():- To wait till a thread is dies…</a:t>
            </a:r>
          </a:p>
          <a:p>
            <a:endParaRPr lang="en-US" dirty="0"/>
          </a:p>
        </p:txBody>
      </p:sp>
      <p:pic>
        <p:nvPicPr>
          <p:cNvPr id="4" name="Picture 9"/>
          <p:cNvPicPr>
            <a:picLocks noChangeAspect="1" noChangeArrowheads="1"/>
          </p:cNvPicPr>
          <p:nvPr/>
        </p:nvPicPr>
        <p:blipFill>
          <a:blip r:embed="rId2"/>
          <a:srcRect/>
          <a:stretch>
            <a:fillRect/>
          </a:stretch>
        </p:blipFill>
        <p:spPr bwMode="auto">
          <a:xfrm>
            <a:off x="6553200" y="5867400"/>
            <a:ext cx="2514600" cy="990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14400"/>
          </a:xfrm>
        </p:spPr>
        <p:txBody>
          <a:bodyPr/>
          <a:lstStyle/>
          <a:p>
            <a:pPr algn="ctr"/>
            <a:r>
              <a:rPr lang="en-US" b="1" dirty="0" smtClean="0"/>
              <a:t>Thread Priorities</a:t>
            </a:r>
            <a:endParaRPr lang="en-US" b="1" dirty="0"/>
          </a:p>
        </p:txBody>
      </p:sp>
      <p:sp>
        <p:nvSpPr>
          <p:cNvPr id="3" name="Content Placeholder 2"/>
          <p:cNvSpPr>
            <a:spLocks noGrp="1"/>
          </p:cNvSpPr>
          <p:nvPr>
            <p:ph idx="1"/>
          </p:nvPr>
        </p:nvSpPr>
        <p:spPr>
          <a:xfrm>
            <a:off x="457200" y="1295400"/>
            <a:ext cx="7239000" cy="5562600"/>
          </a:xfrm>
        </p:spPr>
        <p:txBody>
          <a:bodyPr>
            <a:noAutofit/>
          </a:bodyPr>
          <a:lstStyle/>
          <a:p>
            <a:pPr>
              <a:lnSpc>
                <a:spcPct val="160000"/>
              </a:lnSpc>
              <a:buFont typeface="Wingdings" pitchFamily="2" charset="2"/>
              <a:buChar char="Ø"/>
            </a:pPr>
            <a:r>
              <a:rPr lang="en-US" sz="1600" dirty="0" smtClean="0"/>
              <a:t>Determine which thread receives CPU control and gets to be executed first.</a:t>
            </a:r>
          </a:p>
          <a:p>
            <a:pPr>
              <a:lnSpc>
                <a:spcPct val="160000"/>
              </a:lnSpc>
              <a:buFont typeface="Wingdings" pitchFamily="2" charset="2"/>
              <a:buChar char="Ø"/>
            </a:pPr>
            <a:r>
              <a:rPr lang="en-US" sz="1600" dirty="0" smtClean="0"/>
              <a:t>Priority ranges from Integer 1 to 10.</a:t>
            </a:r>
          </a:p>
          <a:p>
            <a:pPr>
              <a:lnSpc>
                <a:spcPct val="160000"/>
              </a:lnSpc>
              <a:buFont typeface="Wingdings" pitchFamily="2" charset="2"/>
              <a:buChar char="Ø"/>
            </a:pPr>
            <a:r>
              <a:rPr lang="en-US" sz="1600" dirty="0" smtClean="0"/>
              <a:t> Types of Priorities:</a:t>
            </a:r>
          </a:p>
          <a:p>
            <a:pPr>
              <a:lnSpc>
                <a:spcPct val="160000"/>
              </a:lnSpc>
              <a:buNone/>
            </a:pPr>
            <a:r>
              <a:rPr lang="en-US" sz="1600" dirty="0" smtClean="0"/>
              <a:t>                       Min-1</a:t>
            </a:r>
          </a:p>
          <a:p>
            <a:pPr>
              <a:lnSpc>
                <a:spcPct val="160000"/>
              </a:lnSpc>
              <a:buNone/>
            </a:pPr>
            <a:r>
              <a:rPr lang="en-US" sz="1600" dirty="0" smtClean="0"/>
              <a:t>                       Norm-5 </a:t>
            </a:r>
          </a:p>
          <a:p>
            <a:pPr>
              <a:lnSpc>
                <a:spcPct val="160000"/>
              </a:lnSpc>
              <a:buNone/>
            </a:pPr>
            <a:r>
              <a:rPr lang="en-US" sz="1600" dirty="0" smtClean="0"/>
              <a:t>                       Max-10</a:t>
            </a:r>
          </a:p>
          <a:p>
            <a:pPr>
              <a:lnSpc>
                <a:spcPct val="160000"/>
              </a:lnSpc>
              <a:buNone/>
            </a:pPr>
            <a:r>
              <a:rPr lang="en-US" sz="1600" dirty="0" smtClean="0"/>
              <a:t>Methods:-</a:t>
            </a:r>
          </a:p>
          <a:p>
            <a:pPr>
              <a:lnSpc>
                <a:spcPct val="160000"/>
              </a:lnSpc>
              <a:buNone/>
            </a:pPr>
            <a:r>
              <a:rPr lang="en-US" sz="1600" dirty="0" smtClean="0"/>
              <a:t> setPriority():- set the priority to the thread….</a:t>
            </a:r>
          </a:p>
          <a:p>
            <a:pPr>
              <a:lnSpc>
                <a:spcPct val="160000"/>
              </a:lnSpc>
              <a:buNone/>
            </a:pPr>
            <a:r>
              <a:rPr lang="en-US" sz="1600" dirty="0" smtClean="0"/>
              <a:t>Ex:- t. setPriority();</a:t>
            </a:r>
          </a:p>
          <a:p>
            <a:pPr>
              <a:lnSpc>
                <a:spcPct val="160000"/>
              </a:lnSpc>
              <a:buNone/>
            </a:pPr>
            <a:r>
              <a:rPr lang="en-US" sz="1600" dirty="0" smtClean="0"/>
              <a:t>getPriority():- get the priority of the thread….</a:t>
            </a:r>
          </a:p>
          <a:p>
            <a:pPr>
              <a:lnSpc>
                <a:spcPct val="160000"/>
              </a:lnSpc>
              <a:buNone/>
            </a:pPr>
            <a:r>
              <a:rPr lang="en-US" sz="1600" dirty="0" smtClean="0"/>
              <a:t>Ex:- t. getPriority();</a:t>
            </a:r>
          </a:p>
          <a:p>
            <a:pPr>
              <a:lnSpc>
                <a:spcPct val="160000"/>
              </a:lnSpc>
              <a:buNone/>
            </a:pPr>
            <a:endParaRPr lang="en-US" sz="1600" dirty="0" smtClean="0"/>
          </a:p>
          <a:p>
            <a:pPr>
              <a:lnSpc>
                <a:spcPct val="160000"/>
              </a:lnSpc>
              <a:buNone/>
            </a:pPr>
            <a:endParaRPr lang="en-US" sz="1600" dirty="0" smtClean="0"/>
          </a:p>
          <a:p>
            <a:pPr>
              <a:lnSpc>
                <a:spcPct val="160000"/>
              </a:lnSpc>
              <a:buNone/>
            </a:pPr>
            <a:endParaRPr lang="en-US" sz="2400" dirty="0" smtClean="0"/>
          </a:p>
          <a:p>
            <a:pPr>
              <a:lnSpc>
                <a:spcPct val="160000"/>
              </a:lnSpc>
              <a:buNone/>
            </a:pPr>
            <a:endParaRPr lang="en-US" sz="2400" dirty="0" smtClean="0"/>
          </a:p>
          <a:p>
            <a:pPr>
              <a:lnSpc>
                <a:spcPct val="160000"/>
              </a:lnSpc>
              <a:buNone/>
            </a:pPr>
            <a:r>
              <a:rPr lang="en-US" sz="2400" dirty="0" smtClean="0"/>
              <a:t>                        </a:t>
            </a:r>
            <a:endParaRPr lang="en-US" sz="2400" dirty="0"/>
          </a:p>
        </p:txBody>
      </p:sp>
      <p:pic>
        <p:nvPicPr>
          <p:cNvPr id="5"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  Synchronization</a:t>
            </a:r>
            <a:endParaRPr lang="en-US" b="1" dirty="0"/>
          </a:p>
        </p:txBody>
      </p:sp>
      <p:sp>
        <p:nvSpPr>
          <p:cNvPr id="3" name="Content Placeholder 2"/>
          <p:cNvSpPr>
            <a:spLocks noGrp="1"/>
          </p:cNvSpPr>
          <p:nvPr>
            <p:ph idx="1"/>
          </p:nvPr>
        </p:nvSpPr>
        <p:spPr/>
        <p:txBody>
          <a:bodyPr>
            <a:normAutofit fontScale="70000" lnSpcReduction="20000"/>
          </a:bodyPr>
          <a:lstStyle/>
          <a:p>
            <a:pPr>
              <a:lnSpc>
                <a:spcPct val="150000"/>
              </a:lnSpc>
              <a:buFont typeface="Wingdings" pitchFamily="2" charset="2"/>
              <a:buChar char="Ø"/>
            </a:pPr>
            <a:r>
              <a:rPr lang="en-US" sz="2800" dirty="0" smtClean="0"/>
              <a:t>   when a thread is already acting on one  object ,on that time preventing any other thread from acting on the  same object is called  Thread Synchronization…. </a:t>
            </a:r>
          </a:p>
          <a:p>
            <a:pPr>
              <a:lnSpc>
                <a:spcPct val="150000"/>
              </a:lnSpc>
              <a:buFont typeface="Wingdings" pitchFamily="2" charset="2"/>
              <a:buChar char="Ø"/>
            </a:pPr>
            <a:r>
              <a:rPr lang="en-US" sz="2800" dirty="0" smtClean="0"/>
              <a:t>When ever we can apply the synchronization on the program,we can use the keyword as a ‘synchronized’…</a:t>
            </a:r>
          </a:p>
          <a:p>
            <a:pPr>
              <a:lnSpc>
                <a:spcPct val="150000"/>
              </a:lnSpc>
              <a:buFont typeface="Wingdings" pitchFamily="2" charset="2"/>
              <a:buChar char="Ø"/>
            </a:pPr>
            <a:r>
              <a:rPr lang="en-US" sz="2800" dirty="0" smtClean="0"/>
              <a:t>We can use synchronized keyword on the block level and method level and object level also…</a:t>
            </a:r>
          </a:p>
          <a:p>
            <a:pPr>
              <a:lnSpc>
                <a:spcPct val="150000"/>
              </a:lnSpc>
              <a:buFont typeface="Wingdings" pitchFamily="2" charset="2"/>
              <a:buChar char="Ø"/>
            </a:pPr>
            <a:r>
              <a:rPr lang="en-US" sz="2800" dirty="0" smtClean="0"/>
              <a:t>When ever we can apply  the synchronization on the program,we can get the accurate result from that program…..</a:t>
            </a:r>
          </a:p>
          <a:p>
            <a:pPr>
              <a:lnSpc>
                <a:spcPct val="150000"/>
              </a:lnSpc>
              <a:buNone/>
            </a:pPr>
            <a:endParaRPr lang="en-US" sz="2800" dirty="0"/>
          </a:p>
        </p:txBody>
      </p:sp>
      <p:pic>
        <p:nvPicPr>
          <p:cNvPr id="5"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a:lnSpc>
                <a:spcPct val="150000"/>
              </a:lnSpc>
              <a:buFont typeface="Wingdings" pitchFamily="2" charset="2"/>
              <a:buChar char="Ø"/>
            </a:pPr>
            <a:r>
              <a:rPr lang="en-US" sz="2800" dirty="0" smtClean="0"/>
              <a:t>We can use three methods in Synchronization process. Those methods are:</a:t>
            </a:r>
          </a:p>
          <a:p>
            <a:pPr>
              <a:lnSpc>
                <a:spcPct val="150000"/>
              </a:lnSpc>
              <a:buNone/>
            </a:pPr>
            <a:r>
              <a:rPr lang="en-US" sz="2800" dirty="0" smtClean="0"/>
              <a:t>    1.notify():-when release the object on that time  sends the notification to the waiting thread..</a:t>
            </a:r>
          </a:p>
          <a:p>
            <a:pPr>
              <a:lnSpc>
                <a:spcPct val="150000"/>
              </a:lnSpc>
              <a:buNone/>
            </a:pPr>
            <a:r>
              <a:rPr lang="en-US" sz="2800" dirty="0" smtClean="0"/>
              <a:t>    2.notifyAll():- when release the object on that time  sends the notification to the waiting all threads..</a:t>
            </a:r>
          </a:p>
          <a:p>
            <a:pPr>
              <a:lnSpc>
                <a:spcPct val="150000"/>
              </a:lnSpc>
              <a:buNone/>
            </a:pPr>
            <a:r>
              <a:rPr lang="en-US" sz="2800" dirty="0" smtClean="0"/>
              <a:t>    3.wait():-here thread is wait for the </a:t>
            </a:r>
            <a:r>
              <a:rPr lang="en-US" sz="2800" dirty="0" err="1" smtClean="0"/>
              <a:t>object,till</a:t>
            </a:r>
            <a:r>
              <a:rPr lang="en-US" sz="2800" dirty="0" smtClean="0"/>
              <a:t> it receives the notification from the notify() and </a:t>
            </a:r>
            <a:r>
              <a:rPr lang="en-US" sz="2800" dirty="0" err="1" smtClean="0"/>
              <a:t>notifyAll</a:t>
            </a:r>
            <a:r>
              <a:rPr lang="en-US" sz="2800" dirty="0" smtClean="0"/>
              <a:t>() methods….when a got notification ,then it is release from the </a:t>
            </a:r>
            <a:r>
              <a:rPr lang="en-US" sz="2800" dirty="0" err="1" smtClean="0"/>
              <a:t>synchonozed</a:t>
            </a:r>
            <a:r>
              <a:rPr lang="en-US" sz="2800" dirty="0" smtClean="0"/>
              <a:t> block…    </a:t>
            </a:r>
          </a:p>
          <a:p>
            <a:pPr>
              <a:lnSpc>
                <a:spcPct val="150000"/>
              </a:lnSpc>
              <a:buNone/>
            </a:pPr>
            <a:r>
              <a:rPr lang="en-US" sz="2800" dirty="0" smtClean="0"/>
              <a:t>The </a:t>
            </a:r>
            <a:r>
              <a:rPr lang="en-US" sz="2800" dirty="0" err="1" smtClean="0"/>
              <a:t>abow</a:t>
            </a:r>
            <a:r>
              <a:rPr lang="en-US" sz="2800" dirty="0" smtClean="0"/>
              <a:t> methods we can implement in the </a:t>
            </a:r>
            <a:r>
              <a:rPr lang="en-US" sz="2800" dirty="0" err="1" smtClean="0"/>
              <a:t>synchonized</a:t>
            </a:r>
            <a:r>
              <a:rPr lang="en-US" sz="2800" dirty="0" smtClean="0"/>
              <a:t> block…</a:t>
            </a:r>
            <a:endParaRPr lang="en-US" sz="2800" dirty="0"/>
          </a:p>
        </p:txBody>
      </p:sp>
      <p:pic>
        <p:nvPicPr>
          <p:cNvPr id="5"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deadlock</a:t>
            </a:r>
            <a:endParaRPr lang="en-US" dirty="0"/>
          </a:p>
        </p:txBody>
      </p:sp>
      <p:sp>
        <p:nvSpPr>
          <p:cNvPr id="3" name="Content Placeholder 2"/>
          <p:cNvSpPr>
            <a:spLocks noGrp="1"/>
          </p:cNvSpPr>
          <p:nvPr>
            <p:ph idx="1"/>
          </p:nvPr>
        </p:nvSpPr>
        <p:spPr/>
        <p:txBody>
          <a:bodyPr/>
          <a:lstStyle/>
          <a:p>
            <a:r>
              <a:rPr lang="en-US" dirty="0" smtClean="0"/>
              <a:t>When a thread has locked an object and waiting for another object to be released by another thread and other thread is also waiting for the first thread to release the first  object..so both the threads are waiting forever..this is called Thread Deadlock..</a:t>
            </a:r>
          </a:p>
          <a:p>
            <a:pPr>
              <a:buNone/>
            </a:pPr>
            <a:endParaRPr lang="en-US" dirty="0" smtClean="0"/>
          </a:p>
          <a:p>
            <a:r>
              <a:rPr lang="en-US" dirty="0" smtClean="0"/>
              <a:t>Avoid the </a:t>
            </a:r>
            <a:r>
              <a:rPr lang="en-US" dirty="0" err="1" smtClean="0"/>
              <a:t>abow</a:t>
            </a:r>
            <a:r>
              <a:rPr lang="en-US" dirty="0" smtClean="0"/>
              <a:t> deadlock </a:t>
            </a:r>
            <a:r>
              <a:rPr lang="en-US" dirty="0" err="1" smtClean="0"/>
              <a:t>problems,we</a:t>
            </a:r>
            <a:r>
              <a:rPr lang="en-US" dirty="0" smtClean="0"/>
              <a:t> can apply the synchronization….</a:t>
            </a:r>
            <a:endParaRPr lang="en-US" dirty="0"/>
          </a:p>
        </p:txBody>
      </p:sp>
      <p:pic>
        <p:nvPicPr>
          <p:cNvPr id="4"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Thread Scheduler</a:t>
            </a:r>
            <a:endParaRPr lang="en-US" dirty="0"/>
          </a:p>
        </p:txBody>
      </p:sp>
      <p:sp>
        <p:nvSpPr>
          <p:cNvPr id="3" name="Content Placeholder 2"/>
          <p:cNvSpPr>
            <a:spLocks noGrp="1"/>
          </p:cNvSpPr>
          <p:nvPr>
            <p:ph idx="1"/>
          </p:nvPr>
        </p:nvSpPr>
        <p:spPr/>
        <p:txBody>
          <a:bodyPr>
            <a:noAutofit/>
          </a:bodyPr>
          <a:lstStyle/>
          <a:p>
            <a:pPr>
              <a:lnSpc>
                <a:spcPct val="150000"/>
              </a:lnSpc>
              <a:buFont typeface="Wingdings" pitchFamily="2" charset="2"/>
              <a:buChar char="Ø"/>
            </a:pPr>
            <a:r>
              <a:rPr lang="en-US" sz="2400" dirty="0" smtClean="0"/>
              <a:t>Java has a Thread Scheduler that monitors all running threads in all programs and decides which threads should be running and which are in line to be executed.</a:t>
            </a:r>
          </a:p>
          <a:p>
            <a:pPr>
              <a:lnSpc>
                <a:spcPct val="150000"/>
              </a:lnSpc>
              <a:buFont typeface="Wingdings" pitchFamily="2" charset="2"/>
              <a:buChar char="Ø"/>
            </a:pPr>
            <a:r>
              <a:rPr lang="en-US" sz="2400" dirty="0" smtClean="0"/>
              <a:t>There are two characteristics of a thread that the scheduler identifies in its decision process.</a:t>
            </a:r>
          </a:p>
          <a:p>
            <a:pPr>
              <a:lnSpc>
                <a:spcPct val="150000"/>
              </a:lnSpc>
              <a:buFont typeface="Wingdings" pitchFamily="2" charset="2"/>
              <a:buChar char="Ø"/>
            </a:pPr>
            <a:r>
              <a:rPr lang="en-US" sz="2400" smtClean="0"/>
              <a:t>The most important </a:t>
            </a:r>
            <a:r>
              <a:rPr lang="en-US" sz="2400" dirty="0" smtClean="0"/>
              <a:t>is the priority of the thread and the other is the daemon thread.</a:t>
            </a:r>
            <a:endParaRPr lang="en-US" sz="2400" dirty="0"/>
          </a:p>
        </p:txBody>
      </p:sp>
      <p:pic>
        <p:nvPicPr>
          <p:cNvPr id="5" name="Picture 9"/>
          <p:cNvPicPr>
            <a:picLocks noChangeAspect="1" noChangeArrowheads="1"/>
          </p:cNvPicPr>
          <p:nvPr/>
        </p:nvPicPr>
        <p:blipFill>
          <a:blip r:embed="rId2"/>
          <a:srcRect/>
          <a:stretch>
            <a:fillRect/>
          </a:stretch>
        </p:blipFill>
        <p:spPr bwMode="auto">
          <a:xfrm>
            <a:off x="6553200" y="5867400"/>
            <a:ext cx="2514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990600"/>
          </a:xfrm>
        </p:spPr>
        <p:txBody>
          <a:bodyPr/>
          <a:lstStyle/>
          <a:p>
            <a:pPr algn="ctr"/>
            <a:r>
              <a:rPr lang="en-US" b="1" dirty="0" smtClean="0"/>
              <a:t>ThreadGroup Class</a:t>
            </a:r>
            <a:endParaRPr lang="en-US" b="1" dirty="0"/>
          </a:p>
        </p:txBody>
      </p:sp>
      <p:sp>
        <p:nvSpPr>
          <p:cNvPr id="3" name="Content Placeholder 2"/>
          <p:cNvSpPr>
            <a:spLocks noGrp="1"/>
          </p:cNvSpPr>
          <p:nvPr>
            <p:ph idx="1"/>
          </p:nvPr>
        </p:nvSpPr>
        <p:spPr>
          <a:xfrm>
            <a:off x="457200" y="1371600"/>
            <a:ext cx="7391400" cy="5084136"/>
          </a:xfrm>
        </p:spPr>
        <p:txBody>
          <a:bodyPr>
            <a:noAutofit/>
          </a:bodyPr>
          <a:lstStyle/>
          <a:p>
            <a:pPr>
              <a:lnSpc>
                <a:spcPct val="150000"/>
              </a:lnSpc>
              <a:buFont typeface="Wingdings" pitchFamily="2" charset="2"/>
              <a:buChar char="Ø"/>
            </a:pPr>
            <a:r>
              <a:rPr lang="en-US" sz="2800" dirty="0" smtClean="0"/>
              <a:t>A thread group represents a set of threads.</a:t>
            </a:r>
          </a:p>
          <a:p>
            <a:pPr>
              <a:lnSpc>
                <a:spcPct val="150000"/>
              </a:lnSpc>
              <a:buFont typeface="Wingdings" pitchFamily="2" charset="2"/>
              <a:buChar char="Ø"/>
            </a:pPr>
            <a:r>
              <a:rPr lang="en-US" sz="2800" dirty="0" smtClean="0"/>
              <a:t>A thread group can also include other thread groups. The thread groups form a tree in which every thread group except the initial thread group has a parent.</a:t>
            </a:r>
          </a:p>
          <a:p>
            <a:pPr>
              <a:lnSpc>
                <a:spcPct val="150000"/>
              </a:lnSpc>
              <a:buFont typeface="Wingdings" pitchFamily="2" charset="2"/>
              <a:buChar char="Ø"/>
            </a:pPr>
            <a:r>
              <a:rPr lang="en-US" sz="2800" dirty="0" smtClean="0"/>
              <a:t>A thread is allowed to access information about its own thread group.</a:t>
            </a:r>
            <a:endParaRPr lang="en-US" sz="2800" dirty="0"/>
          </a:p>
        </p:txBody>
      </p:sp>
      <p:pic>
        <p:nvPicPr>
          <p:cNvPr id="5"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Threadgroup</a:t>
            </a:r>
            <a:r>
              <a:rPr lang="en-US" dirty="0" smtClean="0"/>
              <a: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err="1" smtClean="0"/>
              <a:t>getParent</a:t>
            </a:r>
            <a:r>
              <a:rPr lang="en-US" dirty="0" smtClean="0"/>
              <a:t>():-display the parent thread of that </a:t>
            </a:r>
            <a:r>
              <a:rPr lang="en-US" dirty="0" err="1" smtClean="0"/>
              <a:t>threadgroup</a:t>
            </a:r>
            <a:r>
              <a:rPr lang="en-US" dirty="0" smtClean="0"/>
              <a:t>..</a:t>
            </a:r>
          </a:p>
          <a:p>
            <a:r>
              <a:rPr lang="en-US" dirty="0" smtClean="0"/>
              <a:t> </a:t>
            </a:r>
            <a:r>
              <a:rPr lang="en-US" dirty="0" err="1" smtClean="0"/>
              <a:t>getThreadGroup</a:t>
            </a:r>
            <a:r>
              <a:rPr lang="en-US" dirty="0" smtClean="0"/>
              <a:t>():-returns the witch </a:t>
            </a:r>
            <a:r>
              <a:rPr lang="en-US" dirty="0" err="1" smtClean="0"/>
              <a:t>threadgroup</a:t>
            </a:r>
            <a:r>
              <a:rPr lang="en-US" dirty="0" smtClean="0"/>
              <a:t>..</a:t>
            </a:r>
          </a:p>
          <a:p>
            <a:r>
              <a:rPr lang="en-US" dirty="0" smtClean="0"/>
              <a:t> </a:t>
            </a:r>
            <a:r>
              <a:rPr lang="en-US" dirty="0" err="1" smtClean="0"/>
              <a:t>activeCount</a:t>
            </a:r>
            <a:r>
              <a:rPr lang="en-US" dirty="0" smtClean="0"/>
              <a:t>():-</a:t>
            </a:r>
            <a:r>
              <a:rPr lang="en-US" dirty="0" err="1" smtClean="0"/>
              <a:t>no.of</a:t>
            </a:r>
            <a:r>
              <a:rPr lang="en-US" dirty="0" smtClean="0"/>
              <a:t>  threads in present running threads…</a:t>
            </a:r>
          </a:p>
          <a:p>
            <a:endParaRPr lang="en-US" dirty="0" smtClean="0"/>
          </a:p>
          <a:p>
            <a:r>
              <a:rPr lang="en-US" b="1" u="sng" dirty="0" smtClean="0"/>
              <a:t>Daemon Thread:-</a:t>
            </a:r>
          </a:p>
          <a:p>
            <a:r>
              <a:rPr lang="en-US" dirty="0" smtClean="0"/>
              <a:t>A daemon thread is a </a:t>
            </a:r>
            <a:r>
              <a:rPr lang="en-US" dirty="0" err="1" smtClean="0"/>
              <a:t>thread,that</a:t>
            </a:r>
            <a:r>
              <a:rPr lang="en-US" dirty="0" smtClean="0"/>
              <a:t> executes </a:t>
            </a:r>
            <a:r>
              <a:rPr lang="en-US" dirty="0" err="1" smtClean="0"/>
              <a:t>continuousily</a:t>
            </a:r>
            <a:r>
              <a:rPr lang="en-US" dirty="0" smtClean="0"/>
              <a:t>. Daemon threads are service providers for other threads or objects.</a:t>
            </a:r>
          </a:p>
          <a:p>
            <a:r>
              <a:rPr lang="en-US" dirty="0" smtClean="0"/>
              <a:t>It generally provide </a:t>
            </a:r>
            <a:r>
              <a:rPr lang="en-US" dirty="0" smtClean="0"/>
              <a:t>the service </a:t>
            </a:r>
            <a:r>
              <a:rPr lang="en-US" dirty="0" smtClean="0"/>
              <a:t>in background </a:t>
            </a:r>
            <a:r>
              <a:rPr lang="en-US" dirty="0" smtClean="0"/>
              <a:t>processing in </a:t>
            </a:r>
            <a:r>
              <a:rPr lang="en-US" smtClean="0"/>
              <a:t>server-side programming…. </a:t>
            </a:r>
            <a:endParaRPr lang="en-US" dirty="0" smtClean="0"/>
          </a:p>
          <a:p>
            <a:endParaRPr lang="en-US" dirty="0"/>
          </a:p>
        </p:txBody>
      </p:sp>
      <p:pic>
        <p:nvPicPr>
          <p:cNvPr id="4" name="Picture 9"/>
          <p:cNvPicPr>
            <a:picLocks noChangeAspect="1" noChangeArrowheads="1"/>
          </p:cNvPicPr>
          <p:nvPr/>
        </p:nvPicPr>
        <p:blipFill>
          <a:blip r:embed="rId2"/>
          <a:srcRect/>
          <a:stretch>
            <a:fillRect/>
          </a:stretch>
        </p:blipFill>
        <p:spPr bwMode="auto">
          <a:xfrm>
            <a:off x="6553200" y="6019800"/>
            <a:ext cx="2514600" cy="838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a:t>
            </a:r>
            <a:endParaRPr lang="en-US" b="1" dirty="0"/>
          </a:p>
        </p:txBody>
      </p:sp>
      <p:sp>
        <p:nvSpPr>
          <p:cNvPr id="3" name="Content Placeholder 2"/>
          <p:cNvSpPr>
            <a:spLocks noGrp="1"/>
          </p:cNvSpPr>
          <p:nvPr>
            <p:ph idx="1"/>
          </p:nvPr>
        </p:nvSpPr>
        <p:spPr>
          <a:xfrm>
            <a:off x="457200" y="1609416"/>
            <a:ext cx="7239000" cy="4638984"/>
          </a:xfrm>
        </p:spPr>
        <p:txBody>
          <a:bodyPr>
            <a:normAutofit fontScale="70000" lnSpcReduction="20000"/>
          </a:bodyPr>
          <a:lstStyle/>
          <a:p>
            <a:pPr>
              <a:lnSpc>
                <a:spcPct val="150000"/>
              </a:lnSpc>
              <a:buFont typeface="Wingdings" pitchFamily="2" charset="2"/>
              <a:buChar char="Ø"/>
            </a:pPr>
            <a:r>
              <a:rPr lang="en-US" dirty="0" smtClean="0"/>
              <a:t>Thread  is a separate path of execution of a group of statements.</a:t>
            </a:r>
          </a:p>
          <a:p>
            <a:pPr>
              <a:lnSpc>
                <a:spcPct val="150000"/>
              </a:lnSpc>
              <a:buFont typeface="Wingdings" pitchFamily="2" charset="2"/>
              <a:buChar char="Ø"/>
            </a:pPr>
            <a:r>
              <a:rPr lang="en-US" dirty="0" smtClean="0"/>
              <a:t>JVM uses thread internally to execute set of statements… </a:t>
            </a:r>
          </a:p>
          <a:p>
            <a:pPr>
              <a:lnSpc>
                <a:spcPct val="150000"/>
              </a:lnSpc>
              <a:buFont typeface="Wingdings" pitchFamily="2" charset="2"/>
              <a:buChar char="Ø"/>
            </a:pPr>
            <a:r>
              <a:rPr lang="en-US" dirty="0" smtClean="0"/>
              <a:t>The ‘main’ thread is always  runs the internally ..</a:t>
            </a:r>
          </a:p>
          <a:p>
            <a:pPr>
              <a:lnSpc>
                <a:spcPct val="150000"/>
              </a:lnSpc>
              <a:buFont typeface="Wingdings" pitchFamily="2" charset="2"/>
              <a:buChar char="Ø"/>
            </a:pPr>
            <a:r>
              <a:rPr lang="en-US" dirty="0" smtClean="0"/>
              <a:t>It’s  a  lightweight process ,because  threads utilize the minimum resources of the system, this means here take less memory and less processer time also…</a:t>
            </a:r>
          </a:p>
          <a:p>
            <a:pPr>
              <a:lnSpc>
                <a:spcPct val="150000"/>
              </a:lnSpc>
              <a:buFont typeface="Wingdings" pitchFamily="2" charset="2"/>
              <a:buChar char="Ø"/>
            </a:pPr>
            <a:r>
              <a:rPr lang="en-US" dirty="0" smtClean="0"/>
              <a:t>Threads exists in process. Every process must have at least one thread.</a:t>
            </a:r>
          </a:p>
          <a:p>
            <a:pPr>
              <a:lnSpc>
                <a:spcPct val="150000"/>
              </a:lnSpc>
              <a:buFont typeface="Wingdings" pitchFamily="2" charset="2"/>
              <a:buChar char="Ø"/>
            </a:pPr>
            <a:r>
              <a:rPr lang="en-US" dirty="0" smtClean="0"/>
              <a:t>Every thread in Java is created and controlled by the </a:t>
            </a:r>
            <a:r>
              <a:rPr lang="en-US" b="1" dirty="0" smtClean="0">
                <a:solidFill>
                  <a:srgbClr val="FF0000"/>
                </a:solidFill>
              </a:rPr>
              <a:t>java.lang.Thread class</a:t>
            </a:r>
            <a:r>
              <a:rPr lang="en-US" dirty="0" smtClean="0">
                <a:solidFill>
                  <a:srgbClr val="FF0000"/>
                </a:solidFill>
              </a:rPr>
              <a:t>.</a:t>
            </a:r>
          </a:p>
          <a:p>
            <a:pPr>
              <a:buFont typeface="Wingdings" pitchFamily="2" charset="2"/>
              <a:buChar char="Ø"/>
            </a:pPr>
            <a:endParaRPr lang="en-US"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Reasons for using Threads</a:t>
            </a:r>
            <a:endParaRPr lang="en-US" b="1" dirty="0"/>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Ø"/>
            </a:pPr>
            <a:r>
              <a:rPr lang="en-US" sz="2800" dirty="0" smtClean="0"/>
              <a:t> Make the UI more responsive.</a:t>
            </a:r>
          </a:p>
          <a:p>
            <a:pPr>
              <a:lnSpc>
                <a:spcPct val="150000"/>
              </a:lnSpc>
              <a:buFont typeface="Wingdings" pitchFamily="2" charset="2"/>
              <a:buChar char="Ø"/>
            </a:pPr>
            <a:r>
              <a:rPr lang="en-US" sz="2800" dirty="0" smtClean="0"/>
              <a:t> Take advantage of multiprocessor systems.</a:t>
            </a:r>
          </a:p>
          <a:p>
            <a:pPr>
              <a:lnSpc>
                <a:spcPct val="150000"/>
              </a:lnSpc>
              <a:buFont typeface="Wingdings" pitchFamily="2" charset="2"/>
              <a:buChar char="Ø"/>
            </a:pPr>
            <a:r>
              <a:rPr lang="en-US" sz="2800" dirty="0" smtClean="0"/>
              <a:t> Simplify modeling.</a:t>
            </a:r>
          </a:p>
          <a:p>
            <a:pPr>
              <a:lnSpc>
                <a:spcPct val="150000"/>
              </a:lnSpc>
              <a:buFont typeface="Wingdings" pitchFamily="2" charset="2"/>
              <a:buChar char="Ø"/>
            </a:pPr>
            <a:r>
              <a:rPr lang="en-US" sz="2800" dirty="0" smtClean="0"/>
              <a:t> Perform asynchronous or background processing.</a:t>
            </a:r>
          </a:p>
          <a:p>
            <a:pPr>
              <a:lnSpc>
                <a:spcPct val="150000"/>
              </a:lnSpc>
              <a:buFont typeface="Wingdings" pitchFamily="2" charset="2"/>
              <a:buChar char="Ø"/>
            </a:pPr>
            <a:r>
              <a:rPr lang="en-US" sz="2800" dirty="0" smtClean="0"/>
              <a:t>Server-side programs to serve the multiple client requests at a time…. </a:t>
            </a:r>
          </a:p>
          <a:p>
            <a:pPr>
              <a:lnSpc>
                <a:spcPct val="150000"/>
              </a:lnSpc>
              <a:buNone/>
            </a:pPr>
            <a:endParaRPr lang="en-US" sz="2800"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tasking</a:t>
            </a:r>
            <a:endParaRPr lang="en-US" dirty="0"/>
          </a:p>
        </p:txBody>
      </p:sp>
      <p:sp>
        <p:nvSpPr>
          <p:cNvPr id="3" name="Content Placeholder 2"/>
          <p:cNvSpPr>
            <a:spLocks noGrp="1"/>
          </p:cNvSpPr>
          <p:nvPr>
            <p:ph idx="1"/>
          </p:nvPr>
        </p:nvSpPr>
        <p:spPr/>
        <p:txBody>
          <a:bodyPr/>
          <a:lstStyle/>
          <a:p>
            <a:r>
              <a:rPr lang="en-US" dirty="0" smtClean="0"/>
              <a:t>It means only one task is given to the processer at a time…</a:t>
            </a:r>
          </a:p>
          <a:p>
            <a:endParaRPr lang="en-US" dirty="0" smtClean="0"/>
          </a:p>
          <a:p>
            <a:r>
              <a:rPr lang="en-US" sz="3200" u="sng" dirty="0" smtClean="0"/>
              <a:t>Multi  Tasking:-</a:t>
            </a:r>
          </a:p>
          <a:p>
            <a:r>
              <a:rPr lang="en-US" sz="3200" dirty="0" smtClean="0"/>
              <a:t>It means multiple tasks given to the processer at a time…</a:t>
            </a:r>
            <a:endParaRPr lang="en-US" sz="3200" dirty="0"/>
          </a:p>
        </p:txBody>
      </p:sp>
      <p:pic>
        <p:nvPicPr>
          <p:cNvPr id="4"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b="1" dirty="0" smtClean="0"/>
              <a:t>Multi Threading</a:t>
            </a:r>
            <a:endParaRPr lang="en-US" b="1" dirty="0"/>
          </a:p>
        </p:txBody>
      </p:sp>
      <p:sp>
        <p:nvSpPr>
          <p:cNvPr id="3" name="Content Placeholder 2"/>
          <p:cNvSpPr>
            <a:spLocks noGrp="1"/>
          </p:cNvSpPr>
          <p:nvPr>
            <p:ph idx="1"/>
          </p:nvPr>
        </p:nvSpPr>
        <p:spPr>
          <a:xfrm>
            <a:off x="457200" y="1295400"/>
            <a:ext cx="8229600" cy="5181600"/>
          </a:xfrm>
        </p:spPr>
        <p:txBody>
          <a:bodyPr>
            <a:normAutofit fontScale="85000" lnSpcReduction="10000"/>
          </a:bodyPr>
          <a:lstStyle/>
          <a:p>
            <a:pPr>
              <a:lnSpc>
                <a:spcPct val="150000"/>
              </a:lnSpc>
              <a:buFont typeface="Wingdings" pitchFamily="2" charset="2"/>
              <a:buChar char="Ø"/>
            </a:pPr>
            <a:r>
              <a:rPr lang="en-US" dirty="0" smtClean="0"/>
              <a:t>Multithreading means we can execute more than one </a:t>
            </a:r>
            <a:r>
              <a:rPr lang="en-US" dirty="0" smtClean="0"/>
              <a:t>threads </a:t>
            </a:r>
            <a:r>
              <a:rPr lang="en-US" dirty="0" smtClean="0"/>
              <a:t>concurrently in a single program.</a:t>
            </a:r>
          </a:p>
          <a:p>
            <a:pPr>
              <a:lnSpc>
                <a:spcPct val="150000"/>
              </a:lnSpc>
              <a:buFont typeface="Wingdings" pitchFamily="2" charset="2"/>
              <a:buChar char="Ø"/>
            </a:pPr>
            <a:r>
              <a:rPr lang="en-US" dirty="0" smtClean="0"/>
              <a:t>It has many </a:t>
            </a:r>
            <a:r>
              <a:rPr lang="en-US" sz="3000" dirty="0" smtClean="0"/>
              <a:t>Advantages</a:t>
            </a:r>
            <a:r>
              <a:rPr lang="en-US" dirty="0" smtClean="0"/>
              <a:t> </a:t>
            </a:r>
            <a:r>
              <a:rPr lang="en-US" dirty="0" smtClean="0"/>
              <a:t>in</a:t>
            </a:r>
            <a:r>
              <a:rPr lang="en-US" dirty="0" smtClean="0"/>
              <a:t> </a:t>
            </a:r>
            <a:r>
              <a:rPr lang="en-US" dirty="0" smtClean="0"/>
              <a:t>multi tasking:</a:t>
            </a:r>
          </a:p>
          <a:p>
            <a:pPr>
              <a:lnSpc>
                <a:spcPct val="150000"/>
              </a:lnSpc>
              <a:buNone/>
            </a:pPr>
            <a:r>
              <a:rPr lang="en-US" sz="2800" dirty="0" smtClean="0"/>
              <a:t>         1. Threads are lightweight compared to processes</a:t>
            </a:r>
          </a:p>
          <a:p>
            <a:pPr>
              <a:lnSpc>
                <a:spcPct val="150000"/>
              </a:lnSpc>
              <a:buNone/>
            </a:pPr>
            <a:r>
              <a:rPr lang="en-US" sz="2800" dirty="0" smtClean="0"/>
              <a:t>         2. Threads share the same address space and   </a:t>
            </a:r>
          </a:p>
          <a:p>
            <a:pPr>
              <a:lnSpc>
                <a:spcPct val="150000"/>
              </a:lnSpc>
              <a:buNone/>
            </a:pPr>
            <a:r>
              <a:rPr lang="en-US" sz="2800" dirty="0" smtClean="0"/>
              <a:t>               therefore can share both data and code…</a:t>
            </a:r>
          </a:p>
          <a:p>
            <a:pPr>
              <a:lnSpc>
                <a:spcPct val="150000"/>
              </a:lnSpc>
              <a:buNone/>
            </a:pPr>
            <a:r>
              <a:rPr lang="en-US" sz="2800" dirty="0" smtClean="0"/>
              <a:t>         3. Threads allow different tasks to be performed   </a:t>
            </a:r>
          </a:p>
          <a:p>
            <a:pPr>
              <a:lnSpc>
                <a:spcPct val="150000"/>
              </a:lnSpc>
              <a:buNone/>
            </a:pPr>
            <a:r>
              <a:rPr lang="en-US" sz="2800" dirty="0" smtClean="0"/>
              <a:t>               concurrently.</a:t>
            </a:r>
          </a:p>
          <a:p>
            <a:pPr>
              <a:lnSpc>
                <a:spcPct val="150000"/>
              </a:lnSpc>
            </a:pPr>
            <a:endParaRPr lang="en-US" dirty="0" smtClean="0"/>
          </a:p>
          <a:p>
            <a:pPr>
              <a:lnSpc>
                <a:spcPct val="150000"/>
              </a:lnSpc>
            </a:pPr>
            <a:endParaRPr lang="en-US"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 Creation</a:t>
            </a:r>
            <a:endParaRPr lang="en-US" b="1"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smtClean="0"/>
              <a:t>Threads can be created in two ways:</a:t>
            </a:r>
          </a:p>
          <a:p>
            <a:pPr>
              <a:lnSpc>
                <a:spcPct val="150000"/>
              </a:lnSpc>
              <a:buNone/>
            </a:pPr>
            <a:r>
              <a:rPr lang="en-US" dirty="0" smtClean="0"/>
              <a:t>           1. By extends Thread Class.</a:t>
            </a:r>
          </a:p>
          <a:p>
            <a:pPr>
              <a:lnSpc>
                <a:spcPct val="150000"/>
              </a:lnSpc>
              <a:buNone/>
            </a:pPr>
            <a:r>
              <a:rPr lang="en-US" dirty="0" smtClean="0"/>
              <a:t>            2. By implements Runnable interface.</a:t>
            </a:r>
            <a:endParaRPr lang="en-US"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lstStyle/>
          <a:p>
            <a:pPr algn="ctr"/>
            <a:r>
              <a:rPr lang="en-US" b="1" dirty="0" smtClean="0"/>
              <a:t>extends Thread Class</a:t>
            </a:r>
            <a:endParaRPr lang="en-US" b="1" dirty="0"/>
          </a:p>
        </p:txBody>
      </p:sp>
      <p:sp>
        <p:nvSpPr>
          <p:cNvPr id="3" name="Content Placeholder 2"/>
          <p:cNvSpPr>
            <a:spLocks noGrp="1"/>
          </p:cNvSpPr>
          <p:nvPr>
            <p:ph idx="1"/>
          </p:nvPr>
        </p:nvSpPr>
        <p:spPr>
          <a:xfrm>
            <a:off x="457200" y="1371600"/>
            <a:ext cx="7239000" cy="4953000"/>
          </a:xfrm>
        </p:spPr>
        <p:txBody>
          <a:bodyPr>
            <a:noAutofit/>
          </a:bodyPr>
          <a:lstStyle/>
          <a:p>
            <a:pPr>
              <a:lnSpc>
                <a:spcPct val="160000"/>
              </a:lnSpc>
              <a:buNone/>
            </a:pPr>
            <a:r>
              <a:rPr lang="en-US" sz="2400" dirty="0" smtClean="0"/>
              <a:t>import java.lang.*; </a:t>
            </a:r>
          </a:p>
          <a:p>
            <a:pPr>
              <a:lnSpc>
                <a:spcPct val="160000"/>
              </a:lnSpc>
              <a:buNone/>
            </a:pPr>
            <a:r>
              <a:rPr lang="en-US" sz="2400" dirty="0" smtClean="0"/>
              <a:t>public class Counter </a:t>
            </a:r>
            <a:r>
              <a:rPr lang="en-US" sz="2400" dirty="0" smtClean="0">
                <a:solidFill>
                  <a:srgbClr val="FF0000"/>
                </a:solidFill>
              </a:rPr>
              <a:t>extends</a:t>
            </a:r>
            <a:r>
              <a:rPr lang="en-US" sz="2400" dirty="0" smtClean="0"/>
              <a:t> Thread</a:t>
            </a:r>
          </a:p>
          <a:p>
            <a:pPr>
              <a:lnSpc>
                <a:spcPct val="160000"/>
              </a:lnSpc>
              <a:buNone/>
            </a:pPr>
            <a:r>
              <a:rPr lang="en-US" sz="2400" dirty="0" smtClean="0"/>
              <a:t> { </a:t>
            </a:r>
          </a:p>
          <a:p>
            <a:pPr>
              <a:lnSpc>
                <a:spcPct val="160000"/>
              </a:lnSpc>
              <a:buNone/>
            </a:pPr>
            <a:r>
              <a:rPr lang="en-US" sz="2400" dirty="0" smtClean="0"/>
              <a:t>  public void run()</a:t>
            </a:r>
          </a:p>
          <a:p>
            <a:pPr>
              <a:lnSpc>
                <a:spcPct val="170000"/>
              </a:lnSpc>
              <a:buNone/>
            </a:pPr>
            <a:r>
              <a:rPr lang="en-US" sz="2400" dirty="0" smtClean="0"/>
              <a:t>           {        .... B.L</a:t>
            </a:r>
          </a:p>
          <a:p>
            <a:pPr>
              <a:lnSpc>
                <a:spcPct val="170000"/>
              </a:lnSpc>
              <a:buNone/>
            </a:pPr>
            <a:r>
              <a:rPr lang="en-US" sz="2400" dirty="0" smtClean="0"/>
              <a:t>       Thread  t=new Thread();</a:t>
            </a:r>
          </a:p>
          <a:p>
            <a:pPr>
              <a:lnSpc>
                <a:spcPct val="170000"/>
              </a:lnSpc>
              <a:buNone/>
            </a:pPr>
            <a:r>
              <a:rPr lang="en-US" sz="2400" dirty="0" smtClean="0"/>
              <a:t>               </a:t>
            </a:r>
            <a:r>
              <a:rPr lang="en-US" sz="2400" dirty="0" err="1" smtClean="0"/>
              <a:t>t.start</a:t>
            </a:r>
            <a:r>
              <a:rPr lang="en-US" sz="2400" dirty="0" smtClean="0"/>
              <a:t>();    }   }</a:t>
            </a:r>
            <a:endParaRPr lang="en-US" sz="2400"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838200"/>
          </a:xfrm>
        </p:spPr>
        <p:txBody>
          <a:bodyPr>
            <a:normAutofit fontScale="90000"/>
          </a:bodyPr>
          <a:lstStyle/>
          <a:p>
            <a:r>
              <a:rPr lang="en-US" b="1" dirty="0" smtClean="0"/>
              <a:t>Implements Runnable interface</a:t>
            </a:r>
            <a:endParaRPr lang="en-US" b="1" dirty="0"/>
          </a:p>
        </p:txBody>
      </p:sp>
      <p:sp>
        <p:nvSpPr>
          <p:cNvPr id="3" name="Content Placeholder 2"/>
          <p:cNvSpPr>
            <a:spLocks noGrp="1"/>
          </p:cNvSpPr>
          <p:nvPr>
            <p:ph idx="1"/>
          </p:nvPr>
        </p:nvSpPr>
        <p:spPr>
          <a:xfrm>
            <a:off x="457200" y="1219200"/>
            <a:ext cx="7467600" cy="4906963"/>
          </a:xfrm>
        </p:spPr>
        <p:txBody>
          <a:bodyPr>
            <a:noAutofit/>
          </a:bodyPr>
          <a:lstStyle/>
          <a:p>
            <a:pPr>
              <a:lnSpc>
                <a:spcPct val="170000"/>
              </a:lnSpc>
              <a:buNone/>
            </a:pPr>
            <a:r>
              <a:rPr lang="en-US" sz="2400" dirty="0" smtClean="0"/>
              <a:t> import java.lang.*; </a:t>
            </a:r>
          </a:p>
          <a:p>
            <a:pPr>
              <a:lnSpc>
                <a:spcPct val="170000"/>
              </a:lnSpc>
              <a:buNone/>
            </a:pPr>
            <a:r>
              <a:rPr lang="en-US" sz="2400" dirty="0" smtClean="0"/>
              <a:t>   public class Counter </a:t>
            </a:r>
            <a:r>
              <a:rPr lang="en-US" sz="2400" dirty="0" smtClean="0">
                <a:solidFill>
                  <a:srgbClr val="FF0000"/>
                </a:solidFill>
              </a:rPr>
              <a:t>implements</a:t>
            </a:r>
            <a:r>
              <a:rPr lang="en-US" sz="2400" dirty="0" smtClean="0"/>
              <a:t> Runnable</a:t>
            </a:r>
          </a:p>
          <a:p>
            <a:pPr>
              <a:lnSpc>
                <a:spcPct val="170000"/>
              </a:lnSpc>
              <a:buNone/>
            </a:pPr>
            <a:r>
              <a:rPr lang="en-US" sz="2400" dirty="0" smtClean="0"/>
              <a:t>    {        </a:t>
            </a:r>
          </a:p>
          <a:p>
            <a:pPr>
              <a:lnSpc>
                <a:spcPct val="170000"/>
              </a:lnSpc>
              <a:buNone/>
            </a:pPr>
            <a:r>
              <a:rPr lang="en-US" sz="2400" dirty="0" smtClean="0"/>
              <a:t>         public void run()</a:t>
            </a:r>
          </a:p>
          <a:p>
            <a:pPr>
              <a:lnSpc>
                <a:spcPct val="170000"/>
              </a:lnSpc>
              <a:buNone/>
            </a:pPr>
            <a:r>
              <a:rPr lang="en-US" sz="2400" dirty="0" smtClean="0"/>
              <a:t>           {              .... B.L</a:t>
            </a:r>
          </a:p>
          <a:p>
            <a:pPr>
              <a:lnSpc>
                <a:spcPct val="170000"/>
              </a:lnSpc>
              <a:buNone/>
            </a:pPr>
            <a:r>
              <a:rPr lang="en-US" sz="2400" dirty="0" smtClean="0"/>
              <a:t>       Thread  t=new Thread();</a:t>
            </a:r>
          </a:p>
          <a:p>
            <a:pPr>
              <a:lnSpc>
                <a:spcPct val="170000"/>
              </a:lnSpc>
              <a:buNone/>
            </a:pPr>
            <a:r>
              <a:rPr lang="en-US" sz="2400" dirty="0" smtClean="0"/>
              <a:t>               </a:t>
            </a:r>
            <a:r>
              <a:rPr lang="en-US" sz="2400" dirty="0" err="1" smtClean="0"/>
              <a:t>t.start</a:t>
            </a:r>
            <a:r>
              <a:rPr lang="en-US" sz="2400" dirty="0" smtClean="0"/>
              <a:t>();    }   }</a:t>
            </a:r>
            <a:endParaRPr lang="en-US" sz="2400" dirty="0"/>
          </a:p>
        </p:txBody>
      </p:sp>
      <p:pic>
        <p:nvPicPr>
          <p:cNvPr id="6"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tasking  for using single  thread</a:t>
            </a:r>
            <a:endParaRPr lang="en-US" dirty="0"/>
          </a:p>
        </p:txBody>
      </p:sp>
      <p:sp>
        <p:nvSpPr>
          <p:cNvPr id="3" name="Content Placeholder 2"/>
          <p:cNvSpPr>
            <a:spLocks noGrp="1"/>
          </p:cNvSpPr>
          <p:nvPr>
            <p:ph idx="1"/>
          </p:nvPr>
        </p:nvSpPr>
        <p:spPr/>
        <p:txBody>
          <a:bodyPr>
            <a:normAutofit lnSpcReduction="10000"/>
          </a:bodyPr>
          <a:lstStyle/>
          <a:p>
            <a:r>
              <a:rPr lang="en-US" dirty="0" smtClean="0"/>
              <a:t>Syntax:-</a:t>
            </a:r>
          </a:p>
          <a:p>
            <a:r>
              <a:rPr lang="en-US" dirty="0" smtClean="0"/>
              <a:t> class  single  extends Thread</a:t>
            </a:r>
          </a:p>
          <a:p>
            <a:pPr>
              <a:buNone/>
            </a:pPr>
            <a:r>
              <a:rPr lang="en-US" dirty="0" smtClean="0"/>
              <a:t> {</a:t>
            </a:r>
          </a:p>
          <a:p>
            <a:pPr>
              <a:buNone/>
            </a:pPr>
            <a:r>
              <a:rPr lang="en-US" dirty="0" smtClean="0"/>
              <a:t> run()</a:t>
            </a:r>
          </a:p>
          <a:p>
            <a:pPr>
              <a:buNone/>
            </a:pPr>
            <a:r>
              <a:rPr lang="en-US" dirty="0" smtClean="0"/>
              <a:t> {----------</a:t>
            </a:r>
          </a:p>
          <a:p>
            <a:pPr>
              <a:buNone/>
            </a:pPr>
            <a:r>
              <a:rPr lang="en-US" dirty="0" smtClean="0"/>
              <a:t> -------------B.L}</a:t>
            </a:r>
          </a:p>
          <a:p>
            <a:pPr>
              <a:buNone/>
            </a:pPr>
            <a:r>
              <a:rPr lang="en-US" dirty="0" smtClean="0"/>
              <a:t> P s v m(S [] </a:t>
            </a:r>
            <a:r>
              <a:rPr lang="en-US" dirty="0" err="1" smtClean="0"/>
              <a:t>args</a:t>
            </a:r>
            <a:r>
              <a:rPr lang="en-US" dirty="0" smtClean="0"/>
              <a:t>)</a:t>
            </a:r>
          </a:p>
          <a:p>
            <a:pPr>
              <a:buNone/>
            </a:pPr>
            <a:r>
              <a:rPr lang="en-US" dirty="0" smtClean="0"/>
              <a:t> Single s=new Single();</a:t>
            </a:r>
          </a:p>
          <a:p>
            <a:pPr>
              <a:buNone/>
            </a:pPr>
            <a:r>
              <a:rPr lang="en-US" dirty="0" smtClean="0"/>
              <a:t> Thread  t1=new Thread(s); </a:t>
            </a:r>
          </a:p>
          <a:p>
            <a:pPr>
              <a:buNone/>
            </a:pPr>
            <a:r>
              <a:rPr lang="en-US" dirty="0" smtClean="0"/>
              <a:t>     t1.start();</a:t>
            </a:r>
          </a:p>
          <a:p>
            <a:pPr>
              <a:buNone/>
            </a:pPr>
            <a:r>
              <a:rPr lang="en-US" dirty="0" smtClean="0"/>
              <a:t>  }  }</a:t>
            </a:r>
          </a:p>
          <a:p>
            <a:pPr>
              <a:buNone/>
            </a:pPr>
            <a:endParaRPr lang="en-US" dirty="0"/>
          </a:p>
        </p:txBody>
      </p:sp>
      <p:pic>
        <p:nvPicPr>
          <p:cNvPr id="4" name="Picture 9"/>
          <p:cNvPicPr>
            <a:picLocks noChangeAspect="1" noChangeArrowheads="1"/>
          </p:cNvPicPr>
          <p:nvPr/>
        </p:nvPicPr>
        <p:blipFill>
          <a:blip r:embed="rId2"/>
          <a:srcRect/>
          <a:stretch>
            <a:fillRect/>
          </a:stretch>
        </p:blipFill>
        <p:spPr bwMode="auto">
          <a:xfrm>
            <a:off x="6553200" y="5562600"/>
            <a:ext cx="2514600" cy="1295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249</TotalTime>
  <Words>1044</Words>
  <Application>Microsoft Office PowerPoint</Application>
  <PresentationFormat>On-screen Show (4:3)</PresentationFormat>
  <Paragraphs>139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Slide 1</vt:lpstr>
      <vt:lpstr>Thread</vt:lpstr>
      <vt:lpstr>Reasons for using Threads</vt:lpstr>
      <vt:lpstr>Single  tasking</vt:lpstr>
      <vt:lpstr>Multi Threading</vt:lpstr>
      <vt:lpstr>Thread Creation</vt:lpstr>
      <vt:lpstr>extends Thread Class</vt:lpstr>
      <vt:lpstr>Implements Runnable interface</vt:lpstr>
      <vt:lpstr>Single  tasking  for using single  thread</vt:lpstr>
      <vt:lpstr>Multi  tasking  for using multiple  thread</vt:lpstr>
      <vt:lpstr>Life Cycle of Threads</vt:lpstr>
      <vt:lpstr>Thread class methods</vt:lpstr>
      <vt:lpstr>Thread Priorities</vt:lpstr>
      <vt:lpstr>Thread  Synchronization</vt:lpstr>
      <vt:lpstr>Slide 15</vt:lpstr>
      <vt:lpstr>Thread deadlock</vt:lpstr>
      <vt:lpstr>Thread Scheduler</vt:lpstr>
      <vt:lpstr>ThreadGroup Class</vt:lpstr>
      <vt:lpstr>Threadgroup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laxman</cp:lastModifiedBy>
  <cp:revision>151</cp:revision>
  <dcterms:created xsi:type="dcterms:W3CDTF">2006-08-16T00:00:00Z</dcterms:created>
  <dcterms:modified xsi:type="dcterms:W3CDTF">2011-12-19T17:36:13Z</dcterms:modified>
</cp:coreProperties>
</file>