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12/19/2011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12/19/2011</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12/19/2011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12/19/2011</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12/19/2011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12/19/2011</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12/19/2011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12/19/2011</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Classes</a:t>
            </a:r>
            <a:endParaRPr lang="en-US" dirty="0"/>
          </a:p>
        </p:txBody>
      </p:sp>
      <p:sp>
        <p:nvSpPr>
          <p:cNvPr id="3" name="Content Placeholder 2"/>
          <p:cNvSpPr>
            <a:spLocks noGrp="1"/>
          </p:cNvSpPr>
          <p:nvPr>
            <p:ph sz="quarter" idx="1"/>
          </p:nvPr>
        </p:nvSpPr>
        <p:spPr>
          <a:xfrm>
            <a:off x="228600" y="1676400"/>
            <a:ext cx="8503920" cy="5181600"/>
          </a:xfrm>
        </p:spPr>
        <p:txBody>
          <a:bodyPr>
            <a:normAutofit fontScale="62500" lnSpcReduction="20000"/>
          </a:bodyPr>
          <a:lstStyle/>
          <a:p>
            <a:r>
              <a:rPr lang="en-US" b="1" dirty="0" smtClean="0"/>
              <a:t>Abstract  Class:- </a:t>
            </a:r>
            <a:r>
              <a:rPr lang="en-US" dirty="0" smtClean="0"/>
              <a:t>it is a class  that contains 0 or more abstract  methods…</a:t>
            </a:r>
          </a:p>
          <a:p>
            <a:pPr>
              <a:buNone/>
            </a:pPr>
            <a:endParaRPr lang="en-US" dirty="0" smtClean="0"/>
          </a:p>
          <a:p>
            <a:r>
              <a:rPr lang="en-US" dirty="0" smtClean="0"/>
              <a:t>It’s contains  instance variables and concrete methods and abstract methods…</a:t>
            </a:r>
          </a:p>
          <a:p>
            <a:pPr>
              <a:buNone/>
            </a:pPr>
            <a:endParaRPr lang="en-US" dirty="0" smtClean="0"/>
          </a:p>
          <a:p>
            <a:r>
              <a:rPr lang="en-US" dirty="0" smtClean="0"/>
              <a:t>Abstract method:- it is a method, only method  name  and without body ..</a:t>
            </a:r>
          </a:p>
          <a:p>
            <a:r>
              <a:rPr lang="en-US" dirty="0" smtClean="0"/>
              <a:t>Concrete  method:- it is a method, method name  and with body .</a:t>
            </a:r>
          </a:p>
          <a:p>
            <a:pPr>
              <a:buNone/>
            </a:pPr>
            <a:endParaRPr lang="en-US" dirty="0" smtClean="0"/>
          </a:p>
          <a:p>
            <a:r>
              <a:rPr lang="en-US" dirty="0" smtClean="0"/>
              <a:t>Abstract classes and abstract methods should be declare the keyword as ‘</a:t>
            </a:r>
            <a:r>
              <a:rPr lang="en-US" b="1" dirty="0" smtClean="0"/>
              <a:t>abstract</a:t>
            </a:r>
            <a:r>
              <a:rPr lang="en-US" dirty="0" smtClean="0"/>
              <a:t>’….</a:t>
            </a:r>
          </a:p>
          <a:p>
            <a:endParaRPr lang="en-US" dirty="0" smtClean="0"/>
          </a:p>
          <a:p>
            <a:r>
              <a:rPr lang="en-US" dirty="0" smtClean="0"/>
              <a:t>All the abstract methods of the abstract class should be implemented (body) in its sub classes…</a:t>
            </a:r>
          </a:p>
          <a:p>
            <a:endParaRPr lang="en-US" dirty="0" smtClean="0"/>
          </a:p>
          <a:p>
            <a:r>
              <a:rPr lang="en-US" dirty="0" smtClean="0"/>
              <a:t>If any abstract methods is not implemented in the  class, then that sub class should be declared as abstract. In this case, we cannot create an object to the sub class .we should  create another sub class to this sub class and implement the remaining abstract methods there….</a:t>
            </a:r>
          </a:p>
          <a:p>
            <a:endParaRPr lang="en-US" dirty="0" smtClean="0"/>
          </a:p>
          <a:p>
            <a:r>
              <a:rPr lang="en-US" dirty="0" smtClean="0"/>
              <a:t>We cannot create an object to abstract class…but we can create  a reference of abstract class type….</a:t>
            </a:r>
          </a:p>
          <a:p>
            <a:endParaRPr lang="en-US" dirty="0" smtClean="0"/>
          </a:p>
          <a:p>
            <a:endParaRPr lang="en-US" dirty="0" smtClean="0"/>
          </a:p>
          <a:p>
            <a:endParaRPr lang="en-US" dirty="0" smtClean="0"/>
          </a:p>
          <a:p>
            <a:endParaRPr lang="en-US" dirty="0" smtClean="0"/>
          </a:p>
          <a:p>
            <a:endParaRPr lang="en-US" dirty="0"/>
          </a:p>
        </p:txBody>
      </p:sp>
      <p:pic>
        <p:nvPicPr>
          <p:cNvPr id="4" name="Picture 3"/>
          <p:cNvPicPr>
            <a:picLocks noChangeAspect="1" noChangeArrowheads="1"/>
          </p:cNvPicPr>
          <p:nvPr/>
        </p:nvPicPr>
        <p:blipFill>
          <a:blip r:embed="rId2"/>
          <a:srcRect/>
          <a:stretch>
            <a:fillRect/>
          </a:stretch>
        </p:blipFill>
        <p:spPr bwMode="auto">
          <a:xfrm>
            <a:off x="6629400" y="6324600"/>
            <a:ext cx="2514600" cy="533400"/>
          </a:xfrm>
          <a:prstGeom prst="rect">
            <a:avLst/>
          </a:prstGeom>
          <a:noFill/>
          <a:ln w="9525">
            <a:noFill/>
            <a:miter lim="800000"/>
            <a:headEnd/>
            <a:tailEnd/>
          </a:ln>
        </p:spPr>
      </p:pic>
      <p:sp>
        <p:nvSpPr>
          <p:cNvPr id="5" name="TextBox 4"/>
          <p:cNvSpPr txBox="1"/>
          <p:nvPr/>
        </p:nvSpPr>
        <p:spPr>
          <a:xfrm>
            <a:off x="152400" y="6488668"/>
            <a:ext cx="4495800" cy="369332"/>
          </a:xfrm>
          <a:prstGeom prst="rect">
            <a:avLst/>
          </a:prstGeom>
          <a:noFill/>
        </p:spPr>
        <p:txBody>
          <a:bodyPr wrap="square" rtlCol="0">
            <a:spAutoFit/>
          </a:bodyPr>
          <a:lstStyle/>
          <a:p>
            <a:r>
              <a:rPr lang="en-US" dirty="0" smtClean="0"/>
              <a:t>Author  By  </a:t>
            </a:r>
            <a:r>
              <a:rPr lang="en-US" dirty="0" err="1" smtClean="0"/>
              <a:t>Mr.Lakshman</a:t>
            </a:r>
            <a:r>
              <a:rPr lang="en-US" dirty="0" smtClean="0"/>
              <a:t>  Dec-15-2011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304800"/>
            <a:ext cx="8503920" cy="6172200"/>
          </a:xfrm>
        </p:spPr>
        <p:txBody>
          <a:bodyPr>
            <a:normAutofit fontScale="55000" lnSpcReduction="20000"/>
          </a:bodyPr>
          <a:lstStyle/>
          <a:p>
            <a:r>
              <a:rPr lang="en-US" dirty="0" smtClean="0"/>
              <a:t>The reference  of abstract class can be used to refer to objects of its sub classes…</a:t>
            </a:r>
          </a:p>
          <a:p>
            <a:pPr>
              <a:buNone/>
            </a:pPr>
            <a:endParaRPr lang="en-US" dirty="0" smtClean="0"/>
          </a:p>
          <a:p>
            <a:r>
              <a:rPr lang="en-US" dirty="0" smtClean="0"/>
              <a:t>The  reference  of abstract class cannot  refer  to individual  methods  of its sub classes…</a:t>
            </a:r>
          </a:p>
          <a:p>
            <a:endParaRPr lang="en-US" dirty="0" smtClean="0"/>
          </a:p>
          <a:p>
            <a:pPr>
              <a:buNone/>
            </a:pPr>
            <a:endParaRPr lang="en-US" dirty="0" smtClean="0"/>
          </a:p>
          <a:p>
            <a:pPr>
              <a:buNone/>
            </a:pPr>
            <a:endParaRPr lang="en-US" dirty="0" smtClean="0"/>
          </a:p>
          <a:p>
            <a:r>
              <a:rPr lang="en-US" dirty="0" smtClean="0"/>
              <a:t>We cannot declare a class as both  abstract and final..for ex:- abstract final class A  //invalid</a:t>
            </a:r>
          </a:p>
          <a:p>
            <a:pPr>
              <a:buNone/>
            </a:pPr>
            <a:endParaRPr lang="en-US" dirty="0" smtClean="0"/>
          </a:p>
          <a:p>
            <a:r>
              <a:rPr lang="en-US" b="1" dirty="0" smtClean="0"/>
              <a:t> final </a:t>
            </a:r>
            <a:r>
              <a:rPr lang="en-US" dirty="0" smtClean="0"/>
              <a:t>keyword prevents inheritance…</a:t>
            </a:r>
          </a:p>
          <a:p>
            <a:pPr>
              <a:buNone/>
            </a:pPr>
            <a:endParaRPr lang="en-US" dirty="0" smtClean="0"/>
          </a:p>
          <a:p>
            <a:r>
              <a:rPr lang="en-US" dirty="0" smtClean="0"/>
              <a:t>So , when ever we will implement a class as declare a final ,On that time we cannot create a sub class to the final class…..ex:- final class A (no sub classes here)..</a:t>
            </a:r>
          </a:p>
          <a:p>
            <a:pPr>
              <a:buNone/>
            </a:pPr>
            <a:endParaRPr lang="en-US" dirty="0" smtClean="0"/>
          </a:p>
          <a:p>
            <a:r>
              <a:rPr lang="en-US" dirty="0" smtClean="0"/>
              <a:t>The  keyword abstract  represents an incomplete class, witch depends on the sub classes for its implementation..</a:t>
            </a:r>
          </a:p>
          <a:p>
            <a:pPr>
              <a:buNone/>
            </a:pPr>
            <a:endParaRPr lang="en-US" dirty="0" smtClean="0"/>
          </a:p>
          <a:p>
            <a:r>
              <a:rPr lang="en-US" dirty="0" smtClean="0"/>
              <a:t>Creating  sub classes is compulsory for abstract class…</a:t>
            </a:r>
          </a:p>
          <a:p>
            <a:r>
              <a:rPr lang="en-US" dirty="0" smtClean="0"/>
              <a:t> </a:t>
            </a:r>
            <a:r>
              <a:rPr lang="en-US" b="1" dirty="0" smtClean="0"/>
              <a:t>Some example implementations are:-</a:t>
            </a:r>
          </a:p>
          <a:p>
            <a:r>
              <a:rPr lang="en-US" dirty="0" smtClean="0"/>
              <a:t> class  A  extends  class B //valid</a:t>
            </a:r>
          </a:p>
          <a:p>
            <a:pPr>
              <a:buNone/>
            </a:pPr>
            <a:endParaRPr lang="en-US" dirty="0" smtClean="0"/>
          </a:p>
          <a:p>
            <a:r>
              <a:rPr lang="en-US" dirty="0" smtClean="0"/>
              <a:t> class  C  extends  class A,B //invalid</a:t>
            </a:r>
          </a:p>
          <a:p>
            <a:r>
              <a:rPr lang="en-US" dirty="0" smtClean="0"/>
              <a:t> class  A  implements  class B //invalid</a:t>
            </a:r>
          </a:p>
          <a:p>
            <a:r>
              <a:rPr lang="en-US" dirty="0" smtClean="0"/>
              <a:t> class  C  implements  class A,B //invalid</a:t>
            </a:r>
          </a:p>
          <a:p>
            <a:endParaRPr lang="en-US" dirty="0" smtClean="0"/>
          </a:p>
          <a:p>
            <a:pPr>
              <a:buNone/>
            </a:pPr>
            <a:endParaRPr lang="en-US" dirty="0" smtClean="0"/>
          </a:p>
          <a:p>
            <a:pPr>
              <a:buNone/>
            </a:pPr>
            <a:r>
              <a:rPr lang="en-US" dirty="0" smtClean="0"/>
              <a:t> </a:t>
            </a:r>
          </a:p>
          <a:p>
            <a:endParaRPr lang="en-US" dirty="0"/>
          </a:p>
        </p:txBody>
      </p:sp>
      <p:pic>
        <p:nvPicPr>
          <p:cNvPr id="4" name="Picture 3"/>
          <p:cNvPicPr>
            <a:picLocks noChangeAspect="1" noChangeArrowheads="1"/>
          </p:cNvPicPr>
          <p:nvPr/>
        </p:nvPicPr>
        <p:blipFill>
          <a:blip r:embed="rId2"/>
          <a:srcRect/>
          <a:stretch>
            <a:fillRect/>
          </a:stretch>
        </p:blipFill>
        <p:spPr bwMode="auto">
          <a:xfrm>
            <a:off x="6629400" y="5562600"/>
            <a:ext cx="2514600" cy="1295400"/>
          </a:xfrm>
          <a:prstGeom prst="rect">
            <a:avLst/>
          </a:prstGeom>
          <a:noFill/>
          <a:ln w="9525">
            <a:noFill/>
            <a:miter lim="800000"/>
            <a:headEnd/>
            <a:tailEnd/>
          </a:ln>
        </p:spPr>
      </p:pic>
      <p:sp>
        <p:nvSpPr>
          <p:cNvPr id="5" name="TextBox 4"/>
          <p:cNvSpPr txBox="1"/>
          <p:nvPr/>
        </p:nvSpPr>
        <p:spPr>
          <a:xfrm>
            <a:off x="152400" y="6488668"/>
            <a:ext cx="4495800" cy="369332"/>
          </a:xfrm>
          <a:prstGeom prst="rect">
            <a:avLst/>
          </a:prstGeom>
          <a:noFill/>
        </p:spPr>
        <p:txBody>
          <a:bodyPr wrap="square" rtlCol="0">
            <a:spAutoFit/>
          </a:bodyPr>
          <a:lstStyle/>
          <a:p>
            <a:r>
              <a:rPr lang="en-US" dirty="0" smtClean="0"/>
              <a:t>Author  By  </a:t>
            </a:r>
            <a:r>
              <a:rPr lang="en-US" dirty="0" err="1" smtClean="0"/>
              <a:t>Mr.Lakshman</a:t>
            </a:r>
            <a:r>
              <a:rPr lang="en-US" dirty="0" smtClean="0"/>
              <a:t>  Dec-15-2011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 </a:t>
            </a:r>
            <a:r>
              <a:rPr lang="en-US" dirty="0" smtClean="0"/>
              <a:t>for  </a:t>
            </a:r>
            <a:r>
              <a:rPr lang="en-US" dirty="0" smtClean="0"/>
              <a:t>abstract class</a:t>
            </a:r>
            <a:endParaRPr lang="en-US" dirty="0"/>
          </a:p>
        </p:txBody>
      </p:sp>
      <p:sp>
        <p:nvSpPr>
          <p:cNvPr id="3" name="Content Placeholder 2"/>
          <p:cNvSpPr>
            <a:spLocks noGrp="1"/>
          </p:cNvSpPr>
          <p:nvPr>
            <p:ph sz="quarter" idx="1"/>
          </p:nvPr>
        </p:nvSpPr>
        <p:spPr/>
        <p:txBody>
          <a:bodyPr>
            <a:normAutofit fontScale="25000" lnSpcReduction="20000"/>
          </a:bodyPr>
          <a:lstStyle/>
          <a:p>
            <a:r>
              <a:rPr lang="en-US" dirty="0" smtClean="0"/>
              <a:t>abstract class </a:t>
            </a:r>
            <a:r>
              <a:rPr lang="en-US" dirty="0" err="1" smtClean="0"/>
              <a:t>Myclass</a:t>
            </a:r>
            <a:r>
              <a:rPr lang="en-US" dirty="0" smtClean="0"/>
              <a:t>{</a:t>
            </a:r>
          </a:p>
          <a:p>
            <a:r>
              <a:rPr lang="en-US" dirty="0" smtClean="0"/>
              <a:t>	abstract void cal(double x);</a:t>
            </a:r>
          </a:p>
          <a:p>
            <a:r>
              <a:rPr lang="en-US" dirty="0" smtClean="0"/>
              <a:t>}</a:t>
            </a:r>
          </a:p>
          <a:p>
            <a:r>
              <a:rPr lang="en-US" dirty="0" smtClean="0"/>
              <a:t>class ASub1 extends </a:t>
            </a:r>
            <a:r>
              <a:rPr lang="en-US" dirty="0" err="1" smtClean="0"/>
              <a:t>Myclass</a:t>
            </a:r>
            <a:r>
              <a:rPr lang="en-US" dirty="0" smtClean="0"/>
              <a:t>{</a:t>
            </a:r>
          </a:p>
          <a:p>
            <a:r>
              <a:rPr lang="en-US" dirty="0" smtClean="0"/>
              <a:t>	void cal(double x){</a:t>
            </a:r>
          </a:p>
          <a:p>
            <a:r>
              <a:rPr lang="en-US" dirty="0" smtClean="0"/>
              <a:t>		</a:t>
            </a:r>
            <a:r>
              <a:rPr lang="en-US" dirty="0" err="1" smtClean="0"/>
              <a:t>System.out.print</a:t>
            </a:r>
            <a:r>
              <a:rPr lang="en-US" dirty="0" smtClean="0"/>
              <a:t>("square of  "+(x*x));</a:t>
            </a:r>
          </a:p>
          <a:p>
            <a:r>
              <a:rPr lang="en-US" dirty="0" smtClean="0"/>
              <a:t>	}</a:t>
            </a:r>
          </a:p>
          <a:p>
            <a:r>
              <a:rPr lang="en-US" dirty="0" smtClean="0"/>
              <a:t>}</a:t>
            </a:r>
          </a:p>
          <a:p>
            <a:endParaRPr lang="en-US" dirty="0" smtClean="0"/>
          </a:p>
          <a:p>
            <a:r>
              <a:rPr lang="en-US" dirty="0" smtClean="0"/>
              <a:t>class ASub2 extends </a:t>
            </a:r>
            <a:r>
              <a:rPr lang="en-US" dirty="0" err="1" smtClean="0"/>
              <a:t>Myclass</a:t>
            </a:r>
            <a:r>
              <a:rPr lang="en-US" dirty="0" smtClean="0"/>
              <a:t>{</a:t>
            </a:r>
          </a:p>
          <a:p>
            <a:r>
              <a:rPr lang="en-US" dirty="0" smtClean="0"/>
              <a:t>	void cal(double x){</a:t>
            </a:r>
          </a:p>
          <a:p>
            <a:r>
              <a:rPr lang="en-US" dirty="0" smtClean="0"/>
              <a:t>		</a:t>
            </a:r>
            <a:r>
              <a:rPr lang="en-US" dirty="0" err="1" smtClean="0"/>
              <a:t>System.out.print</a:t>
            </a:r>
            <a:r>
              <a:rPr lang="en-US" dirty="0" smtClean="0"/>
              <a:t>("cube of  "+(x*x*x));</a:t>
            </a:r>
          </a:p>
          <a:p>
            <a:r>
              <a:rPr lang="en-US" dirty="0" smtClean="0"/>
              <a:t>	}</a:t>
            </a:r>
          </a:p>
          <a:p>
            <a:r>
              <a:rPr lang="en-US" dirty="0" smtClean="0"/>
              <a:t>}</a:t>
            </a:r>
          </a:p>
          <a:p>
            <a:endParaRPr lang="en-US" dirty="0" smtClean="0"/>
          </a:p>
          <a:p>
            <a:r>
              <a:rPr lang="en-US" dirty="0" smtClean="0"/>
              <a:t>class ASub3 extends </a:t>
            </a:r>
            <a:r>
              <a:rPr lang="en-US" dirty="0" err="1" smtClean="0"/>
              <a:t>Myclass</a:t>
            </a:r>
            <a:r>
              <a:rPr lang="en-US" dirty="0" smtClean="0"/>
              <a:t>{</a:t>
            </a:r>
          </a:p>
          <a:p>
            <a:r>
              <a:rPr lang="en-US" dirty="0" smtClean="0"/>
              <a:t>	void cal(double x){</a:t>
            </a:r>
          </a:p>
          <a:p>
            <a:r>
              <a:rPr lang="en-US" dirty="0" smtClean="0"/>
              <a:t>		</a:t>
            </a:r>
            <a:r>
              <a:rPr lang="en-US" dirty="0" err="1" smtClean="0"/>
              <a:t>System.out.print</a:t>
            </a:r>
            <a:r>
              <a:rPr lang="en-US" dirty="0" smtClean="0"/>
              <a:t>("square of  "+(x*x*x*x));</a:t>
            </a:r>
          </a:p>
          <a:p>
            <a:r>
              <a:rPr lang="en-US" dirty="0" smtClean="0"/>
              <a:t>	}</a:t>
            </a:r>
          </a:p>
          <a:p>
            <a:r>
              <a:rPr lang="en-US" dirty="0" smtClean="0"/>
              <a:t>}</a:t>
            </a:r>
          </a:p>
          <a:p>
            <a:endParaRPr lang="en-US" dirty="0" smtClean="0"/>
          </a:p>
          <a:p>
            <a:endParaRPr lang="en-US" dirty="0" smtClean="0"/>
          </a:p>
          <a:p>
            <a:r>
              <a:rPr lang="en-US" dirty="0" smtClean="0"/>
              <a:t>public class </a:t>
            </a:r>
            <a:r>
              <a:rPr lang="en-US" dirty="0" err="1" smtClean="0"/>
              <a:t>AbstactCls</a:t>
            </a:r>
            <a:r>
              <a:rPr lang="en-US" dirty="0" smtClean="0"/>
              <a:t> {</a:t>
            </a:r>
          </a:p>
          <a:p>
            <a:r>
              <a:rPr lang="en-US" dirty="0" smtClean="0"/>
              <a:t>	public static void main(String </a:t>
            </a:r>
            <a:r>
              <a:rPr lang="en-US" dirty="0" err="1" smtClean="0"/>
              <a:t>args</a:t>
            </a:r>
            <a:r>
              <a:rPr lang="en-US" dirty="0" smtClean="0"/>
              <a:t>[]){</a:t>
            </a:r>
          </a:p>
          <a:p>
            <a:r>
              <a:rPr lang="en-US" dirty="0" smtClean="0"/>
              <a:t>		ASub1 a1=new ASub1();</a:t>
            </a:r>
          </a:p>
          <a:p>
            <a:r>
              <a:rPr lang="en-US" dirty="0" smtClean="0"/>
              <a:t>		ASub2 a2=new ASub2();</a:t>
            </a:r>
          </a:p>
          <a:p>
            <a:r>
              <a:rPr lang="en-US" dirty="0" smtClean="0"/>
              <a:t>		ASub3 a3=new ASub3();</a:t>
            </a:r>
          </a:p>
          <a:p>
            <a:r>
              <a:rPr lang="en-US" dirty="0" smtClean="0"/>
              <a:t>		</a:t>
            </a:r>
          </a:p>
          <a:p>
            <a:r>
              <a:rPr lang="en-US" dirty="0" smtClean="0"/>
              <a:t>		a1.cal(2);</a:t>
            </a:r>
          </a:p>
          <a:p>
            <a:r>
              <a:rPr lang="en-US" dirty="0" smtClean="0"/>
              <a:t>		a2.cal(3);</a:t>
            </a:r>
          </a:p>
          <a:p>
            <a:r>
              <a:rPr lang="en-US" dirty="0" smtClean="0"/>
              <a:t>		a3.cal(4);</a:t>
            </a:r>
          </a:p>
          <a:p>
            <a:r>
              <a:rPr lang="en-US" dirty="0" smtClean="0"/>
              <a:t>		</a:t>
            </a:r>
          </a:p>
          <a:p>
            <a:r>
              <a:rPr lang="en-US" dirty="0" smtClean="0"/>
              <a:t>	}</a:t>
            </a:r>
          </a:p>
          <a:p>
            <a:r>
              <a:rPr lang="en-US" dirty="0" smtClean="0"/>
              <a:t>}  </a:t>
            </a:r>
          </a:p>
          <a:p>
            <a:endParaRPr lang="en-US" dirty="0" smtClean="0"/>
          </a:p>
          <a:p>
            <a:r>
              <a:rPr lang="en-US" b="1" dirty="0" smtClean="0"/>
              <a:t>References to </a:t>
            </a:r>
            <a:r>
              <a:rPr lang="en-US" b="1" dirty="0" err="1" smtClean="0"/>
              <a:t>absrtact</a:t>
            </a:r>
            <a:r>
              <a:rPr lang="en-US" b="1" dirty="0" smtClean="0"/>
              <a:t> classes:-</a:t>
            </a:r>
          </a:p>
          <a:p>
            <a:r>
              <a:rPr lang="en-US" dirty="0" err="1" smtClean="0"/>
              <a:t>Myclass</a:t>
            </a:r>
            <a:r>
              <a:rPr lang="en-US" dirty="0" smtClean="0"/>
              <a:t>  ref;</a:t>
            </a:r>
          </a:p>
          <a:p>
            <a:r>
              <a:rPr lang="en-US" dirty="0" smtClean="0"/>
              <a:t> ref  obj1;</a:t>
            </a:r>
          </a:p>
          <a:p>
            <a:r>
              <a:rPr lang="en-US" dirty="0" smtClean="0"/>
              <a:t> ref.cal((3);  </a:t>
            </a:r>
          </a:p>
          <a:p>
            <a:r>
              <a:rPr lang="en-US" dirty="0" smtClean="0"/>
              <a:t>ref  obj2;</a:t>
            </a:r>
          </a:p>
          <a:p>
            <a:r>
              <a:rPr lang="en-US" dirty="0" smtClean="0"/>
              <a:t> ref.cal(4);</a:t>
            </a:r>
          </a:p>
          <a:p>
            <a:r>
              <a:rPr lang="en-US" dirty="0" smtClean="0"/>
              <a:t>ref  obj3;</a:t>
            </a:r>
          </a:p>
          <a:p>
            <a:r>
              <a:rPr lang="en-US" dirty="0" smtClean="0"/>
              <a:t> ref.cal((5);                              </a:t>
            </a:r>
            <a:endParaRPr lang="en-US" dirty="0"/>
          </a:p>
        </p:txBody>
      </p:sp>
      <p:pic>
        <p:nvPicPr>
          <p:cNvPr id="4" name="Picture 3"/>
          <p:cNvPicPr>
            <a:picLocks noChangeAspect="1" noChangeArrowheads="1"/>
          </p:cNvPicPr>
          <p:nvPr/>
        </p:nvPicPr>
        <p:blipFill>
          <a:blip r:embed="rId2"/>
          <a:srcRect/>
          <a:stretch>
            <a:fillRect/>
          </a:stretch>
        </p:blipFill>
        <p:spPr bwMode="auto">
          <a:xfrm>
            <a:off x="6629400" y="5562600"/>
            <a:ext cx="2514600" cy="1295400"/>
          </a:xfrm>
          <a:prstGeom prst="rect">
            <a:avLst/>
          </a:prstGeom>
          <a:noFill/>
          <a:ln w="9525">
            <a:noFill/>
            <a:miter lim="800000"/>
            <a:headEnd/>
            <a:tailEnd/>
          </a:ln>
        </p:spPr>
      </p:pic>
      <p:sp>
        <p:nvSpPr>
          <p:cNvPr id="5" name="TextBox 4"/>
          <p:cNvSpPr txBox="1"/>
          <p:nvPr/>
        </p:nvSpPr>
        <p:spPr>
          <a:xfrm>
            <a:off x="152400" y="6488668"/>
            <a:ext cx="4495800" cy="369332"/>
          </a:xfrm>
          <a:prstGeom prst="rect">
            <a:avLst/>
          </a:prstGeom>
          <a:noFill/>
        </p:spPr>
        <p:txBody>
          <a:bodyPr wrap="square" rtlCol="0">
            <a:spAutoFit/>
          </a:bodyPr>
          <a:lstStyle/>
          <a:p>
            <a:r>
              <a:rPr lang="en-US" dirty="0" smtClean="0"/>
              <a:t>Author  By  </a:t>
            </a:r>
            <a:r>
              <a:rPr lang="en-US" dirty="0" err="1" smtClean="0"/>
              <a:t>Mr.Lakshman</a:t>
            </a:r>
            <a:r>
              <a:rPr lang="en-US" dirty="0" smtClean="0"/>
              <a:t>  Dec-15-2011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An interface is a specification of  method prototype…</a:t>
            </a:r>
          </a:p>
          <a:p>
            <a:pPr>
              <a:buNone/>
            </a:pPr>
            <a:endParaRPr lang="en-US" dirty="0" smtClean="0"/>
          </a:p>
          <a:p>
            <a:r>
              <a:rPr lang="en-US" dirty="0" smtClean="0"/>
              <a:t>This means ,only method names are written in the interface without method bodies…</a:t>
            </a:r>
          </a:p>
          <a:p>
            <a:pPr>
              <a:buNone/>
            </a:pPr>
            <a:endParaRPr lang="en-US" dirty="0" smtClean="0"/>
          </a:p>
          <a:p>
            <a:r>
              <a:rPr lang="en-US" dirty="0" smtClean="0"/>
              <a:t>An interface have 0 or more abstract methods ,witch are all public and abstract by default…</a:t>
            </a:r>
          </a:p>
          <a:p>
            <a:pPr>
              <a:buNone/>
            </a:pPr>
            <a:endParaRPr lang="en-US" dirty="0" smtClean="0"/>
          </a:p>
          <a:p>
            <a:r>
              <a:rPr lang="en-US" dirty="0" smtClean="0"/>
              <a:t>Its have variables, witch are public static and final by default. It means all the variables  of the interface are constants…</a:t>
            </a:r>
          </a:p>
          <a:p>
            <a:pPr>
              <a:buNone/>
            </a:pPr>
            <a:endParaRPr lang="en-US" dirty="0" smtClean="0"/>
          </a:p>
          <a:p>
            <a:r>
              <a:rPr lang="en-US" dirty="0" smtClean="0"/>
              <a:t>We cannot create an object to an interface, but we can create a reference of interface type…</a:t>
            </a:r>
          </a:p>
          <a:p>
            <a:pPr>
              <a:buNone/>
            </a:pPr>
            <a:endParaRPr lang="en-US" dirty="0" smtClean="0"/>
          </a:p>
          <a:p>
            <a:r>
              <a:rPr lang="en-US" dirty="0" smtClean="0"/>
              <a:t>All the methods of interface should be implemented in its implementation  classes. If any method is not implemented , then that implementation class should be declared as ‘abstract’ ….</a:t>
            </a:r>
          </a:p>
          <a:p>
            <a:pPr>
              <a:buNone/>
            </a:pPr>
            <a:endParaRPr lang="en-US" dirty="0" smtClean="0"/>
          </a:p>
        </p:txBody>
      </p:sp>
      <p:pic>
        <p:nvPicPr>
          <p:cNvPr id="4" name="Picture 3"/>
          <p:cNvPicPr>
            <a:picLocks noChangeAspect="1" noChangeArrowheads="1"/>
          </p:cNvPicPr>
          <p:nvPr/>
        </p:nvPicPr>
        <p:blipFill>
          <a:blip r:embed="rId2"/>
          <a:srcRect/>
          <a:stretch>
            <a:fillRect/>
          </a:stretch>
        </p:blipFill>
        <p:spPr bwMode="auto">
          <a:xfrm>
            <a:off x="6629400" y="5562600"/>
            <a:ext cx="2514600" cy="1295400"/>
          </a:xfrm>
          <a:prstGeom prst="rect">
            <a:avLst/>
          </a:prstGeom>
          <a:noFill/>
          <a:ln w="9525">
            <a:noFill/>
            <a:miter lim="800000"/>
            <a:headEnd/>
            <a:tailEnd/>
          </a:ln>
        </p:spPr>
      </p:pic>
      <p:sp>
        <p:nvSpPr>
          <p:cNvPr id="5" name="TextBox 4"/>
          <p:cNvSpPr txBox="1"/>
          <p:nvPr/>
        </p:nvSpPr>
        <p:spPr>
          <a:xfrm>
            <a:off x="152400" y="6488668"/>
            <a:ext cx="4495800" cy="369332"/>
          </a:xfrm>
          <a:prstGeom prst="rect">
            <a:avLst/>
          </a:prstGeom>
          <a:noFill/>
        </p:spPr>
        <p:txBody>
          <a:bodyPr wrap="square" rtlCol="0">
            <a:spAutoFit/>
          </a:bodyPr>
          <a:lstStyle/>
          <a:p>
            <a:r>
              <a:rPr lang="en-US" dirty="0" smtClean="0"/>
              <a:t>Author  By  </a:t>
            </a:r>
            <a:r>
              <a:rPr lang="en-US" dirty="0" err="1" smtClean="0"/>
              <a:t>Mr.Lakshman</a:t>
            </a:r>
            <a:r>
              <a:rPr lang="en-US" dirty="0" smtClean="0"/>
              <a:t>  Dec-15-2011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228600"/>
            <a:ext cx="8503920" cy="5870448"/>
          </a:xfrm>
        </p:spPr>
        <p:txBody>
          <a:bodyPr>
            <a:normAutofit fontScale="70000" lnSpcReduction="20000"/>
          </a:bodyPr>
          <a:lstStyle/>
          <a:p>
            <a:r>
              <a:rPr lang="en-US" dirty="0" smtClean="0"/>
              <a:t>An interface can refer to the objects of its implementation classes….</a:t>
            </a:r>
          </a:p>
          <a:p>
            <a:pPr>
              <a:buNone/>
            </a:pPr>
            <a:endParaRPr lang="en-US" dirty="0" smtClean="0"/>
          </a:p>
          <a:p>
            <a:r>
              <a:rPr lang="en-US" dirty="0" smtClean="0"/>
              <a:t>It is possible to write a class within an interface, but we cannot implement interface within a class…</a:t>
            </a:r>
          </a:p>
          <a:p>
            <a:pPr>
              <a:buNone/>
            </a:pPr>
            <a:endParaRPr lang="en-US" dirty="0" smtClean="0"/>
          </a:p>
          <a:p>
            <a:r>
              <a:rPr lang="en-US" dirty="0" smtClean="0"/>
              <a:t>An interface forces the implementation classes to implement  all of its methods compulsory, otherwise the java compiler  checks  whether  all the methods are implemented in the implementation  classes or not…  </a:t>
            </a:r>
          </a:p>
          <a:p>
            <a:pPr>
              <a:buNone/>
            </a:pPr>
            <a:endParaRPr lang="en-US" dirty="0" smtClean="0"/>
          </a:p>
          <a:p>
            <a:r>
              <a:rPr lang="en-US" dirty="0" smtClean="0"/>
              <a:t> Interface is declared using the keyword as ‘interface’.</a:t>
            </a:r>
          </a:p>
          <a:p>
            <a:pPr>
              <a:buNone/>
            </a:pPr>
            <a:endParaRPr lang="en-US" dirty="0" smtClean="0"/>
          </a:p>
          <a:p>
            <a:r>
              <a:rPr lang="en-US" dirty="0" smtClean="0"/>
              <a:t> </a:t>
            </a:r>
            <a:r>
              <a:rPr lang="en-US" b="1" dirty="0" smtClean="0"/>
              <a:t>Some example implementations are:-</a:t>
            </a:r>
          </a:p>
          <a:p>
            <a:r>
              <a:rPr lang="en-US" dirty="0" smtClean="0"/>
              <a:t> class A implements  interface1 //valid </a:t>
            </a:r>
          </a:p>
          <a:p>
            <a:r>
              <a:rPr lang="en-US" dirty="0" smtClean="0"/>
              <a:t> class A implements  interface1, interface2, interface3 //valid (multiple inheritance)</a:t>
            </a:r>
          </a:p>
          <a:p>
            <a:r>
              <a:rPr lang="en-US" dirty="0" smtClean="0"/>
              <a:t> class A  extends class B implements  interface1 //valid</a:t>
            </a:r>
          </a:p>
          <a:p>
            <a:r>
              <a:rPr lang="en-US" dirty="0" smtClean="0"/>
              <a:t> interface1 extends interface2 //valid</a:t>
            </a:r>
          </a:p>
          <a:p>
            <a:pPr>
              <a:buNone/>
            </a:pPr>
            <a:endParaRPr lang="en-US" dirty="0" smtClean="0"/>
          </a:p>
          <a:p>
            <a:r>
              <a:rPr lang="en-US" dirty="0" smtClean="0"/>
              <a:t> interface1  implements  interface2 //invalid</a:t>
            </a:r>
          </a:p>
          <a:p>
            <a:endParaRPr lang="en-US" dirty="0"/>
          </a:p>
        </p:txBody>
      </p:sp>
      <p:pic>
        <p:nvPicPr>
          <p:cNvPr id="4" name="Picture 3"/>
          <p:cNvPicPr>
            <a:picLocks noChangeAspect="1" noChangeArrowheads="1"/>
          </p:cNvPicPr>
          <p:nvPr/>
        </p:nvPicPr>
        <p:blipFill>
          <a:blip r:embed="rId2"/>
          <a:srcRect/>
          <a:stretch>
            <a:fillRect/>
          </a:stretch>
        </p:blipFill>
        <p:spPr bwMode="auto">
          <a:xfrm>
            <a:off x="6629400" y="5562600"/>
            <a:ext cx="2514600" cy="1295400"/>
          </a:xfrm>
          <a:prstGeom prst="rect">
            <a:avLst/>
          </a:prstGeom>
          <a:noFill/>
          <a:ln w="9525">
            <a:noFill/>
            <a:miter lim="800000"/>
            <a:headEnd/>
            <a:tailEnd/>
          </a:ln>
        </p:spPr>
      </p:pic>
      <p:sp>
        <p:nvSpPr>
          <p:cNvPr id="5" name="TextBox 4"/>
          <p:cNvSpPr txBox="1"/>
          <p:nvPr/>
        </p:nvSpPr>
        <p:spPr>
          <a:xfrm>
            <a:off x="152400" y="6488668"/>
            <a:ext cx="4495800" cy="369332"/>
          </a:xfrm>
          <a:prstGeom prst="rect">
            <a:avLst/>
          </a:prstGeom>
          <a:noFill/>
        </p:spPr>
        <p:txBody>
          <a:bodyPr wrap="square" rtlCol="0">
            <a:spAutoFit/>
          </a:bodyPr>
          <a:lstStyle/>
          <a:p>
            <a:r>
              <a:rPr lang="en-US" dirty="0" smtClean="0"/>
              <a:t>Author  By  </a:t>
            </a:r>
            <a:r>
              <a:rPr lang="en-US" dirty="0" err="1" smtClean="0"/>
              <a:t>Mr.Lakshman</a:t>
            </a:r>
            <a:r>
              <a:rPr lang="en-US" dirty="0" smtClean="0"/>
              <a:t>  Dec-15-2011</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 </a:t>
            </a:r>
            <a:r>
              <a:rPr lang="en-US" dirty="0" smtClean="0"/>
              <a:t>for interface</a:t>
            </a:r>
            <a:endParaRPr lang="en-US" dirty="0"/>
          </a:p>
        </p:txBody>
      </p:sp>
      <p:sp>
        <p:nvSpPr>
          <p:cNvPr id="3" name="Content Placeholder 2"/>
          <p:cNvSpPr>
            <a:spLocks noGrp="1"/>
          </p:cNvSpPr>
          <p:nvPr>
            <p:ph sz="quarter" idx="1"/>
          </p:nvPr>
        </p:nvSpPr>
        <p:spPr/>
        <p:txBody>
          <a:bodyPr>
            <a:normAutofit fontScale="40000" lnSpcReduction="20000"/>
          </a:bodyPr>
          <a:lstStyle/>
          <a:p>
            <a:r>
              <a:rPr lang="en-US" dirty="0" smtClean="0"/>
              <a:t>interface  </a:t>
            </a:r>
            <a:r>
              <a:rPr lang="en-US" dirty="0" err="1" smtClean="0"/>
              <a:t>MyInter</a:t>
            </a:r>
            <a:r>
              <a:rPr lang="en-US" dirty="0" smtClean="0"/>
              <a:t>{</a:t>
            </a:r>
          </a:p>
          <a:p>
            <a:r>
              <a:rPr lang="en-US" dirty="0" smtClean="0"/>
              <a:t>  void connect(){}</a:t>
            </a:r>
          </a:p>
          <a:p>
            <a:r>
              <a:rPr lang="en-US" dirty="0" smtClean="0"/>
              <a:t>  void disconnect(){} </a:t>
            </a:r>
          </a:p>
          <a:p>
            <a:r>
              <a:rPr lang="en-US" dirty="0" smtClean="0"/>
              <a:t>  }</a:t>
            </a:r>
          </a:p>
          <a:p>
            <a:r>
              <a:rPr lang="en-US" dirty="0" smtClean="0"/>
              <a:t> </a:t>
            </a:r>
          </a:p>
          <a:p>
            <a:r>
              <a:rPr lang="en-US" dirty="0" smtClean="0"/>
              <a:t> </a:t>
            </a:r>
          </a:p>
          <a:p>
            <a:r>
              <a:rPr lang="en-US" dirty="0" smtClean="0"/>
              <a:t>public class  </a:t>
            </a:r>
            <a:r>
              <a:rPr lang="en-US" dirty="0" err="1" smtClean="0"/>
              <a:t>InterfaceDemo</a:t>
            </a:r>
            <a:r>
              <a:rPr lang="en-US" dirty="0" smtClean="0"/>
              <a:t>  implements  </a:t>
            </a:r>
            <a:r>
              <a:rPr lang="en-US" dirty="0" err="1" smtClean="0"/>
              <a:t>MyInter</a:t>
            </a:r>
            <a:r>
              <a:rPr lang="en-US" dirty="0" smtClean="0"/>
              <a:t>{</a:t>
            </a:r>
          </a:p>
          <a:p>
            <a:r>
              <a:rPr lang="en-US" dirty="0" smtClean="0"/>
              <a:t>	 public void method1(){</a:t>
            </a:r>
          </a:p>
          <a:p>
            <a:r>
              <a:rPr lang="en-US" dirty="0" smtClean="0"/>
              <a:t>		</a:t>
            </a:r>
            <a:r>
              <a:rPr lang="en-US" dirty="0" err="1" smtClean="0"/>
              <a:t>System.out.print</a:t>
            </a:r>
            <a:r>
              <a:rPr lang="en-US" dirty="0" smtClean="0"/>
              <a:t>("hi");</a:t>
            </a:r>
          </a:p>
          <a:p>
            <a:endParaRPr lang="en-US" dirty="0" smtClean="0"/>
          </a:p>
          <a:p>
            <a:r>
              <a:rPr lang="en-US" dirty="0" smtClean="0"/>
              <a:t>	}</a:t>
            </a:r>
          </a:p>
          <a:p>
            <a:endParaRPr lang="en-US" dirty="0" smtClean="0"/>
          </a:p>
          <a:p>
            <a:r>
              <a:rPr lang="en-US" dirty="0" smtClean="0"/>
              <a:t>	public void connect(){</a:t>
            </a:r>
          </a:p>
          <a:p>
            <a:r>
              <a:rPr lang="en-US" dirty="0" smtClean="0"/>
              <a:t>		</a:t>
            </a:r>
            <a:r>
              <a:rPr lang="en-US" dirty="0" err="1" smtClean="0"/>
              <a:t>System.out.print</a:t>
            </a:r>
            <a:r>
              <a:rPr lang="en-US" dirty="0" smtClean="0"/>
              <a:t>("connect");</a:t>
            </a:r>
          </a:p>
          <a:p>
            <a:r>
              <a:rPr lang="en-US" dirty="0" smtClean="0"/>
              <a:t>	}</a:t>
            </a:r>
          </a:p>
          <a:p>
            <a:r>
              <a:rPr lang="en-US" dirty="0" smtClean="0"/>
              <a:t>	public void disconnect(){</a:t>
            </a:r>
          </a:p>
          <a:p>
            <a:r>
              <a:rPr lang="en-US" dirty="0" smtClean="0"/>
              <a:t>		</a:t>
            </a:r>
            <a:r>
              <a:rPr lang="en-US" dirty="0" err="1" smtClean="0"/>
              <a:t>System.out.print</a:t>
            </a:r>
            <a:r>
              <a:rPr lang="en-US" dirty="0" smtClean="0"/>
              <a:t>("disconnect");</a:t>
            </a:r>
          </a:p>
          <a:p>
            <a:r>
              <a:rPr lang="en-US" dirty="0" smtClean="0"/>
              <a:t>	}</a:t>
            </a:r>
          </a:p>
          <a:p>
            <a:r>
              <a:rPr lang="en-US" dirty="0" smtClean="0"/>
              <a:t>		public static void main(String </a:t>
            </a:r>
            <a:r>
              <a:rPr lang="en-US" dirty="0" err="1" smtClean="0"/>
              <a:t>args</a:t>
            </a:r>
            <a:r>
              <a:rPr lang="en-US" dirty="0" smtClean="0"/>
              <a:t>[]){</a:t>
            </a:r>
          </a:p>
          <a:p>
            <a:r>
              <a:rPr lang="en-US" dirty="0" smtClean="0"/>
              <a:t>			</a:t>
            </a:r>
            <a:r>
              <a:rPr lang="en-US" dirty="0" err="1" smtClean="0"/>
              <a:t>InterfaceDemo</a:t>
            </a:r>
            <a:r>
              <a:rPr lang="en-US" dirty="0" smtClean="0"/>
              <a:t> </a:t>
            </a:r>
            <a:r>
              <a:rPr lang="en-US" dirty="0" err="1" smtClean="0"/>
              <a:t>i</a:t>
            </a:r>
            <a:r>
              <a:rPr lang="en-US" dirty="0" smtClean="0"/>
              <a:t>=new </a:t>
            </a:r>
            <a:r>
              <a:rPr lang="en-US" dirty="0" err="1" smtClean="0"/>
              <a:t>InterfaceDemo</a:t>
            </a:r>
            <a:r>
              <a:rPr lang="en-US" dirty="0" smtClean="0"/>
              <a:t>();</a:t>
            </a:r>
          </a:p>
          <a:p>
            <a:r>
              <a:rPr lang="en-US" dirty="0" smtClean="0"/>
              <a:t>			</a:t>
            </a:r>
            <a:r>
              <a:rPr lang="en-US" dirty="0" err="1" smtClean="0"/>
              <a:t>i.connect</a:t>
            </a:r>
            <a:r>
              <a:rPr lang="en-US" dirty="0" smtClean="0"/>
              <a:t>();</a:t>
            </a:r>
          </a:p>
          <a:p>
            <a:r>
              <a:rPr lang="en-US" dirty="0" smtClean="0"/>
              <a:t>			</a:t>
            </a:r>
            <a:r>
              <a:rPr lang="en-US" dirty="0" err="1" smtClean="0"/>
              <a:t>i.disconnect</a:t>
            </a:r>
            <a:r>
              <a:rPr lang="en-US" dirty="0" smtClean="0"/>
              <a:t>();</a:t>
            </a:r>
          </a:p>
          <a:p>
            <a:r>
              <a:rPr lang="en-US" dirty="0" smtClean="0"/>
              <a:t>			</a:t>
            </a:r>
          </a:p>
          <a:p>
            <a:r>
              <a:rPr lang="en-US" dirty="0" smtClean="0"/>
              <a:t>}</a:t>
            </a:r>
          </a:p>
          <a:p>
            <a:r>
              <a:rPr lang="en-US" dirty="0" smtClean="0"/>
              <a:t>}</a:t>
            </a:r>
            <a:endParaRPr lang="en-US" dirty="0"/>
          </a:p>
        </p:txBody>
      </p:sp>
      <p:pic>
        <p:nvPicPr>
          <p:cNvPr id="5" name="Picture 4"/>
          <p:cNvPicPr>
            <a:picLocks noChangeAspect="1" noChangeArrowheads="1"/>
          </p:cNvPicPr>
          <p:nvPr/>
        </p:nvPicPr>
        <p:blipFill>
          <a:blip r:embed="rId2"/>
          <a:srcRect/>
          <a:stretch>
            <a:fillRect/>
          </a:stretch>
        </p:blipFill>
        <p:spPr bwMode="auto">
          <a:xfrm>
            <a:off x="6629400" y="5562600"/>
            <a:ext cx="2514600" cy="1295400"/>
          </a:xfrm>
          <a:prstGeom prst="rect">
            <a:avLst/>
          </a:prstGeom>
          <a:noFill/>
          <a:ln w="9525">
            <a:noFill/>
            <a:miter lim="800000"/>
            <a:headEnd/>
            <a:tailEnd/>
          </a:ln>
        </p:spPr>
      </p:pic>
      <p:sp>
        <p:nvSpPr>
          <p:cNvPr id="6" name="TextBox 5"/>
          <p:cNvSpPr txBox="1"/>
          <p:nvPr/>
        </p:nvSpPr>
        <p:spPr>
          <a:xfrm>
            <a:off x="152400" y="6488668"/>
            <a:ext cx="4495800" cy="369332"/>
          </a:xfrm>
          <a:prstGeom prst="rect">
            <a:avLst/>
          </a:prstGeom>
          <a:noFill/>
        </p:spPr>
        <p:txBody>
          <a:bodyPr wrap="square" rtlCol="0">
            <a:spAutoFit/>
          </a:bodyPr>
          <a:lstStyle/>
          <a:p>
            <a:r>
              <a:rPr lang="en-US" dirty="0" smtClean="0"/>
              <a:t>Author  By  </a:t>
            </a:r>
            <a:r>
              <a:rPr lang="en-US" dirty="0" err="1" smtClean="0"/>
              <a:t>Mr.Lakshman</a:t>
            </a:r>
            <a:r>
              <a:rPr lang="en-US" dirty="0" smtClean="0"/>
              <a:t>  Dec-15-2011</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 </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package represents a ‘</a:t>
            </a:r>
            <a:r>
              <a:rPr lang="en-US" b="1" dirty="0" smtClean="0"/>
              <a:t>directory</a:t>
            </a:r>
            <a:r>
              <a:rPr lang="en-US" dirty="0" smtClean="0"/>
              <a:t>’ that contains related group of classes and interfaces… </a:t>
            </a:r>
          </a:p>
          <a:p>
            <a:r>
              <a:rPr lang="en-US" dirty="0" smtClean="0"/>
              <a:t>Ex:- import java.io.*;</a:t>
            </a:r>
          </a:p>
          <a:p>
            <a:r>
              <a:rPr lang="en-US" u="sng" dirty="0" smtClean="0"/>
              <a:t>Types of packages:-</a:t>
            </a:r>
          </a:p>
          <a:p>
            <a:r>
              <a:rPr lang="en-US" u="sng" dirty="0" smtClean="0"/>
              <a:t>Built-in packages:-</a:t>
            </a:r>
            <a:r>
              <a:rPr lang="en-US" dirty="0" smtClean="0"/>
              <a:t>those are already implemented in java language….like:-</a:t>
            </a:r>
            <a:r>
              <a:rPr lang="en-US" dirty="0" err="1" smtClean="0"/>
              <a:t>java.lang</a:t>
            </a:r>
            <a:r>
              <a:rPr lang="en-US" dirty="0" smtClean="0"/>
              <a:t> , </a:t>
            </a:r>
            <a:r>
              <a:rPr lang="en-US" dirty="0" err="1" smtClean="0"/>
              <a:t>java.util</a:t>
            </a:r>
            <a:r>
              <a:rPr lang="en-US" dirty="0" smtClean="0"/>
              <a:t> , java.io , java.awt , </a:t>
            </a:r>
            <a:r>
              <a:rPr lang="en-US" dirty="0" err="1" smtClean="0"/>
              <a:t>java.swing</a:t>
            </a:r>
            <a:r>
              <a:rPr lang="en-US" dirty="0" smtClean="0"/>
              <a:t>, java.net , </a:t>
            </a:r>
            <a:r>
              <a:rPr lang="en-US" dirty="0" err="1" smtClean="0"/>
              <a:t>java.applet</a:t>
            </a:r>
            <a:r>
              <a:rPr lang="en-US" dirty="0" smtClean="0"/>
              <a:t>, </a:t>
            </a:r>
            <a:r>
              <a:rPr lang="en-US" dirty="0" err="1" smtClean="0"/>
              <a:t>java.text</a:t>
            </a:r>
            <a:r>
              <a:rPr lang="en-US" dirty="0" smtClean="0"/>
              <a:t>, java.sql….etc</a:t>
            </a:r>
          </a:p>
          <a:p>
            <a:r>
              <a:rPr lang="en-US" u="sng" dirty="0" smtClean="0"/>
              <a:t>User-defined packages:-</a:t>
            </a:r>
          </a:p>
          <a:p>
            <a:r>
              <a:rPr lang="en-US" dirty="0" smtClean="0"/>
              <a:t>Just like the built-in packages .So, the users of the java language can also create their own </a:t>
            </a:r>
            <a:r>
              <a:rPr lang="en-US" dirty="0" err="1" smtClean="0"/>
              <a:t>packages,so</a:t>
            </a:r>
            <a:r>
              <a:rPr lang="en-US" dirty="0" smtClean="0"/>
              <a:t> they are called user-defined packages.</a:t>
            </a:r>
          </a:p>
          <a:p>
            <a:r>
              <a:rPr lang="en-US" dirty="0" smtClean="0"/>
              <a:t>User-defined packages can also imported into other classes and used exactly in the same way as the built-in packages…</a:t>
            </a:r>
          </a:p>
          <a:p>
            <a:r>
              <a:rPr lang="en-US" dirty="0" smtClean="0"/>
              <a:t>Ex:-package </a:t>
            </a:r>
            <a:r>
              <a:rPr lang="en-US" dirty="0" err="1" smtClean="0"/>
              <a:t>packagename</a:t>
            </a:r>
            <a:r>
              <a:rPr lang="en-US" dirty="0" smtClean="0"/>
              <a:t>;</a:t>
            </a:r>
          </a:p>
          <a:p>
            <a:r>
              <a:rPr lang="en-US" dirty="0" smtClean="0"/>
              <a:t> package </a:t>
            </a:r>
            <a:r>
              <a:rPr lang="en-US" dirty="0" err="1" smtClean="0"/>
              <a:t>packagename.subpackagename</a:t>
            </a:r>
            <a:r>
              <a:rPr lang="en-US" dirty="0" smtClean="0"/>
              <a:t>;</a:t>
            </a:r>
            <a:endParaRPr lang="en-US" dirty="0"/>
          </a:p>
        </p:txBody>
      </p:sp>
      <p:pic>
        <p:nvPicPr>
          <p:cNvPr id="4" name="Picture 3"/>
          <p:cNvPicPr>
            <a:picLocks noChangeAspect="1" noChangeArrowheads="1"/>
          </p:cNvPicPr>
          <p:nvPr/>
        </p:nvPicPr>
        <p:blipFill>
          <a:blip r:embed="rId2"/>
          <a:srcRect/>
          <a:stretch>
            <a:fillRect/>
          </a:stretch>
        </p:blipFill>
        <p:spPr bwMode="auto">
          <a:xfrm>
            <a:off x="6629400" y="5562600"/>
            <a:ext cx="2514600" cy="1295400"/>
          </a:xfrm>
          <a:prstGeom prst="rect">
            <a:avLst/>
          </a:prstGeom>
          <a:noFill/>
          <a:ln w="9525">
            <a:noFill/>
            <a:miter lim="800000"/>
            <a:headEnd/>
            <a:tailEnd/>
          </a:ln>
        </p:spPr>
      </p:pic>
      <p:sp>
        <p:nvSpPr>
          <p:cNvPr id="5" name="TextBox 4"/>
          <p:cNvSpPr txBox="1"/>
          <p:nvPr/>
        </p:nvSpPr>
        <p:spPr>
          <a:xfrm>
            <a:off x="152400" y="6488668"/>
            <a:ext cx="4495800" cy="369332"/>
          </a:xfrm>
          <a:prstGeom prst="rect">
            <a:avLst/>
          </a:prstGeom>
          <a:noFill/>
        </p:spPr>
        <p:txBody>
          <a:bodyPr wrap="square" rtlCol="0">
            <a:spAutoFit/>
          </a:bodyPr>
          <a:lstStyle/>
          <a:p>
            <a:r>
              <a:rPr lang="en-US" dirty="0" smtClean="0"/>
              <a:t>Author  By  </a:t>
            </a:r>
            <a:r>
              <a:rPr lang="en-US" dirty="0" err="1" smtClean="0"/>
              <a:t>Mr.Lakshman</a:t>
            </a:r>
            <a:r>
              <a:rPr lang="en-US" dirty="0" smtClean="0"/>
              <a:t>  Dec-15-2011</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 </a:t>
            </a:r>
            <a:endParaRPr lang="en-US" dirty="0"/>
          </a:p>
        </p:txBody>
      </p:sp>
      <p:sp>
        <p:nvSpPr>
          <p:cNvPr id="3" name="Content Placeholder 2"/>
          <p:cNvSpPr>
            <a:spLocks noGrp="1"/>
          </p:cNvSpPr>
          <p:nvPr>
            <p:ph sz="quarter" idx="1"/>
          </p:nvPr>
        </p:nvSpPr>
        <p:spPr/>
        <p:txBody>
          <a:bodyPr/>
          <a:lstStyle/>
          <a:p>
            <a:r>
              <a:rPr lang="en-US" dirty="0" smtClean="0"/>
              <a:t>Java Archive (JAR) file is a file, that contains compressed version of several .class files, audio files, image files and some  </a:t>
            </a:r>
            <a:r>
              <a:rPr lang="en-US" smtClean="0"/>
              <a:t>directories also..</a:t>
            </a:r>
            <a:endParaRPr lang="en-US" dirty="0" smtClean="0"/>
          </a:p>
          <a:p>
            <a:pPr>
              <a:buNone/>
            </a:pPr>
            <a:endParaRPr lang="en-US" dirty="0" smtClean="0"/>
          </a:p>
          <a:p>
            <a:r>
              <a:rPr lang="en-US" dirty="0" smtClean="0"/>
              <a:t>JAR file is useful to bundle up several files related to a project and its usage very easily configure to project …..</a:t>
            </a:r>
          </a:p>
          <a:p>
            <a:pPr>
              <a:buNone/>
            </a:pPr>
            <a:r>
              <a:rPr lang="en-US" dirty="0" smtClean="0"/>
              <a:t>  </a:t>
            </a:r>
            <a:endParaRPr lang="en-US" dirty="0"/>
          </a:p>
        </p:txBody>
      </p:sp>
      <p:pic>
        <p:nvPicPr>
          <p:cNvPr id="4" name="Picture 3"/>
          <p:cNvPicPr>
            <a:picLocks noChangeAspect="1" noChangeArrowheads="1"/>
          </p:cNvPicPr>
          <p:nvPr/>
        </p:nvPicPr>
        <p:blipFill>
          <a:blip r:embed="rId2"/>
          <a:srcRect/>
          <a:stretch>
            <a:fillRect/>
          </a:stretch>
        </p:blipFill>
        <p:spPr bwMode="auto">
          <a:xfrm>
            <a:off x="6629400" y="5562600"/>
            <a:ext cx="2514600" cy="1295400"/>
          </a:xfrm>
          <a:prstGeom prst="rect">
            <a:avLst/>
          </a:prstGeom>
          <a:noFill/>
          <a:ln w="9525">
            <a:noFill/>
            <a:miter lim="800000"/>
            <a:headEnd/>
            <a:tailEnd/>
          </a:ln>
        </p:spPr>
      </p:pic>
      <p:sp>
        <p:nvSpPr>
          <p:cNvPr id="5" name="TextBox 4"/>
          <p:cNvSpPr txBox="1"/>
          <p:nvPr/>
        </p:nvSpPr>
        <p:spPr>
          <a:xfrm>
            <a:off x="152400" y="6488668"/>
            <a:ext cx="4495800" cy="369332"/>
          </a:xfrm>
          <a:prstGeom prst="rect">
            <a:avLst/>
          </a:prstGeom>
          <a:noFill/>
        </p:spPr>
        <p:txBody>
          <a:bodyPr wrap="square" rtlCol="0">
            <a:spAutoFit/>
          </a:bodyPr>
          <a:lstStyle/>
          <a:p>
            <a:r>
              <a:rPr lang="en-US" dirty="0" smtClean="0"/>
              <a:t>Author  By  </a:t>
            </a:r>
            <a:r>
              <a:rPr lang="en-US" dirty="0" err="1" smtClean="0"/>
              <a:t>Mr.Lakshman</a:t>
            </a:r>
            <a:r>
              <a:rPr lang="en-US" dirty="0" smtClean="0"/>
              <a:t>  Dec-15-2011</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161</TotalTime>
  <Words>804</Words>
  <Application>Microsoft Office PowerPoint</Application>
  <PresentationFormat>On-screen Show (4:3)</PresentationFormat>
  <Paragraphs>162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Abstract  Classes</vt:lpstr>
      <vt:lpstr>Slide 2</vt:lpstr>
      <vt:lpstr>Sample program for  abstract class</vt:lpstr>
      <vt:lpstr>Interfaces </vt:lpstr>
      <vt:lpstr>Slide 5</vt:lpstr>
      <vt:lpstr>Sample program for interface</vt:lpstr>
      <vt:lpstr>Packages </vt:lpstr>
      <vt:lpstr>JAR  files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laxman</cp:lastModifiedBy>
  <cp:revision>121</cp:revision>
  <dcterms:created xsi:type="dcterms:W3CDTF">2006-08-16T00:00:00Z</dcterms:created>
  <dcterms:modified xsi:type="dcterms:W3CDTF">2011-12-19T17:20:07Z</dcterms:modified>
</cp:coreProperties>
</file>