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1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D9B8A8-7EF4-4554-9AC7-4F3416DB3E77}"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67845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9B8A8-7EF4-4554-9AC7-4F3416DB3E77}"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73244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9B8A8-7EF4-4554-9AC7-4F3416DB3E77}"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2292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9B8A8-7EF4-4554-9AC7-4F3416DB3E77}"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DFC4-12B9-4BE2-87B0-BB8B92E23A5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6972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9B8A8-7EF4-4554-9AC7-4F3416DB3E77}"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3749431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2D9B8A8-7EF4-4554-9AC7-4F3416DB3E77}"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675202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2D9B8A8-7EF4-4554-9AC7-4F3416DB3E77}"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124037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D9B8A8-7EF4-4554-9AC7-4F3416DB3E77}"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1780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D9B8A8-7EF4-4554-9AC7-4F3416DB3E77}"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41202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D9B8A8-7EF4-4554-9AC7-4F3416DB3E77}"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79700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D9B8A8-7EF4-4554-9AC7-4F3416DB3E77}"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192947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9B8A8-7EF4-4554-9AC7-4F3416DB3E77}"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10237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9B8A8-7EF4-4554-9AC7-4F3416DB3E77}" type="datetimeFigureOut">
              <a:rPr lang="en-IN" smtClean="0"/>
              <a:t>14-06-2021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08048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D9B8A8-7EF4-4554-9AC7-4F3416DB3E77}"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312729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2D9B8A8-7EF4-4554-9AC7-4F3416DB3E77}" type="datetimeFigureOut">
              <a:rPr lang="en-IN" smtClean="0"/>
              <a:t>14-06-2021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14528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9B8A8-7EF4-4554-9AC7-4F3416DB3E77}"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00708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D9B8A8-7EF4-4554-9AC7-4F3416DB3E77}"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14DFC4-12B9-4BE2-87B0-BB8B92E23A51}" type="slidenum">
              <a:rPr lang="en-IN" smtClean="0"/>
              <a:t>‹#›</a:t>
            </a:fld>
            <a:endParaRPr lang="en-IN"/>
          </a:p>
        </p:txBody>
      </p:sp>
    </p:spTree>
    <p:extLst>
      <p:ext uri="{BB962C8B-B14F-4D97-AF65-F5344CB8AC3E}">
        <p14:creationId xmlns:p14="http://schemas.microsoft.com/office/powerpoint/2010/main" val="28816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2D9B8A8-7EF4-4554-9AC7-4F3416DB3E77}" type="datetimeFigureOut">
              <a:rPr lang="en-IN" smtClean="0"/>
              <a:t>14-06-2021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F14DFC4-12B9-4BE2-87B0-BB8B92E23A51}" type="slidenum">
              <a:rPr lang="en-IN" smtClean="0"/>
              <a:t>‹#›</a:t>
            </a:fld>
            <a:endParaRPr lang="en-IN"/>
          </a:p>
        </p:txBody>
      </p:sp>
    </p:spTree>
    <p:extLst>
      <p:ext uri="{BB962C8B-B14F-4D97-AF65-F5344CB8AC3E}">
        <p14:creationId xmlns:p14="http://schemas.microsoft.com/office/powerpoint/2010/main" val="259628248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28353" y="1473958"/>
            <a:ext cx="6045958" cy="523220"/>
          </a:xfrm>
          <a:prstGeom prst="rect">
            <a:avLst/>
          </a:prstGeom>
          <a:noFill/>
        </p:spPr>
        <p:txBody>
          <a:bodyPr wrap="square" rtlCol="0">
            <a:spAutoFit/>
          </a:bodyPr>
          <a:lstStyle/>
          <a:p>
            <a:pPr algn="ctr"/>
            <a:r>
              <a:rPr lang="en-IN" sz="2800" i="1" dirty="0" smtClean="0">
                <a:latin typeface="Verdana" panose="020B0604030504040204" pitchFamily="34" charset="0"/>
                <a:ea typeface="Verdana" panose="020B0604030504040204" pitchFamily="34" charset="0"/>
              </a:rPr>
              <a:t>My First Pygame Project</a:t>
            </a:r>
            <a:endParaRPr lang="en-IN" sz="2800" i="1" dirty="0">
              <a:latin typeface="Verdana" panose="020B0604030504040204" pitchFamily="34" charset="0"/>
              <a:ea typeface="Verdana" panose="020B0604030504040204" pitchFamily="34" charset="0"/>
            </a:endParaRPr>
          </a:p>
        </p:txBody>
      </p:sp>
      <p:pic>
        <p:nvPicPr>
          <p:cNvPr id="1026" name="Picture 2" descr="https://www.thechelseachronicle.com/static/uploads/17/2020/01/GettyImages-11887880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53" y="1473958"/>
            <a:ext cx="685465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688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Constructing the hit boxes (Contd.)</a:t>
            </a:r>
            <a:endParaRPr lang="en-IN" sz="3200" dirty="0">
              <a:latin typeface="Bradley Hand ITC" panose="03070402050302030203" pitchFamily="66" charset="0"/>
            </a:endParaRPr>
          </a:p>
        </p:txBody>
      </p:sp>
      <p:sp>
        <p:nvSpPr>
          <p:cNvPr id="7" name="TextBox 6"/>
          <p:cNvSpPr txBox="1"/>
          <p:nvPr/>
        </p:nvSpPr>
        <p:spPr>
          <a:xfrm>
            <a:off x="1160058" y="1351127"/>
            <a:ext cx="9676266" cy="646331"/>
          </a:xfrm>
          <a:prstGeom prst="rect">
            <a:avLst/>
          </a:prstGeom>
          <a:noFill/>
        </p:spPr>
        <p:txBody>
          <a:bodyPr wrap="square" rtlCol="0">
            <a:spAutoFit/>
          </a:bodyPr>
          <a:lstStyle/>
          <a:p>
            <a:r>
              <a:rPr lang="en-IN" dirty="0" smtClean="0">
                <a:latin typeface="Bradley Hand ITC" panose="03070402050302030203" pitchFamily="66" charset="0"/>
              </a:rPr>
              <a:t>Now that the hit box has been constructed for our hero we need to repeat the same logic for our villain.</a:t>
            </a:r>
            <a:endParaRPr lang="en-IN" dirty="0">
              <a:latin typeface="Bradley Hand ITC" panose="03070402050302030203" pitchFamily="66" charset="0"/>
            </a:endParaRPr>
          </a:p>
        </p:txBody>
      </p:sp>
      <p:pic>
        <p:nvPicPr>
          <p:cNvPr id="2" name="Picture 1"/>
          <p:cNvPicPr>
            <a:picLocks noChangeAspect="1"/>
          </p:cNvPicPr>
          <p:nvPr/>
        </p:nvPicPr>
        <p:blipFill>
          <a:blip r:embed="rId2"/>
          <a:stretch>
            <a:fillRect/>
          </a:stretch>
        </p:blipFill>
        <p:spPr>
          <a:xfrm>
            <a:off x="1160058" y="1997458"/>
            <a:ext cx="4552950" cy="3695700"/>
          </a:xfrm>
          <a:prstGeom prst="rect">
            <a:avLst/>
          </a:prstGeom>
        </p:spPr>
      </p:pic>
      <p:pic>
        <p:nvPicPr>
          <p:cNvPr id="3" name="Picture 2"/>
          <p:cNvPicPr>
            <a:picLocks noChangeAspect="1"/>
          </p:cNvPicPr>
          <p:nvPr/>
        </p:nvPicPr>
        <p:blipFill>
          <a:blip r:embed="rId3"/>
          <a:stretch>
            <a:fillRect/>
          </a:stretch>
        </p:blipFill>
        <p:spPr>
          <a:xfrm>
            <a:off x="6179165" y="1997458"/>
            <a:ext cx="4814673" cy="2724667"/>
          </a:xfrm>
          <a:prstGeom prst="rect">
            <a:avLst/>
          </a:prstGeom>
        </p:spPr>
      </p:pic>
    </p:spTree>
    <p:extLst>
      <p:ext uri="{BB962C8B-B14F-4D97-AF65-F5344CB8AC3E}">
        <p14:creationId xmlns:p14="http://schemas.microsoft.com/office/powerpoint/2010/main" val="1733786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Setting up the collision</a:t>
            </a:r>
            <a:endParaRPr lang="en-IN" sz="3200" dirty="0">
              <a:latin typeface="Bradley Hand ITC" panose="03070402050302030203" pitchFamily="66" charset="0"/>
            </a:endParaRPr>
          </a:p>
        </p:txBody>
      </p:sp>
      <p:sp>
        <p:nvSpPr>
          <p:cNvPr id="5" name="TextBox 4"/>
          <p:cNvSpPr txBox="1"/>
          <p:nvPr/>
        </p:nvSpPr>
        <p:spPr>
          <a:xfrm>
            <a:off x="1050879" y="1269242"/>
            <a:ext cx="10017455" cy="646331"/>
          </a:xfrm>
          <a:prstGeom prst="rect">
            <a:avLst/>
          </a:prstGeom>
          <a:noFill/>
        </p:spPr>
        <p:txBody>
          <a:bodyPr wrap="square" rtlCol="0">
            <a:spAutoFit/>
          </a:bodyPr>
          <a:lstStyle/>
          <a:p>
            <a:r>
              <a:rPr lang="en-IN" dirty="0" smtClean="0">
                <a:latin typeface="Bradley Hand ITC" panose="03070402050302030203" pitchFamily="66" charset="0"/>
              </a:rPr>
              <a:t>In order to instigate a collision we have ensure that there is a overlap with respect to the co-ordinate values of the obstacle &amp; football with respect  to both x-axis and y-axis.</a:t>
            </a:r>
            <a:endParaRPr lang="en-IN" dirty="0">
              <a:latin typeface="Bradley Hand ITC" panose="03070402050302030203" pitchFamily="66" charset="0"/>
            </a:endParaRPr>
          </a:p>
        </p:txBody>
      </p:sp>
      <p:sp>
        <p:nvSpPr>
          <p:cNvPr id="6" name="TextBox 5"/>
          <p:cNvSpPr txBox="1"/>
          <p:nvPr/>
        </p:nvSpPr>
        <p:spPr>
          <a:xfrm>
            <a:off x="1050879" y="2279176"/>
            <a:ext cx="4299043" cy="3970318"/>
          </a:xfrm>
          <a:prstGeom prst="rect">
            <a:avLst/>
          </a:prstGeom>
          <a:noFill/>
        </p:spPr>
        <p:txBody>
          <a:bodyPr wrap="square" rtlCol="0">
            <a:spAutoFit/>
          </a:bodyPr>
          <a:lstStyle/>
          <a:p>
            <a:r>
              <a:rPr lang="en-IN" dirty="0" smtClean="0">
                <a:latin typeface="Bradley Hand ITC" panose="03070402050302030203" pitchFamily="66" charset="0"/>
              </a:rPr>
              <a:t>Collision with respect to y co-ordinate will happen within the range of y co-ordinate of the obstacle and y co-ordinate value at the ground(y co-ordinate of obstacle + plus height of obstacle).</a:t>
            </a:r>
          </a:p>
          <a:p>
            <a:endParaRPr lang="en-IN" dirty="0">
              <a:latin typeface="Bradley Hand ITC" panose="03070402050302030203" pitchFamily="66" charset="0"/>
            </a:endParaRPr>
          </a:p>
          <a:p>
            <a:r>
              <a:rPr lang="en-IN" dirty="0" smtClean="0">
                <a:latin typeface="Bradley Hand ITC" panose="03070402050302030203" pitchFamily="66" charset="0"/>
              </a:rPr>
              <a:t>Hence, the y co-ordinate of the football has to lie within this range to facilitate a collision.</a:t>
            </a:r>
          </a:p>
          <a:p>
            <a:endParaRPr lang="en-IN" dirty="0" smtClean="0">
              <a:latin typeface="Bradley Hand ITC" panose="03070402050302030203" pitchFamily="66" charset="0"/>
            </a:endParaRPr>
          </a:p>
          <a:p>
            <a:r>
              <a:rPr lang="en-IN" dirty="0" smtClean="0">
                <a:latin typeface="Bradley Hand ITC" panose="03070402050302030203" pitchFamily="66" charset="0"/>
              </a:rPr>
              <a:t>With respect to x co-ordinate the x co-ordinate of football has to lie within the range of x co-ordinate of obstacle and x co-ordinate of the obstacle plus width of it.</a:t>
            </a:r>
            <a:endParaRPr lang="en-IN" dirty="0">
              <a:latin typeface="Bradley Hand ITC" panose="03070402050302030203" pitchFamily="66" charset="0"/>
            </a:endParaRPr>
          </a:p>
        </p:txBody>
      </p:sp>
      <p:pic>
        <p:nvPicPr>
          <p:cNvPr id="9" name="Picture 8"/>
          <p:cNvPicPr>
            <a:picLocks noChangeAspect="1"/>
          </p:cNvPicPr>
          <p:nvPr/>
        </p:nvPicPr>
        <p:blipFill>
          <a:blip r:embed="rId2"/>
          <a:stretch>
            <a:fillRect/>
          </a:stretch>
        </p:blipFill>
        <p:spPr>
          <a:xfrm>
            <a:off x="5538931" y="2243137"/>
            <a:ext cx="5781675" cy="2371725"/>
          </a:xfrm>
          <a:prstGeom prst="rect">
            <a:avLst/>
          </a:prstGeom>
        </p:spPr>
      </p:pic>
      <p:pic>
        <p:nvPicPr>
          <p:cNvPr id="10" name="Picture 9"/>
          <p:cNvPicPr>
            <a:picLocks noChangeAspect="1"/>
          </p:cNvPicPr>
          <p:nvPr/>
        </p:nvPicPr>
        <p:blipFill>
          <a:blip r:embed="rId3"/>
          <a:stretch>
            <a:fillRect/>
          </a:stretch>
        </p:blipFill>
        <p:spPr>
          <a:xfrm>
            <a:off x="5538931" y="4942426"/>
            <a:ext cx="2845282" cy="775986"/>
          </a:xfrm>
          <a:prstGeom prst="rect">
            <a:avLst/>
          </a:prstGeom>
        </p:spPr>
      </p:pic>
    </p:spTree>
    <p:extLst>
      <p:ext uri="{BB962C8B-B14F-4D97-AF65-F5344CB8AC3E}">
        <p14:creationId xmlns:p14="http://schemas.microsoft.com/office/powerpoint/2010/main" val="209218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Setting up the collision (Contd.)</a:t>
            </a:r>
            <a:endParaRPr lang="en-IN" sz="3200" dirty="0">
              <a:latin typeface="Bradley Hand ITC" panose="03070402050302030203" pitchFamily="66" charset="0"/>
            </a:endParaRPr>
          </a:p>
        </p:txBody>
      </p:sp>
      <p:pic>
        <p:nvPicPr>
          <p:cNvPr id="5" name="Picture 4"/>
          <p:cNvPicPr>
            <a:picLocks noChangeAspect="1"/>
          </p:cNvPicPr>
          <p:nvPr/>
        </p:nvPicPr>
        <p:blipFill>
          <a:blip r:embed="rId2"/>
          <a:stretch>
            <a:fillRect/>
          </a:stretch>
        </p:blipFill>
        <p:spPr>
          <a:xfrm>
            <a:off x="1050879" y="1170864"/>
            <a:ext cx="6238875" cy="4953000"/>
          </a:xfrm>
          <a:prstGeom prst="rect">
            <a:avLst/>
          </a:prstGeom>
        </p:spPr>
      </p:pic>
      <p:sp>
        <p:nvSpPr>
          <p:cNvPr id="6" name="TextBox 5"/>
          <p:cNvSpPr txBox="1"/>
          <p:nvPr/>
        </p:nvSpPr>
        <p:spPr>
          <a:xfrm>
            <a:off x="7588155" y="1170864"/>
            <a:ext cx="3534770" cy="1754326"/>
          </a:xfrm>
          <a:prstGeom prst="rect">
            <a:avLst/>
          </a:prstGeom>
          <a:noFill/>
        </p:spPr>
        <p:txBody>
          <a:bodyPr wrap="square" rtlCol="0">
            <a:spAutoFit/>
          </a:bodyPr>
          <a:lstStyle/>
          <a:p>
            <a:r>
              <a:rPr lang="en-IN" dirty="0" smtClean="0">
                <a:latin typeface="Bradley Hand ITC" panose="03070402050302030203" pitchFamily="66" charset="0"/>
              </a:rPr>
              <a:t>As we can see from the image, every time the ball comes in contact with the obstacle i.e. the overlapping of co-ordinates we get to see the string hit being printed in the output console.</a:t>
            </a:r>
            <a:endParaRPr lang="en-IN" dirty="0">
              <a:latin typeface="Bradley Hand ITC" panose="03070402050302030203" pitchFamily="66" charset="0"/>
            </a:endParaRPr>
          </a:p>
        </p:txBody>
      </p:sp>
    </p:spTree>
    <p:extLst>
      <p:ext uri="{BB962C8B-B14F-4D97-AF65-F5344CB8AC3E}">
        <p14:creationId xmlns:p14="http://schemas.microsoft.com/office/powerpoint/2010/main" val="2902718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Scoring all the way to glory</a:t>
            </a:r>
            <a:endParaRPr lang="en-IN" sz="3200" dirty="0">
              <a:latin typeface="Bradley Hand ITC" panose="03070402050302030203" pitchFamily="66" charset="0"/>
            </a:endParaRPr>
          </a:p>
        </p:txBody>
      </p:sp>
      <p:sp>
        <p:nvSpPr>
          <p:cNvPr id="6" name="TextBox 5"/>
          <p:cNvSpPr txBox="1"/>
          <p:nvPr/>
        </p:nvSpPr>
        <p:spPr>
          <a:xfrm>
            <a:off x="559559" y="1160060"/>
            <a:ext cx="9785445" cy="923330"/>
          </a:xfrm>
          <a:prstGeom prst="rect">
            <a:avLst/>
          </a:prstGeom>
          <a:noFill/>
        </p:spPr>
        <p:txBody>
          <a:bodyPr wrap="square" rtlCol="0">
            <a:spAutoFit/>
          </a:bodyPr>
          <a:lstStyle/>
          <a:p>
            <a:r>
              <a:rPr lang="en-IN" dirty="0" smtClean="0">
                <a:latin typeface="Bradley Hand ITC" panose="03070402050302030203" pitchFamily="66" charset="0"/>
              </a:rPr>
              <a:t>In order to make the game more interesting and attractive, we have to reward the football for evading the obstacle and keeping the obstacle at bay. For that we are going to create a new variable called which will keep on incrementing as long as the football escapes from the obstacle.</a:t>
            </a:r>
            <a:endParaRPr lang="en-IN" dirty="0">
              <a:latin typeface="Bradley Hand ITC" panose="03070402050302030203" pitchFamily="66" charset="0"/>
            </a:endParaRPr>
          </a:p>
        </p:txBody>
      </p:sp>
      <p:pic>
        <p:nvPicPr>
          <p:cNvPr id="7" name="Picture 6"/>
          <p:cNvPicPr>
            <a:picLocks noChangeAspect="1"/>
          </p:cNvPicPr>
          <p:nvPr/>
        </p:nvPicPr>
        <p:blipFill>
          <a:blip r:embed="rId2"/>
          <a:stretch>
            <a:fillRect/>
          </a:stretch>
        </p:blipFill>
        <p:spPr>
          <a:xfrm>
            <a:off x="518610" y="2208296"/>
            <a:ext cx="4600575" cy="3724275"/>
          </a:xfrm>
          <a:prstGeom prst="rect">
            <a:avLst/>
          </a:prstGeom>
        </p:spPr>
      </p:pic>
      <p:pic>
        <p:nvPicPr>
          <p:cNvPr id="9" name="Picture 8"/>
          <p:cNvPicPr>
            <a:picLocks noChangeAspect="1"/>
          </p:cNvPicPr>
          <p:nvPr/>
        </p:nvPicPr>
        <p:blipFill>
          <a:blip r:embed="rId3"/>
          <a:stretch>
            <a:fillRect/>
          </a:stretch>
        </p:blipFill>
        <p:spPr>
          <a:xfrm>
            <a:off x="5089826" y="2208296"/>
            <a:ext cx="3265554" cy="798424"/>
          </a:xfrm>
          <a:prstGeom prst="rect">
            <a:avLst/>
          </a:prstGeom>
        </p:spPr>
      </p:pic>
      <p:pic>
        <p:nvPicPr>
          <p:cNvPr id="10" name="Picture 9"/>
          <p:cNvPicPr>
            <a:picLocks noChangeAspect="1"/>
          </p:cNvPicPr>
          <p:nvPr/>
        </p:nvPicPr>
        <p:blipFill>
          <a:blip r:embed="rId4"/>
          <a:stretch>
            <a:fillRect/>
          </a:stretch>
        </p:blipFill>
        <p:spPr>
          <a:xfrm>
            <a:off x="8283413" y="2083390"/>
            <a:ext cx="3862925" cy="2706974"/>
          </a:xfrm>
          <a:prstGeom prst="rect">
            <a:avLst/>
          </a:prstGeom>
        </p:spPr>
      </p:pic>
      <p:pic>
        <p:nvPicPr>
          <p:cNvPr id="11" name="Picture 10"/>
          <p:cNvPicPr>
            <a:picLocks noChangeAspect="1"/>
          </p:cNvPicPr>
          <p:nvPr/>
        </p:nvPicPr>
        <p:blipFill>
          <a:blip r:embed="rId5"/>
          <a:stretch>
            <a:fillRect/>
          </a:stretch>
        </p:blipFill>
        <p:spPr>
          <a:xfrm>
            <a:off x="5119185" y="4844956"/>
            <a:ext cx="6818523" cy="764274"/>
          </a:xfrm>
          <a:prstGeom prst="rect">
            <a:avLst/>
          </a:prstGeom>
        </p:spPr>
      </p:pic>
    </p:spTree>
    <p:extLst>
      <p:ext uri="{BB962C8B-B14F-4D97-AF65-F5344CB8AC3E}">
        <p14:creationId xmlns:p14="http://schemas.microsoft.com/office/powerpoint/2010/main" val="142382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Improvising</a:t>
            </a:r>
            <a:endParaRPr lang="en-IN" sz="3200" dirty="0">
              <a:latin typeface="Bradley Hand ITC" panose="03070402050302030203" pitchFamily="66" charset="0"/>
            </a:endParaRPr>
          </a:p>
        </p:txBody>
      </p:sp>
      <p:sp>
        <p:nvSpPr>
          <p:cNvPr id="5" name="TextBox 4"/>
          <p:cNvSpPr txBox="1"/>
          <p:nvPr/>
        </p:nvSpPr>
        <p:spPr>
          <a:xfrm>
            <a:off x="941691" y="1241946"/>
            <a:ext cx="4872251" cy="4801314"/>
          </a:xfrm>
          <a:prstGeom prst="rect">
            <a:avLst/>
          </a:prstGeom>
          <a:noFill/>
        </p:spPr>
        <p:txBody>
          <a:bodyPr wrap="square" rtlCol="0">
            <a:spAutoFit/>
          </a:bodyPr>
          <a:lstStyle/>
          <a:p>
            <a:r>
              <a:rPr lang="en-IN" dirty="0" smtClean="0">
                <a:latin typeface="Bradley Hand ITC" panose="03070402050302030203" pitchFamily="66" charset="0"/>
              </a:rPr>
              <a:t>Score gets incremented way too fast which needs to be adjusted.</a:t>
            </a:r>
          </a:p>
          <a:p>
            <a:endParaRPr lang="en-IN" dirty="0">
              <a:latin typeface="Bradley Hand ITC" panose="03070402050302030203" pitchFamily="66" charset="0"/>
            </a:endParaRPr>
          </a:p>
          <a:p>
            <a:r>
              <a:rPr lang="en-IN" dirty="0" smtClean="0">
                <a:latin typeface="Bradley Hand ITC" panose="03070402050302030203" pitchFamily="66" charset="0"/>
              </a:rPr>
              <a:t>Likewise, now that the collision has been settled we can remove the rectangles which were set for illustration.</a:t>
            </a:r>
          </a:p>
          <a:p>
            <a:endParaRPr lang="en-IN" dirty="0">
              <a:latin typeface="Bradley Hand ITC" panose="03070402050302030203" pitchFamily="66" charset="0"/>
            </a:endParaRPr>
          </a:p>
          <a:p>
            <a:r>
              <a:rPr lang="en-IN" dirty="0" smtClean="0">
                <a:latin typeface="Bradley Hand ITC" panose="03070402050302030203" pitchFamily="66" charset="0"/>
              </a:rPr>
              <a:t>Now even though the time will get updated in a flash the score will be updated only when the value of time gets incremented to a value which is divisible by 5.</a:t>
            </a:r>
          </a:p>
          <a:p>
            <a:endParaRPr lang="en-IN" dirty="0">
              <a:latin typeface="Bradley Hand ITC" panose="03070402050302030203" pitchFamily="66" charset="0"/>
            </a:endParaRPr>
          </a:p>
          <a:p>
            <a:r>
              <a:rPr lang="en-IN" dirty="0" smtClean="0">
                <a:latin typeface="Bradley Hand ITC" panose="03070402050302030203" pitchFamily="66" charset="0"/>
              </a:rPr>
              <a:t>Removing the collision boxes involves commenting the draw rect lines.</a:t>
            </a:r>
          </a:p>
          <a:p>
            <a:endParaRPr lang="en-IN" dirty="0">
              <a:latin typeface="Bradley Hand ITC" panose="03070402050302030203" pitchFamily="66" charset="0"/>
            </a:endParaRPr>
          </a:p>
          <a:p>
            <a:r>
              <a:rPr lang="en-IN" dirty="0" smtClean="0">
                <a:latin typeface="Bradley Hand ITC" panose="03070402050302030203" pitchFamily="66" charset="0"/>
              </a:rPr>
              <a:t>Further more improvisation involves stopping the game when the collision happens.</a:t>
            </a:r>
            <a:endParaRPr lang="en-IN" dirty="0">
              <a:latin typeface="Bradley Hand ITC" panose="03070402050302030203" pitchFamily="66" charset="0"/>
            </a:endParaRPr>
          </a:p>
        </p:txBody>
      </p:sp>
      <p:pic>
        <p:nvPicPr>
          <p:cNvPr id="6" name="Picture 5"/>
          <p:cNvPicPr>
            <a:picLocks noChangeAspect="1"/>
          </p:cNvPicPr>
          <p:nvPr/>
        </p:nvPicPr>
        <p:blipFill>
          <a:blip r:embed="rId2"/>
          <a:stretch>
            <a:fillRect/>
          </a:stretch>
        </p:blipFill>
        <p:spPr>
          <a:xfrm>
            <a:off x="5773637" y="1278729"/>
            <a:ext cx="3019425" cy="485775"/>
          </a:xfrm>
          <a:prstGeom prst="rect">
            <a:avLst/>
          </a:prstGeom>
        </p:spPr>
      </p:pic>
      <p:pic>
        <p:nvPicPr>
          <p:cNvPr id="7" name="Picture 6"/>
          <p:cNvPicPr>
            <a:picLocks noChangeAspect="1"/>
          </p:cNvPicPr>
          <p:nvPr/>
        </p:nvPicPr>
        <p:blipFill>
          <a:blip r:embed="rId3"/>
          <a:stretch>
            <a:fillRect/>
          </a:stretch>
        </p:blipFill>
        <p:spPr>
          <a:xfrm>
            <a:off x="9062748" y="1278729"/>
            <a:ext cx="1969961" cy="448518"/>
          </a:xfrm>
          <a:prstGeom prst="rect">
            <a:avLst/>
          </a:prstGeom>
        </p:spPr>
      </p:pic>
      <p:pic>
        <p:nvPicPr>
          <p:cNvPr id="9" name="Picture 8"/>
          <p:cNvPicPr>
            <a:picLocks noChangeAspect="1"/>
          </p:cNvPicPr>
          <p:nvPr/>
        </p:nvPicPr>
        <p:blipFill>
          <a:blip r:embed="rId4"/>
          <a:stretch>
            <a:fillRect/>
          </a:stretch>
        </p:blipFill>
        <p:spPr>
          <a:xfrm>
            <a:off x="9062749" y="1997437"/>
            <a:ext cx="2947282" cy="650977"/>
          </a:xfrm>
          <a:prstGeom prst="rect">
            <a:avLst/>
          </a:prstGeom>
        </p:spPr>
      </p:pic>
      <p:pic>
        <p:nvPicPr>
          <p:cNvPr id="10" name="Picture 9"/>
          <p:cNvPicPr>
            <a:picLocks noChangeAspect="1"/>
          </p:cNvPicPr>
          <p:nvPr/>
        </p:nvPicPr>
        <p:blipFill>
          <a:blip r:embed="rId5"/>
          <a:stretch>
            <a:fillRect/>
          </a:stretch>
        </p:blipFill>
        <p:spPr>
          <a:xfrm>
            <a:off x="5773637" y="2091345"/>
            <a:ext cx="3192937" cy="538662"/>
          </a:xfrm>
          <a:prstGeom prst="rect">
            <a:avLst/>
          </a:prstGeom>
        </p:spPr>
      </p:pic>
      <p:pic>
        <p:nvPicPr>
          <p:cNvPr id="11" name="Picture 10"/>
          <p:cNvPicPr>
            <a:picLocks noChangeAspect="1"/>
          </p:cNvPicPr>
          <p:nvPr/>
        </p:nvPicPr>
        <p:blipFill>
          <a:blip r:embed="rId6"/>
          <a:stretch>
            <a:fillRect/>
          </a:stretch>
        </p:blipFill>
        <p:spPr>
          <a:xfrm>
            <a:off x="6591869" y="2918604"/>
            <a:ext cx="4562475" cy="3714750"/>
          </a:xfrm>
          <a:prstGeom prst="rect">
            <a:avLst/>
          </a:prstGeom>
        </p:spPr>
      </p:pic>
    </p:spTree>
    <p:extLst>
      <p:ext uri="{BB962C8B-B14F-4D97-AF65-F5344CB8AC3E}">
        <p14:creationId xmlns:p14="http://schemas.microsoft.com/office/powerpoint/2010/main" val="1803146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Improvising (Contd.)</a:t>
            </a:r>
            <a:endParaRPr lang="en-IN" sz="3200" dirty="0">
              <a:latin typeface="Bradley Hand ITC" panose="03070402050302030203" pitchFamily="66" charset="0"/>
            </a:endParaRPr>
          </a:p>
        </p:txBody>
      </p:sp>
      <p:pic>
        <p:nvPicPr>
          <p:cNvPr id="5" name="Picture 4"/>
          <p:cNvPicPr>
            <a:picLocks noChangeAspect="1"/>
          </p:cNvPicPr>
          <p:nvPr/>
        </p:nvPicPr>
        <p:blipFill>
          <a:blip r:embed="rId2"/>
          <a:stretch>
            <a:fillRect/>
          </a:stretch>
        </p:blipFill>
        <p:spPr>
          <a:xfrm>
            <a:off x="4453648" y="1349200"/>
            <a:ext cx="3124200" cy="533400"/>
          </a:xfrm>
          <a:prstGeom prst="rect">
            <a:avLst/>
          </a:prstGeom>
        </p:spPr>
      </p:pic>
      <p:pic>
        <p:nvPicPr>
          <p:cNvPr id="9" name="Picture 8"/>
          <p:cNvPicPr>
            <a:picLocks noChangeAspect="1"/>
          </p:cNvPicPr>
          <p:nvPr/>
        </p:nvPicPr>
        <p:blipFill>
          <a:blip r:embed="rId3"/>
          <a:stretch>
            <a:fillRect/>
          </a:stretch>
        </p:blipFill>
        <p:spPr>
          <a:xfrm>
            <a:off x="9733272" y="1349200"/>
            <a:ext cx="2486025" cy="657225"/>
          </a:xfrm>
          <a:prstGeom prst="rect">
            <a:avLst/>
          </a:prstGeom>
        </p:spPr>
      </p:pic>
      <p:sp>
        <p:nvSpPr>
          <p:cNvPr id="10" name="TextBox 9"/>
          <p:cNvSpPr txBox="1"/>
          <p:nvPr/>
        </p:nvSpPr>
        <p:spPr>
          <a:xfrm>
            <a:off x="859808" y="1405719"/>
            <a:ext cx="3903258" cy="5909310"/>
          </a:xfrm>
          <a:prstGeom prst="rect">
            <a:avLst/>
          </a:prstGeom>
          <a:noFill/>
        </p:spPr>
        <p:txBody>
          <a:bodyPr wrap="square" rtlCol="0">
            <a:spAutoFit/>
          </a:bodyPr>
          <a:lstStyle/>
          <a:p>
            <a:r>
              <a:rPr lang="en-IN" dirty="0" smtClean="0">
                <a:latin typeface="Bradley Hand ITC" panose="03070402050302030203" pitchFamily="66" charset="0"/>
              </a:rPr>
              <a:t>To add a background music to our game, we can utilize the following piece of code to include it.</a:t>
            </a:r>
          </a:p>
          <a:p>
            <a:endParaRPr lang="en-IN" dirty="0">
              <a:latin typeface="Bradley Hand ITC" panose="03070402050302030203" pitchFamily="66" charset="0"/>
            </a:endParaRPr>
          </a:p>
          <a:p>
            <a:r>
              <a:rPr lang="en-IN" dirty="0" smtClean="0">
                <a:latin typeface="Bradley Hand ITC" panose="03070402050302030203" pitchFamily="66" charset="0"/>
              </a:rPr>
              <a:t>Next we have to stop the game once the collision. In our case stopping the game implies stopping the scoring rate once the collision occurs.</a:t>
            </a:r>
          </a:p>
          <a:p>
            <a:endParaRPr lang="en-IN" dirty="0">
              <a:latin typeface="Bradley Hand ITC" panose="03070402050302030203" pitchFamily="66" charset="0"/>
            </a:endParaRPr>
          </a:p>
          <a:p>
            <a:r>
              <a:rPr lang="en-IN" dirty="0" smtClean="0">
                <a:latin typeface="Bradley Hand ITC" panose="03070402050302030203" pitchFamily="66" charset="0"/>
              </a:rPr>
              <a:t>We are going to add a new property named visible which is a flag field that will be active as long as the collision doesn’t happen.</a:t>
            </a:r>
          </a:p>
          <a:p>
            <a:endParaRPr lang="en-IN" dirty="0">
              <a:latin typeface="Bradley Hand ITC" panose="03070402050302030203" pitchFamily="66" charset="0"/>
            </a:endParaRPr>
          </a:p>
          <a:p>
            <a:r>
              <a:rPr lang="en-IN" dirty="0" smtClean="0">
                <a:latin typeface="Bradley Hand ITC" panose="03070402050302030203" pitchFamily="66" charset="0"/>
              </a:rPr>
              <a:t>As we can see from the code snippet the visible field will be set to false once the collision happens meaning that neither the ball nor obstacle will be displayed in the screen.</a:t>
            </a:r>
          </a:p>
          <a:p>
            <a:endParaRPr lang="en-IN" dirty="0">
              <a:latin typeface="Bradley Hand ITC" panose="03070402050302030203" pitchFamily="66" charset="0"/>
            </a:endParaRPr>
          </a:p>
          <a:p>
            <a:endParaRPr lang="en-IN" dirty="0">
              <a:latin typeface="Bradley Hand ITC" panose="03070402050302030203" pitchFamily="66" charset="0"/>
            </a:endParaRPr>
          </a:p>
        </p:txBody>
      </p:sp>
      <p:pic>
        <p:nvPicPr>
          <p:cNvPr id="11" name="Picture 10"/>
          <p:cNvPicPr>
            <a:picLocks noChangeAspect="1"/>
          </p:cNvPicPr>
          <p:nvPr/>
        </p:nvPicPr>
        <p:blipFill>
          <a:blip r:embed="rId4"/>
          <a:stretch>
            <a:fillRect/>
          </a:stretch>
        </p:blipFill>
        <p:spPr>
          <a:xfrm>
            <a:off x="7434973" y="1349200"/>
            <a:ext cx="2628900" cy="1638300"/>
          </a:xfrm>
          <a:prstGeom prst="rect">
            <a:avLst/>
          </a:prstGeom>
        </p:spPr>
      </p:pic>
      <p:pic>
        <p:nvPicPr>
          <p:cNvPr id="12" name="Picture 11"/>
          <p:cNvPicPr>
            <a:picLocks noChangeAspect="1"/>
          </p:cNvPicPr>
          <p:nvPr/>
        </p:nvPicPr>
        <p:blipFill>
          <a:blip r:embed="rId5"/>
          <a:stretch>
            <a:fillRect/>
          </a:stretch>
        </p:blipFill>
        <p:spPr>
          <a:xfrm>
            <a:off x="5342104" y="3055740"/>
            <a:ext cx="6038850" cy="2924175"/>
          </a:xfrm>
          <a:prstGeom prst="rect">
            <a:avLst/>
          </a:prstGeom>
        </p:spPr>
      </p:pic>
    </p:spTree>
    <p:extLst>
      <p:ext uri="{BB962C8B-B14F-4D97-AF65-F5344CB8AC3E}">
        <p14:creationId xmlns:p14="http://schemas.microsoft.com/office/powerpoint/2010/main" val="4136956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Improvising (Contd.)</a:t>
            </a:r>
            <a:endParaRPr lang="en-IN" sz="3200" dirty="0">
              <a:latin typeface="Bradley Hand ITC" panose="03070402050302030203" pitchFamily="66" charset="0"/>
            </a:endParaRPr>
          </a:p>
        </p:txBody>
      </p:sp>
      <p:pic>
        <p:nvPicPr>
          <p:cNvPr id="5" name="Picture 4"/>
          <p:cNvPicPr>
            <a:picLocks noChangeAspect="1"/>
          </p:cNvPicPr>
          <p:nvPr/>
        </p:nvPicPr>
        <p:blipFill>
          <a:blip r:embed="rId2"/>
          <a:stretch>
            <a:fillRect/>
          </a:stretch>
        </p:blipFill>
        <p:spPr>
          <a:xfrm>
            <a:off x="1225805" y="2849757"/>
            <a:ext cx="4581525" cy="3724275"/>
          </a:xfrm>
          <a:prstGeom prst="rect">
            <a:avLst/>
          </a:prstGeom>
        </p:spPr>
      </p:pic>
      <p:sp>
        <p:nvSpPr>
          <p:cNvPr id="6" name="TextBox 5"/>
          <p:cNvSpPr txBox="1"/>
          <p:nvPr/>
        </p:nvSpPr>
        <p:spPr>
          <a:xfrm>
            <a:off x="1050879" y="1255594"/>
            <a:ext cx="5349921" cy="2031325"/>
          </a:xfrm>
          <a:prstGeom prst="rect">
            <a:avLst/>
          </a:prstGeom>
          <a:noFill/>
        </p:spPr>
        <p:txBody>
          <a:bodyPr wrap="square" rtlCol="0">
            <a:spAutoFit/>
          </a:bodyPr>
          <a:lstStyle/>
          <a:p>
            <a:r>
              <a:rPr lang="en-IN" dirty="0" smtClean="0">
                <a:latin typeface="Bradley Hand ITC" panose="03070402050302030203" pitchFamily="66" charset="0"/>
              </a:rPr>
              <a:t>Once the ball collide with the obstacle the scoring stops and we get a summary stating our final score.</a:t>
            </a:r>
          </a:p>
          <a:p>
            <a:endParaRPr lang="en-IN" dirty="0">
              <a:latin typeface="Bradley Hand ITC" panose="03070402050302030203" pitchFamily="66" charset="0"/>
            </a:endParaRPr>
          </a:p>
          <a:p>
            <a:r>
              <a:rPr lang="en-IN" dirty="0" smtClean="0">
                <a:latin typeface="Bradley Hand ITC" panose="03070402050302030203" pitchFamily="66" charset="0"/>
              </a:rPr>
              <a:t>Now we need to add sound effects whenever we kick the ball and when the ball collides with the obstacle.</a:t>
            </a:r>
          </a:p>
          <a:p>
            <a:endParaRPr lang="en-IN" dirty="0">
              <a:latin typeface="Bradley Hand ITC" panose="03070402050302030203" pitchFamily="66" charset="0"/>
            </a:endParaRPr>
          </a:p>
          <a:p>
            <a:endParaRPr lang="en-IN" dirty="0">
              <a:latin typeface="Bradley Hand ITC" panose="03070402050302030203" pitchFamily="66" charset="0"/>
            </a:endParaRPr>
          </a:p>
        </p:txBody>
      </p:sp>
      <p:pic>
        <p:nvPicPr>
          <p:cNvPr id="7" name="Picture 6"/>
          <p:cNvPicPr>
            <a:picLocks noChangeAspect="1"/>
          </p:cNvPicPr>
          <p:nvPr/>
        </p:nvPicPr>
        <p:blipFill>
          <a:blip r:embed="rId3"/>
          <a:stretch>
            <a:fillRect/>
          </a:stretch>
        </p:blipFill>
        <p:spPr>
          <a:xfrm>
            <a:off x="6687419" y="1996540"/>
            <a:ext cx="4848225" cy="495300"/>
          </a:xfrm>
          <a:prstGeom prst="rect">
            <a:avLst/>
          </a:prstGeom>
        </p:spPr>
      </p:pic>
      <p:pic>
        <p:nvPicPr>
          <p:cNvPr id="8" name="Picture 7"/>
          <p:cNvPicPr>
            <a:picLocks noChangeAspect="1"/>
          </p:cNvPicPr>
          <p:nvPr/>
        </p:nvPicPr>
        <p:blipFill>
          <a:blip r:embed="rId4"/>
          <a:stretch>
            <a:fillRect/>
          </a:stretch>
        </p:blipFill>
        <p:spPr>
          <a:xfrm>
            <a:off x="6687419" y="1390844"/>
            <a:ext cx="3933825" cy="219075"/>
          </a:xfrm>
          <a:prstGeom prst="rect">
            <a:avLst/>
          </a:prstGeom>
        </p:spPr>
      </p:pic>
      <p:pic>
        <p:nvPicPr>
          <p:cNvPr id="9" name="Picture 8"/>
          <p:cNvPicPr>
            <a:picLocks noChangeAspect="1"/>
          </p:cNvPicPr>
          <p:nvPr/>
        </p:nvPicPr>
        <p:blipFill>
          <a:blip r:embed="rId5"/>
          <a:stretch>
            <a:fillRect/>
          </a:stretch>
        </p:blipFill>
        <p:spPr>
          <a:xfrm>
            <a:off x="6687419" y="2908849"/>
            <a:ext cx="2876550" cy="666750"/>
          </a:xfrm>
          <a:prstGeom prst="rect">
            <a:avLst/>
          </a:prstGeom>
        </p:spPr>
      </p:pic>
      <p:pic>
        <p:nvPicPr>
          <p:cNvPr id="10" name="Picture 9"/>
          <p:cNvPicPr>
            <a:picLocks noChangeAspect="1"/>
          </p:cNvPicPr>
          <p:nvPr/>
        </p:nvPicPr>
        <p:blipFill>
          <a:blip r:embed="rId6"/>
          <a:stretch>
            <a:fillRect/>
          </a:stretch>
        </p:blipFill>
        <p:spPr>
          <a:xfrm>
            <a:off x="6687419" y="4051593"/>
            <a:ext cx="2038350" cy="495300"/>
          </a:xfrm>
          <a:prstGeom prst="rect">
            <a:avLst/>
          </a:prstGeom>
        </p:spPr>
      </p:pic>
      <p:pic>
        <p:nvPicPr>
          <p:cNvPr id="11" name="Picture 10"/>
          <p:cNvPicPr>
            <a:picLocks noChangeAspect="1"/>
          </p:cNvPicPr>
          <p:nvPr/>
        </p:nvPicPr>
        <p:blipFill>
          <a:blip r:embed="rId7"/>
          <a:stretch>
            <a:fillRect/>
          </a:stretch>
        </p:blipFill>
        <p:spPr>
          <a:xfrm>
            <a:off x="9114034" y="3976628"/>
            <a:ext cx="1533525" cy="571500"/>
          </a:xfrm>
          <a:prstGeom prst="rect">
            <a:avLst/>
          </a:prstGeom>
        </p:spPr>
      </p:pic>
      <p:pic>
        <p:nvPicPr>
          <p:cNvPr id="12" name="Picture 11"/>
          <p:cNvPicPr>
            <a:picLocks noChangeAspect="1"/>
          </p:cNvPicPr>
          <p:nvPr/>
        </p:nvPicPr>
        <p:blipFill>
          <a:blip r:embed="rId8"/>
          <a:stretch>
            <a:fillRect/>
          </a:stretch>
        </p:blipFill>
        <p:spPr>
          <a:xfrm>
            <a:off x="6400800" y="5060387"/>
            <a:ext cx="5657850" cy="600075"/>
          </a:xfrm>
          <a:prstGeom prst="rect">
            <a:avLst/>
          </a:prstGeom>
        </p:spPr>
      </p:pic>
    </p:spTree>
    <p:extLst>
      <p:ext uri="{BB962C8B-B14F-4D97-AF65-F5344CB8AC3E}">
        <p14:creationId xmlns:p14="http://schemas.microsoft.com/office/powerpoint/2010/main" val="586704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65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51861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The Beginnings</a:t>
            </a:r>
            <a:endParaRPr lang="en-IN" sz="3200" dirty="0">
              <a:latin typeface="Bradley Hand ITC" panose="03070402050302030203" pitchFamily="66" charset="0"/>
            </a:endParaRPr>
          </a:p>
        </p:txBody>
      </p:sp>
      <p:sp>
        <p:nvSpPr>
          <p:cNvPr id="5" name="TextBox 4"/>
          <p:cNvSpPr txBox="1"/>
          <p:nvPr/>
        </p:nvSpPr>
        <p:spPr>
          <a:xfrm>
            <a:off x="982639" y="1173707"/>
            <a:ext cx="9676262" cy="400110"/>
          </a:xfrm>
          <a:prstGeom prst="rect">
            <a:avLst/>
          </a:prstGeom>
          <a:noFill/>
        </p:spPr>
        <p:txBody>
          <a:bodyPr wrap="square" rtlCol="0">
            <a:spAutoFit/>
          </a:bodyPr>
          <a:lstStyle/>
          <a:p>
            <a:r>
              <a:rPr lang="en-IN" sz="2000" dirty="0" smtClean="0">
                <a:latin typeface="Bradley Hand ITC" panose="03070402050302030203" pitchFamily="66" charset="0"/>
              </a:rPr>
              <a:t>First we have to set up a screen followed by a caption for our game</a:t>
            </a:r>
            <a:endParaRPr lang="en-IN" sz="2000" dirty="0">
              <a:latin typeface="Bradley Hand ITC" panose="03070402050302030203" pitchFamily="66" charset="0"/>
            </a:endParaRPr>
          </a:p>
        </p:txBody>
      </p:sp>
      <p:sp>
        <p:nvSpPr>
          <p:cNvPr id="7" name="TextBox 6"/>
          <p:cNvSpPr txBox="1"/>
          <p:nvPr/>
        </p:nvSpPr>
        <p:spPr>
          <a:xfrm>
            <a:off x="982639" y="1729638"/>
            <a:ext cx="3098042" cy="2308324"/>
          </a:xfrm>
          <a:prstGeom prst="rect">
            <a:avLst/>
          </a:prstGeom>
          <a:noFill/>
        </p:spPr>
        <p:txBody>
          <a:bodyPr wrap="square" rtlCol="0">
            <a:spAutoFit/>
          </a:bodyPr>
          <a:lstStyle/>
          <a:p>
            <a:r>
              <a:rPr lang="en-IN" dirty="0" smtClean="0">
                <a:latin typeface="Bradley Hand ITC" panose="03070402050302030203" pitchFamily="66" charset="0"/>
              </a:rPr>
              <a:t>First we have import the module pygame to our project</a:t>
            </a:r>
          </a:p>
          <a:p>
            <a:endParaRPr lang="en-IN" dirty="0">
              <a:latin typeface="Bradley Hand ITC" panose="03070402050302030203" pitchFamily="66" charset="0"/>
            </a:endParaRPr>
          </a:p>
          <a:p>
            <a:r>
              <a:rPr lang="en-IN" dirty="0" smtClean="0">
                <a:latin typeface="Bradley Hand ITC" panose="03070402050302030203" pitchFamily="66" charset="0"/>
              </a:rPr>
              <a:t>Then we have to initialize it.</a:t>
            </a:r>
          </a:p>
          <a:p>
            <a:endParaRPr lang="en-IN" dirty="0">
              <a:latin typeface="Bradley Hand ITC" panose="03070402050302030203" pitchFamily="66" charset="0"/>
            </a:endParaRPr>
          </a:p>
          <a:p>
            <a:r>
              <a:rPr lang="en-IN" dirty="0" smtClean="0">
                <a:latin typeface="Bradley Hand ITC" panose="03070402050302030203" pitchFamily="66" charset="0"/>
              </a:rPr>
              <a:t>Next step involves creating a window with a suitable width and a suitable height</a:t>
            </a:r>
          </a:p>
        </p:txBody>
      </p:sp>
      <p:sp>
        <p:nvSpPr>
          <p:cNvPr id="8" name="TextBox 7"/>
          <p:cNvSpPr txBox="1"/>
          <p:nvPr/>
        </p:nvSpPr>
        <p:spPr>
          <a:xfrm>
            <a:off x="8477550" y="1731910"/>
            <a:ext cx="3098042" cy="2308324"/>
          </a:xfrm>
          <a:prstGeom prst="rect">
            <a:avLst/>
          </a:prstGeom>
          <a:noFill/>
        </p:spPr>
        <p:txBody>
          <a:bodyPr wrap="square" rtlCol="0">
            <a:spAutoFit/>
          </a:bodyPr>
          <a:lstStyle/>
          <a:p>
            <a:r>
              <a:rPr lang="en-IN" dirty="0" smtClean="0">
                <a:latin typeface="Bradley Hand ITC" panose="03070402050302030203" pitchFamily="66" charset="0"/>
              </a:rPr>
              <a:t>We have to set a good caption for our game to attract people</a:t>
            </a:r>
          </a:p>
          <a:p>
            <a:endParaRPr lang="en-IN" dirty="0">
              <a:latin typeface="Bradley Hand ITC" panose="03070402050302030203" pitchFamily="66" charset="0"/>
            </a:endParaRPr>
          </a:p>
          <a:p>
            <a:r>
              <a:rPr lang="en-IN" dirty="0" smtClean="0">
                <a:latin typeface="Bradley Hand ITC" panose="03070402050302030203" pitchFamily="66" charset="0"/>
              </a:rPr>
              <a:t>Then we will create a variable which will facilitate the execution. As long as this variable stays true the window will remain in our screen.</a:t>
            </a:r>
          </a:p>
        </p:txBody>
      </p:sp>
      <p:sp>
        <p:nvSpPr>
          <p:cNvPr id="9" name="TextBox 8"/>
          <p:cNvSpPr txBox="1"/>
          <p:nvPr/>
        </p:nvSpPr>
        <p:spPr>
          <a:xfrm>
            <a:off x="1064524" y="4313616"/>
            <a:ext cx="5827594" cy="2031325"/>
          </a:xfrm>
          <a:prstGeom prst="rect">
            <a:avLst/>
          </a:prstGeom>
          <a:noFill/>
        </p:spPr>
        <p:txBody>
          <a:bodyPr wrap="square" rtlCol="0">
            <a:spAutoFit/>
          </a:bodyPr>
          <a:lstStyle/>
          <a:p>
            <a:r>
              <a:rPr lang="en-IN" dirty="0" smtClean="0">
                <a:latin typeface="Bradley Hand ITC" panose="03070402050302030203" pitchFamily="66" charset="0"/>
              </a:rPr>
              <a:t>This pygame as a whole will be driven by events which will act upon the user input. </a:t>
            </a:r>
            <a:endParaRPr lang="en-IN" dirty="0">
              <a:latin typeface="Bradley Hand ITC" panose="03070402050302030203" pitchFamily="66" charset="0"/>
            </a:endParaRPr>
          </a:p>
          <a:p>
            <a:endParaRPr lang="en-IN" dirty="0" smtClean="0">
              <a:latin typeface="Bradley Hand ITC" panose="03070402050302030203" pitchFamily="66" charset="0"/>
            </a:endParaRPr>
          </a:p>
          <a:p>
            <a:r>
              <a:rPr lang="en-IN" dirty="0" smtClean="0">
                <a:latin typeface="Bradley Hand ITC" panose="03070402050302030203" pitchFamily="66" charset="0"/>
              </a:rPr>
              <a:t>The moment when we decide to close the window the QUIT event will get triggered which will set the variable to false.</a:t>
            </a:r>
          </a:p>
          <a:p>
            <a:endParaRPr lang="en-IN" dirty="0">
              <a:latin typeface="Bradley Hand ITC" panose="03070402050302030203" pitchFamily="66" charset="0"/>
            </a:endParaRPr>
          </a:p>
          <a:p>
            <a:r>
              <a:rPr lang="en-IN" dirty="0" smtClean="0">
                <a:latin typeface="Bradley Hand ITC" panose="03070402050302030203" pitchFamily="66" charset="0"/>
              </a:rPr>
              <a:t>The overall event quit will facilitate smooth termination</a:t>
            </a:r>
          </a:p>
        </p:txBody>
      </p:sp>
      <p:pic>
        <p:nvPicPr>
          <p:cNvPr id="10" name="Picture 9"/>
          <p:cNvPicPr>
            <a:picLocks noChangeAspect="1"/>
          </p:cNvPicPr>
          <p:nvPr/>
        </p:nvPicPr>
        <p:blipFill>
          <a:blip r:embed="rId2"/>
          <a:stretch>
            <a:fillRect/>
          </a:stretch>
        </p:blipFill>
        <p:spPr>
          <a:xfrm>
            <a:off x="7461308" y="4037962"/>
            <a:ext cx="3197593" cy="2592643"/>
          </a:xfrm>
          <a:prstGeom prst="rect">
            <a:avLst/>
          </a:prstGeom>
        </p:spPr>
      </p:pic>
      <p:pic>
        <p:nvPicPr>
          <p:cNvPr id="12" name="Picture 11"/>
          <p:cNvPicPr>
            <a:picLocks noChangeAspect="1"/>
          </p:cNvPicPr>
          <p:nvPr/>
        </p:nvPicPr>
        <p:blipFill>
          <a:blip r:embed="rId3"/>
          <a:stretch>
            <a:fillRect/>
          </a:stretch>
        </p:blipFill>
        <p:spPr>
          <a:xfrm>
            <a:off x="4001648" y="1573817"/>
            <a:ext cx="4173362" cy="2417900"/>
          </a:xfrm>
          <a:prstGeom prst="rect">
            <a:avLst/>
          </a:prstGeom>
        </p:spPr>
      </p:pic>
    </p:spTree>
    <p:extLst>
      <p:ext uri="{BB962C8B-B14F-4D97-AF65-F5344CB8AC3E}">
        <p14:creationId xmlns:p14="http://schemas.microsoft.com/office/powerpoint/2010/main" val="135580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51861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Setting a background</a:t>
            </a:r>
            <a:endParaRPr lang="en-IN" sz="3200" dirty="0">
              <a:latin typeface="Bradley Hand ITC" panose="03070402050302030203" pitchFamily="66" charset="0"/>
            </a:endParaRPr>
          </a:p>
        </p:txBody>
      </p:sp>
      <p:sp>
        <p:nvSpPr>
          <p:cNvPr id="5" name="TextBox 4"/>
          <p:cNvSpPr txBox="1"/>
          <p:nvPr/>
        </p:nvSpPr>
        <p:spPr>
          <a:xfrm>
            <a:off x="982639" y="1173707"/>
            <a:ext cx="10167582" cy="400110"/>
          </a:xfrm>
          <a:prstGeom prst="rect">
            <a:avLst/>
          </a:prstGeom>
          <a:noFill/>
        </p:spPr>
        <p:txBody>
          <a:bodyPr wrap="square" rtlCol="0">
            <a:spAutoFit/>
          </a:bodyPr>
          <a:lstStyle/>
          <a:p>
            <a:r>
              <a:rPr lang="en-IN" sz="2000" dirty="0" smtClean="0">
                <a:latin typeface="Bradley Hand ITC" panose="03070402050302030203" pitchFamily="66" charset="0"/>
              </a:rPr>
              <a:t>Once we have created a window the next step involves fitting a background inside our window.</a:t>
            </a:r>
            <a:endParaRPr lang="en-IN" sz="2000" dirty="0">
              <a:latin typeface="Bradley Hand ITC" panose="03070402050302030203" pitchFamily="66" charset="0"/>
            </a:endParaRPr>
          </a:p>
        </p:txBody>
      </p:sp>
      <p:pic>
        <p:nvPicPr>
          <p:cNvPr id="6" name="Picture 5"/>
          <p:cNvPicPr>
            <a:picLocks noChangeAspect="1"/>
          </p:cNvPicPr>
          <p:nvPr/>
        </p:nvPicPr>
        <p:blipFill>
          <a:blip r:embed="rId2"/>
          <a:stretch>
            <a:fillRect/>
          </a:stretch>
        </p:blipFill>
        <p:spPr>
          <a:xfrm>
            <a:off x="5678965" y="1951906"/>
            <a:ext cx="5934106" cy="613873"/>
          </a:xfrm>
          <a:prstGeom prst="rect">
            <a:avLst/>
          </a:prstGeom>
        </p:spPr>
      </p:pic>
      <p:sp>
        <p:nvSpPr>
          <p:cNvPr id="7" name="TextBox 6"/>
          <p:cNvSpPr txBox="1"/>
          <p:nvPr/>
        </p:nvSpPr>
        <p:spPr>
          <a:xfrm>
            <a:off x="1241946" y="1951906"/>
            <a:ext cx="4012442" cy="3970318"/>
          </a:xfrm>
          <a:prstGeom prst="rect">
            <a:avLst/>
          </a:prstGeom>
          <a:noFill/>
        </p:spPr>
        <p:txBody>
          <a:bodyPr wrap="square" rtlCol="0">
            <a:spAutoFit/>
          </a:bodyPr>
          <a:lstStyle/>
          <a:p>
            <a:r>
              <a:rPr lang="en-IN" dirty="0" smtClean="0">
                <a:latin typeface="Bradley Hand ITC" panose="03070402050302030203" pitchFamily="66" charset="0"/>
              </a:rPr>
              <a:t>Once the image is assigned to a variable we have to display that image in our window.</a:t>
            </a:r>
          </a:p>
          <a:p>
            <a:endParaRPr lang="en-IN" dirty="0">
              <a:latin typeface="Bradley Hand ITC" panose="03070402050302030203" pitchFamily="66" charset="0"/>
            </a:endParaRPr>
          </a:p>
          <a:p>
            <a:r>
              <a:rPr lang="en-IN" dirty="0" smtClean="0">
                <a:latin typeface="Bradley Hand ITC" panose="03070402050302030203" pitchFamily="66" charset="0"/>
              </a:rPr>
              <a:t>This function will place our image in the window.</a:t>
            </a:r>
          </a:p>
          <a:p>
            <a:endParaRPr lang="en-IN" dirty="0">
              <a:latin typeface="Bradley Hand ITC" panose="03070402050302030203" pitchFamily="66" charset="0"/>
            </a:endParaRPr>
          </a:p>
          <a:p>
            <a:r>
              <a:rPr lang="en-IN" dirty="0" smtClean="0">
                <a:latin typeface="Bradley Hand ITC" panose="03070402050302030203" pitchFamily="66" charset="0"/>
              </a:rPr>
              <a:t>Pygame.display,update function will accommodate our changes in the window.</a:t>
            </a:r>
          </a:p>
          <a:p>
            <a:endParaRPr lang="en-IN" dirty="0">
              <a:latin typeface="Bradley Hand ITC" panose="03070402050302030203" pitchFamily="66" charset="0"/>
            </a:endParaRPr>
          </a:p>
          <a:p>
            <a:r>
              <a:rPr lang="en-IN" dirty="0" smtClean="0">
                <a:latin typeface="Bradley Hand ITC" panose="03070402050302030203" pitchFamily="66" charset="0"/>
              </a:rPr>
              <a:t>This function will be called inside the loop and our image will get displayed as long as this variable stays true.</a:t>
            </a:r>
            <a:endParaRPr lang="en-IN" dirty="0">
              <a:latin typeface="Bradley Hand ITC" panose="03070402050302030203" pitchFamily="66" charset="0"/>
            </a:endParaRPr>
          </a:p>
        </p:txBody>
      </p:sp>
      <p:pic>
        <p:nvPicPr>
          <p:cNvPr id="8" name="Picture 7"/>
          <p:cNvPicPr>
            <a:picLocks noChangeAspect="1"/>
          </p:cNvPicPr>
          <p:nvPr/>
        </p:nvPicPr>
        <p:blipFill>
          <a:blip r:embed="rId3"/>
          <a:stretch>
            <a:fillRect/>
          </a:stretch>
        </p:blipFill>
        <p:spPr>
          <a:xfrm>
            <a:off x="5678965" y="2943868"/>
            <a:ext cx="4914900" cy="1228725"/>
          </a:xfrm>
          <a:prstGeom prst="rect">
            <a:avLst/>
          </a:prstGeom>
        </p:spPr>
      </p:pic>
      <p:pic>
        <p:nvPicPr>
          <p:cNvPr id="10" name="Picture 9"/>
          <p:cNvPicPr>
            <a:picLocks noChangeAspect="1"/>
          </p:cNvPicPr>
          <p:nvPr/>
        </p:nvPicPr>
        <p:blipFill>
          <a:blip r:embed="rId4"/>
          <a:stretch>
            <a:fillRect/>
          </a:stretch>
        </p:blipFill>
        <p:spPr>
          <a:xfrm>
            <a:off x="5678965" y="4550682"/>
            <a:ext cx="4991100" cy="1362075"/>
          </a:xfrm>
          <a:prstGeom prst="rect">
            <a:avLst/>
          </a:prstGeom>
        </p:spPr>
      </p:pic>
    </p:spTree>
    <p:extLst>
      <p:ext uri="{BB962C8B-B14F-4D97-AF65-F5344CB8AC3E}">
        <p14:creationId xmlns:p14="http://schemas.microsoft.com/office/powerpoint/2010/main" val="3558816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51861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Setting a background (Full Code + Output)</a:t>
            </a:r>
            <a:endParaRPr lang="en-IN" sz="3200" dirty="0">
              <a:latin typeface="Bradley Hand ITC" panose="03070402050302030203" pitchFamily="66" charset="0"/>
            </a:endParaRPr>
          </a:p>
        </p:txBody>
      </p:sp>
      <p:pic>
        <p:nvPicPr>
          <p:cNvPr id="5" name="Picture 4"/>
          <p:cNvPicPr>
            <a:picLocks noChangeAspect="1"/>
          </p:cNvPicPr>
          <p:nvPr/>
        </p:nvPicPr>
        <p:blipFill>
          <a:blip r:embed="rId2"/>
          <a:stretch>
            <a:fillRect/>
          </a:stretch>
        </p:blipFill>
        <p:spPr>
          <a:xfrm>
            <a:off x="1050879" y="1287723"/>
            <a:ext cx="5250356" cy="4812826"/>
          </a:xfrm>
          <a:prstGeom prst="rect">
            <a:avLst/>
          </a:prstGeom>
        </p:spPr>
      </p:pic>
      <p:pic>
        <p:nvPicPr>
          <p:cNvPr id="6" name="Picture 5"/>
          <p:cNvPicPr>
            <a:picLocks noChangeAspect="1"/>
          </p:cNvPicPr>
          <p:nvPr/>
        </p:nvPicPr>
        <p:blipFill>
          <a:blip r:embed="rId3"/>
          <a:stretch>
            <a:fillRect/>
          </a:stretch>
        </p:blipFill>
        <p:spPr>
          <a:xfrm>
            <a:off x="6639208" y="1287722"/>
            <a:ext cx="5145877" cy="4185029"/>
          </a:xfrm>
          <a:prstGeom prst="rect">
            <a:avLst/>
          </a:prstGeom>
        </p:spPr>
      </p:pic>
    </p:spTree>
    <p:extLst>
      <p:ext uri="{BB962C8B-B14F-4D97-AF65-F5344CB8AC3E}">
        <p14:creationId xmlns:p14="http://schemas.microsoft.com/office/powerpoint/2010/main" val="3416061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51861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Time to create the protagonist</a:t>
            </a:r>
            <a:endParaRPr lang="en-IN" sz="3200" dirty="0">
              <a:latin typeface="Bradley Hand ITC" panose="03070402050302030203" pitchFamily="66" charset="0"/>
            </a:endParaRPr>
          </a:p>
        </p:txBody>
      </p:sp>
      <p:sp>
        <p:nvSpPr>
          <p:cNvPr id="2" name="TextBox 1"/>
          <p:cNvSpPr txBox="1"/>
          <p:nvPr/>
        </p:nvSpPr>
        <p:spPr>
          <a:xfrm>
            <a:off x="655088" y="1241944"/>
            <a:ext cx="7956645" cy="369332"/>
          </a:xfrm>
          <a:prstGeom prst="rect">
            <a:avLst/>
          </a:prstGeom>
          <a:noFill/>
        </p:spPr>
        <p:txBody>
          <a:bodyPr wrap="square" rtlCol="0">
            <a:spAutoFit/>
          </a:bodyPr>
          <a:lstStyle/>
          <a:p>
            <a:r>
              <a:rPr lang="en-IN" dirty="0" smtClean="0">
                <a:latin typeface="Bradley Hand ITC" panose="03070402050302030203" pitchFamily="66" charset="0"/>
              </a:rPr>
              <a:t>Since our game literally involves football the namesake is going to be our hero. </a:t>
            </a:r>
            <a:endParaRPr lang="en-IN" dirty="0">
              <a:latin typeface="Bradley Hand ITC" panose="03070402050302030203" pitchFamily="66" charset="0"/>
            </a:endParaRPr>
          </a:p>
        </p:txBody>
      </p:sp>
      <p:pic>
        <p:nvPicPr>
          <p:cNvPr id="3" name="Picture 2"/>
          <p:cNvPicPr>
            <a:picLocks noChangeAspect="1"/>
          </p:cNvPicPr>
          <p:nvPr/>
        </p:nvPicPr>
        <p:blipFill>
          <a:blip r:embed="rId2"/>
          <a:stretch>
            <a:fillRect/>
          </a:stretch>
        </p:blipFill>
        <p:spPr>
          <a:xfrm>
            <a:off x="8350226" y="1354037"/>
            <a:ext cx="2943225" cy="1438275"/>
          </a:xfrm>
          <a:prstGeom prst="rect">
            <a:avLst/>
          </a:prstGeom>
        </p:spPr>
      </p:pic>
      <p:sp>
        <p:nvSpPr>
          <p:cNvPr id="7" name="TextBox 6"/>
          <p:cNvSpPr txBox="1"/>
          <p:nvPr/>
        </p:nvSpPr>
        <p:spPr>
          <a:xfrm>
            <a:off x="614149" y="1722530"/>
            <a:ext cx="6673755" cy="2585323"/>
          </a:xfrm>
          <a:prstGeom prst="rect">
            <a:avLst/>
          </a:prstGeom>
          <a:noFill/>
        </p:spPr>
        <p:txBody>
          <a:bodyPr wrap="square" rtlCol="0">
            <a:spAutoFit/>
          </a:bodyPr>
          <a:lstStyle/>
          <a:p>
            <a:r>
              <a:rPr lang="en-IN" dirty="0" smtClean="0">
                <a:latin typeface="Bradley Hand ITC" panose="03070402050302030203" pitchFamily="66" charset="0"/>
              </a:rPr>
              <a:t>Create a new class named football to assign properties for our hero.</a:t>
            </a:r>
          </a:p>
          <a:p>
            <a:endParaRPr lang="en-IN" dirty="0">
              <a:latin typeface="Bradley Hand ITC" panose="03070402050302030203" pitchFamily="66" charset="0"/>
            </a:endParaRPr>
          </a:p>
          <a:p>
            <a:r>
              <a:rPr lang="en-IN" dirty="0" err="1" smtClean="0">
                <a:latin typeface="Bradley Hand ITC" panose="03070402050302030203" pitchFamily="66" charset="0"/>
              </a:rPr>
              <a:t>Init</a:t>
            </a:r>
            <a:r>
              <a:rPr lang="en-IN" dirty="0" smtClean="0">
                <a:latin typeface="Bradley Hand ITC" panose="03070402050302030203" pitchFamily="66" charset="0"/>
              </a:rPr>
              <a:t> is  the constructor which will store all the variables in the self object which can be accessed anywhere inside the class football. X and y are positions in our co-ordinate system whereas w and h are width and height respectively.</a:t>
            </a:r>
          </a:p>
          <a:p>
            <a:endParaRPr lang="en-IN" dirty="0">
              <a:latin typeface="Bradley Hand ITC" panose="03070402050302030203" pitchFamily="66" charset="0"/>
            </a:endParaRPr>
          </a:p>
          <a:p>
            <a:r>
              <a:rPr lang="en-IN" dirty="0" smtClean="0">
                <a:latin typeface="Bradley Hand ITC" panose="03070402050302030203" pitchFamily="66" charset="0"/>
              </a:rPr>
              <a:t>The class will also contain a method named draw_ball which will place our hero in the window.</a:t>
            </a:r>
            <a:endParaRPr lang="en-IN" dirty="0">
              <a:latin typeface="Bradley Hand ITC" panose="03070402050302030203" pitchFamily="66" charset="0"/>
            </a:endParaRPr>
          </a:p>
        </p:txBody>
      </p:sp>
      <p:pic>
        <p:nvPicPr>
          <p:cNvPr id="8" name="Picture 7"/>
          <p:cNvPicPr>
            <a:picLocks noChangeAspect="1"/>
          </p:cNvPicPr>
          <p:nvPr/>
        </p:nvPicPr>
        <p:blipFill>
          <a:blip r:embed="rId3"/>
          <a:stretch>
            <a:fillRect/>
          </a:stretch>
        </p:blipFill>
        <p:spPr>
          <a:xfrm>
            <a:off x="655088" y="4992321"/>
            <a:ext cx="4905375" cy="1552575"/>
          </a:xfrm>
          <a:prstGeom prst="rect">
            <a:avLst/>
          </a:prstGeom>
        </p:spPr>
      </p:pic>
      <p:pic>
        <p:nvPicPr>
          <p:cNvPr id="9" name="Picture 8"/>
          <p:cNvPicPr>
            <a:picLocks noChangeAspect="1"/>
          </p:cNvPicPr>
          <p:nvPr/>
        </p:nvPicPr>
        <p:blipFill>
          <a:blip r:embed="rId4"/>
          <a:stretch>
            <a:fillRect/>
          </a:stretch>
        </p:blipFill>
        <p:spPr>
          <a:xfrm>
            <a:off x="7301552" y="2917213"/>
            <a:ext cx="3840590" cy="3129961"/>
          </a:xfrm>
          <a:prstGeom prst="rect">
            <a:avLst/>
          </a:prstGeom>
        </p:spPr>
      </p:pic>
      <p:pic>
        <p:nvPicPr>
          <p:cNvPr id="10" name="Picture 9"/>
          <p:cNvPicPr>
            <a:picLocks noChangeAspect="1"/>
          </p:cNvPicPr>
          <p:nvPr/>
        </p:nvPicPr>
        <p:blipFill>
          <a:blip r:embed="rId5"/>
          <a:stretch>
            <a:fillRect/>
          </a:stretch>
        </p:blipFill>
        <p:spPr>
          <a:xfrm>
            <a:off x="655087" y="4238131"/>
            <a:ext cx="4905375" cy="554775"/>
          </a:xfrm>
          <a:prstGeom prst="rect">
            <a:avLst/>
          </a:prstGeom>
        </p:spPr>
      </p:pic>
    </p:spTree>
    <p:extLst>
      <p:ext uri="{BB962C8B-B14F-4D97-AF65-F5344CB8AC3E}">
        <p14:creationId xmlns:p14="http://schemas.microsoft.com/office/powerpoint/2010/main" val="2379290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26430" y="1124375"/>
            <a:ext cx="6229014" cy="2969952"/>
          </a:xfrm>
          <a:prstGeom prst="rect">
            <a:avLst/>
          </a:prstGeom>
        </p:spPr>
      </p:pic>
      <p:sp>
        <p:nvSpPr>
          <p:cNvPr id="6" name="TextBox 5"/>
          <p:cNvSpPr txBox="1"/>
          <p:nvPr/>
        </p:nvSpPr>
        <p:spPr>
          <a:xfrm>
            <a:off x="1050879" y="51861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The immovable </a:t>
            </a:r>
            <a:r>
              <a:rPr lang="en-IN" sz="3200" dirty="0" smtClean="0">
                <a:latin typeface="Bradley Hand ITC" panose="03070402050302030203" pitchFamily="66" charset="0"/>
              </a:rPr>
              <a:t>object</a:t>
            </a:r>
            <a:endParaRPr lang="en-IN" sz="3200" dirty="0">
              <a:latin typeface="Bradley Hand ITC" panose="03070402050302030203" pitchFamily="66" charset="0"/>
            </a:endParaRPr>
          </a:p>
        </p:txBody>
      </p:sp>
      <p:sp>
        <p:nvSpPr>
          <p:cNvPr id="7" name="TextBox 6"/>
          <p:cNvSpPr txBox="1"/>
          <p:nvPr/>
        </p:nvSpPr>
        <p:spPr>
          <a:xfrm>
            <a:off x="576759" y="1124375"/>
            <a:ext cx="5428255" cy="3693319"/>
          </a:xfrm>
          <a:prstGeom prst="rect">
            <a:avLst/>
          </a:prstGeom>
          <a:noFill/>
        </p:spPr>
        <p:txBody>
          <a:bodyPr wrap="square" rtlCol="0">
            <a:spAutoFit/>
          </a:bodyPr>
          <a:lstStyle/>
          <a:p>
            <a:r>
              <a:rPr lang="en-IN" dirty="0" smtClean="0">
                <a:latin typeface="Bradley Hand ITC" panose="03070402050302030203" pitchFamily="66" charset="0"/>
              </a:rPr>
              <a:t>Create a new variable which will consist  all the user actions done to give input to our game.</a:t>
            </a:r>
          </a:p>
          <a:p>
            <a:endParaRPr lang="en-IN" dirty="0">
              <a:latin typeface="Bradley Hand ITC" panose="03070402050302030203" pitchFamily="66" charset="0"/>
            </a:endParaRPr>
          </a:p>
          <a:p>
            <a:r>
              <a:rPr lang="en-IN" dirty="0" smtClean="0">
                <a:latin typeface="Bradley Hand ITC" panose="03070402050302030203" pitchFamily="66" charset="0"/>
              </a:rPr>
              <a:t>We will configure SPACE as the input for jump.</a:t>
            </a:r>
          </a:p>
          <a:p>
            <a:endParaRPr lang="en-IN" dirty="0">
              <a:latin typeface="Bradley Hand ITC" panose="03070402050302030203" pitchFamily="66" charset="0"/>
            </a:endParaRPr>
          </a:p>
          <a:p>
            <a:r>
              <a:rPr lang="en-IN" dirty="0" smtClean="0">
                <a:latin typeface="Bradley Hand ITC" panose="03070402050302030203" pitchFamily="66" charset="0"/>
              </a:rPr>
              <a:t>Two more fields isjump and jump will be added to our class. Initially this isjump field will be set to False as the ball will be in a state of rest.</a:t>
            </a:r>
          </a:p>
          <a:p>
            <a:endParaRPr lang="en-IN" dirty="0">
              <a:latin typeface="Bradley Hand ITC" panose="03070402050302030203" pitchFamily="66" charset="0"/>
            </a:endParaRPr>
          </a:p>
          <a:p>
            <a:r>
              <a:rPr lang="en-IN" dirty="0" smtClean="0">
                <a:latin typeface="Bradley Hand ITC" panose="03070402050302030203" pitchFamily="66" charset="0"/>
              </a:rPr>
              <a:t>Once spacebar is hit, the isjump field will be active meaning that the ball will move upward up to a distance of 10(can be any number).</a:t>
            </a:r>
          </a:p>
          <a:p>
            <a:endParaRPr lang="en-IN" dirty="0">
              <a:latin typeface="Bradley Hand ITC" panose="03070402050302030203" pitchFamily="66" charset="0"/>
            </a:endParaRPr>
          </a:p>
        </p:txBody>
      </p:sp>
      <p:pic>
        <p:nvPicPr>
          <p:cNvPr id="8" name="Picture 7"/>
          <p:cNvPicPr>
            <a:picLocks noChangeAspect="1"/>
          </p:cNvPicPr>
          <p:nvPr/>
        </p:nvPicPr>
        <p:blipFill>
          <a:blip r:embed="rId3"/>
          <a:stretch>
            <a:fillRect/>
          </a:stretch>
        </p:blipFill>
        <p:spPr>
          <a:xfrm>
            <a:off x="9026788" y="1370039"/>
            <a:ext cx="2953598" cy="1427754"/>
          </a:xfrm>
          <a:prstGeom prst="rect">
            <a:avLst/>
          </a:prstGeom>
        </p:spPr>
      </p:pic>
      <p:sp>
        <p:nvSpPr>
          <p:cNvPr id="9" name="TextBox 8"/>
          <p:cNvSpPr txBox="1"/>
          <p:nvPr/>
        </p:nvSpPr>
        <p:spPr>
          <a:xfrm>
            <a:off x="573205" y="4540694"/>
            <a:ext cx="11145760" cy="2308324"/>
          </a:xfrm>
          <a:prstGeom prst="rect">
            <a:avLst/>
          </a:prstGeom>
          <a:noFill/>
        </p:spPr>
        <p:txBody>
          <a:bodyPr wrap="square" rtlCol="0">
            <a:spAutoFit/>
          </a:bodyPr>
          <a:lstStyle/>
          <a:p>
            <a:r>
              <a:rPr lang="en-IN" dirty="0" smtClean="0">
                <a:latin typeface="Bradley Hand ITC" panose="03070402050302030203" pitchFamily="66" charset="0"/>
              </a:rPr>
              <a:t>Since this process involves moving up and down which means it is kind of following quadratic equation. It starts with 10 and ends with -10. </a:t>
            </a:r>
          </a:p>
          <a:p>
            <a:endParaRPr lang="en-IN" dirty="0">
              <a:latin typeface="Bradley Hand ITC" panose="03070402050302030203" pitchFamily="66" charset="0"/>
            </a:endParaRPr>
          </a:p>
          <a:p>
            <a:r>
              <a:rPr lang="en-IN" dirty="0" smtClean="0">
                <a:latin typeface="Bradley Hand ITC" panose="03070402050302030203" pitchFamily="66" charset="0"/>
              </a:rPr>
              <a:t>Moving up will result in decrease of y co-ordinate values hence we are subtracting y value. Likewise while coming back down y co-ordinate value will increase. Hence, the variable fig is used which will be negative which will in turn add the y co-ordinate value.</a:t>
            </a:r>
          </a:p>
          <a:p>
            <a:endParaRPr lang="en-IN" dirty="0" smtClean="0">
              <a:latin typeface="Bradley Hand ITC" panose="03070402050302030203" pitchFamily="66" charset="0"/>
            </a:endParaRPr>
          </a:p>
          <a:p>
            <a:r>
              <a:rPr lang="en-IN" dirty="0" smtClean="0">
                <a:latin typeface="Bradley Hand ITC" panose="03070402050302030203" pitchFamily="66" charset="0"/>
              </a:rPr>
              <a:t>Once the ball has returned back to it’s original state the isjump and jump variables will be restored back</a:t>
            </a:r>
            <a:endParaRPr lang="en-IN" dirty="0">
              <a:latin typeface="Bradley Hand ITC" panose="03070402050302030203" pitchFamily="66" charset="0"/>
            </a:endParaRPr>
          </a:p>
        </p:txBody>
      </p:sp>
    </p:spTree>
    <p:extLst>
      <p:ext uri="{BB962C8B-B14F-4D97-AF65-F5344CB8AC3E}">
        <p14:creationId xmlns:p14="http://schemas.microsoft.com/office/powerpoint/2010/main" val="3034525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51861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The unstoppable force (The Antagonist) </a:t>
            </a:r>
            <a:endParaRPr lang="en-IN" sz="3200" dirty="0">
              <a:latin typeface="Bradley Hand ITC" panose="03070402050302030203" pitchFamily="66" charset="0"/>
            </a:endParaRPr>
          </a:p>
        </p:txBody>
      </p:sp>
      <p:sp>
        <p:nvSpPr>
          <p:cNvPr id="5" name="TextBox 4"/>
          <p:cNvSpPr txBox="1"/>
          <p:nvPr/>
        </p:nvSpPr>
        <p:spPr>
          <a:xfrm>
            <a:off x="736978" y="1282890"/>
            <a:ext cx="6018664" cy="5355312"/>
          </a:xfrm>
          <a:prstGeom prst="rect">
            <a:avLst/>
          </a:prstGeom>
          <a:noFill/>
        </p:spPr>
        <p:txBody>
          <a:bodyPr wrap="square" rtlCol="0">
            <a:spAutoFit/>
          </a:bodyPr>
          <a:lstStyle/>
          <a:p>
            <a:r>
              <a:rPr lang="en-IN" dirty="0" smtClean="0">
                <a:latin typeface="Bradley Hand ITC" panose="03070402050302030203" pitchFamily="66" charset="0"/>
              </a:rPr>
              <a:t>First assign the image to a variable.</a:t>
            </a:r>
          </a:p>
          <a:p>
            <a:endParaRPr lang="en-IN" dirty="0">
              <a:latin typeface="Bradley Hand ITC" panose="03070402050302030203" pitchFamily="66" charset="0"/>
            </a:endParaRPr>
          </a:p>
          <a:p>
            <a:r>
              <a:rPr lang="en-IN" dirty="0" smtClean="0">
                <a:latin typeface="Bradley Hand ITC" panose="03070402050302030203" pitchFamily="66" charset="0"/>
              </a:rPr>
              <a:t>Then just like our hero create a new class for our villain. Since our villain is a moving object the property velocity will come with it in order to facilitate the speed at which our villain will move.</a:t>
            </a:r>
          </a:p>
          <a:p>
            <a:endParaRPr lang="en-IN" dirty="0">
              <a:latin typeface="Bradley Hand ITC" panose="03070402050302030203" pitchFamily="66" charset="0"/>
            </a:endParaRPr>
          </a:p>
          <a:p>
            <a:r>
              <a:rPr lang="en-IN" dirty="0" smtClean="0">
                <a:latin typeface="Bradley Hand ITC" panose="03070402050302030203" pitchFamily="66" charset="0"/>
              </a:rPr>
              <a:t>The method move_enemy will facilitate the movement of our enemy. Goring forward towards the right means that an increase in x co-ordinate hence the addition.</a:t>
            </a:r>
          </a:p>
          <a:p>
            <a:endParaRPr lang="en-IN" dirty="0">
              <a:latin typeface="Bradley Hand ITC" panose="03070402050302030203" pitchFamily="66" charset="0"/>
            </a:endParaRPr>
          </a:p>
          <a:p>
            <a:r>
              <a:rPr lang="en-IN" dirty="0" smtClean="0">
                <a:latin typeface="Bradley Hand ITC" panose="03070402050302030203" pitchFamily="66" charset="0"/>
              </a:rPr>
              <a:t>Once the object has reached its limit it has to move in the opposite direction meaning that the x co-ordinate has to be decreased hence velocity value has been reversed.</a:t>
            </a:r>
          </a:p>
          <a:p>
            <a:endParaRPr lang="en-IN" dirty="0">
              <a:latin typeface="Bradley Hand ITC" panose="03070402050302030203" pitchFamily="66" charset="0"/>
            </a:endParaRPr>
          </a:p>
          <a:p>
            <a:r>
              <a:rPr lang="en-IN" dirty="0" smtClean="0">
                <a:latin typeface="Bradley Hand ITC" panose="03070402050302030203" pitchFamily="66" charset="0"/>
              </a:rPr>
              <a:t>This process will repeat again. </a:t>
            </a:r>
          </a:p>
          <a:p>
            <a:endParaRPr lang="en-IN" dirty="0">
              <a:latin typeface="Bradley Hand ITC" panose="03070402050302030203" pitchFamily="66" charset="0"/>
            </a:endParaRPr>
          </a:p>
          <a:p>
            <a:r>
              <a:rPr lang="en-IN" dirty="0" smtClean="0">
                <a:latin typeface="Bradley Hand ITC" panose="03070402050302030203" pitchFamily="66" charset="0"/>
              </a:rPr>
              <a:t>Then we will have to place the image in our window.</a:t>
            </a:r>
          </a:p>
          <a:p>
            <a:endParaRPr lang="en-IN" dirty="0">
              <a:latin typeface="Bradley Hand ITC" panose="03070402050302030203" pitchFamily="66" charset="0"/>
            </a:endParaRPr>
          </a:p>
        </p:txBody>
      </p:sp>
      <p:pic>
        <p:nvPicPr>
          <p:cNvPr id="6" name="Picture 5"/>
          <p:cNvPicPr>
            <a:picLocks noChangeAspect="1"/>
          </p:cNvPicPr>
          <p:nvPr/>
        </p:nvPicPr>
        <p:blipFill>
          <a:blip r:embed="rId2"/>
          <a:stretch>
            <a:fillRect/>
          </a:stretch>
        </p:blipFill>
        <p:spPr>
          <a:xfrm>
            <a:off x="7006987" y="1282889"/>
            <a:ext cx="4458263" cy="477671"/>
          </a:xfrm>
          <a:prstGeom prst="rect">
            <a:avLst/>
          </a:prstGeom>
        </p:spPr>
      </p:pic>
      <p:pic>
        <p:nvPicPr>
          <p:cNvPr id="7" name="Picture 6"/>
          <p:cNvPicPr>
            <a:picLocks noChangeAspect="1"/>
          </p:cNvPicPr>
          <p:nvPr/>
        </p:nvPicPr>
        <p:blipFill>
          <a:blip r:embed="rId3"/>
          <a:stretch>
            <a:fillRect/>
          </a:stretch>
        </p:blipFill>
        <p:spPr>
          <a:xfrm>
            <a:off x="7006987" y="1940055"/>
            <a:ext cx="2752725" cy="1343025"/>
          </a:xfrm>
          <a:prstGeom prst="rect">
            <a:avLst/>
          </a:prstGeom>
        </p:spPr>
      </p:pic>
      <p:pic>
        <p:nvPicPr>
          <p:cNvPr id="8" name="Picture 7"/>
          <p:cNvPicPr>
            <a:picLocks noChangeAspect="1"/>
          </p:cNvPicPr>
          <p:nvPr/>
        </p:nvPicPr>
        <p:blipFill>
          <a:blip r:embed="rId4"/>
          <a:stretch>
            <a:fillRect/>
          </a:stretch>
        </p:blipFill>
        <p:spPr>
          <a:xfrm>
            <a:off x="7006986" y="3640611"/>
            <a:ext cx="3829337" cy="2481978"/>
          </a:xfrm>
          <a:prstGeom prst="rect">
            <a:avLst/>
          </a:prstGeom>
        </p:spPr>
      </p:pic>
    </p:spTree>
    <p:extLst>
      <p:ext uri="{BB962C8B-B14F-4D97-AF65-F5344CB8AC3E}">
        <p14:creationId xmlns:p14="http://schemas.microsoft.com/office/powerpoint/2010/main" val="1040080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3499" y="1626855"/>
            <a:ext cx="6108404" cy="2330996"/>
          </a:xfrm>
          <a:prstGeom prst="rect">
            <a:avLst/>
          </a:prstGeom>
        </p:spPr>
      </p:pic>
      <p:pic>
        <p:nvPicPr>
          <p:cNvPr id="5" name="Picture 4"/>
          <p:cNvPicPr>
            <a:picLocks noChangeAspect="1"/>
          </p:cNvPicPr>
          <p:nvPr/>
        </p:nvPicPr>
        <p:blipFill>
          <a:blip r:embed="rId3"/>
          <a:stretch>
            <a:fillRect/>
          </a:stretch>
        </p:blipFill>
        <p:spPr>
          <a:xfrm>
            <a:off x="7089586" y="1626855"/>
            <a:ext cx="4591050" cy="3705225"/>
          </a:xfrm>
          <a:prstGeom prst="rect">
            <a:avLst/>
          </a:prstGeom>
        </p:spPr>
      </p:pic>
      <p:sp>
        <p:nvSpPr>
          <p:cNvPr id="6" name="TextBox 5"/>
          <p:cNvSpPr txBox="1"/>
          <p:nvPr/>
        </p:nvSpPr>
        <p:spPr>
          <a:xfrm>
            <a:off x="1050879" y="450379"/>
            <a:ext cx="9785445" cy="1077218"/>
          </a:xfrm>
          <a:prstGeom prst="rect">
            <a:avLst/>
          </a:prstGeom>
          <a:noFill/>
        </p:spPr>
        <p:txBody>
          <a:bodyPr wrap="square" rtlCol="0">
            <a:spAutoFit/>
          </a:bodyPr>
          <a:lstStyle/>
          <a:p>
            <a:r>
              <a:rPr lang="en-IN" sz="3200" dirty="0" smtClean="0">
                <a:latin typeface="Bradley Hand ITC" panose="03070402050302030203" pitchFamily="66" charset="0"/>
              </a:rPr>
              <a:t>Pygame – The unstoppable force (The Antagonist) (Contd.)</a:t>
            </a:r>
            <a:endParaRPr lang="en-IN" sz="3200" dirty="0">
              <a:latin typeface="Bradley Hand ITC" panose="03070402050302030203" pitchFamily="66" charset="0"/>
            </a:endParaRPr>
          </a:p>
        </p:txBody>
      </p:sp>
    </p:spTree>
    <p:extLst>
      <p:ext uri="{BB962C8B-B14F-4D97-AF65-F5344CB8AC3E}">
        <p14:creationId xmlns:p14="http://schemas.microsoft.com/office/powerpoint/2010/main" val="829986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0879" y="450379"/>
            <a:ext cx="9785445" cy="584775"/>
          </a:xfrm>
          <a:prstGeom prst="rect">
            <a:avLst/>
          </a:prstGeom>
          <a:noFill/>
        </p:spPr>
        <p:txBody>
          <a:bodyPr wrap="square" rtlCol="0">
            <a:spAutoFit/>
          </a:bodyPr>
          <a:lstStyle/>
          <a:p>
            <a:r>
              <a:rPr lang="en-IN" sz="3200" dirty="0" smtClean="0">
                <a:latin typeface="Bradley Hand ITC" panose="03070402050302030203" pitchFamily="66" charset="0"/>
              </a:rPr>
              <a:t>Pygame – Constructing the hit boxes</a:t>
            </a:r>
            <a:endParaRPr lang="en-IN" sz="3200" dirty="0">
              <a:latin typeface="Bradley Hand ITC" panose="03070402050302030203" pitchFamily="66" charset="0"/>
            </a:endParaRPr>
          </a:p>
        </p:txBody>
      </p:sp>
      <p:sp>
        <p:nvSpPr>
          <p:cNvPr id="5" name="TextBox 4"/>
          <p:cNvSpPr txBox="1"/>
          <p:nvPr/>
        </p:nvSpPr>
        <p:spPr>
          <a:xfrm>
            <a:off x="1050879" y="1187355"/>
            <a:ext cx="10372297" cy="1200329"/>
          </a:xfrm>
          <a:prstGeom prst="rect">
            <a:avLst/>
          </a:prstGeom>
          <a:noFill/>
        </p:spPr>
        <p:txBody>
          <a:bodyPr wrap="square" rtlCol="0">
            <a:spAutoFit/>
          </a:bodyPr>
          <a:lstStyle/>
          <a:p>
            <a:r>
              <a:rPr lang="en-IN" dirty="0" smtClean="0">
                <a:latin typeface="Bradley Hand ITC" panose="03070402050302030203" pitchFamily="66" charset="0"/>
              </a:rPr>
              <a:t>Creating hit boxes will facilitate collision between objects. They act as a boundary which encapsulates the object with it. </a:t>
            </a:r>
          </a:p>
          <a:p>
            <a:endParaRPr lang="en-IN" dirty="0">
              <a:latin typeface="Bradley Hand ITC" panose="03070402050302030203" pitchFamily="66" charset="0"/>
            </a:endParaRPr>
          </a:p>
          <a:p>
            <a:r>
              <a:rPr lang="en-IN" dirty="0" smtClean="0">
                <a:latin typeface="Bradley Hand ITC" panose="03070402050302030203" pitchFamily="66" charset="0"/>
              </a:rPr>
              <a:t>Any foreign object that comes in contact within this boundary will instigate a collision.</a:t>
            </a:r>
            <a:endParaRPr lang="en-IN" dirty="0">
              <a:latin typeface="Bradley Hand ITC" panose="03070402050302030203" pitchFamily="66" charset="0"/>
            </a:endParaRPr>
          </a:p>
        </p:txBody>
      </p:sp>
      <p:sp>
        <p:nvSpPr>
          <p:cNvPr id="6" name="TextBox 5"/>
          <p:cNvSpPr txBox="1"/>
          <p:nvPr/>
        </p:nvSpPr>
        <p:spPr>
          <a:xfrm>
            <a:off x="1023578" y="2756848"/>
            <a:ext cx="3507475" cy="3970318"/>
          </a:xfrm>
          <a:prstGeom prst="rect">
            <a:avLst/>
          </a:prstGeom>
          <a:noFill/>
        </p:spPr>
        <p:txBody>
          <a:bodyPr wrap="square" rtlCol="0">
            <a:spAutoFit/>
          </a:bodyPr>
          <a:lstStyle/>
          <a:p>
            <a:r>
              <a:rPr lang="en-IN" dirty="0" smtClean="0">
                <a:latin typeface="Bradley Hand ITC" panose="03070402050302030203" pitchFamily="66" charset="0"/>
              </a:rPr>
              <a:t>Constructing a hit box involves creating a rectangle covering our object.</a:t>
            </a:r>
          </a:p>
          <a:p>
            <a:endParaRPr lang="en-IN" dirty="0">
              <a:latin typeface="Bradley Hand ITC" panose="03070402050302030203" pitchFamily="66" charset="0"/>
            </a:endParaRPr>
          </a:p>
          <a:p>
            <a:r>
              <a:rPr lang="en-IN" dirty="0" smtClean="0">
                <a:latin typeface="Bradley Hand ITC" panose="03070402050302030203" pitchFamily="66" charset="0"/>
              </a:rPr>
              <a:t>A new property named hit box will be added to our football object. It has 4 elements namely x and y co-ordinates, width and height of our box.</a:t>
            </a:r>
          </a:p>
          <a:p>
            <a:endParaRPr lang="en-IN" dirty="0">
              <a:latin typeface="Bradley Hand ITC" panose="03070402050302030203" pitchFamily="66" charset="0"/>
            </a:endParaRPr>
          </a:p>
          <a:p>
            <a:r>
              <a:rPr lang="en-IN" dirty="0" smtClean="0">
                <a:latin typeface="Bradley Hand ITC" panose="03070402050302030203" pitchFamily="66" charset="0"/>
              </a:rPr>
              <a:t>Then while creating a object we will draw a rectangle around our object as shown which will move as and when the football moves.</a:t>
            </a:r>
            <a:endParaRPr lang="en-IN" dirty="0">
              <a:latin typeface="Bradley Hand ITC" panose="03070402050302030203" pitchFamily="66" charset="0"/>
            </a:endParaRPr>
          </a:p>
        </p:txBody>
      </p:sp>
      <p:pic>
        <p:nvPicPr>
          <p:cNvPr id="7" name="Picture 6"/>
          <p:cNvPicPr>
            <a:picLocks noChangeAspect="1"/>
          </p:cNvPicPr>
          <p:nvPr/>
        </p:nvPicPr>
        <p:blipFill>
          <a:blip r:embed="rId2"/>
          <a:stretch>
            <a:fillRect/>
          </a:stretch>
        </p:blipFill>
        <p:spPr>
          <a:xfrm>
            <a:off x="4339980" y="2361061"/>
            <a:ext cx="2686050" cy="1466850"/>
          </a:xfrm>
          <a:prstGeom prst="rect">
            <a:avLst/>
          </a:prstGeom>
        </p:spPr>
      </p:pic>
      <p:pic>
        <p:nvPicPr>
          <p:cNvPr id="8" name="Picture 7"/>
          <p:cNvPicPr>
            <a:picLocks noChangeAspect="1"/>
          </p:cNvPicPr>
          <p:nvPr/>
        </p:nvPicPr>
        <p:blipFill>
          <a:blip r:embed="rId3"/>
          <a:stretch>
            <a:fillRect/>
          </a:stretch>
        </p:blipFill>
        <p:spPr>
          <a:xfrm>
            <a:off x="7080616" y="2361061"/>
            <a:ext cx="4333875" cy="771525"/>
          </a:xfrm>
          <a:prstGeom prst="rect">
            <a:avLst/>
          </a:prstGeom>
        </p:spPr>
      </p:pic>
      <p:pic>
        <p:nvPicPr>
          <p:cNvPr id="9" name="Picture 8"/>
          <p:cNvPicPr>
            <a:picLocks noChangeAspect="1"/>
          </p:cNvPicPr>
          <p:nvPr/>
        </p:nvPicPr>
        <p:blipFill>
          <a:blip r:embed="rId4"/>
          <a:stretch>
            <a:fillRect/>
          </a:stretch>
        </p:blipFill>
        <p:spPr>
          <a:xfrm>
            <a:off x="7080615" y="3322943"/>
            <a:ext cx="4333875" cy="3504942"/>
          </a:xfrm>
          <a:prstGeom prst="rect">
            <a:avLst/>
          </a:prstGeom>
        </p:spPr>
      </p:pic>
      <p:sp>
        <p:nvSpPr>
          <p:cNvPr id="10" name="TextBox 9"/>
          <p:cNvSpPr txBox="1"/>
          <p:nvPr/>
        </p:nvSpPr>
        <p:spPr>
          <a:xfrm>
            <a:off x="9744501" y="1637731"/>
            <a:ext cx="2047165" cy="491320"/>
          </a:xfrm>
          <a:prstGeom prst="rect">
            <a:avLst/>
          </a:prstGeom>
          <a:noFill/>
        </p:spPr>
        <p:txBody>
          <a:bodyPr wrap="square" rtlCol="0">
            <a:spAutoFit/>
          </a:bodyPr>
          <a:lstStyle/>
          <a:p>
            <a:endParaRPr lang="en-IN" dirty="0"/>
          </a:p>
        </p:txBody>
      </p:sp>
      <p:sp>
        <p:nvSpPr>
          <p:cNvPr id="11" name="TextBox 10"/>
          <p:cNvSpPr txBox="1"/>
          <p:nvPr/>
        </p:nvSpPr>
        <p:spPr>
          <a:xfrm>
            <a:off x="4509883" y="4173180"/>
            <a:ext cx="2693571" cy="1323439"/>
          </a:xfrm>
          <a:prstGeom prst="rect">
            <a:avLst/>
          </a:prstGeom>
          <a:noFill/>
        </p:spPr>
        <p:txBody>
          <a:bodyPr wrap="square" rtlCol="0">
            <a:spAutoFit/>
          </a:bodyPr>
          <a:lstStyle/>
          <a:p>
            <a:r>
              <a:rPr lang="en-IN" sz="1600" dirty="0" smtClean="0">
                <a:latin typeface="Bradley Hand ITC" panose="03070402050302030203" pitchFamily="66" charset="0"/>
              </a:rPr>
              <a:t>In draw rect function the first field indicates the window, followed by the colour of our rect, the dimensions and thickness</a:t>
            </a:r>
            <a:endParaRPr lang="en-IN" sz="1600" dirty="0">
              <a:latin typeface="Bradley Hand ITC" panose="03070402050302030203" pitchFamily="66" charset="0"/>
            </a:endParaRPr>
          </a:p>
        </p:txBody>
      </p:sp>
    </p:spTree>
    <p:extLst>
      <p:ext uri="{BB962C8B-B14F-4D97-AF65-F5344CB8AC3E}">
        <p14:creationId xmlns:p14="http://schemas.microsoft.com/office/powerpoint/2010/main" val="2671494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1049</TotalTime>
  <Words>1317</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Bradley Hand ITC</vt:lpstr>
      <vt:lpstr>Tw Cen MT</vt:lpstr>
      <vt:lpstr>Verdana</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dc:creator>
  <cp:lastModifiedBy>Venkat</cp:lastModifiedBy>
  <cp:revision>96</cp:revision>
  <dcterms:created xsi:type="dcterms:W3CDTF">2021-06-10T14:15:44Z</dcterms:created>
  <dcterms:modified xsi:type="dcterms:W3CDTF">2021-06-14T15:09:14Z</dcterms:modified>
</cp:coreProperties>
</file>