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8" r:id="rId7"/>
    <p:sldId id="269" r:id="rId8"/>
    <p:sldId id="264" r:id="rId9"/>
    <p:sldId id="276" r:id="rId10"/>
    <p:sldId id="273" r:id="rId11"/>
    <p:sldId id="270"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4" autoAdjust="0"/>
    <p:restoredTop sz="94660"/>
  </p:normalViewPr>
  <p:slideViewPr>
    <p:cSldViewPr snapToGrid="0">
      <p:cViewPr varScale="1">
        <p:scale>
          <a:sx n="82" d="100"/>
          <a:sy n="82" d="100"/>
        </p:scale>
        <p:origin x="74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F5D19-113E-4AD5-A035-85A49A36D993}"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7B06B-6B93-4CAD-8C60-C272D5393078}" type="slidenum">
              <a:rPr lang="en-US" smtClean="0"/>
              <a:t>‹#›</a:t>
            </a:fld>
            <a:endParaRPr lang="en-US"/>
          </a:p>
        </p:txBody>
      </p:sp>
    </p:spTree>
    <p:extLst>
      <p:ext uri="{BB962C8B-B14F-4D97-AF65-F5344CB8AC3E}">
        <p14:creationId xmlns:p14="http://schemas.microsoft.com/office/powerpoint/2010/main" val="374927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47B06B-6B93-4CAD-8C60-C272D5393078}" type="slidenum">
              <a:rPr lang="en-US" smtClean="0"/>
              <a:t>1</a:t>
            </a:fld>
            <a:endParaRPr lang="en-US"/>
          </a:p>
        </p:txBody>
      </p:sp>
    </p:spTree>
    <p:extLst>
      <p:ext uri="{BB962C8B-B14F-4D97-AF65-F5344CB8AC3E}">
        <p14:creationId xmlns:p14="http://schemas.microsoft.com/office/powerpoint/2010/main" val="170291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36B9-6A62-4AD1-91B5-D6D02E971F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E087FD-76E7-4617-9283-EF5609DB9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412FCE-1214-424C-BA2E-34752D1882E8}"/>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5" name="Footer Placeholder 4">
            <a:extLst>
              <a:ext uri="{FF2B5EF4-FFF2-40B4-BE49-F238E27FC236}">
                <a16:creationId xmlns:a16="http://schemas.microsoft.com/office/drawing/2014/main" id="{3555C4BB-767C-4A8E-88DD-E49910CB8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C1D7A-A466-47B8-92EE-BCC9531CF69A}"/>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88634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DC25-80FE-47D1-9A89-6F57E5BCE9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B80E38-7849-41D3-BA7F-FD96CC5797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95C13-B58B-415E-8AE3-7712BE1392D7}"/>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5" name="Footer Placeholder 4">
            <a:extLst>
              <a:ext uri="{FF2B5EF4-FFF2-40B4-BE49-F238E27FC236}">
                <a16:creationId xmlns:a16="http://schemas.microsoft.com/office/drawing/2014/main" id="{7FA925E1-D581-410A-9302-D5126F538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F463B-C355-4896-943E-0D3F9F0F9EA3}"/>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294152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F8D07C-E3E3-4BCA-91A0-CFF093052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149D04-FA01-457B-95F7-55B7DEFA20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39921-3394-4A48-99F5-E873CD0B6E96}"/>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5" name="Footer Placeholder 4">
            <a:extLst>
              <a:ext uri="{FF2B5EF4-FFF2-40B4-BE49-F238E27FC236}">
                <a16:creationId xmlns:a16="http://schemas.microsoft.com/office/drawing/2014/main" id="{6AC9F66D-620E-4836-B01E-ADC26E474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C7B00-B1DA-466E-A2EF-49BEBADD7293}"/>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207402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413C-9B13-4501-8404-75902C043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6F2E2D-1017-467F-A0A7-294765737B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E640D-C612-4E2D-9FAD-328D80869278}"/>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5" name="Footer Placeholder 4">
            <a:extLst>
              <a:ext uri="{FF2B5EF4-FFF2-40B4-BE49-F238E27FC236}">
                <a16:creationId xmlns:a16="http://schemas.microsoft.com/office/drawing/2014/main" id="{CA60B2DC-7EBF-41CF-ABA1-184E19D87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28225-31A8-4C1A-98C5-2883C94637C7}"/>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264724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7E35-7A91-4F0E-94EA-6FA858172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69147C-B984-41FF-AC5B-14A846BD4D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01D4D4-F537-4E6B-9082-CB1017A90B3D}"/>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5" name="Footer Placeholder 4">
            <a:extLst>
              <a:ext uri="{FF2B5EF4-FFF2-40B4-BE49-F238E27FC236}">
                <a16:creationId xmlns:a16="http://schemas.microsoft.com/office/drawing/2014/main" id="{D6CE5583-221B-4957-863F-225750C41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A98A1-CA63-4F71-8054-BF144F252816}"/>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250136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8AE3-C285-4BE3-B043-708679E8B6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E8F1BE-78C3-4092-A581-454AB04961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E5705B-71AD-4699-9CD7-9A6EF26C5A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BE2432-29B3-4168-9883-DF17F12FD424}"/>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6" name="Footer Placeholder 5">
            <a:extLst>
              <a:ext uri="{FF2B5EF4-FFF2-40B4-BE49-F238E27FC236}">
                <a16:creationId xmlns:a16="http://schemas.microsoft.com/office/drawing/2014/main" id="{338895D0-44FB-4E16-9214-302761E31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E5086-3F84-4C96-9D8B-4BDC77F447A9}"/>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160371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BD1B-4A0C-461B-971F-D4235FFA97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6C228-0B1A-4EAB-A9A4-122025FA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21E928-DDAD-4F6A-BDDD-5B70E0844F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3F3364-32F8-45BD-821D-5EA14C796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FF6032-5DE4-49CE-B6C4-19ED2BA6B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1C9DB2-C2B5-4362-ACC7-453DC959E88D}"/>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8" name="Footer Placeholder 7">
            <a:extLst>
              <a:ext uri="{FF2B5EF4-FFF2-40B4-BE49-F238E27FC236}">
                <a16:creationId xmlns:a16="http://schemas.microsoft.com/office/drawing/2014/main" id="{854FCB44-C98C-442E-AF3A-E335F79896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FA903-1C8C-4413-B387-BE67EBAB8B94}"/>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185622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9758-C435-460E-A8D9-0A1284CADB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81DA57-09C6-4669-94FB-85DBDC009BD0}"/>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4" name="Footer Placeholder 3">
            <a:extLst>
              <a:ext uri="{FF2B5EF4-FFF2-40B4-BE49-F238E27FC236}">
                <a16:creationId xmlns:a16="http://schemas.microsoft.com/office/drawing/2014/main" id="{0D02355E-656D-4A78-882D-E979E36ED7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44BB5F-3698-47DB-A94A-F7C77D0133B4}"/>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15235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60FAF-89F8-4BD5-B960-E25D3337E8F8}"/>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3" name="Footer Placeholder 2">
            <a:extLst>
              <a:ext uri="{FF2B5EF4-FFF2-40B4-BE49-F238E27FC236}">
                <a16:creationId xmlns:a16="http://schemas.microsoft.com/office/drawing/2014/main" id="{504A9AB8-8EB0-48E9-8E1D-5C57A077E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515419-1591-4C48-9AB0-164A98D6FA5A}"/>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384994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8ED9-E500-4EE6-8517-2A1395DEB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78856B-1860-4B76-ACAE-E13B2A734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A877AC-D045-4F64-BC24-2D47AACB2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CF3829-6989-40AA-A586-035F8B6CBA5E}"/>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6" name="Footer Placeholder 5">
            <a:extLst>
              <a:ext uri="{FF2B5EF4-FFF2-40B4-BE49-F238E27FC236}">
                <a16:creationId xmlns:a16="http://schemas.microsoft.com/office/drawing/2014/main" id="{6C9B4080-3F5B-4B57-8517-E46AEBA0D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8CB01-7586-4543-A426-D3BAAABA8DAE}"/>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354857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DA66-D408-4C09-8D82-B97E0BE8B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22391A-5521-4AFA-A484-92E7423D60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5DF7D5-35AA-4D06-BBD8-8C6497F57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F0F41F-AEE9-4215-8BE2-712836F82944}"/>
              </a:ext>
            </a:extLst>
          </p:cNvPr>
          <p:cNvSpPr>
            <a:spLocks noGrp="1"/>
          </p:cNvSpPr>
          <p:nvPr>
            <p:ph type="dt" sz="half" idx="10"/>
          </p:nvPr>
        </p:nvSpPr>
        <p:spPr/>
        <p:txBody>
          <a:bodyPr/>
          <a:lstStyle/>
          <a:p>
            <a:fld id="{C7637671-78B8-4C7F-9D1F-CF41497238C3}" type="datetimeFigureOut">
              <a:rPr lang="en-US" smtClean="0"/>
              <a:t>12/2/2018</a:t>
            </a:fld>
            <a:endParaRPr lang="en-US"/>
          </a:p>
        </p:txBody>
      </p:sp>
      <p:sp>
        <p:nvSpPr>
          <p:cNvPr id="6" name="Footer Placeholder 5">
            <a:extLst>
              <a:ext uri="{FF2B5EF4-FFF2-40B4-BE49-F238E27FC236}">
                <a16:creationId xmlns:a16="http://schemas.microsoft.com/office/drawing/2014/main" id="{F2FA88EA-C739-40DB-A743-6D6222119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AFBC4-B6E7-42CC-ADDE-13CD6564B302}"/>
              </a:ext>
            </a:extLst>
          </p:cNvPr>
          <p:cNvSpPr>
            <a:spLocks noGrp="1"/>
          </p:cNvSpPr>
          <p:nvPr>
            <p:ph type="sldNum" sz="quarter" idx="12"/>
          </p:nvPr>
        </p:nvSpPr>
        <p:spPr/>
        <p:txBody>
          <a:bodyPr/>
          <a:lstStyle/>
          <a:p>
            <a:fld id="{985C3E9B-1A3D-45D4-BC27-1B0E563AB9D9}" type="slidenum">
              <a:rPr lang="en-US" smtClean="0"/>
              <a:t>‹#›</a:t>
            </a:fld>
            <a:endParaRPr lang="en-US"/>
          </a:p>
        </p:txBody>
      </p:sp>
    </p:spTree>
    <p:extLst>
      <p:ext uri="{BB962C8B-B14F-4D97-AF65-F5344CB8AC3E}">
        <p14:creationId xmlns:p14="http://schemas.microsoft.com/office/powerpoint/2010/main" val="81484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9765D-2489-4AA2-9DA0-A4C15C6D2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894FEC-8037-4964-BECC-4AEC223CE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5CF30-2107-4E8E-8B40-C623E143D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37671-78B8-4C7F-9D1F-CF41497238C3}" type="datetimeFigureOut">
              <a:rPr lang="en-US" smtClean="0"/>
              <a:t>12/2/2018</a:t>
            </a:fld>
            <a:endParaRPr lang="en-US"/>
          </a:p>
        </p:txBody>
      </p:sp>
      <p:sp>
        <p:nvSpPr>
          <p:cNvPr id="5" name="Footer Placeholder 4">
            <a:extLst>
              <a:ext uri="{FF2B5EF4-FFF2-40B4-BE49-F238E27FC236}">
                <a16:creationId xmlns:a16="http://schemas.microsoft.com/office/drawing/2014/main" id="{0DA034BB-59CB-4DEB-BC0E-C874D1307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979CE5-C22D-4318-AB64-D7675ECC8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C3E9B-1A3D-45D4-BC27-1B0E563AB9D9}" type="slidenum">
              <a:rPr lang="en-US" smtClean="0"/>
              <a:t>‹#›</a:t>
            </a:fld>
            <a:endParaRPr lang="en-US"/>
          </a:p>
        </p:txBody>
      </p:sp>
    </p:spTree>
    <p:extLst>
      <p:ext uri="{BB962C8B-B14F-4D97-AF65-F5344CB8AC3E}">
        <p14:creationId xmlns:p14="http://schemas.microsoft.com/office/powerpoint/2010/main" val="42834649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FC41-E725-4980-BAF5-86EC375EBCC6}"/>
              </a:ext>
            </a:extLst>
          </p:cNvPr>
          <p:cNvSpPr>
            <a:spLocks noGrp="1"/>
          </p:cNvSpPr>
          <p:nvPr>
            <p:ph type="ctrTitle"/>
          </p:nvPr>
        </p:nvSpPr>
        <p:spPr>
          <a:xfrm>
            <a:off x="2225887" y="1501943"/>
            <a:ext cx="5293449" cy="2482515"/>
          </a:xfrm>
        </p:spPr>
        <p:txBody>
          <a:bodyPr anchor="ctr">
            <a:noAutofit/>
          </a:bodyPr>
          <a:lstStyle/>
          <a:p>
            <a:r>
              <a:rPr lang="en-US" sz="4400" dirty="0"/>
              <a:t> Performance Evaluation of 802.11 Networks Using OPNET </a:t>
            </a:r>
          </a:p>
        </p:txBody>
      </p:sp>
      <p:sp>
        <p:nvSpPr>
          <p:cNvPr id="3" name="Subtitle 2">
            <a:extLst>
              <a:ext uri="{FF2B5EF4-FFF2-40B4-BE49-F238E27FC236}">
                <a16:creationId xmlns:a16="http://schemas.microsoft.com/office/drawing/2014/main" id="{B4452301-180D-4034-B461-E5BB82244370}"/>
              </a:ext>
            </a:extLst>
          </p:cNvPr>
          <p:cNvSpPr>
            <a:spLocks noGrp="1"/>
          </p:cNvSpPr>
          <p:nvPr>
            <p:ph type="subTitle" idx="1"/>
          </p:nvPr>
        </p:nvSpPr>
        <p:spPr>
          <a:xfrm>
            <a:off x="2209802" y="4174958"/>
            <a:ext cx="4965440" cy="1371405"/>
          </a:xfrm>
        </p:spPr>
        <p:txBody>
          <a:bodyPr>
            <a:noAutofit/>
          </a:bodyPr>
          <a:lstStyle/>
          <a:p>
            <a:pPr algn="l">
              <a:lnSpc>
                <a:spcPct val="100000"/>
              </a:lnSpc>
              <a:spcBef>
                <a:spcPts val="0"/>
              </a:spcBef>
            </a:pPr>
            <a:r>
              <a:rPr lang="en-US" sz="1600" dirty="0"/>
              <a:t>Venkat Raman, University of California, Santa Barbara</a:t>
            </a:r>
          </a:p>
        </p:txBody>
      </p:sp>
      <p:pic>
        <p:nvPicPr>
          <p:cNvPr id="7" name="Graphic 6" descr="USB">
            <a:extLst>
              <a:ext uri="{FF2B5EF4-FFF2-40B4-BE49-F238E27FC236}">
                <a16:creationId xmlns:a16="http://schemas.microsoft.com/office/drawing/2014/main" id="{30095EFF-473B-46DD-AB0A-F28ACFEBA8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4025802B-6046-45E2-A462-D471BC50A4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36954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973EB-4D99-4497-B119-6558885CBBB1}"/>
              </a:ext>
            </a:extLst>
          </p:cNvPr>
          <p:cNvSpPr>
            <a:spLocks noGrp="1"/>
          </p:cNvSpPr>
          <p:nvPr>
            <p:ph type="title"/>
          </p:nvPr>
        </p:nvSpPr>
        <p:spPr>
          <a:xfrm>
            <a:off x="838200" y="963877"/>
            <a:ext cx="3494362" cy="4930246"/>
          </a:xfrm>
        </p:spPr>
        <p:txBody>
          <a:bodyPr>
            <a:normAutofit/>
          </a:bodyPr>
          <a:lstStyle/>
          <a:p>
            <a:r>
              <a:rPr lang="en-US" sz="4100" dirty="0">
                <a:solidFill>
                  <a:schemeClr val="accent1"/>
                </a:solidFill>
              </a:rPr>
              <a:t>NODE FAILURE ANALYSIS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00FFF7-77D3-4BD1-BEF8-D50277D8BF8E}"/>
              </a:ext>
            </a:extLst>
          </p:cNvPr>
          <p:cNvSpPr>
            <a:spLocks noGrp="1"/>
          </p:cNvSpPr>
          <p:nvPr>
            <p:ph idx="1"/>
          </p:nvPr>
        </p:nvSpPr>
        <p:spPr>
          <a:xfrm>
            <a:off x="5110308" y="2503604"/>
            <a:ext cx="6377769" cy="3458501"/>
          </a:xfrm>
        </p:spPr>
        <p:txBody>
          <a:bodyPr anchor="ctr">
            <a:noAutofit/>
          </a:bodyPr>
          <a:lstStyle/>
          <a:p>
            <a:pPr marL="0" indent="0">
              <a:buNone/>
            </a:pPr>
            <a:endParaRPr lang="en-US" sz="2400" dirty="0"/>
          </a:p>
          <a:p>
            <a:pPr marL="0" indent="0">
              <a:buNone/>
            </a:pPr>
            <a:endParaRPr lang="en-US" sz="2400" dirty="0"/>
          </a:p>
          <a:p>
            <a:pPr marL="0" indent="0" algn="just">
              <a:buNone/>
            </a:pPr>
            <a:endParaRPr lang="en-US" sz="2400" dirty="0"/>
          </a:p>
          <a:p>
            <a:pPr marL="0" indent="0" algn="just">
              <a:buNone/>
            </a:pPr>
            <a:endParaRPr lang="en-US" sz="2400" dirty="0"/>
          </a:p>
        </p:txBody>
      </p:sp>
      <p:pic>
        <p:nvPicPr>
          <p:cNvPr id="5" name="Picture 4" descr="A screenshot of a cell phone&#10;&#10;Description generated with very high confidence">
            <a:extLst>
              <a:ext uri="{FF2B5EF4-FFF2-40B4-BE49-F238E27FC236}">
                <a16:creationId xmlns:a16="http://schemas.microsoft.com/office/drawing/2014/main" id="{70D03000-AD04-4704-B0AA-2B7DC471F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308" y="1628049"/>
            <a:ext cx="5843817" cy="3601902"/>
          </a:xfrm>
          <a:prstGeom prst="rect">
            <a:avLst/>
          </a:prstGeom>
        </p:spPr>
      </p:pic>
    </p:spTree>
    <p:extLst>
      <p:ext uri="{BB962C8B-B14F-4D97-AF65-F5344CB8AC3E}">
        <p14:creationId xmlns:p14="http://schemas.microsoft.com/office/powerpoint/2010/main" val="64780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973EB-4D99-4497-B119-6558885CBBB1}"/>
              </a:ext>
            </a:extLst>
          </p:cNvPr>
          <p:cNvSpPr>
            <a:spLocks noGrp="1"/>
          </p:cNvSpPr>
          <p:nvPr>
            <p:ph type="title"/>
          </p:nvPr>
        </p:nvSpPr>
        <p:spPr>
          <a:xfrm>
            <a:off x="838200" y="963877"/>
            <a:ext cx="3494362" cy="4930246"/>
          </a:xfrm>
        </p:spPr>
        <p:txBody>
          <a:bodyPr>
            <a:normAutofit/>
          </a:bodyPr>
          <a:lstStyle/>
          <a:p>
            <a:r>
              <a:rPr lang="en-US" sz="4000" dirty="0">
                <a:solidFill>
                  <a:schemeClr val="accent1"/>
                </a:solidFill>
              </a:rPr>
              <a:t>TRAFFIC CONGESTION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cell phone&#10;&#10;Description generated with very high confidence">
            <a:extLst>
              <a:ext uri="{FF2B5EF4-FFF2-40B4-BE49-F238E27FC236}">
                <a16:creationId xmlns:a16="http://schemas.microsoft.com/office/drawing/2014/main" id="{439DBEC8-0855-4206-B99C-27A2147B4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6579" y="963878"/>
            <a:ext cx="3017782" cy="2552921"/>
          </a:xfrm>
          <a:prstGeom prst="rect">
            <a:avLst/>
          </a:prstGeom>
        </p:spPr>
      </p:pic>
      <p:pic>
        <p:nvPicPr>
          <p:cNvPr id="14" name="Picture 13" descr="A screenshot of a cell phone&#10;&#10;Description generated with very high confidence">
            <a:extLst>
              <a:ext uri="{FF2B5EF4-FFF2-40B4-BE49-F238E27FC236}">
                <a16:creationId xmlns:a16="http://schemas.microsoft.com/office/drawing/2014/main" id="{FA06A4AC-2389-4AD4-A27D-16D6C4AE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4361" y="963877"/>
            <a:ext cx="2972058" cy="2552921"/>
          </a:xfrm>
          <a:prstGeom prst="rect">
            <a:avLst/>
          </a:prstGeom>
        </p:spPr>
      </p:pic>
      <p:sp>
        <p:nvSpPr>
          <p:cNvPr id="15" name="TextBox 14">
            <a:extLst>
              <a:ext uri="{FF2B5EF4-FFF2-40B4-BE49-F238E27FC236}">
                <a16:creationId xmlns:a16="http://schemas.microsoft.com/office/drawing/2014/main" id="{E8CE100D-53F1-497C-BBDF-A9CD29F52378}"/>
              </a:ext>
            </a:extLst>
          </p:cNvPr>
          <p:cNvSpPr txBox="1"/>
          <p:nvPr/>
        </p:nvSpPr>
        <p:spPr>
          <a:xfrm>
            <a:off x="5106579" y="4180114"/>
            <a:ext cx="5989830" cy="830997"/>
          </a:xfrm>
          <a:prstGeom prst="rect">
            <a:avLst/>
          </a:prstGeom>
          <a:noFill/>
        </p:spPr>
        <p:txBody>
          <a:bodyPr wrap="square" rtlCol="0">
            <a:spAutoFit/>
          </a:bodyPr>
          <a:lstStyle/>
          <a:p>
            <a:pPr algn="just"/>
            <a:r>
              <a:rPr lang="en-US" sz="2400" dirty="0"/>
              <a:t>802.11 n performs better than g considering the packet loss and retransmission attempts. </a:t>
            </a:r>
          </a:p>
        </p:txBody>
      </p:sp>
    </p:spTree>
    <p:extLst>
      <p:ext uri="{BB962C8B-B14F-4D97-AF65-F5344CB8AC3E}">
        <p14:creationId xmlns:p14="http://schemas.microsoft.com/office/powerpoint/2010/main" val="359295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BB5D-5453-4F97-85CC-210D8E838925}"/>
              </a:ext>
            </a:extLst>
          </p:cNvPr>
          <p:cNvSpPr>
            <a:spLocks noGrp="1"/>
          </p:cNvSpPr>
          <p:nvPr>
            <p:ph type="title"/>
          </p:nvPr>
        </p:nvSpPr>
        <p:spPr>
          <a:xfrm>
            <a:off x="838200" y="3009265"/>
            <a:ext cx="10515600" cy="1325563"/>
          </a:xfrm>
        </p:spPr>
        <p:txBody>
          <a:bodyPr>
            <a:normAutofit/>
          </a:bodyPr>
          <a:lstStyle/>
          <a:p>
            <a:pPr algn="ctr"/>
            <a:r>
              <a:rPr lang="en-US" sz="7200" dirty="0">
                <a:solidFill>
                  <a:schemeClr val="accent1"/>
                </a:solidFill>
              </a:rPr>
              <a:t>THANK YOU</a:t>
            </a:r>
          </a:p>
        </p:txBody>
      </p:sp>
    </p:spTree>
    <p:extLst>
      <p:ext uri="{BB962C8B-B14F-4D97-AF65-F5344CB8AC3E}">
        <p14:creationId xmlns:p14="http://schemas.microsoft.com/office/powerpoint/2010/main" val="359790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99945-28AA-4EAA-91A8-4092E9CCFBE2}"/>
              </a:ext>
            </a:extLst>
          </p:cNvPr>
          <p:cNvSpPr>
            <a:spLocks noGrp="1"/>
          </p:cNvSpPr>
          <p:nvPr>
            <p:ph type="title"/>
          </p:nvPr>
        </p:nvSpPr>
        <p:spPr>
          <a:xfrm>
            <a:off x="838200" y="963877"/>
            <a:ext cx="3494362" cy="4930246"/>
          </a:xfrm>
        </p:spPr>
        <p:txBody>
          <a:bodyPr>
            <a:normAutofit/>
          </a:bodyPr>
          <a:lstStyle/>
          <a:p>
            <a:r>
              <a:rPr lang="en-US" sz="4000" dirty="0">
                <a:solidFill>
                  <a:schemeClr val="accent1"/>
                </a:solidFill>
              </a:rPr>
              <a:t>MOTIVATION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94E8F5-8D20-4B4F-BF22-1B3B47121F6E}"/>
              </a:ext>
            </a:extLst>
          </p:cNvPr>
          <p:cNvSpPr>
            <a:spLocks noGrp="1"/>
          </p:cNvSpPr>
          <p:nvPr>
            <p:ph idx="1"/>
          </p:nvPr>
        </p:nvSpPr>
        <p:spPr>
          <a:xfrm>
            <a:off x="5073482" y="743195"/>
            <a:ext cx="6377769" cy="5371609"/>
          </a:xfrm>
        </p:spPr>
        <p:txBody>
          <a:bodyPr anchor="ctr">
            <a:noAutofit/>
          </a:bodyPr>
          <a:lstStyle/>
          <a:p>
            <a:pPr algn="just"/>
            <a:r>
              <a:rPr lang="en-US" sz="2400" dirty="0"/>
              <a:t>Wireless networks have become a norm with the growing technology and play a very important role in our lives.</a:t>
            </a:r>
          </a:p>
          <a:p>
            <a:pPr algn="just"/>
            <a:r>
              <a:rPr lang="en-US" sz="2400" dirty="0"/>
              <a:t>Different wireless standards have their own advantages and disadvantages. Hence it becomes important to compare and evaluate them to determine the standard suitable for the network environment. </a:t>
            </a:r>
          </a:p>
          <a:p>
            <a:pPr algn="just"/>
            <a:r>
              <a:rPr lang="en-US" sz="2400" dirty="0"/>
              <a:t>Each network is simulated using OPNET with varying 802.11 network standards b/n, number of nodes and traffic sources. The study is focused towards parameters like end-to-end delay, throughput, retransmission attempts, packet loss. </a:t>
            </a:r>
          </a:p>
        </p:txBody>
      </p:sp>
    </p:spTree>
    <p:extLst>
      <p:ext uri="{BB962C8B-B14F-4D97-AF65-F5344CB8AC3E}">
        <p14:creationId xmlns:p14="http://schemas.microsoft.com/office/powerpoint/2010/main" val="147357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EBEB9-DA63-4A5A-BF38-5B97376A703D}"/>
              </a:ext>
            </a:extLst>
          </p:cNvPr>
          <p:cNvSpPr>
            <a:spLocks noGrp="1"/>
          </p:cNvSpPr>
          <p:nvPr>
            <p:ph type="title"/>
          </p:nvPr>
        </p:nvSpPr>
        <p:spPr>
          <a:xfrm>
            <a:off x="838200" y="963877"/>
            <a:ext cx="3494362" cy="4930246"/>
          </a:xfrm>
        </p:spPr>
        <p:txBody>
          <a:bodyPr>
            <a:normAutofit/>
          </a:bodyPr>
          <a:lstStyle/>
          <a:p>
            <a:r>
              <a:rPr lang="en-US" sz="4000" dirty="0">
                <a:solidFill>
                  <a:schemeClr val="accent1"/>
                </a:solidFill>
              </a:rPr>
              <a:t>INTRODUCTION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60F1F7-659E-4405-A92E-0600B0DCB82B}"/>
              </a:ext>
            </a:extLst>
          </p:cNvPr>
          <p:cNvSpPr>
            <a:spLocks noGrp="1"/>
          </p:cNvSpPr>
          <p:nvPr>
            <p:ph idx="1"/>
          </p:nvPr>
        </p:nvSpPr>
        <p:spPr>
          <a:xfrm>
            <a:off x="4976031" y="963877"/>
            <a:ext cx="6377769" cy="4930246"/>
          </a:xfrm>
        </p:spPr>
        <p:txBody>
          <a:bodyPr anchor="ctr">
            <a:normAutofit/>
          </a:bodyPr>
          <a:lstStyle/>
          <a:p>
            <a:pPr algn="just"/>
            <a:r>
              <a:rPr lang="en-US" sz="2400" dirty="0"/>
              <a:t>Competent alternative to wired networks.</a:t>
            </a:r>
          </a:p>
          <a:p>
            <a:pPr algn="just"/>
            <a:r>
              <a:rPr lang="en-US" sz="2400" dirty="0"/>
              <a:t>Easier and less expensive to install.</a:t>
            </a:r>
            <a:endParaRPr lang="en-US" dirty="0"/>
          </a:p>
          <a:p>
            <a:pPr algn="just"/>
            <a:r>
              <a:rPr lang="en-US" sz="2400" dirty="0"/>
              <a:t>The 802.11 wireless standards can differ in terms of speed, transmission ranges, and frequency used. The most widely used protocols are the 802.11b, 802.11g and 802.11n for 2.4GHz networks and the 802.11a, 802.11n and 802.11ac for 5GHz networks. </a:t>
            </a:r>
          </a:p>
          <a:p>
            <a:pPr marL="0" indent="0" algn="just" fontAlgn="base">
              <a:buNone/>
            </a:pPr>
            <a:r>
              <a:rPr lang="en-US" sz="2400" dirty="0"/>
              <a:t>With a whopping 71% of mobile communications flowing over wireless internet, Wi-Fi is now the biggest transmitter of communications around the world.</a:t>
            </a:r>
          </a:p>
        </p:txBody>
      </p:sp>
    </p:spTree>
    <p:extLst>
      <p:ext uri="{BB962C8B-B14F-4D97-AF65-F5344CB8AC3E}">
        <p14:creationId xmlns:p14="http://schemas.microsoft.com/office/powerpoint/2010/main" val="308870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DC72F-92CB-4923-B452-346AA8D8C605}"/>
              </a:ext>
            </a:extLst>
          </p:cNvPr>
          <p:cNvSpPr>
            <a:spLocks noGrp="1"/>
          </p:cNvSpPr>
          <p:nvPr>
            <p:ph type="title"/>
          </p:nvPr>
        </p:nvSpPr>
        <p:spPr>
          <a:xfrm>
            <a:off x="838200" y="963877"/>
            <a:ext cx="3494362" cy="4930246"/>
          </a:xfrm>
        </p:spPr>
        <p:txBody>
          <a:bodyPr>
            <a:normAutofit/>
          </a:bodyPr>
          <a:lstStyle/>
          <a:p>
            <a:r>
              <a:rPr lang="en-US" sz="4000" dirty="0">
                <a:solidFill>
                  <a:schemeClr val="accent1"/>
                </a:solidFill>
              </a:rPr>
              <a:t>RELATED WORK</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8D9076-81DB-4165-9499-AB4752F21FE1}"/>
              </a:ext>
            </a:extLst>
          </p:cNvPr>
          <p:cNvSpPr>
            <a:spLocks noGrp="1"/>
          </p:cNvSpPr>
          <p:nvPr>
            <p:ph idx="1"/>
          </p:nvPr>
        </p:nvSpPr>
        <p:spPr>
          <a:xfrm>
            <a:off x="4976031" y="743195"/>
            <a:ext cx="6377769" cy="5371609"/>
          </a:xfrm>
        </p:spPr>
        <p:txBody>
          <a:bodyPr anchor="ctr">
            <a:noAutofit/>
          </a:bodyPr>
          <a:lstStyle/>
          <a:p>
            <a:r>
              <a:rPr lang="en-US" sz="2400" dirty="0"/>
              <a:t>Evaluation of standalone and hybrid networks. </a:t>
            </a:r>
          </a:p>
          <a:p>
            <a:r>
              <a:rPr lang="en-US" sz="2400" dirty="0"/>
              <a:t>Study on voice over </a:t>
            </a:r>
            <a:r>
              <a:rPr lang="en-US" sz="2400" dirty="0" err="1"/>
              <a:t>wifi</a:t>
            </a:r>
            <a:r>
              <a:rPr lang="en-US" sz="2400" dirty="0"/>
              <a:t> performance for 802.11b, a, g, n releases based on throughput, delay and packet drop key performance indicators. </a:t>
            </a:r>
          </a:p>
          <a:p>
            <a:r>
              <a:rPr lang="en-US" sz="2400" dirty="0"/>
              <a:t>Simulation study of an IEEE802.11b WLANs used to model a WLAN sub network deployed within an enterprise WAN framework </a:t>
            </a:r>
          </a:p>
          <a:p>
            <a:r>
              <a:rPr lang="en-US" sz="2400" dirty="0"/>
              <a:t>Study simulation to estimate the number of web user clients and other network applications that could be supported by the Wireless LAN 802.11n to provide certain network load. </a:t>
            </a:r>
          </a:p>
        </p:txBody>
      </p:sp>
    </p:spTree>
    <p:extLst>
      <p:ext uri="{BB962C8B-B14F-4D97-AF65-F5344CB8AC3E}">
        <p14:creationId xmlns:p14="http://schemas.microsoft.com/office/powerpoint/2010/main" val="87701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78212-7E65-4FA7-B103-89ECD79A4DEB}"/>
              </a:ext>
            </a:extLst>
          </p:cNvPr>
          <p:cNvSpPr>
            <a:spLocks noGrp="1"/>
          </p:cNvSpPr>
          <p:nvPr>
            <p:ph type="title"/>
          </p:nvPr>
        </p:nvSpPr>
        <p:spPr>
          <a:xfrm>
            <a:off x="838200" y="963877"/>
            <a:ext cx="3494362" cy="4930246"/>
          </a:xfrm>
        </p:spPr>
        <p:txBody>
          <a:bodyPr>
            <a:normAutofit/>
          </a:bodyPr>
          <a:lstStyle/>
          <a:p>
            <a:r>
              <a:rPr lang="en-US" sz="4000" dirty="0">
                <a:solidFill>
                  <a:schemeClr val="accent1"/>
                </a:solidFill>
              </a:rPr>
              <a:t>METHODOLOGY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4B2357-8F2E-4EDF-AB5D-41BB8D6D86F3}"/>
              </a:ext>
            </a:extLst>
          </p:cNvPr>
          <p:cNvSpPr>
            <a:spLocks noGrp="1"/>
          </p:cNvSpPr>
          <p:nvPr>
            <p:ph idx="1"/>
          </p:nvPr>
        </p:nvSpPr>
        <p:spPr>
          <a:xfrm>
            <a:off x="4976031" y="963877"/>
            <a:ext cx="6377769" cy="4930246"/>
          </a:xfrm>
        </p:spPr>
        <p:txBody>
          <a:bodyPr anchor="ctr">
            <a:noAutofit/>
          </a:bodyPr>
          <a:lstStyle/>
          <a:p>
            <a:endParaRPr lang="en-US" sz="2400" dirty="0"/>
          </a:p>
          <a:p>
            <a:r>
              <a:rPr lang="en-US" sz="2400" dirty="0"/>
              <a:t>Wireless network with 8 nodes (workstation) is created in OPNET project editor. Two routers are used to provide wireless network to the 8 nodes with 4 of the assigned to each router. </a:t>
            </a:r>
          </a:p>
          <a:p>
            <a:r>
              <a:rPr lang="en-US" sz="2400" dirty="0"/>
              <a:t>Create a test profile in the profile config with HTTP heavy browsing as the application. </a:t>
            </a:r>
          </a:p>
          <a:p>
            <a:r>
              <a:rPr lang="en-US" sz="2400" dirty="0"/>
              <a:t>Configure all the nodes for to use the created profile. Now set the server to provide the same traffic source as used by the profile config. </a:t>
            </a:r>
          </a:p>
          <a:p>
            <a:r>
              <a:rPr lang="en-US" sz="2400" dirty="0"/>
              <a:t>Set the network to either 802.11 g/n protocol </a:t>
            </a:r>
          </a:p>
          <a:p>
            <a:r>
              <a:rPr lang="en-US" sz="2400" dirty="0"/>
              <a:t>Parameters for simulation statistics is chosen for all the nodes and the network is simulated for a duration of 2 hours to obtain the results.</a:t>
            </a:r>
          </a:p>
          <a:p>
            <a:pPr marL="0" indent="0">
              <a:buNone/>
            </a:pPr>
            <a:endParaRPr lang="en-US" sz="2400" dirty="0"/>
          </a:p>
        </p:txBody>
      </p:sp>
    </p:spTree>
    <p:extLst>
      <p:ext uri="{BB962C8B-B14F-4D97-AF65-F5344CB8AC3E}">
        <p14:creationId xmlns:p14="http://schemas.microsoft.com/office/powerpoint/2010/main" val="355222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78212-7E65-4FA7-B103-89ECD79A4DEB}"/>
              </a:ext>
            </a:extLst>
          </p:cNvPr>
          <p:cNvSpPr>
            <a:spLocks noGrp="1"/>
          </p:cNvSpPr>
          <p:nvPr>
            <p:ph type="title"/>
          </p:nvPr>
        </p:nvSpPr>
        <p:spPr>
          <a:xfrm>
            <a:off x="838200" y="963877"/>
            <a:ext cx="3494362" cy="4930246"/>
          </a:xfrm>
        </p:spPr>
        <p:txBody>
          <a:bodyPr>
            <a:normAutofit/>
          </a:bodyPr>
          <a:lstStyle/>
          <a:p>
            <a:r>
              <a:rPr lang="en-US" sz="4000" dirty="0">
                <a:solidFill>
                  <a:schemeClr val="accent1"/>
                </a:solidFill>
              </a:rPr>
              <a:t>24 NODE NETWORK</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4B2357-8F2E-4EDF-AB5D-41BB8D6D86F3}"/>
              </a:ext>
            </a:extLst>
          </p:cNvPr>
          <p:cNvSpPr>
            <a:spLocks noGrp="1"/>
          </p:cNvSpPr>
          <p:nvPr>
            <p:ph idx="1"/>
          </p:nvPr>
        </p:nvSpPr>
        <p:spPr>
          <a:xfrm>
            <a:off x="4976031" y="963877"/>
            <a:ext cx="6377769" cy="4930246"/>
          </a:xfrm>
        </p:spPr>
        <p:txBody>
          <a:bodyPr anchor="ct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r>
              <a:rPr lang="en-US" sz="2400" dirty="0"/>
              <a:t>Network is built using work stations, routers, switch and a server.</a:t>
            </a:r>
          </a:p>
        </p:txBody>
      </p:sp>
      <p:pic>
        <p:nvPicPr>
          <p:cNvPr id="7" name="Picture 6" descr="A picture containing building&#10;&#10;Description generated with very high confidence">
            <a:extLst>
              <a:ext uri="{FF2B5EF4-FFF2-40B4-BE49-F238E27FC236}">
                <a16:creationId xmlns:a16="http://schemas.microsoft.com/office/drawing/2014/main" id="{AD0E2C63-048D-4D2A-ADB7-C6B6C97BF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031" y="963877"/>
            <a:ext cx="6450711" cy="3638972"/>
          </a:xfrm>
          <a:prstGeom prst="rect">
            <a:avLst/>
          </a:prstGeom>
        </p:spPr>
      </p:pic>
    </p:spTree>
    <p:extLst>
      <p:ext uri="{BB962C8B-B14F-4D97-AF65-F5344CB8AC3E}">
        <p14:creationId xmlns:p14="http://schemas.microsoft.com/office/powerpoint/2010/main" val="63498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78212-7E65-4FA7-B103-89ECD79A4DEB}"/>
              </a:ext>
            </a:extLst>
          </p:cNvPr>
          <p:cNvSpPr>
            <a:spLocks noGrp="1"/>
          </p:cNvSpPr>
          <p:nvPr>
            <p:ph type="title"/>
          </p:nvPr>
        </p:nvSpPr>
        <p:spPr>
          <a:xfrm>
            <a:off x="838200" y="963877"/>
            <a:ext cx="3494362" cy="4930246"/>
          </a:xfrm>
        </p:spPr>
        <p:txBody>
          <a:bodyPr>
            <a:normAutofit/>
          </a:bodyPr>
          <a:lstStyle/>
          <a:p>
            <a:r>
              <a:rPr lang="en-US" sz="4000" dirty="0">
                <a:solidFill>
                  <a:schemeClr val="accent1"/>
                </a:solidFill>
              </a:rPr>
              <a:t>PERFORMANCE METRICS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4B2357-8F2E-4EDF-AB5D-41BB8D6D86F3}"/>
              </a:ext>
            </a:extLst>
          </p:cNvPr>
          <p:cNvSpPr>
            <a:spLocks noGrp="1"/>
          </p:cNvSpPr>
          <p:nvPr>
            <p:ph idx="1"/>
          </p:nvPr>
        </p:nvSpPr>
        <p:spPr>
          <a:xfrm>
            <a:off x="4976031" y="963877"/>
            <a:ext cx="6377769" cy="4930246"/>
          </a:xfrm>
        </p:spPr>
        <p:txBody>
          <a:bodyPr anchor="ctr">
            <a:normAutofit/>
          </a:bodyPr>
          <a:lstStyle/>
          <a:p>
            <a:endParaRPr lang="en-US" sz="2400" dirty="0"/>
          </a:p>
          <a:p>
            <a:r>
              <a:rPr lang="en-US" sz="2400" dirty="0"/>
              <a:t>Network Delay </a:t>
            </a:r>
          </a:p>
          <a:p>
            <a:r>
              <a:rPr lang="en-US" sz="2400" dirty="0"/>
              <a:t>Wireless LAN Data dropped </a:t>
            </a:r>
          </a:p>
          <a:p>
            <a:r>
              <a:rPr lang="en-US" sz="2400" dirty="0"/>
              <a:t>Throughput </a:t>
            </a:r>
          </a:p>
          <a:p>
            <a:r>
              <a:rPr lang="en-US" sz="2400" dirty="0"/>
              <a:t>Retransmission attempts </a:t>
            </a:r>
          </a:p>
        </p:txBody>
      </p:sp>
    </p:spTree>
    <p:extLst>
      <p:ext uri="{BB962C8B-B14F-4D97-AF65-F5344CB8AC3E}">
        <p14:creationId xmlns:p14="http://schemas.microsoft.com/office/powerpoint/2010/main" val="88652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973EB-4D99-4497-B119-6558885CBBB1}"/>
              </a:ext>
            </a:extLst>
          </p:cNvPr>
          <p:cNvSpPr>
            <a:spLocks noGrp="1"/>
          </p:cNvSpPr>
          <p:nvPr>
            <p:ph type="title"/>
          </p:nvPr>
        </p:nvSpPr>
        <p:spPr>
          <a:xfrm>
            <a:off x="838200" y="963877"/>
            <a:ext cx="3494362" cy="4930246"/>
          </a:xfrm>
        </p:spPr>
        <p:txBody>
          <a:bodyPr>
            <a:normAutofit/>
          </a:bodyPr>
          <a:lstStyle/>
          <a:p>
            <a:r>
              <a:rPr lang="en-US" sz="4000" dirty="0">
                <a:solidFill>
                  <a:schemeClr val="accent1"/>
                </a:solidFill>
              </a:rPr>
              <a:t>THROUGHPUT ANALYSIS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00FFF7-77D3-4BD1-BEF8-D50277D8BF8E}"/>
              </a:ext>
            </a:extLst>
          </p:cNvPr>
          <p:cNvSpPr>
            <a:spLocks noGrp="1"/>
          </p:cNvSpPr>
          <p:nvPr>
            <p:ph idx="1"/>
          </p:nvPr>
        </p:nvSpPr>
        <p:spPr>
          <a:xfrm>
            <a:off x="4976031" y="963877"/>
            <a:ext cx="6377769" cy="4930246"/>
          </a:xfrm>
        </p:spPr>
        <p:txBody>
          <a:bodyPr anchor="ct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dirty="0"/>
              <a:t>802.11 n has a higher throughput due to frame aggregation</a:t>
            </a:r>
          </a:p>
        </p:txBody>
      </p:sp>
      <p:pic>
        <p:nvPicPr>
          <p:cNvPr id="7" name="Picture 6" descr="A screenshot of a cell phone&#10;&#10;Description generated with very high confidence">
            <a:extLst>
              <a:ext uri="{FF2B5EF4-FFF2-40B4-BE49-F238E27FC236}">
                <a16:creationId xmlns:a16="http://schemas.microsoft.com/office/drawing/2014/main" id="{27066CC5-DD1D-4A7B-A052-A28A923BC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220" y="1001980"/>
            <a:ext cx="3193057" cy="2781541"/>
          </a:xfrm>
          <a:prstGeom prst="rect">
            <a:avLst/>
          </a:prstGeom>
        </p:spPr>
      </p:pic>
      <p:pic>
        <p:nvPicPr>
          <p:cNvPr id="11" name="Picture 10" descr="A screenshot of a cell phone&#10;&#10;Description generated with very high confidence">
            <a:extLst>
              <a:ext uri="{FF2B5EF4-FFF2-40B4-BE49-F238E27FC236}">
                <a16:creationId xmlns:a16="http://schemas.microsoft.com/office/drawing/2014/main" id="{0F888652-DDE3-454A-8209-E6BC4FBE4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198" y="963877"/>
            <a:ext cx="3254022" cy="2819644"/>
          </a:xfrm>
          <a:prstGeom prst="rect">
            <a:avLst/>
          </a:prstGeom>
        </p:spPr>
      </p:pic>
    </p:spTree>
    <p:extLst>
      <p:ext uri="{BB962C8B-B14F-4D97-AF65-F5344CB8AC3E}">
        <p14:creationId xmlns:p14="http://schemas.microsoft.com/office/powerpoint/2010/main" val="397888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973EB-4D99-4497-B119-6558885CBBB1}"/>
              </a:ext>
            </a:extLst>
          </p:cNvPr>
          <p:cNvSpPr>
            <a:spLocks noGrp="1"/>
          </p:cNvSpPr>
          <p:nvPr>
            <p:ph type="title"/>
          </p:nvPr>
        </p:nvSpPr>
        <p:spPr>
          <a:xfrm>
            <a:off x="838200" y="963877"/>
            <a:ext cx="3494362" cy="4930246"/>
          </a:xfrm>
        </p:spPr>
        <p:txBody>
          <a:bodyPr>
            <a:normAutofit/>
          </a:bodyPr>
          <a:lstStyle/>
          <a:p>
            <a:r>
              <a:rPr lang="en-US" sz="4000" dirty="0">
                <a:solidFill>
                  <a:schemeClr val="accent1"/>
                </a:solidFill>
              </a:rPr>
              <a:t>DELAY ANALYSIS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00FFF7-77D3-4BD1-BEF8-D50277D8BF8E}"/>
              </a:ext>
            </a:extLst>
          </p:cNvPr>
          <p:cNvSpPr>
            <a:spLocks noGrp="1"/>
          </p:cNvSpPr>
          <p:nvPr>
            <p:ph idx="1"/>
          </p:nvPr>
        </p:nvSpPr>
        <p:spPr>
          <a:xfrm>
            <a:off x="4976031" y="963877"/>
            <a:ext cx="6377769" cy="4930246"/>
          </a:xfrm>
        </p:spPr>
        <p:txBody>
          <a:bodyPr anchor="ct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dirty="0"/>
              <a:t>802.11 n having lower latency compared to 802.11 g. </a:t>
            </a:r>
          </a:p>
        </p:txBody>
      </p:sp>
      <p:pic>
        <p:nvPicPr>
          <p:cNvPr id="14" name="Picture 13" descr="A screenshot of a cell phone&#10;&#10;Description generated with very high confidence">
            <a:extLst>
              <a:ext uri="{FF2B5EF4-FFF2-40B4-BE49-F238E27FC236}">
                <a16:creationId xmlns:a16="http://schemas.microsoft.com/office/drawing/2014/main" id="{27BBB677-D740-4C7A-8F06-8015FA677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01" y="963877"/>
            <a:ext cx="3231160" cy="2766300"/>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098F63DE-9792-486B-BC0E-BF1277BDF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5985" y="963877"/>
            <a:ext cx="3177815" cy="2781541"/>
          </a:xfrm>
          <a:prstGeom prst="rect">
            <a:avLst/>
          </a:prstGeom>
        </p:spPr>
      </p:pic>
    </p:spTree>
    <p:extLst>
      <p:ext uri="{BB962C8B-B14F-4D97-AF65-F5344CB8AC3E}">
        <p14:creationId xmlns:p14="http://schemas.microsoft.com/office/powerpoint/2010/main" val="3029808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1668</TotalTime>
  <Words>443</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Performance Evaluation of 802.11 Networks Using OPNET </vt:lpstr>
      <vt:lpstr>MOTIVATION</vt:lpstr>
      <vt:lpstr>INTRODUCTION</vt:lpstr>
      <vt:lpstr>RELATED WORK</vt:lpstr>
      <vt:lpstr>METHODOLOGY</vt:lpstr>
      <vt:lpstr>24 NODE NETWORK</vt:lpstr>
      <vt:lpstr>PERFORMANCE METRICS</vt:lpstr>
      <vt:lpstr>THROUGHPUT ANALYSIS</vt:lpstr>
      <vt:lpstr>DELAY ANALYSIS</vt:lpstr>
      <vt:lpstr>NODE FAILURE ANALYSIS</vt:lpstr>
      <vt:lpstr>TRAFFIC CONGESTION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Cloud that Runs the Mobile Internet: A Measurement Study of Mobile Cloud Services</dc:title>
  <dc:creator>venkat</dc:creator>
  <cp:lastModifiedBy>venkat</cp:lastModifiedBy>
  <cp:revision>25</cp:revision>
  <dcterms:created xsi:type="dcterms:W3CDTF">2018-11-17T23:38:53Z</dcterms:created>
  <dcterms:modified xsi:type="dcterms:W3CDTF">2018-12-02T19:57:55Z</dcterms:modified>
</cp:coreProperties>
</file>