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8"/>
  </p:notesMasterIdLst>
  <p:handoutMasterIdLst>
    <p:handoutMasterId r:id="rId19"/>
  </p:handoutMasterIdLst>
  <p:sldIdLst>
    <p:sldId id="529" r:id="rId2"/>
    <p:sldId id="495" r:id="rId3"/>
    <p:sldId id="535" r:id="rId4"/>
    <p:sldId id="514" r:id="rId5"/>
    <p:sldId id="517" r:id="rId6"/>
    <p:sldId id="516" r:id="rId7"/>
    <p:sldId id="515" r:id="rId8"/>
    <p:sldId id="530" r:id="rId9"/>
    <p:sldId id="532" r:id="rId10"/>
    <p:sldId id="539" r:id="rId11"/>
    <p:sldId id="540" r:id="rId12"/>
    <p:sldId id="538" r:id="rId13"/>
    <p:sldId id="537" r:id="rId14"/>
    <p:sldId id="536" r:id="rId15"/>
    <p:sldId id="534" r:id="rId16"/>
    <p:sldId id="528" r:id="rId17"/>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8" autoAdjust="0"/>
    <p:restoredTop sz="87621" autoAdjust="0"/>
  </p:normalViewPr>
  <p:slideViewPr>
    <p:cSldViewPr showGuides="1">
      <p:cViewPr varScale="1">
        <p:scale>
          <a:sx n="95" d="100"/>
          <a:sy n="95" d="100"/>
        </p:scale>
        <p:origin x="984"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t>12/3/2024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2952E2ED-3A02-491C-A9B8-DFEE216EB3A7}"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061F6FC2-9645-479A-A309-27B8F5654211}" type="datetimeFigureOut">
              <a:rPr lang="en-US"/>
              <a:t>12/3/2024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F2D8CC3F-ADB2-4AF7-880C-111F7E6C7FE6}" type="slidenum">
              <a:rPr lang="en-US" altLang="en-US"/>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3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3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3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3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3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3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3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3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3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3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3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3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anose="02020603050405020304" pitchFamily="18" charset="0"/>
                <a:cs typeface="Times New Roman" panose="02020603050405020304" pitchFamily="18" charset="0"/>
              </a:rPr>
              <a:t>CGB1201 – JAVA PROGRAMMING</a:t>
            </a:r>
            <a:br>
              <a:rPr lang="en-IN" sz="2800" b="1" dirty="0">
                <a:solidFill>
                  <a:schemeClr val="tx1"/>
                </a:solidFill>
                <a:latin typeface="Times New Roman" panose="02020603050405020304" pitchFamily="18" charset="0"/>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4"/>
          <p:cNvSpPr txBox="1"/>
          <p:nvPr/>
        </p:nvSpPr>
        <p:spPr>
          <a:xfrm>
            <a:off x="762000" y="11239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latin typeface="Times New Roman" panose="02020603050405020304" pitchFamily="18" charset="0"/>
              <a:cs typeface="Times New Roman" panose="02020603050405020304" pitchFamily="18" charset="0"/>
            </a:endParaRPr>
          </a:p>
          <a:p>
            <a:pPr algn="ctr">
              <a:defRPr/>
            </a:pPr>
            <a:r>
              <a:rPr lang="en-US" sz="2500" b="1" dirty="0">
                <a:latin typeface="Times New Roman" panose="02020603050405020304" pitchFamily="18" charset="0"/>
                <a:cs typeface="Times New Roman" panose="02020603050405020304" pitchFamily="18" charset="0"/>
                <a:sym typeface="+mn-ea"/>
              </a:rPr>
              <a:t>Department of Artificial Intelligence and Data Science</a:t>
            </a:r>
            <a:endParaRPr lang="en-US" sz="2500" b="1" dirty="0">
              <a:solidFill>
                <a:schemeClr val="tx1"/>
              </a:solidFill>
              <a:latin typeface="Times New Roman" panose="02020603050405020304" pitchFamily="18" charset="0"/>
              <a:cs typeface="Times New Roman" panose="02020603050405020304" pitchFamily="18" charset="0"/>
            </a:endParaRPr>
          </a:p>
          <a:p>
            <a:pPr algn="ctr">
              <a:defRPr/>
            </a:pPr>
            <a:r>
              <a:rPr lang="en-US" sz="2500" b="1" dirty="0">
                <a:latin typeface="Times New Roman" panose="02020603050405020304" pitchFamily="18" charset="0"/>
                <a:cs typeface="Times New Roman" panose="02020603050405020304" pitchFamily="18" charset="0"/>
                <a:sym typeface="+mn-ea"/>
              </a:rPr>
              <a:t>Academic Year: 2024 – 2025 (Odd Semester)</a:t>
            </a:r>
            <a:endParaRPr sz="2500" dirty="0">
              <a:latin typeface="Times New Roman" panose="02020603050405020304"/>
              <a:cs typeface="Times New Roman" panose="02020603050405020304"/>
            </a:endParaRPr>
          </a:p>
          <a:p>
            <a:pPr algn="ctr">
              <a:defRPr/>
            </a:pP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Register Number	: </a:t>
            </a:r>
            <a:r>
              <a:rPr lang="en-US" sz="2500" dirty="0">
                <a:solidFill>
                  <a:schemeClr val="tx1"/>
                </a:solidFill>
                <a:latin typeface="Times New Roman" panose="02020603050405020304" pitchFamily="18" charset="0"/>
                <a:cs typeface="Times New Roman" panose="02020603050405020304" pitchFamily="18" charset="0"/>
              </a:rPr>
              <a:t>2303811724321120</a:t>
            </a:r>
          </a:p>
          <a:p>
            <a:pPr>
              <a:defRPr/>
            </a:pPr>
            <a:r>
              <a:rPr lang="en-US" sz="2500" b="1" dirty="0">
                <a:solidFill>
                  <a:schemeClr val="tx1"/>
                </a:solidFill>
                <a:latin typeface="Times New Roman" panose="02020603050405020304" pitchFamily="18" charset="0"/>
                <a:cs typeface="Times New Roman" panose="02020603050405020304" pitchFamily="18" charset="0"/>
              </a:rPr>
              <a:t>Name					: </a:t>
            </a:r>
            <a:r>
              <a:rPr lang="en-US" altLang="en-GB" sz="2500" dirty="0">
                <a:solidFill>
                  <a:schemeClr val="tx1"/>
                </a:solidFill>
                <a:latin typeface="Times New Roman" panose="02020603050405020304" pitchFamily="18" charset="0"/>
                <a:cs typeface="Times New Roman" panose="02020603050405020304" pitchFamily="18" charset="0"/>
              </a:rPr>
              <a:t>VENKATACHALAM</a:t>
            </a:r>
            <a:endParaRPr lang="en-US" sz="2500"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Year					: </a:t>
            </a:r>
            <a:r>
              <a:rPr lang="en-US" sz="2500" dirty="0">
                <a:solidFill>
                  <a:schemeClr val="tx1"/>
                </a:solidFill>
                <a:latin typeface="Times New Roman" panose="02020603050405020304" pitchFamily="18" charset="0"/>
                <a:cs typeface="Times New Roman" panose="02020603050405020304" pitchFamily="18" charset="0"/>
              </a:rPr>
              <a:t>II</a:t>
            </a:r>
          </a:p>
          <a:p>
            <a:pPr>
              <a:defRPr/>
            </a:pPr>
            <a:r>
              <a:rPr lang="en-US" sz="2500" b="1" dirty="0">
                <a:solidFill>
                  <a:schemeClr val="tx1"/>
                </a:solidFill>
                <a:latin typeface="Times New Roman" panose="02020603050405020304" pitchFamily="18" charset="0"/>
                <a:cs typeface="Times New Roman" panose="02020603050405020304" pitchFamily="18" charset="0"/>
              </a:rPr>
              <a:t>Semester				: </a:t>
            </a:r>
            <a:r>
              <a:rPr lang="en-US" sz="2500" dirty="0">
                <a:solidFill>
                  <a:schemeClr val="tx1"/>
                </a:solidFill>
                <a:latin typeface="Times New Roman" panose="02020603050405020304" pitchFamily="18" charset="0"/>
                <a:cs typeface="Times New Roman" panose="02020603050405020304" pitchFamily="18" charset="0"/>
              </a:rPr>
              <a:t>III</a:t>
            </a:r>
          </a:p>
          <a:p>
            <a:pPr>
              <a:defRPr/>
            </a:pPr>
            <a:r>
              <a:rPr lang="en-US" sz="2500" b="1" dirty="0">
                <a:solidFill>
                  <a:schemeClr val="tx1"/>
                </a:solidFill>
                <a:latin typeface="Times New Roman" panose="02020603050405020304" pitchFamily="18" charset="0"/>
                <a:cs typeface="Times New Roman" panose="02020603050405020304" pitchFamily="18" charset="0"/>
              </a:rPr>
              <a:t>Section				: </a:t>
            </a:r>
            <a:r>
              <a:rPr lang="en-GB" sz="2500" dirty="0">
                <a:solidFill>
                  <a:schemeClr val="tx1"/>
                </a:solidFill>
                <a:latin typeface="Times New Roman" panose="02020603050405020304" pitchFamily="18" charset="0"/>
                <a:cs typeface="Times New Roman" panose="02020603050405020304" pitchFamily="18" charset="0"/>
              </a:rPr>
              <a:t>B</a:t>
            </a:r>
            <a:endParaRPr lang="en-US" sz="2500"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Date					: </a:t>
            </a:r>
            <a:r>
              <a:rPr lang="en-US" sz="2500" dirty="0">
                <a:solidFill>
                  <a:schemeClr val="tx1"/>
                </a:solidFill>
                <a:latin typeface="Times New Roman" panose="02020603050405020304" pitchFamily="18" charset="0"/>
                <a:cs typeface="Times New Roman" panose="02020603050405020304" pitchFamily="18" charset="0"/>
              </a:rPr>
              <a:t>03/12/2024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t>1</a:t>
            </a:fld>
            <a:endParaRPr lang="en-US" altLang="en-US"/>
          </a:p>
        </p:txBody>
      </p:sp>
      <p:sp>
        <p:nvSpPr>
          <p:cNvPr id="6" name="Footer Placeholder 4"/>
          <p:cNvSpPr>
            <a:spLocks noGrp="1"/>
          </p:cNvSpPr>
          <p:nvPr>
            <p:ph type="ftr" sz="quarter" idx="11"/>
          </p:nvPr>
        </p:nvSpPr>
        <p:spPr>
          <a:xfrm>
            <a:off x="3124200" y="4767263"/>
            <a:ext cx="29718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3" name="Picture 2"/>
          <p:cNvPicPr>
            <a:picLocks noChangeAspect="1"/>
          </p:cNvPicPr>
          <p:nvPr/>
        </p:nvPicPr>
        <p:blipFill>
          <a:blip r:embed="rId2"/>
          <a:stretch>
            <a:fillRect/>
          </a:stretch>
        </p:blipFill>
        <p:spPr>
          <a:xfrm>
            <a:off x="41148" y="65822"/>
            <a:ext cx="1143000" cy="950597"/>
          </a:xfrm>
          <a:prstGeom prst="rect">
            <a:avLst/>
          </a:prstGeom>
        </p:spPr>
      </p:pic>
      <p:pic>
        <p:nvPicPr>
          <p:cNvPr id="5" name="Picture 4"/>
          <p:cNvPicPr>
            <a:picLocks noChangeAspect="1"/>
          </p:cNvPicPr>
          <p:nvPr/>
        </p:nvPicPr>
        <p:blipFill>
          <a:blip r:embed="rId3"/>
          <a:srcRect t="20000" b="20000"/>
          <a:stretch>
            <a:fillRect/>
          </a:stretch>
        </p:blipFill>
        <p:spPr>
          <a:xfrm>
            <a:off x="7924800" y="99586"/>
            <a:ext cx="1066800" cy="8830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2AB62-2273-4E39-C661-1A31412D4D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975D57-D41B-A804-4B89-2BDE06EFA90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SOURCE CODE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B2559AB-6E22-F599-B242-C86E45884056}"/>
              </a:ext>
            </a:extLst>
          </p:cNvPr>
          <p:cNvSpPr>
            <a:spLocks noGrp="1"/>
          </p:cNvSpPr>
          <p:nvPr>
            <p:ph type="sldNum" sz="quarter" idx="12"/>
          </p:nvPr>
        </p:nvSpPr>
        <p:spPr/>
        <p:txBody>
          <a:bodyPr/>
          <a:lstStyle/>
          <a:p>
            <a:pPr>
              <a:defRPr/>
            </a:pPr>
            <a:fld id="{0E14ABD8-B1EB-4C07-9937-C8C4E38BDF00}" type="slidenum">
              <a:rPr lang="en-US" altLang="en-US" smtClean="0"/>
              <a:t>10</a:t>
            </a:fld>
            <a:endParaRPr lang="en-US" altLang="en-US"/>
          </a:p>
        </p:txBody>
      </p:sp>
      <p:sp>
        <p:nvSpPr>
          <p:cNvPr id="6" name="Footer Placeholder 4">
            <a:extLst>
              <a:ext uri="{FF2B5EF4-FFF2-40B4-BE49-F238E27FC236}">
                <a16:creationId xmlns:a16="http://schemas.microsoft.com/office/drawing/2014/main" id="{D4826263-1849-94EE-A948-F032B6309E3E}"/>
              </a:ext>
            </a:extLst>
          </p:cNvPr>
          <p:cNvSpPr>
            <a:spLocks noGrp="1"/>
          </p:cNvSpPr>
          <p:nvPr>
            <p:ph type="ftr" sz="quarter" idx="11"/>
          </p:nvPr>
        </p:nvSpPr>
        <p:spPr>
          <a:xfrm>
            <a:off x="3124200" y="4767263"/>
            <a:ext cx="30480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24" name="Picture 23">
            <a:extLst>
              <a:ext uri="{FF2B5EF4-FFF2-40B4-BE49-F238E27FC236}">
                <a16:creationId xmlns:a16="http://schemas.microsoft.com/office/drawing/2014/main" id="{741FBA32-9735-F951-B764-5C05BF1B213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50490" y="1021430"/>
            <a:ext cx="3911350" cy="3173078"/>
          </a:xfrm>
          <a:prstGeom prst="rect">
            <a:avLst/>
          </a:prstGeom>
        </p:spPr>
      </p:pic>
      <p:pic>
        <p:nvPicPr>
          <p:cNvPr id="26" name="Picture 25">
            <a:extLst>
              <a:ext uri="{FF2B5EF4-FFF2-40B4-BE49-F238E27FC236}">
                <a16:creationId xmlns:a16="http://schemas.microsoft.com/office/drawing/2014/main" id="{B7904261-4FE9-48B7-F7D6-90D6CBC3870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572000" y="1179432"/>
            <a:ext cx="4293436" cy="2944178"/>
          </a:xfrm>
          <a:prstGeom prst="rect">
            <a:avLst/>
          </a:prstGeom>
        </p:spPr>
      </p:pic>
    </p:spTree>
    <p:extLst>
      <p:ext uri="{BB962C8B-B14F-4D97-AF65-F5344CB8AC3E}">
        <p14:creationId xmlns:p14="http://schemas.microsoft.com/office/powerpoint/2010/main" val="1451623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0B762-C194-C5BA-D556-63DDDE575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8C4B4F-429A-C5C5-6488-1DB5AE4DDE32}"/>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SOURCE CODE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68EF2EE-80CB-CDA2-E8DE-485D71013E9A}"/>
              </a:ext>
            </a:extLst>
          </p:cNvPr>
          <p:cNvSpPr>
            <a:spLocks noGrp="1"/>
          </p:cNvSpPr>
          <p:nvPr>
            <p:ph type="sldNum" sz="quarter" idx="12"/>
          </p:nvPr>
        </p:nvSpPr>
        <p:spPr/>
        <p:txBody>
          <a:bodyPr/>
          <a:lstStyle/>
          <a:p>
            <a:pPr>
              <a:defRPr/>
            </a:pPr>
            <a:fld id="{0E14ABD8-B1EB-4C07-9937-C8C4E38BDF00}" type="slidenum">
              <a:rPr lang="en-US" altLang="en-US" smtClean="0"/>
              <a:t>11</a:t>
            </a:fld>
            <a:endParaRPr lang="en-US" altLang="en-US"/>
          </a:p>
        </p:txBody>
      </p:sp>
      <p:sp>
        <p:nvSpPr>
          <p:cNvPr id="6" name="Footer Placeholder 4">
            <a:extLst>
              <a:ext uri="{FF2B5EF4-FFF2-40B4-BE49-F238E27FC236}">
                <a16:creationId xmlns:a16="http://schemas.microsoft.com/office/drawing/2014/main" id="{622EB392-E528-B1EF-68DD-6B135FC086DE}"/>
              </a:ext>
            </a:extLst>
          </p:cNvPr>
          <p:cNvSpPr>
            <a:spLocks noGrp="1"/>
          </p:cNvSpPr>
          <p:nvPr>
            <p:ph type="ftr" sz="quarter" idx="11"/>
          </p:nvPr>
        </p:nvSpPr>
        <p:spPr>
          <a:xfrm>
            <a:off x="3124200" y="4767263"/>
            <a:ext cx="30480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24" name="Picture 23">
            <a:extLst>
              <a:ext uri="{FF2B5EF4-FFF2-40B4-BE49-F238E27FC236}">
                <a16:creationId xmlns:a16="http://schemas.microsoft.com/office/drawing/2014/main" id="{94288FAC-63BE-1D15-C20C-2C7FF1130F6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15058" y="1021430"/>
            <a:ext cx="3782213" cy="3173078"/>
          </a:xfrm>
          <a:prstGeom prst="rect">
            <a:avLst/>
          </a:prstGeom>
        </p:spPr>
      </p:pic>
      <p:pic>
        <p:nvPicPr>
          <p:cNvPr id="26" name="Picture 25">
            <a:extLst>
              <a:ext uri="{FF2B5EF4-FFF2-40B4-BE49-F238E27FC236}">
                <a16:creationId xmlns:a16="http://schemas.microsoft.com/office/drawing/2014/main" id="{5F9E0C2C-4621-D228-BB82-C36EBE69D54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657417" y="1179432"/>
            <a:ext cx="4122602" cy="2944178"/>
          </a:xfrm>
          <a:prstGeom prst="rect">
            <a:avLst/>
          </a:prstGeom>
        </p:spPr>
      </p:pic>
    </p:spTree>
    <p:extLst>
      <p:ext uri="{BB962C8B-B14F-4D97-AF65-F5344CB8AC3E}">
        <p14:creationId xmlns:p14="http://schemas.microsoft.com/office/powerpoint/2010/main" val="692970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09CCD-2A19-8DBA-478A-2714265D5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F5BE79-B54A-4C18-3D2D-B9B84418646A}"/>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 AND DISCUSSION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5003A2E-C592-E4CA-3B63-816C82DC6F1D}"/>
              </a:ext>
            </a:extLst>
          </p:cNvPr>
          <p:cNvSpPr>
            <a:spLocks noGrp="1"/>
          </p:cNvSpPr>
          <p:nvPr>
            <p:ph type="sldNum" sz="quarter" idx="12"/>
          </p:nvPr>
        </p:nvSpPr>
        <p:spPr/>
        <p:txBody>
          <a:bodyPr/>
          <a:lstStyle/>
          <a:p>
            <a:pPr>
              <a:defRPr/>
            </a:pPr>
            <a:fld id="{0E14ABD8-B1EB-4C07-9937-C8C4E38BDF00}" type="slidenum">
              <a:rPr lang="en-US" altLang="en-US" smtClean="0"/>
              <a:t>12</a:t>
            </a:fld>
            <a:endParaRPr lang="en-US" altLang="en-US"/>
          </a:p>
        </p:txBody>
      </p:sp>
      <p:sp>
        <p:nvSpPr>
          <p:cNvPr id="6" name="Footer Placeholder 4">
            <a:extLst>
              <a:ext uri="{FF2B5EF4-FFF2-40B4-BE49-F238E27FC236}">
                <a16:creationId xmlns:a16="http://schemas.microsoft.com/office/drawing/2014/main" id="{AD978B2E-AC4E-BFEB-89F8-16C0B793AFA3}"/>
              </a:ext>
            </a:extLst>
          </p:cNvPr>
          <p:cNvSpPr>
            <a:spLocks noGrp="1"/>
          </p:cNvSpPr>
          <p:nvPr>
            <p:ph type="ftr" sz="quarter" idx="11"/>
          </p:nvPr>
        </p:nvSpPr>
        <p:spPr>
          <a:xfrm>
            <a:off x="3124200" y="4767263"/>
            <a:ext cx="31242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8" name="Content Placeholder 7">
            <a:extLst>
              <a:ext uri="{FF2B5EF4-FFF2-40B4-BE49-F238E27FC236}">
                <a16:creationId xmlns:a16="http://schemas.microsoft.com/office/drawing/2014/main" id="{ECA03365-B29F-751D-3FF5-5DE7B52BF2D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1047750"/>
            <a:ext cx="3901277" cy="2800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3143155D-A49A-86D1-22DA-76E6546C7BEE}"/>
              </a:ext>
            </a:extLst>
          </p:cNvPr>
          <p:cNvPicPr>
            <a:picLocks noChangeAspect="1"/>
          </p:cNvPicPr>
          <p:nvPr/>
        </p:nvPicPr>
        <p:blipFill rotWithShape="1">
          <a:blip r:embed="rId3">
            <a:extLst>
              <a:ext uri="{28A0092B-C50C-407E-A947-70E740481C1C}">
                <a14:useLocalDpi xmlns:a14="http://schemas.microsoft.com/office/drawing/2010/main" val="0"/>
              </a:ext>
            </a:extLst>
          </a:blip>
          <a:srcRect t="5064" r="7212"/>
          <a:stretch/>
        </p:blipFill>
        <p:spPr bwMode="auto">
          <a:xfrm>
            <a:off x="4596714" y="1245235"/>
            <a:ext cx="3713480" cy="2405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444248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4DF64-9171-5098-5397-8549FF17B2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861F81-92CB-17D6-0CA1-07D70CE63470}"/>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 AND DISCUSSION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F511C22-6B2C-45D2-4E89-28627F2D8F9A}"/>
              </a:ext>
            </a:extLst>
          </p:cNvPr>
          <p:cNvSpPr>
            <a:spLocks noGrp="1"/>
          </p:cNvSpPr>
          <p:nvPr>
            <p:ph type="sldNum" sz="quarter" idx="12"/>
          </p:nvPr>
        </p:nvSpPr>
        <p:spPr/>
        <p:txBody>
          <a:bodyPr/>
          <a:lstStyle/>
          <a:p>
            <a:pPr>
              <a:defRPr/>
            </a:pPr>
            <a:fld id="{0E14ABD8-B1EB-4C07-9937-C8C4E38BDF00}" type="slidenum">
              <a:rPr lang="en-US" altLang="en-US" smtClean="0"/>
              <a:t>13</a:t>
            </a:fld>
            <a:endParaRPr lang="en-US" altLang="en-US"/>
          </a:p>
        </p:txBody>
      </p:sp>
      <p:sp>
        <p:nvSpPr>
          <p:cNvPr id="6" name="Footer Placeholder 4">
            <a:extLst>
              <a:ext uri="{FF2B5EF4-FFF2-40B4-BE49-F238E27FC236}">
                <a16:creationId xmlns:a16="http://schemas.microsoft.com/office/drawing/2014/main" id="{4FD4D5DF-C333-70E1-3D01-57FB8D7893B1}"/>
              </a:ext>
            </a:extLst>
          </p:cNvPr>
          <p:cNvSpPr>
            <a:spLocks noGrp="1"/>
          </p:cNvSpPr>
          <p:nvPr>
            <p:ph type="ftr" sz="quarter" idx="11"/>
          </p:nvPr>
        </p:nvSpPr>
        <p:spPr>
          <a:xfrm>
            <a:off x="3124200" y="4767263"/>
            <a:ext cx="31242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sp>
        <p:nvSpPr>
          <p:cNvPr id="15" name="Content Placeholder 14">
            <a:extLst>
              <a:ext uri="{FF2B5EF4-FFF2-40B4-BE49-F238E27FC236}">
                <a16:creationId xmlns:a16="http://schemas.microsoft.com/office/drawing/2014/main" id="{45F85C65-312C-A89B-8D28-C09E12BA3490}"/>
              </a:ext>
            </a:extLst>
          </p:cNvPr>
          <p:cNvSpPr>
            <a:spLocks noGrp="1"/>
          </p:cNvSpPr>
          <p:nvPr>
            <p:ph sz="quarter" idx="1"/>
          </p:nvPr>
        </p:nvSpPr>
        <p:spPr>
          <a:xfrm flipV="1">
            <a:off x="457200" y="4617719"/>
            <a:ext cx="45719" cy="149544"/>
          </a:xfrm>
        </p:spPr>
        <p:txBody>
          <a:bodyPr>
            <a:normAutofit fontScale="25000" lnSpcReduction="20000"/>
          </a:bodyPr>
          <a:lstStyle/>
          <a:p>
            <a:endParaRPr lang="en-IN" dirty="0"/>
          </a:p>
        </p:txBody>
      </p:sp>
      <p:pic>
        <p:nvPicPr>
          <p:cNvPr id="16" name="Picture 15">
            <a:extLst>
              <a:ext uri="{FF2B5EF4-FFF2-40B4-BE49-F238E27FC236}">
                <a16:creationId xmlns:a16="http://schemas.microsoft.com/office/drawing/2014/main" id="{E20CEEA9-649D-50B5-B0D4-15FA96FDDB14}"/>
              </a:ext>
            </a:extLst>
          </p:cNvPr>
          <p:cNvPicPr>
            <a:picLocks noChangeAspect="1"/>
          </p:cNvPicPr>
          <p:nvPr/>
        </p:nvPicPr>
        <p:blipFill rotWithShape="1">
          <a:blip r:embed="rId2">
            <a:extLst>
              <a:ext uri="{28A0092B-C50C-407E-A947-70E740481C1C}">
                <a14:useLocalDpi xmlns:a14="http://schemas.microsoft.com/office/drawing/2010/main" val="0"/>
              </a:ext>
            </a:extLst>
          </a:blip>
          <a:srcRect r="21133"/>
          <a:stretch/>
        </p:blipFill>
        <p:spPr bwMode="auto">
          <a:xfrm>
            <a:off x="457200" y="1006793"/>
            <a:ext cx="3813810" cy="2593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7" name="Picture 16">
            <a:extLst>
              <a:ext uri="{FF2B5EF4-FFF2-40B4-BE49-F238E27FC236}">
                <a16:creationId xmlns:a16="http://schemas.microsoft.com/office/drawing/2014/main" id="{2D4AB8C1-7D7F-F13D-F523-734E62EEC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318260"/>
            <a:ext cx="3181350" cy="144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2047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FAB86-C4F8-7023-4890-CD5CAA274E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9F72DB-62B6-EFFB-5E2F-675776057C84}"/>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 AND DISCUSSION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BBCF23F-B3DD-4658-72E8-B9BDC3FBFF40}"/>
              </a:ext>
            </a:extLst>
          </p:cNvPr>
          <p:cNvSpPr>
            <a:spLocks noGrp="1"/>
          </p:cNvSpPr>
          <p:nvPr>
            <p:ph type="sldNum" sz="quarter" idx="12"/>
          </p:nvPr>
        </p:nvSpPr>
        <p:spPr/>
        <p:txBody>
          <a:bodyPr/>
          <a:lstStyle/>
          <a:p>
            <a:pPr>
              <a:defRPr/>
            </a:pPr>
            <a:fld id="{0E14ABD8-B1EB-4C07-9937-C8C4E38BDF00}" type="slidenum">
              <a:rPr lang="en-US" altLang="en-US" smtClean="0"/>
              <a:t>14</a:t>
            </a:fld>
            <a:endParaRPr lang="en-US" altLang="en-US"/>
          </a:p>
        </p:txBody>
      </p:sp>
      <p:sp>
        <p:nvSpPr>
          <p:cNvPr id="6" name="Footer Placeholder 4">
            <a:extLst>
              <a:ext uri="{FF2B5EF4-FFF2-40B4-BE49-F238E27FC236}">
                <a16:creationId xmlns:a16="http://schemas.microsoft.com/office/drawing/2014/main" id="{D130E232-2759-6749-F3DE-BDD37CBE62EB}"/>
              </a:ext>
            </a:extLst>
          </p:cNvPr>
          <p:cNvSpPr>
            <a:spLocks noGrp="1"/>
          </p:cNvSpPr>
          <p:nvPr>
            <p:ph type="ftr" sz="quarter" idx="11"/>
          </p:nvPr>
        </p:nvSpPr>
        <p:spPr>
          <a:xfrm>
            <a:off x="3124200" y="4767263"/>
            <a:ext cx="32004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7" name="Picture 6">
            <a:extLst>
              <a:ext uri="{FF2B5EF4-FFF2-40B4-BE49-F238E27FC236}">
                <a16:creationId xmlns:a16="http://schemas.microsoft.com/office/drawing/2014/main" id="{C59F0DEF-0628-7BDC-357F-CBB22406B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 y="946836"/>
            <a:ext cx="3000375" cy="1400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8D16069F-2414-A7FE-E8DD-303AC8E13EE9}"/>
              </a:ext>
            </a:extLst>
          </p:cNvPr>
          <p:cNvPicPr>
            <a:picLocks noChangeAspect="1"/>
          </p:cNvPicPr>
          <p:nvPr/>
        </p:nvPicPr>
        <p:blipFill rotWithShape="1">
          <a:blip r:embed="rId3">
            <a:extLst>
              <a:ext uri="{28A0092B-C50C-407E-A947-70E740481C1C}">
                <a14:useLocalDpi xmlns:a14="http://schemas.microsoft.com/office/drawing/2010/main" val="0"/>
              </a:ext>
            </a:extLst>
          </a:blip>
          <a:srcRect t="1107" r="49891" b="38687"/>
          <a:stretch/>
        </p:blipFill>
        <p:spPr bwMode="auto">
          <a:xfrm>
            <a:off x="5571138" y="1051765"/>
            <a:ext cx="2510155" cy="13068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38234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15</a:t>
            </a:fld>
            <a:endParaRPr lang="en-US" altLang="en-US"/>
          </a:p>
        </p:txBody>
      </p:sp>
      <p:sp>
        <p:nvSpPr>
          <p:cNvPr id="5" name="Content Placeholder 4"/>
          <p:cNvSpPr>
            <a:spLocks noGrp="1"/>
          </p:cNvSpPr>
          <p:nvPr>
            <p:ph sz="quarter"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Smart Parking System addresses the common issues faced in traditional parking management. By integrating real-time monitoring, dynamic pricing, and a reservation system, it offers a comprehensive solution that enhances parking space utilization and user experience. Future improvements could include more advanced predictive analytics for even better pricing strategies and integration with mobile applications for broader accessibility.</a:t>
            </a:r>
          </a:p>
        </p:txBody>
      </p:sp>
      <p:sp>
        <p:nvSpPr>
          <p:cNvPr id="6" name="Footer Placeholder 4"/>
          <p:cNvSpPr>
            <a:spLocks noGrp="1"/>
          </p:cNvSpPr>
          <p:nvPr>
            <p:ph type="ftr" sz="quarter" idx="11"/>
          </p:nvPr>
        </p:nvSpPr>
        <p:spPr>
          <a:xfrm>
            <a:off x="3124200" y="4767263"/>
            <a:ext cx="29718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038350"/>
            <a:ext cx="8229600" cy="685800"/>
          </a:xfrm>
          <a:solidFill>
            <a:schemeClr val="bg2">
              <a:lumMod val="75000"/>
            </a:schemeClr>
          </a:solidFill>
        </p:spPr>
        <p:txBody>
          <a:bodyPr>
            <a:normAutofit fontScale="90000"/>
          </a:bodyPr>
          <a:lstStyle/>
          <a:p>
            <a:pPr algn="ctr"/>
            <a:r>
              <a:rPr lang="en-IN" sz="4400" b="1" dirty="0">
                <a:solidFill>
                  <a:schemeClr val="tx1"/>
                </a:solidFill>
                <a:latin typeface="Times New Roman" panose="02020603050405020304" pitchFamily="18" charset="0"/>
                <a:cs typeface="Times New Roman" panose="02020603050405020304" pitchFamily="18" charset="0"/>
              </a:rPr>
              <a:t>THANK  YOU</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4CE540F1-D866-4735-9E65-A1952EADD02D}" type="slidenum">
              <a:rPr lang="en-US" altLang="en-US" smtClean="0"/>
              <a:t>16</a:t>
            </a:fld>
            <a:endParaRPr lang="en-US" altLang="en-US" dirty="0"/>
          </a:p>
        </p:txBody>
      </p:sp>
      <p:sp>
        <p:nvSpPr>
          <p:cNvPr id="8" name="Footer Placeholder 4"/>
          <p:cNvSpPr>
            <a:spLocks noGrp="1"/>
          </p:cNvSpPr>
          <p:nvPr>
            <p:ph type="ftr" sz="quarter" idx="11"/>
          </p:nvPr>
        </p:nvSpPr>
        <p:spPr>
          <a:xfrm>
            <a:off x="3124200" y="4767263"/>
            <a:ext cx="28194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438400" y="4767263"/>
            <a:ext cx="3276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sp>
        <p:nvSpPr>
          <p:cNvPr id="8196" name="Slide Number Placeholder 5"/>
          <p:cNvSpPr>
            <a:spLocks noGrp="1" noChangeArrowheads="1"/>
          </p:cNvSpPr>
          <p:nvPr>
            <p:ph type="sldNum" sz="quarter" idx="12"/>
          </p:nvPr>
        </p:nvSpPr>
        <p:spPr bwMode="auto">
          <a:noFill/>
          <a:ln>
            <a:miter lim="800000"/>
          </a:ln>
        </p:spPr>
        <p:txBody>
          <a:bodyPr/>
          <a:lstStyle/>
          <a:p>
            <a:fld id="{C8B3AA75-1EA1-4A20-9182-A423EE2FFA8F}" type="slidenum">
              <a:rPr lang="en-US" altLang="en-US"/>
              <a:t>2</a:t>
            </a:fld>
            <a:endParaRPr lang="en-US" altLang="en-US"/>
          </a:p>
        </p:txBody>
      </p:sp>
      <p:sp>
        <p:nvSpPr>
          <p:cNvPr id="7" name="Footer Placeholder 4"/>
          <p:cNvSpPr txBox="1"/>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p>
        </p:txBody>
      </p:sp>
      <p:sp>
        <p:nvSpPr>
          <p:cNvPr id="6" name="Content Placeholder 2"/>
          <p:cNvSpPr>
            <a:spLocks noGrp="1"/>
          </p:cNvSpPr>
          <p:nvPr>
            <p:ph sz="quarter" idx="1"/>
          </p:nvPr>
        </p:nvSpPr>
        <p:spPr>
          <a:xfrm>
            <a:off x="457200" y="914400"/>
            <a:ext cx="8229600" cy="3703320"/>
          </a:xfrm>
        </p:spPr>
        <p:txBody>
          <a:bodyPr/>
          <a:lstStyle/>
          <a:p>
            <a:pPr marL="0" indent="0">
              <a:buNone/>
            </a:pPr>
            <a:endParaRPr lang="en-IN" sz="4800" b="0" i="0" u="none" strike="noStrike" baseline="0" dirty="0">
              <a:solidFill>
                <a:srgbClr val="000000"/>
              </a:solidFill>
              <a:latin typeface="Times New Roman" panose="02020603050405020304" pitchFamily="18" charset="0"/>
            </a:endParaRPr>
          </a:p>
          <a:p>
            <a:pPr marL="0" indent="0">
              <a:buNone/>
            </a:pPr>
            <a:r>
              <a:rPr lang="en-IN" sz="4800" b="1" i="0" u="none" strike="noStrike" baseline="0" dirty="0">
                <a:solidFill>
                  <a:srgbClr val="000000"/>
                </a:solidFill>
                <a:latin typeface="Times New Roman" panose="02020603050405020304" pitchFamily="18" charset="0"/>
              </a:rPr>
              <a:t>SMART PARKING SYSTEM</a:t>
            </a:r>
            <a:r>
              <a:rPr lang="en-IN" sz="4800" b="0" i="0" u="none" strike="noStrike" baseline="0" dirty="0">
                <a:solidFill>
                  <a:srgbClr val="000000"/>
                </a:solidFill>
                <a:latin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898648" y="4767263"/>
            <a:ext cx="3651506" cy="261937"/>
          </a:xfrm>
        </p:spPr>
        <p:txBody>
          <a:bodyPr/>
          <a:lstStyle/>
          <a:p>
            <a:pPr>
              <a:defRPr/>
            </a:pPr>
            <a:r>
              <a:rPr lang="en-US" dirty="0"/>
              <a:t>CGB1201 – JAVA PROGRAMMING  </a:t>
            </a: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3</a:t>
            </a:fld>
            <a:endParaRPr lang="en-US" altLang="en-US"/>
          </a:p>
        </p:txBody>
      </p:sp>
      <p:sp>
        <p:nvSpPr>
          <p:cNvPr id="5" name="Content Placeholder 4"/>
          <p:cNvSpPr>
            <a:spLocks noGrp="1"/>
          </p:cNvSpPr>
          <p:nvPr>
            <p:ph sz="quarter" idx="1"/>
          </p:nvPr>
        </p:nvSpPr>
        <p:spPr/>
        <p:txBody>
          <a:bodyPr/>
          <a:lstStyle/>
          <a:p>
            <a:pPr marL="0" indent="0">
              <a:buNone/>
            </a:pPr>
            <a:endParaRPr lang="en-US" dirty="0"/>
          </a:p>
          <a:p>
            <a:endParaRPr lang="en-US" dirty="0"/>
          </a:p>
          <a:p>
            <a:endParaRPr lang="en-IN" dirty="0"/>
          </a:p>
        </p:txBody>
      </p:sp>
      <p:sp>
        <p:nvSpPr>
          <p:cNvPr id="6" name="Title 9"/>
          <p:cNvSpPr>
            <a:spLocks noGrp="1"/>
          </p:cNvSpPr>
          <p:nvPr>
            <p:ph type="title"/>
          </p:nvPr>
        </p:nvSpPr>
        <p:spPr>
          <a:xfrm>
            <a:off x="600616" y="114300"/>
            <a:ext cx="8229600" cy="742950"/>
          </a:xfrm>
          <a:solidFill>
            <a:schemeClr val="bg2">
              <a:lumMod val="75000"/>
            </a:schemeClr>
          </a:solidFill>
        </p:spPr>
        <p:txBody>
          <a:bodyPr>
            <a:normAutofit/>
          </a:bodyPr>
          <a:lstStyle/>
          <a:p>
            <a:pPr algn="ctr"/>
            <a:r>
              <a:rPr lang="en-US" b="1" dirty="0">
                <a:solidFill>
                  <a:schemeClr val="dk1"/>
                </a:solidFill>
                <a:latin typeface="Times New Roman"/>
                <a:ea typeface="Times New Roman"/>
                <a:cs typeface="Times New Roman"/>
                <a:sym typeface="Times New Roman"/>
              </a:rPr>
              <a:t>PROBLEM IDENTIFICATION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8CD8FA0-970E-6685-037E-DC786BDA7402}"/>
              </a:ext>
            </a:extLst>
          </p:cNvPr>
          <p:cNvSpPr>
            <a:spLocks noChangeArrowheads="1"/>
          </p:cNvSpPr>
          <p:nvPr/>
        </p:nvSpPr>
        <p:spPr bwMode="auto">
          <a:xfrm>
            <a:off x="24791" y="-3507581"/>
            <a:ext cx="9143272" cy="8125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Limited Parking Availability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Difficulty in finding available parking spaces, leading to wasted time and congestion 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parking areas.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Inefficient Parking Management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parking systems lack real-time monitoring and data analytics, making it hard</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to manage space allocation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Parking Duration and Pricing Issues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Unclear or inconsistent pricing models, resulting in overcharging or underpricing for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parking durations.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Lack of Real-Time Information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Drivers don’t have access to real-time information about space availability, leading to</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unnecessary driving and increased traffic.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OBJECTIVE</a:t>
            </a:r>
            <a:r>
              <a:rPr lang="en-IN" dirty="0">
                <a:solidFill>
                  <a:schemeClr val="tx1"/>
                </a:solidFill>
                <a:latin typeface="Times New Roman" panose="02020603050405020304" pitchFamily="18" charset="0"/>
                <a:cs typeface="Times New Roman" panose="02020603050405020304" pitchFamily="18" charset="0"/>
              </a:rPr>
              <a:t> </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676400" y="4771625"/>
            <a:ext cx="41910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4</a:t>
            </a:fld>
            <a:endParaRPr lang="en-US" altLang="en-US"/>
          </a:p>
        </p:txBody>
      </p:sp>
      <p:sp>
        <p:nvSpPr>
          <p:cNvPr id="3" name="Content Placeholder 2"/>
          <p:cNvSpPr>
            <a:spLocks noGrp="1"/>
          </p:cNvSpPr>
          <p:nvPr>
            <p:ph sz="quarter" idx="1"/>
          </p:nvPr>
        </p:nvSpPr>
        <p:spPr/>
        <p:txBody>
          <a:bodyPr>
            <a:normAutofit/>
          </a:bodyPr>
          <a:lstStyle/>
          <a:p>
            <a:pPr marL="0" indent="0">
              <a:buNone/>
            </a:pPr>
            <a:r>
              <a:rPr lang="en-US" sz="1600" b="1" dirty="0"/>
              <a:t>  Objective of Smart Parking System</a:t>
            </a:r>
            <a:r>
              <a:rPr lang="en-US" sz="1600" dirty="0"/>
              <a:t>:</a:t>
            </a:r>
          </a:p>
          <a:p>
            <a:pPr>
              <a:buFont typeface="Arial" panose="020B0604020202020204" pitchFamily="34" charset="0"/>
              <a:buChar char="•"/>
            </a:pPr>
            <a:r>
              <a:rPr lang="en-US" sz="1600" b="1" dirty="0"/>
              <a:t>Optimize Parking Space Utilization</a:t>
            </a:r>
            <a:r>
              <a:rPr lang="en-US" sz="1600" dirty="0"/>
              <a:t>: Efficiently manage available parking spaces in real-time.</a:t>
            </a:r>
          </a:p>
          <a:p>
            <a:pPr>
              <a:buFont typeface="Arial" panose="020B0604020202020204" pitchFamily="34" charset="0"/>
              <a:buChar char="•"/>
            </a:pPr>
            <a:r>
              <a:rPr lang="en-US" sz="1600" b="1" dirty="0"/>
              <a:t>Reduce Traffic Congestion</a:t>
            </a:r>
            <a:r>
              <a:rPr lang="en-US" sz="1600" dirty="0"/>
              <a:t>: Minimize the time spent searching for parking, reducing overall traffic.</a:t>
            </a:r>
          </a:p>
          <a:p>
            <a:pPr>
              <a:buFont typeface="Arial" panose="020B0604020202020204" pitchFamily="34" charset="0"/>
              <a:buChar char="•"/>
            </a:pPr>
            <a:r>
              <a:rPr lang="en-US" sz="1600" b="1" dirty="0"/>
              <a:t>Automate Parking and Payment</a:t>
            </a:r>
            <a:r>
              <a:rPr lang="en-US" sz="1600" dirty="0"/>
              <a:t>: Streamline parking reservation and payment processes through automation.</a:t>
            </a:r>
          </a:p>
          <a:p>
            <a:pPr>
              <a:buFont typeface="Arial" panose="020B0604020202020204" pitchFamily="34" charset="0"/>
              <a:buChar char="•"/>
            </a:pPr>
            <a:r>
              <a:rPr lang="en-US" sz="1600" b="1" dirty="0"/>
              <a:t>Provide Real-Time Data</a:t>
            </a:r>
            <a:r>
              <a:rPr lang="en-US" sz="1600" dirty="0"/>
              <a:t>: Offer accurate, live information on parking availability to users.</a:t>
            </a:r>
          </a:p>
          <a:p>
            <a:pPr>
              <a:buFont typeface="Arial" panose="020B0604020202020204" pitchFamily="34" charset="0"/>
              <a:buChar char="•"/>
            </a:pPr>
            <a:r>
              <a:rPr lang="en-US" sz="1600" b="1" dirty="0"/>
              <a:t>Enhance User Convenience</a:t>
            </a:r>
            <a:r>
              <a:rPr lang="en-US" sz="1600" dirty="0"/>
              <a:t>: Improve the overall parking experience with easy navigation and seamless payment options.</a:t>
            </a:r>
          </a:p>
          <a:p>
            <a:pPr>
              <a:buFont typeface="Arial" panose="020B0604020202020204" pitchFamily="34" charset="0"/>
              <a:buChar char="•"/>
            </a:pPr>
            <a:r>
              <a:rPr lang="en-US" sz="1600" b="1" dirty="0"/>
              <a:t>Promote Environmental Sustainability</a:t>
            </a:r>
            <a:r>
              <a:rPr lang="en-US" sz="1600" dirty="0"/>
              <a:t>: Reduce fuel consumption and emissions by minimizing the time spent searching for parking.</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3351"/>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PROPOSED ARCHITECTURE</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828800" y="4834843"/>
            <a:ext cx="4035552" cy="228599"/>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5</a:t>
            </a:fld>
            <a:endParaRPr lang="en-US" altLang="en-US"/>
          </a:p>
        </p:txBody>
      </p:sp>
      <p:sp>
        <p:nvSpPr>
          <p:cNvPr id="8" name="Oval 7"/>
          <p:cNvSpPr/>
          <p:nvPr/>
        </p:nvSpPr>
        <p:spPr>
          <a:xfrm>
            <a:off x="612648" y="1043135"/>
            <a:ext cx="903732" cy="609600"/>
          </a:xfrm>
          <a:prstGeom prst="ellipse">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Start</a:t>
            </a:r>
          </a:p>
        </p:txBody>
      </p:sp>
      <p:cxnSp>
        <p:nvCxnSpPr>
          <p:cNvPr id="10" name="Straight Arrow Connector 9"/>
          <p:cNvCxnSpPr/>
          <p:nvPr/>
        </p:nvCxnSpPr>
        <p:spPr>
          <a:xfrm>
            <a:off x="1600200" y="1352550"/>
            <a:ext cx="4572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2133600" y="1047751"/>
            <a:ext cx="1143000" cy="604984"/>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Display Main Menu</a:t>
            </a:r>
          </a:p>
        </p:txBody>
      </p:sp>
      <p:cxnSp>
        <p:nvCxnSpPr>
          <p:cNvPr id="16" name="Straight Arrow Connector 15"/>
          <p:cNvCxnSpPr/>
          <p:nvPr/>
        </p:nvCxnSpPr>
        <p:spPr>
          <a:xfrm>
            <a:off x="3352800" y="1352550"/>
            <a:ext cx="5334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Parallelogram 16"/>
          <p:cNvSpPr/>
          <p:nvPr/>
        </p:nvSpPr>
        <p:spPr>
          <a:xfrm>
            <a:off x="3825240" y="976462"/>
            <a:ext cx="1752600" cy="742945"/>
          </a:xfrm>
          <a:prstGeom prst="parallelogram">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User Command</a:t>
            </a:r>
          </a:p>
          <a:p>
            <a:pPr algn="ctr"/>
            <a:r>
              <a:rPr lang="en-IN" sz="1400" dirty="0">
                <a:latin typeface="Times New Roman" panose="02020603050405020304" pitchFamily="18" charset="0"/>
                <a:cs typeface="Times New Roman" panose="02020603050405020304" pitchFamily="18" charset="0"/>
              </a:rPr>
              <a:t>(view/reserve/</a:t>
            </a:r>
          </a:p>
          <a:p>
            <a:pPr algn="ctr"/>
            <a:r>
              <a:rPr lang="en-IN" sz="1400" dirty="0">
                <a:latin typeface="Times New Roman" panose="02020603050405020304" pitchFamily="18" charset="0"/>
                <a:cs typeface="Times New Roman" panose="02020603050405020304" pitchFamily="18" charset="0"/>
              </a:rPr>
              <a:t>vacate)</a:t>
            </a:r>
          </a:p>
        </p:txBody>
      </p:sp>
      <p:cxnSp>
        <p:nvCxnSpPr>
          <p:cNvPr id="19" name="Straight Arrow Connector 18"/>
          <p:cNvCxnSpPr/>
          <p:nvPr/>
        </p:nvCxnSpPr>
        <p:spPr>
          <a:xfrm>
            <a:off x="4572000" y="1986405"/>
            <a:ext cx="0" cy="2805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0" name="Rectangle 19"/>
          <p:cNvSpPr/>
          <p:nvPr/>
        </p:nvSpPr>
        <p:spPr>
          <a:xfrm>
            <a:off x="4145280" y="2296113"/>
            <a:ext cx="914400" cy="28054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latin typeface="Times New Roman" panose="02020603050405020304" pitchFamily="18" charset="0"/>
                <a:cs typeface="Times New Roman" panose="02020603050405020304" pitchFamily="18" charset="0"/>
              </a:rPr>
              <a:t>VIEW</a:t>
            </a:r>
            <a:endParaRPr lang="en-IN" sz="1400" b="1" dirty="0"/>
          </a:p>
        </p:txBody>
      </p:sp>
      <p:cxnSp>
        <p:nvCxnSpPr>
          <p:cNvPr id="22" name="Straight Arrow Connector 21"/>
          <p:cNvCxnSpPr>
            <a:stCxn id="20" idx="2"/>
          </p:cNvCxnSpPr>
          <p:nvPr/>
        </p:nvCxnSpPr>
        <p:spPr>
          <a:xfrm>
            <a:off x="4602480" y="2576658"/>
            <a:ext cx="0" cy="2510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886200" y="2868892"/>
            <a:ext cx="1432560" cy="74815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Display Available </a:t>
            </a:r>
            <a:r>
              <a:rPr lang="en-IN" sz="1400" dirty="0"/>
              <a:t>Spaces </a:t>
            </a:r>
            <a:endParaRPr lang="en-IN" sz="1400" dirty="0">
              <a:latin typeface="Times New Roman" panose="02020603050405020304" pitchFamily="18" charset="0"/>
              <a:cs typeface="Times New Roman" panose="02020603050405020304" pitchFamily="18" charset="0"/>
            </a:endParaRPr>
          </a:p>
        </p:txBody>
      </p:sp>
      <p:cxnSp>
        <p:nvCxnSpPr>
          <p:cNvPr id="27" name="Straight Connector 26"/>
          <p:cNvCxnSpPr/>
          <p:nvPr/>
        </p:nvCxnSpPr>
        <p:spPr>
          <a:xfrm>
            <a:off x="4572000" y="1757805"/>
            <a:ext cx="0" cy="2286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flipH="1">
            <a:off x="1516380" y="1922332"/>
            <a:ext cx="5986271" cy="67883"/>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1539240" y="1986405"/>
            <a:ext cx="0" cy="2805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1066802" y="2308516"/>
            <a:ext cx="1097279" cy="30369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latin typeface="Times New Roman" panose="02020603050405020304" pitchFamily="18" charset="0"/>
                <a:cs typeface="Times New Roman" panose="02020603050405020304" pitchFamily="18" charset="0"/>
              </a:rPr>
              <a:t>RESERVE</a:t>
            </a:r>
          </a:p>
        </p:txBody>
      </p:sp>
      <p:cxnSp>
        <p:nvCxnSpPr>
          <p:cNvPr id="40" name="Straight Arrow Connector 39"/>
          <p:cNvCxnSpPr/>
          <p:nvPr/>
        </p:nvCxnSpPr>
        <p:spPr>
          <a:xfrm>
            <a:off x="1516380" y="3257550"/>
            <a:ext cx="0" cy="23574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4" name="Flowchart: Decision 43"/>
          <p:cNvSpPr/>
          <p:nvPr/>
        </p:nvSpPr>
        <p:spPr>
          <a:xfrm>
            <a:off x="381004" y="3482240"/>
            <a:ext cx="2430775" cy="1299310"/>
          </a:xfrm>
          <a:prstGeom prst="flowChartDecision">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Check the Space Availability and reserve</a:t>
            </a:r>
          </a:p>
        </p:txBody>
      </p:sp>
      <p:cxnSp>
        <p:nvCxnSpPr>
          <p:cNvPr id="46" name="Straight Arrow Connector 45"/>
          <p:cNvCxnSpPr/>
          <p:nvPr/>
        </p:nvCxnSpPr>
        <p:spPr>
          <a:xfrm>
            <a:off x="7502651" y="1922332"/>
            <a:ext cx="0" cy="2043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7" name="Rectangle 46"/>
          <p:cNvSpPr/>
          <p:nvPr/>
        </p:nvSpPr>
        <p:spPr>
          <a:xfrm>
            <a:off x="7006214" y="2141406"/>
            <a:ext cx="992875" cy="28054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latin typeface="Times New Roman" panose="02020603050405020304" pitchFamily="18" charset="0"/>
                <a:cs typeface="Times New Roman" panose="02020603050405020304" pitchFamily="18" charset="0"/>
              </a:rPr>
              <a:t>VACATE</a:t>
            </a:r>
          </a:p>
        </p:txBody>
      </p:sp>
      <p:cxnSp>
        <p:nvCxnSpPr>
          <p:cNvPr id="53" name="Straight Arrow Connector 52"/>
          <p:cNvCxnSpPr/>
          <p:nvPr/>
        </p:nvCxnSpPr>
        <p:spPr>
          <a:xfrm>
            <a:off x="1469509" y="2641932"/>
            <a:ext cx="0" cy="2354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Parallelogram 57"/>
          <p:cNvSpPr/>
          <p:nvPr/>
        </p:nvSpPr>
        <p:spPr>
          <a:xfrm>
            <a:off x="685800" y="2870531"/>
            <a:ext cx="1676398" cy="367188"/>
          </a:xfrm>
          <a:prstGeom prst="parallelogram">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Read space ID</a:t>
            </a:r>
          </a:p>
        </p:txBody>
      </p:sp>
      <p:cxnSp>
        <p:nvCxnSpPr>
          <p:cNvPr id="60" name="Straight Arrow Connector 59"/>
          <p:cNvCxnSpPr/>
          <p:nvPr/>
        </p:nvCxnSpPr>
        <p:spPr>
          <a:xfrm>
            <a:off x="7384164" y="2486974"/>
            <a:ext cx="0" cy="2504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Parallelogram 64"/>
          <p:cNvSpPr/>
          <p:nvPr/>
        </p:nvSpPr>
        <p:spPr>
          <a:xfrm>
            <a:off x="6583680" y="2737585"/>
            <a:ext cx="1615439" cy="338286"/>
          </a:xfrm>
          <a:prstGeom prst="parallelogram">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Read space ID</a:t>
            </a:r>
          </a:p>
        </p:txBody>
      </p:sp>
      <p:cxnSp>
        <p:nvCxnSpPr>
          <p:cNvPr id="67" name="Straight Arrow Connector 66"/>
          <p:cNvCxnSpPr/>
          <p:nvPr/>
        </p:nvCxnSpPr>
        <p:spPr>
          <a:xfrm>
            <a:off x="7391400" y="3122958"/>
            <a:ext cx="0" cy="3703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8" name="Flowchart: Decision 67"/>
          <p:cNvSpPr/>
          <p:nvPr/>
        </p:nvSpPr>
        <p:spPr>
          <a:xfrm>
            <a:off x="6054851" y="3562127"/>
            <a:ext cx="2708145" cy="1205136"/>
          </a:xfrm>
          <a:prstGeom prst="flowChartDecision">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Check if the space is occupied and vacate</a:t>
            </a:r>
          </a:p>
        </p:txBody>
      </p:sp>
      <p:cxnSp>
        <p:nvCxnSpPr>
          <p:cNvPr id="76" name="Straight Arrow Connector 75"/>
          <p:cNvCxnSpPr>
            <a:stCxn id="44" idx="3"/>
          </p:cNvCxnSpPr>
          <p:nvPr/>
        </p:nvCxnSpPr>
        <p:spPr>
          <a:xfrm>
            <a:off x="2811779" y="4131895"/>
            <a:ext cx="1013462" cy="9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23" idx="2"/>
          </p:cNvCxnSpPr>
          <p:nvPr/>
        </p:nvCxnSpPr>
        <p:spPr>
          <a:xfrm>
            <a:off x="4602480" y="3617047"/>
            <a:ext cx="0" cy="2501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68" idx="1"/>
          </p:cNvCxnSpPr>
          <p:nvPr/>
        </p:nvCxnSpPr>
        <p:spPr>
          <a:xfrm flipH="1" flipV="1">
            <a:off x="5349240" y="4145569"/>
            <a:ext cx="705611" cy="191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Oval 81"/>
          <p:cNvSpPr/>
          <p:nvPr/>
        </p:nvSpPr>
        <p:spPr>
          <a:xfrm>
            <a:off x="3886200" y="3886605"/>
            <a:ext cx="1371599" cy="606779"/>
          </a:xfrm>
          <a:prstGeom prst="ellipse">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Exit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JAVA PROGRAMMING  - CONCEPTS USED</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4767263"/>
            <a:ext cx="32004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6</a:t>
            </a:fld>
            <a:endParaRPr lang="en-US" altLang="en-US"/>
          </a:p>
        </p:txBody>
      </p:sp>
      <p:sp>
        <p:nvSpPr>
          <p:cNvPr id="4" name="Rectangle 1"/>
          <p:cNvSpPr>
            <a:spLocks noGrp="1" noChangeArrowheads="1"/>
          </p:cNvSpPr>
          <p:nvPr>
            <p:ph sz="quarter" idx="1"/>
          </p:nvPr>
        </p:nvSpPr>
        <p:spPr bwMode="auto">
          <a:xfrm>
            <a:off x="457200" y="1524059"/>
            <a:ext cx="8229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eaLnBrk="0" fontAlgn="base" hangingPunct="0">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Object-Oriented Programming (OOP)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creating modular and reusable code.</a:t>
            </a:r>
          </a:p>
          <a:p>
            <a:pPr marR="0" lvl="0" algn="just" defTabSz="914400" rtl="0" eaLnBrk="0" fontAlgn="base" latinLnBrk="0" hangingPunct="0">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JDBC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interact with the database and perform CRUD (Create, Read, Update, Delete) operations.</a:t>
            </a:r>
          </a:p>
          <a:p>
            <a:pPr marR="0" lvl="0" algn="just" defTabSz="914400" rtl="0" eaLnBrk="0" fontAlgn="base" latinLnBrk="0" hangingPunct="0">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Multi-threading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handle real-time monitoring and updates efficiently.</a:t>
            </a:r>
          </a:p>
          <a:p>
            <a:pPr marR="0" lvl="0" algn="just" defTabSz="914400" rtl="0" eaLnBrk="0" fontAlgn="base" latinLnBrk="0" hangingPunct="0">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Swing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developing a graphical user interface (GUI) that allows users to interact with the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917"/>
            <a:ext cx="8229600" cy="641033"/>
          </a:xfrm>
          <a:solidFill>
            <a:schemeClr val="bg2">
              <a:lumMod val="75000"/>
            </a:schemeClr>
          </a:solidFill>
        </p:spPr>
        <p:txBody>
          <a:bodyPr>
            <a:no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LIST OF MODULES</a:t>
            </a:r>
          </a:p>
        </p:txBody>
      </p:sp>
      <p:sp>
        <p:nvSpPr>
          <p:cNvPr id="5" name="Footer Placeholder 4"/>
          <p:cNvSpPr>
            <a:spLocks noGrp="1"/>
          </p:cNvSpPr>
          <p:nvPr>
            <p:ph type="ftr" sz="quarter" idx="11"/>
          </p:nvPr>
        </p:nvSpPr>
        <p:spPr>
          <a:xfrm>
            <a:off x="2743200" y="4767263"/>
            <a:ext cx="3276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7</a:t>
            </a:fld>
            <a:endParaRPr lang="en-US" altLang="en-US"/>
          </a:p>
        </p:txBody>
      </p:sp>
      <p:sp>
        <p:nvSpPr>
          <p:cNvPr id="3" name="Content Placeholder 2"/>
          <p:cNvSpPr>
            <a:spLocks noGrp="1"/>
          </p:cNvSpPr>
          <p:nvPr>
            <p:ph sz="quarter" idx="1"/>
          </p:nvPr>
        </p:nvSpPr>
        <p:spPr/>
        <p:txBody>
          <a:bodyPr>
            <a:normAutofit/>
          </a:bodyPr>
          <a:lstStyle/>
          <a:p>
            <a:pPr marL="0" indent="0">
              <a:buNone/>
            </a:pPr>
            <a:r>
              <a:rPr lang="en-US" sz="1600" b="1" dirty="0"/>
              <a:t>Parking Space Management Module</a:t>
            </a:r>
            <a:endParaRPr lang="en-US" sz="1600" dirty="0"/>
          </a:p>
          <a:p>
            <a:pPr>
              <a:buFont typeface="Arial" panose="020B0604020202020204" pitchFamily="34" charset="0"/>
              <a:buChar char="•"/>
            </a:pPr>
            <a:r>
              <a:rPr lang="en-US" sz="1600" dirty="0"/>
              <a:t>Monitors and manages available parking spaces in real-time.</a:t>
            </a:r>
          </a:p>
          <a:p>
            <a:pPr>
              <a:buFont typeface="Arial" panose="020B0604020202020204" pitchFamily="34" charset="0"/>
              <a:buChar char="•"/>
            </a:pPr>
            <a:r>
              <a:rPr lang="en-US" sz="1600" dirty="0"/>
              <a:t>Tracks occupancy and availability.</a:t>
            </a:r>
          </a:p>
          <a:p>
            <a:pPr marL="0" indent="0">
              <a:buNone/>
            </a:pPr>
            <a:endParaRPr lang="en-US" sz="1600" b="1" dirty="0"/>
          </a:p>
          <a:p>
            <a:pPr marL="0" indent="0">
              <a:buNone/>
            </a:pPr>
            <a:r>
              <a:rPr lang="en-US" sz="1600" b="1" dirty="0"/>
              <a:t>User Access &amp; Authentication Module</a:t>
            </a:r>
            <a:endParaRPr lang="en-US" sz="1600" dirty="0"/>
          </a:p>
          <a:p>
            <a:pPr>
              <a:buFont typeface="Arial" panose="020B0604020202020204" pitchFamily="34" charset="0"/>
              <a:buChar char="•"/>
            </a:pPr>
            <a:r>
              <a:rPr lang="en-US" sz="1600" dirty="0"/>
              <a:t>Allows users to register, login, and manage their accounts.</a:t>
            </a:r>
          </a:p>
          <a:p>
            <a:pPr>
              <a:buFont typeface="Arial" panose="020B0604020202020204" pitchFamily="34" charset="0"/>
              <a:buChar char="•"/>
            </a:pPr>
            <a:r>
              <a:rPr lang="en-US" sz="1600" dirty="0"/>
              <a:t>Provides role-based access (e.g., user, admin).</a:t>
            </a:r>
          </a:p>
          <a:p>
            <a:pPr marL="0" indent="0">
              <a:buNone/>
            </a:pPr>
            <a:endParaRPr lang="en-US" sz="1600" b="1" dirty="0"/>
          </a:p>
          <a:p>
            <a:pPr marL="0" indent="0">
              <a:buNone/>
            </a:pPr>
            <a:r>
              <a:rPr lang="en-US" sz="1600" b="1" dirty="0"/>
              <a:t>Parking Reservation Module</a:t>
            </a:r>
            <a:endParaRPr lang="en-US" sz="1600" dirty="0"/>
          </a:p>
          <a:p>
            <a:pPr>
              <a:buFont typeface="Arial" panose="020B0604020202020204" pitchFamily="34" charset="0"/>
              <a:buChar char="•"/>
            </a:pPr>
            <a:r>
              <a:rPr lang="en-US" sz="1600" dirty="0"/>
              <a:t>Allows users to reserve parking spaces in advance.</a:t>
            </a:r>
          </a:p>
          <a:p>
            <a:pPr>
              <a:buFont typeface="Arial" panose="020B0604020202020204" pitchFamily="34" charset="0"/>
              <a:buChar char="•"/>
            </a:pPr>
            <a:r>
              <a:rPr lang="en-US" sz="1600" dirty="0"/>
              <a:t>Provides real-time booking confirmation and reminders.</a:t>
            </a:r>
          </a:p>
          <a:p>
            <a:pPr>
              <a:buFont typeface="Arial" panose="020B0604020202020204" pitchFamily="34" charset="0"/>
              <a:buChar char="•"/>
            </a:pPr>
            <a:endParaRPr lang="en-US" sz="1600" dirty="0"/>
          </a:p>
          <a:p>
            <a:pPr marL="0" indent="0" algn="just">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89" y="122972"/>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8</a:t>
            </a:fld>
            <a:endParaRPr lang="en-US" altLang="en-US"/>
          </a:p>
        </p:txBody>
      </p:sp>
      <p:sp>
        <p:nvSpPr>
          <p:cNvPr id="5" name="Content Placeholder 4"/>
          <p:cNvSpPr>
            <a:spLocks noGrp="1"/>
          </p:cNvSpPr>
          <p:nvPr>
            <p:ph sz="quarter" idx="1"/>
          </p:nvPr>
        </p:nvSpPr>
        <p:spPr/>
        <p:txBody>
          <a:bodyPr>
            <a:noAutofit/>
          </a:bodyPr>
          <a:lstStyle/>
          <a:p>
            <a:pPr marL="0" indent="0" algn="just">
              <a:buNone/>
            </a:pPr>
            <a:r>
              <a:rPr lang="en-US" sz="1800" b="1" dirty="0" err="1">
                <a:latin typeface="Times New Roman" panose="02020603050405020304" pitchFamily="18" charset="0"/>
                <a:cs typeface="Times New Roman" panose="02020603050405020304" pitchFamily="18" charset="0"/>
              </a:rPr>
              <a:t>ParkingSpace</a:t>
            </a:r>
            <a:r>
              <a:rPr lang="en-US" sz="1800" b="1" dirty="0">
                <a:latin typeface="Times New Roman" panose="02020603050405020304" pitchFamily="18" charset="0"/>
                <a:cs typeface="Times New Roman" panose="02020603050405020304" pitchFamily="18" charset="0"/>
              </a:rPr>
              <a:t> Class: </a:t>
            </a:r>
            <a:r>
              <a:rPr lang="en-US" sz="1800" dirty="0">
                <a:latin typeface="Times New Roman" panose="02020603050405020304" pitchFamily="18" charset="0"/>
                <a:cs typeface="Times New Roman" panose="02020603050405020304" pitchFamily="18" charset="0"/>
              </a:rPr>
              <a:t>This class represents an individual parking space. It contains attributes such as id, </a:t>
            </a:r>
            <a:r>
              <a:rPr lang="en-US" sz="1800" dirty="0" err="1">
                <a:latin typeface="Times New Roman" panose="02020603050405020304" pitchFamily="18" charset="0"/>
                <a:cs typeface="Times New Roman" panose="02020603050405020304" pitchFamily="18" charset="0"/>
              </a:rPr>
              <a:t>isOccupied</a:t>
            </a:r>
            <a:r>
              <a:rPr lang="en-US" sz="1800" dirty="0">
                <a:latin typeface="Times New Roman" panose="02020603050405020304" pitchFamily="18" charset="0"/>
                <a:cs typeface="Times New Roman" panose="02020603050405020304" pitchFamily="18" charset="0"/>
              </a:rPr>
              <a:t>, and price. </a:t>
            </a:r>
          </a:p>
          <a:p>
            <a:pPr marL="0" indent="0" algn="just">
              <a:buNone/>
            </a:pPr>
            <a:r>
              <a:rPr lang="en-US" sz="1800" b="1" dirty="0" err="1">
                <a:latin typeface="Times New Roman" panose="02020603050405020304" pitchFamily="18" charset="0"/>
                <a:cs typeface="Times New Roman" panose="02020603050405020304" pitchFamily="18" charset="0"/>
              </a:rPr>
              <a:t>ParkingLot</a:t>
            </a:r>
            <a:r>
              <a:rPr lang="en-US" sz="1800" b="1" dirty="0">
                <a:latin typeface="Times New Roman" panose="02020603050405020304" pitchFamily="18" charset="0"/>
                <a:cs typeface="Times New Roman" panose="02020603050405020304" pitchFamily="18" charset="0"/>
              </a:rPr>
              <a:t> Class: </a:t>
            </a:r>
            <a:r>
              <a:rPr lang="en-US" sz="1800" dirty="0">
                <a:latin typeface="Times New Roman" panose="02020603050405020304" pitchFamily="18" charset="0"/>
                <a:cs typeface="Times New Roman" panose="02020603050405020304" pitchFamily="18" charset="0"/>
              </a:rPr>
              <a:t>This class manages a collection of </a:t>
            </a:r>
            <a:r>
              <a:rPr lang="en-US" sz="1800" dirty="0" err="1">
                <a:latin typeface="Times New Roman" panose="02020603050405020304" pitchFamily="18" charset="0"/>
                <a:cs typeface="Times New Roman" panose="02020603050405020304" pitchFamily="18" charset="0"/>
              </a:rPr>
              <a:t>ParkingSpace</a:t>
            </a:r>
            <a:r>
              <a:rPr lang="en-US" sz="1800" dirty="0">
                <a:latin typeface="Times New Roman" panose="02020603050405020304" pitchFamily="18" charset="0"/>
                <a:cs typeface="Times New Roman" panose="02020603050405020304" pitchFamily="18" charset="0"/>
              </a:rPr>
              <a:t> objects. It includes methods to:</a:t>
            </a:r>
          </a:p>
          <a:p>
            <a:pPr lvl="2" algn="just">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addSpace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ParkingSpace</a:t>
            </a:r>
            <a:r>
              <a:rPr lang="en-US" sz="1200" dirty="0">
                <a:latin typeface="Times New Roman" panose="02020603050405020304" pitchFamily="18" charset="0"/>
                <a:cs typeface="Times New Roman" panose="02020603050405020304" pitchFamily="18" charset="0"/>
              </a:rPr>
              <a:t> space)</a:t>
            </a:r>
          </a:p>
          <a:p>
            <a:pPr lvl="2" algn="just">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displayAvailableSpaces</a:t>
            </a:r>
            <a:r>
              <a:rPr lang="en-US" sz="1200" dirty="0">
                <a:latin typeface="Times New Roman" panose="02020603050405020304" pitchFamily="18" charset="0"/>
                <a:cs typeface="Times New Roman" panose="02020603050405020304" pitchFamily="18" charset="0"/>
              </a:rPr>
              <a:t>() </a:t>
            </a:r>
          </a:p>
          <a:p>
            <a:pPr lvl="2" algn="just">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reserveSpace</a:t>
            </a:r>
            <a:r>
              <a:rPr lang="en-US" sz="1200" dirty="0">
                <a:latin typeface="Times New Roman" panose="02020603050405020304" pitchFamily="18" charset="0"/>
                <a:cs typeface="Times New Roman" panose="02020603050405020304" pitchFamily="18" charset="0"/>
              </a:rPr>
              <a:t>(String id) </a:t>
            </a:r>
          </a:p>
          <a:p>
            <a:pPr lvl="2" algn="just">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vacateSpace</a:t>
            </a:r>
            <a:r>
              <a:rPr lang="en-US" sz="1200" dirty="0">
                <a:latin typeface="Times New Roman" panose="02020603050405020304" pitchFamily="18" charset="0"/>
                <a:cs typeface="Times New Roman" panose="02020603050405020304" pitchFamily="18" charset="0"/>
              </a:rPr>
              <a:t>(String id)</a:t>
            </a:r>
          </a:p>
          <a:p>
            <a:pPr marL="0" indent="0" algn="just">
              <a:buNone/>
            </a:pPr>
            <a:r>
              <a:rPr lang="en-US" sz="1800" b="1" dirty="0" err="1">
                <a:latin typeface="Times New Roman" panose="02020603050405020304" pitchFamily="18" charset="0"/>
                <a:cs typeface="Times New Roman" panose="02020603050405020304" pitchFamily="18" charset="0"/>
              </a:rPr>
              <a:t>ParkingSystem</a:t>
            </a:r>
            <a:r>
              <a:rPr lang="en-US" sz="1800" b="1" dirty="0">
                <a:latin typeface="Times New Roman" panose="02020603050405020304" pitchFamily="18" charset="0"/>
                <a:cs typeface="Times New Roman" panose="02020603050405020304" pitchFamily="18" charset="0"/>
              </a:rPr>
              <a:t> Class: </a:t>
            </a:r>
            <a:r>
              <a:rPr lang="en-US" sz="1800" dirty="0">
                <a:latin typeface="Times New Roman" panose="02020603050405020304" pitchFamily="18" charset="0"/>
                <a:cs typeface="Times New Roman" panose="02020603050405020304" pitchFamily="18" charset="0"/>
              </a:rPr>
              <a:t>This is the main class that runs the application. It initializes a </a:t>
            </a:r>
            <a:r>
              <a:rPr lang="en-US" sz="1800" dirty="0" err="1">
                <a:latin typeface="Times New Roman" panose="02020603050405020304" pitchFamily="18" charset="0"/>
                <a:cs typeface="Times New Roman" panose="02020603050405020304" pitchFamily="18" charset="0"/>
              </a:rPr>
              <a:t>ParkingLot</a:t>
            </a:r>
            <a:r>
              <a:rPr lang="en-US" sz="1800" dirty="0">
                <a:latin typeface="Times New Roman" panose="02020603050405020304" pitchFamily="18" charset="0"/>
                <a:cs typeface="Times New Roman" panose="02020603050405020304" pitchFamily="18" charset="0"/>
              </a:rPr>
              <a:t> instance, adds some parking spaces, and provides a command-line interface for users to interact with the system. Users can view available spaces, reserve a space, vacate a space, or exit the application.</a:t>
            </a:r>
          </a:p>
        </p:txBody>
      </p:sp>
      <p:sp>
        <p:nvSpPr>
          <p:cNvPr id="6" name="Footer Placeholder 4"/>
          <p:cNvSpPr>
            <a:spLocks noGrp="1"/>
          </p:cNvSpPr>
          <p:nvPr>
            <p:ph type="ftr" sz="quarter" idx="11"/>
          </p:nvPr>
        </p:nvSpPr>
        <p:spPr>
          <a:xfrm>
            <a:off x="3124200" y="4767263"/>
            <a:ext cx="32004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SOURCE CODE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9</a:t>
            </a:fld>
            <a:endParaRPr lang="en-US" altLang="en-US"/>
          </a:p>
        </p:txBody>
      </p:sp>
      <p:sp>
        <p:nvSpPr>
          <p:cNvPr id="6" name="Footer Placeholder 4"/>
          <p:cNvSpPr>
            <a:spLocks noGrp="1"/>
          </p:cNvSpPr>
          <p:nvPr>
            <p:ph type="ftr" sz="quarter" idx="11"/>
          </p:nvPr>
        </p:nvSpPr>
        <p:spPr>
          <a:xfrm>
            <a:off x="3124200" y="4767263"/>
            <a:ext cx="31242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24" name="Picture 23">
            <a:extLst>
              <a:ext uri="{FF2B5EF4-FFF2-40B4-BE49-F238E27FC236}">
                <a16:creationId xmlns:a16="http://schemas.microsoft.com/office/drawing/2014/main" id="{AFED801F-D3DE-A28D-E053-CE9E3B4DC5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490" y="1007769"/>
            <a:ext cx="3911350" cy="3200400"/>
          </a:xfrm>
          <a:prstGeom prst="rect">
            <a:avLst/>
          </a:prstGeom>
        </p:spPr>
      </p:pic>
      <p:pic>
        <p:nvPicPr>
          <p:cNvPr id="26" name="Picture 25">
            <a:extLst>
              <a:ext uri="{FF2B5EF4-FFF2-40B4-BE49-F238E27FC236}">
                <a16:creationId xmlns:a16="http://schemas.microsoft.com/office/drawing/2014/main" id="{29F02F01-61D5-027B-C729-DB76C12152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978693"/>
            <a:ext cx="4293436" cy="334565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717</Words>
  <Application>Microsoft Office PowerPoint</Application>
  <PresentationFormat>On-screen Show (16:9)</PresentationFormat>
  <Paragraphs>132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Gill Sans MT</vt:lpstr>
      <vt:lpstr>Times New Roman</vt:lpstr>
      <vt:lpstr>Wingdings</vt:lpstr>
      <vt:lpstr>Wingdings 3</vt:lpstr>
      <vt:lpstr>Origin</vt:lpstr>
      <vt:lpstr>CGB1201 – JAVA PROGRAMMING </vt:lpstr>
      <vt:lpstr>PowerPoint Presentation</vt:lpstr>
      <vt:lpstr>PROBLEM IDENTIFICATION</vt:lpstr>
      <vt:lpstr>OBJECTIVE </vt:lpstr>
      <vt:lpstr>PROPOSED ARCHITECTURE</vt:lpstr>
      <vt:lpstr>JAVA PROGRAMMING  - CONCEPTS USED</vt:lpstr>
      <vt:lpstr>LIST OF MODULES</vt:lpstr>
      <vt:lpstr>MODULE DESCRIPTION</vt:lpstr>
      <vt:lpstr>SOURCE CODE</vt:lpstr>
      <vt:lpstr>SOURCE CODE</vt:lpstr>
      <vt:lpstr>SOURCE CODE</vt:lpstr>
      <vt:lpstr>RESULTS AND DISCUSSION</vt:lpstr>
      <vt:lpstr>RESULTS AND DISCUSSION</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CGB1201 – JAVA PROGRAMMING PROJECT REVIEW-2</dc:title>
  <dc:creator/>
  <cp:lastModifiedBy/>
  <cp:revision>4</cp:revision>
  <dcterms:created xsi:type="dcterms:W3CDTF">2024-11-25T03:48:09Z</dcterms:created>
  <dcterms:modified xsi:type="dcterms:W3CDTF">2024-12-03T05:07:20Z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3ADCBC012C194ABE856608942E9DE4EB_13</vt:lpwstr>
  </property>
  <property fmtid="{D5CDD505-2E9C-101B-9397-08002B2CF9AE}" pid="3" name="KSOProductBuildVer">
    <vt:lpwstr>1033-12.2.0.18607</vt:lpwstr>
  </property>
</Properties>
</file>