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1" r:id="rId2"/>
    <p:sldId id="290" r:id="rId3"/>
    <p:sldId id="277" r:id="rId4"/>
    <p:sldId id="291" r:id="rId5"/>
    <p:sldId id="292" r:id="rId6"/>
    <p:sldId id="279" r:id="rId7"/>
    <p:sldId id="282" r:id="rId8"/>
    <p:sldId id="293" r:id="rId9"/>
    <p:sldId id="294" r:id="rId10"/>
    <p:sldId id="283" r:id="rId11"/>
    <p:sldId id="295" r:id="rId12"/>
    <p:sldId id="299" r:id="rId13"/>
    <p:sldId id="284" r:id="rId14"/>
    <p:sldId id="296" r:id="rId15"/>
    <p:sldId id="297" r:id="rId16"/>
    <p:sldId id="298" r:id="rId17"/>
    <p:sldId id="285" r:id="rId18"/>
    <p:sldId id="28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32C53B-AD81-4FF1-89F2-703BE8BFE380}" v="1299" dt="2021-11-06T07:12:46.427"/>
    <p1510:client id="{64BE16DE-C8BF-4637-998E-94111C69955F}" v="29" dt="2021-11-07T08:21:34.121"/>
    <p1510:client id="{CD769AFB-9A30-455F-99BB-25CF35FC7155}" v="2250" dt="2021-11-07T08:23:05.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p:scale>
          <a:sx n="100" d="100"/>
          <a:sy n="100" d="100"/>
        </p:scale>
        <p:origin x="96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11/11/2021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11/11/2021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11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11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11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11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11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11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11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11 November 2021</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11 November 2021</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11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11 November 2021</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11 November 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kaggle.com/palashiitk/cricket-odi-resul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6002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smtClean="0"/>
              <a:pPr/>
              <a:t>11 November 2021</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1295400" y="1905000"/>
            <a:ext cx="6518845" cy="954107"/>
          </a:xfrm>
          <a:prstGeom prst="rect">
            <a:avLst/>
          </a:prstGeom>
        </p:spPr>
        <p:txBody>
          <a:bodyPr wrap="square" lIns="91440" tIns="45720" rIns="91440" bIns="45720" anchor="t">
            <a:spAutoFit/>
          </a:bodyPr>
          <a:lstStyle/>
          <a:p>
            <a:pPr algn="ctr"/>
            <a:r>
              <a:rPr lang="en-IN" sz="2800" dirty="0">
                <a:latin typeface="Arial"/>
                <a:cs typeface="Arial"/>
              </a:rPr>
              <a:t>DATA VISUALIZATION USING PYTHON</a:t>
            </a:r>
          </a:p>
        </p:txBody>
      </p:sp>
      <p:sp>
        <p:nvSpPr>
          <p:cNvPr id="8" name="Rectangle 7"/>
          <p:cNvSpPr/>
          <p:nvPr/>
        </p:nvSpPr>
        <p:spPr>
          <a:xfrm>
            <a:off x="762000" y="3048000"/>
            <a:ext cx="6934200" cy="1426031"/>
          </a:xfrm>
          <a:prstGeom prst="rect">
            <a:avLst/>
          </a:prstGeom>
        </p:spPr>
        <p:txBody>
          <a:bodyPr wrap="square" lIns="91440" tIns="45720" rIns="91440" bIns="45720" anchor="t">
            <a:spAutoFit/>
          </a:bodyPr>
          <a:lstStyle/>
          <a:p>
            <a:r>
              <a:rPr lang="en-US" dirty="0">
                <a:latin typeface="Arial"/>
                <a:cs typeface="Arial"/>
              </a:rPr>
              <a:t>Project Guide :</a:t>
            </a:r>
            <a:r>
              <a:rPr lang="en-US" sz="1800" dirty="0">
                <a:effectLst/>
                <a:latin typeface="Arial" panose="020B0604020202020204" pitchFamily="34" charset="0"/>
                <a:ea typeface="Arial" panose="020B0604020202020204" pitchFamily="34" charset="0"/>
              </a:rPr>
              <a:t>Mr. S. </a:t>
            </a:r>
            <a:r>
              <a:rPr lang="en-US" sz="1800" dirty="0" err="1">
                <a:effectLst/>
                <a:latin typeface="Arial" panose="020B0604020202020204" pitchFamily="34" charset="0"/>
                <a:ea typeface="Arial" panose="020B0604020202020204" pitchFamily="34" charset="0"/>
              </a:rPr>
              <a:t>Dhamodaran</a:t>
            </a:r>
            <a:r>
              <a:rPr lang="en-US" sz="1800" dirty="0">
                <a:effectLst/>
                <a:latin typeface="Arial" panose="020B0604020202020204" pitchFamily="34" charset="0"/>
                <a:ea typeface="Arial" panose="020B0604020202020204" pitchFamily="34" charset="0"/>
              </a:rPr>
              <a:t> </a:t>
            </a:r>
            <a:endParaRPr lang="en-US" dirty="0">
              <a:latin typeface="Arial" panose="020B0604020202020204" pitchFamily="34" charset="0"/>
              <a:cs typeface="Arial"/>
            </a:endParaRPr>
          </a:p>
          <a:p>
            <a:endParaRPr lang="en-US" dirty="0">
              <a:latin typeface="Arial"/>
              <a:cs typeface="Arial"/>
            </a:endParaRPr>
          </a:p>
          <a:p>
            <a:pPr>
              <a:lnSpc>
                <a:spcPct val="150000"/>
              </a:lnSpc>
            </a:pPr>
            <a:r>
              <a:rPr lang="en-US" dirty="0">
                <a:latin typeface="Arial"/>
                <a:cs typeface="Arial"/>
              </a:rPr>
              <a:t>Name of the Student: PATIBANDLA VENKATA LOHITH KUMAR</a:t>
            </a:r>
          </a:p>
          <a:p>
            <a:pPr>
              <a:lnSpc>
                <a:spcPct val="150000"/>
              </a:lnSpc>
            </a:pPr>
            <a:r>
              <a:rPr lang="en-US" dirty="0">
                <a:latin typeface="Arial"/>
                <a:cs typeface="Arial"/>
              </a:rPr>
              <a:t>Register Number: 39111135</a:t>
            </a:r>
            <a:endParaRPr lang="en-US" dirty="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11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vert="horz" lIns="91440" tIns="45720" rIns="91440" bIns="45720" rtlCol="0" anchor="t">
            <a:normAutofit fontScale="85000" lnSpcReduction="20000"/>
          </a:bodyPr>
          <a:lstStyle/>
          <a:p>
            <a:pPr algn="just">
              <a:lnSpc>
                <a:spcPct val="150000"/>
              </a:lnSpc>
            </a:pPr>
            <a:r>
              <a:rPr lang="en-US" sz="2800" dirty="0">
                <a:latin typeface="Arial"/>
                <a:cs typeface="Arial"/>
              </a:rPr>
              <a:t>The dataset will be imported and we have to perform data cleaning and read the data frames to visualize the data inform of tables, doing this will make us to understand the data from the dataset in an easy way.</a:t>
            </a:r>
          </a:p>
          <a:p>
            <a:pPr algn="just">
              <a:lnSpc>
                <a:spcPct val="150000"/>
              </a:lnSpc>
            </a:pPr>
            <a:r>
              <a:rPr lang="en-US" sz="2800" dirty="0">
                <a:latin typeface="Arial"/>
                <a:cs typeface="Arial"/>
              </a:rPr>
              <a:t>We need Python in Jupyter notebook to import the modules and we can count the values form the dataset to visualize the data from dataset. </a:t>
            </a:r>
            <a:endParaRPr lang="en-US" sz="2800" dirty="0">
              <a:latin typeface="Arial" pitchFamily="34" charset="0"/>
              <a:cs typeface="Arial" pitchFamily="34" charset="0"/>
            </a:endParaRPr>
          </a:p>
          <a:p>
            <a:pPr algn="just">
              <a:lnSpc>
                <a:spcPct val="150000"/>
              </a:lnSpc>
            </a:pPr>
            <a:r>
              <a:rPr lang="en-US" sz="2800" dirty="0">
                <a:latin typeface="Arial"/>
                <a:cs typeface="Arial"/>
              </a:rPr>
              <a:t>I had used </a:t>
            </a:r>
            <a:r>
              <a:rPr lang="en-US" sz="2800" b="1" dirty="0">
                <a:latin typeface="Arial"/>
                <a:cs typeface="Arial"/>
              </a:rPr>
              <a:t>countplot</a:t>
            </a:r>
            <a:r>
              <a:rPr lang="en-US" sz="2800" dirty="0">
                <a:latin typeface="Arial"/>
                <a:cs typeface="Arial"/>
              </a:rPr>
              <a:t> technique to count the values from data and plot the graph, and </a:t>
            </a:r>
            <a:r>
              <a:rPr lang="en-US" sz="2800" b="1" dirty="0">
                <a:latin typeface="Arial"/>
                <a:cs typeface="Arial"/>
              </a:rPr>
              <a:t>stripplot</a:t>
            </a:r>
            <a:r>
              <a:rPr lang="en-US" sz="2800" dirty="0">
                <a:latin typeface="Arial"/>
                <a:cs typeface="Arial"/>
              </a:rPr>
              <a:t> techniques to plot the graph in scatter graph.</a:t>
            </a:r>
            <a:endParaRPr lang="en-US" sz="2800" dirty="0" err="1">
              <a:latin typeface="Arial" pitchFamily="34" charset="0"/>
              <a:cs typeface="Arial" pitchFamily="34" charset="0"/>
            </a:endParaRPr>
          </a:p>
          <a:p>
            <a:pPr algn="just">
              <a:lnSpc>
                <a:spcPct val="90000"/>
              </a:lnSpc>
            </a:pPr>
            <a:endParaRPr lang="en-US" sz="2800" dirty="0">
              <a:latin typeface="Arial" pitchFamily="34" charset="0"/>
              <a:cs typeface="Arial" pitchFamily="34" charset="0"/>
            </a:endParaRPr>
          </a:p>
          <a:p>
            <a:endParaRPr lang="en-US" dirty="0"/>
          </a:p>
        </p:txBody>
      </p:sp>
    </p:spTree>
    <p:extLst>
      <p:ext uri="{BB962C8B-B14F-4D97-AF65-F5344CB8AC3E}">
        <p14:creationId xmlns:p14="http://schemas.microsoft.com/office/powerpoint/2010/main" val="1250361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DC30E-3231-4902-B1B8-3FABDF008F67}"/>
              </a:ext>
            </a:extLst>
          </p:cNvPr>
          <p:cNvSpPr>
            <a:spLocks noGrp="1"/>
          </p:cNvSpPr>
          <p:nvPr>
            <p:ph idx="1"/>
          </p:nvPr>
        </p:nvSpPr>
        <p:spPr/>
        <p:txBody>
          <a:bodyPr vert="horz" lIns="91440" tIns="45720" rIns="91440" bIns="45720" rtlCol="0" anchor="t">
            <a:normAutofit/>
          </a:bodyPr>
          <a:lstStyle/>
          <a:p>
            <a:pPr algn="just"/>
            <a:r>
              <a:rPr lang="en-US" sz="2400" dirty="0">
                <a:cs typeface="Calibri"/>
              </a:rPr>
              <a:t>The</a:t>
            </a:r>
            <a:r>
              <a:rPr lang="en-US" sz="2400" b="1" dirty="0">
                <a:cs typeface="Calibri"/>
              </a:rPr>
              <a:t> xticks</a:t>
            </a:r>
            <a:r>
              <a:rPr lang="en-US" sz="2400" dirty="0">
                <a:cs typeface="Calibri"/>
              </a:rPr>
              <a:t> is a function rotation techniques which will mention the data  </a:t>
            </a:r>
            <a:r>
              <a:rPr lang="en-US" sz="2400" dirty="0">
                <a:ea typeface="+mn-lt"/>
                <a:cs typeface="+mn-lt"/>
              </a:rPr>
              <a:t>to rotate the date ticks on the x axis by a specified amount of degrees.</a:t>
            </a:r>
          </a:p>
          <a:p>
            <a:pPr algn="just"/>
            <a:r>
              <a:rPr lang="en-US" sz="2400" dirty="0">
                <a:cs typeface="Calibri"/>
              </a:rPr>
              <a:t>We can use the </a:t>
            </a:r>
            <a:r>
              <a:rPr lang="en-US" sz="2400" b="1" dirty="0">
                <a:cs typeface="Calibri"/>
              </a:rPr>
              <a:t>savefig</a:t>
            </a:r>
            <a:r>
              <a:rPr lang="en-US" sz="2400" dirty="0">
                <a:cs typeface="Calibri"/>
              </a:rPr>
              <a:t> method to save the plotted graphs to our files.</a:t>
            </a:r>
          </a:p>
          <a:p>
            <a:pPr algn="just"/>
            <a:r>
              <a:rPr lang="en-US" sz="2400" b="1" dirty="0">
                <a:ea typeface="+mn-lt"/>
                <a:cs typeface="+mn-lt"/>
              </a:rPr>
              <a:t>Mean()</a:t>
            </a:r>
            <a:r>
              <a:rPr lang="en-US" sz="2400" dirty="0">
                <a:ea typeface="+mn-lt"/>
                <a:cs typeface="+mn-lt"/>
              </a:rPr>
              <a:t> function can be used to calculate mean/average of a</a:t>
            </a:r>
            <a:r>
              <a:rPr lang="en-US" sz="2400" b="1" dirty="0">
                <a:ea typeface="+mn-lt"/>
                <a:cs typeface="+mn-lt"/>
              </a:rPr>
              <a:t> </a:t>
            </a:r>
            <a:r>
              <a:rPr lang="en-US" sz="2400" dirty="0">
                <a:ea typeface="+mn-lt"/>
                <a:cs typeface="+mn-lt"/>
              </a:rPr>
              <a:t>given list of numbers. It returns mean of the data set passed as parameters.</a:t>
            </a:r>
          </a:p>
          <a:p>
            <a:pPr algn="just"/>
            <a:r>
              <a:rPr lang="en-US" sz="2400" b="1" dirty="0">
                <a:cs typeface="Calibri"/>
              </a:rPr>
              <a:t>Figsize</a:t>
            </a:r>
            <a:r>
              <a:rPr lang="en-US" sz="2400" dirty="0">
                <a:cs typeface="Calibri"/>
              </a:rPr>
              <a:t> can be used to present the graph in a particular size we need.</a:t>
            </a:r>
          </a:p>
        </p:txBody>
      </p:sp>
      <p:sp>
        <p:nvSpPr>
          <p:cNvPr id="4" name="Date Placeholder 3">
            <a:extLst>
              <a:ext uri="{FF2B5EF4-FFF2-40B4-BE49-F238E27FC236}">
                <a16:creationId xmlns:a16="http://schemas.microsoft.com/office/drawing/2014/main" id="{FBD8B161-E897-410E-BE30-D53AE17A8CFF}"/>
              </a:ext>
            </a:extLst>
          </p:cNvPr>
          <p:cNvSpPr>
            <a:spLocks noGrp="1"/>
          </p:cNvSpPr>
          <p:nvPr>
            <p:ph type="dt" sz="half" idx="10"/>
          </p:nvPr>
        </p:nvSpPr>
        <p:spPr/>
        <p:txBody>
          <a:bodyPr/>
          <a:lstStyle/>
          <a:p>
            <a:fld id="{A2414E9F-A237-4082-B37B-D926ADB268EE}" type="datetime3">
              <a:rPr lang="en-US" smtClean="0"/>
              <a:pPr/>
              <a:t>11 November 2021</a:t>
            </a:fld>
            <a:endParaRPr lang="en-US"/>
          </a:p>
        </p:txBody>
      </p:sp>
      <p:sp>
        <p:nvSpPr>
          <p:cNvPr id="5" name="Footer Placeholder 4">
            <a:extLst>
              <a:ext uri="{FF2B5EF4-FFF2-40B4-BE49-F238E27FC236}">
                <a16:creationId xmlns:a16="http://schemas.microsoft.com/office/drawing/2014/main" id="{BC5A1621-BC58-4637-8E5A-B34CDBD52C8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1580A76-9532-4B3C-A9E8-750E6805260F}"/>
              </a:ext>
            </a:extLst>
          </p:cNvPr>
          <p:cNvSpPr>
            <a:spLocks noGrp="1"/>
          </p:cNvSpPr>
          <p:nvPr>
            <p:ph type="sldNum" sz="quarter" idx="12"/>
          </p:nvPr>
        </p:nvSpPr>
        <p:spPr/>
        <p:txBody>
          <a:bodyPr/>
          <a:lstStyle/>
          <a:p>
            <a:fld id="{7B28076C-CE04-4A00-BFAA-A90EA8355859}" type="slidenum">
              <a:rPr lang="en-US" smtClean="0"/>
              <a:pPr/>
              <a:t>11</a:t>
            </a:fld>
            <a:endParaRPr lang="en-US"/>
          </a:p>
        </p:txBody>
      </p:sp>
    </p:spTree>
    <p:extLst>
      <p:ext uri="{BB962C8B-B14F-4D97-AF65-F5344CB8AC3E}">
        <p14:creationId xmlns:p14="http://schemas.microsoft.com/office/powerpoint/2010/main" val="3523778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3A86-E7DD-4479-94A5-B7999E4E805E}"/>
              </a:ext>
            </a:extLst>
          </p:cNvPr>
          <p:cNvSpPr>
            <a:spLocks noGrp="1"/>
          </p:cNvSpPr>
          <p:nvPr>
            <p:ph type="title"/>
          </p:nvPr>
        </p:nvSpPr>
        <p:spPr/>
        <p:txBody>
          <a:bodyPr/>
          <a:lstStyle/>
          <a:p>
            <a:r>
              <a:rPr lang="en-US">
                <a:solidFill>
                  <a:srgbClr val="FF0000"/>
                </a:solidFill>
                <a:cs typeface="Calibri"/>
              </a:rPr>
              <a:t>Application Snapshots</a:t>
            </a:r>
          </a:p>
        </p:txBody>
      </p:sp>
      <p:pic>
        <p:nvPicPr>
          <p:cNvPr id="7" name="Picture 7" descr="Graphical user interface, text, application&#10;&#10;Description automatically generated">
            <a:extLst>
              <a:ext uri="{FF2B5EF4-FFF2-40B4-BE49-F238E27FC236}">
                <a16:creationId xmlns:a16="http://schemas.microsoft.com/office/drawing/2014/main" id="{7D4418FF-7C6E-4507-BBB2-DB1C9BB4A216}"/>
              </a:ext>
            </a:extLst>
          </p:cNvPr>
          <p:cNvPicPr>
            <a:picLocks noGrp="1" noChangeAspect="1"/>
          </p:cNvPicPr>
          <p:nvPr>
            <p:ph idx="1"/>
          </p:nvPr>
        </p:nvPicPr>
        <p:blipFill>
          <a:blip r:embed="rId2"/>
          <a:stretch>
            <a:fillRect/>
          </a:stretch>
        </p:blipFill>
        <p:spPr>
          <a:xfrm>
            <a:off x="457200" y="1447800"/>
            <a:ext cx="8239205" cy="4084773"/>
          </a:xfrm>
        </p:spPr>
      </p:pic>
      <p:sp>
        <p:nvSpPr>
          <p:cNvPr id="4" name="Date Placeholder 3">
            <a:extLst>
              <a:ext uri="{FF2B5EF4-FFF2-40B4-BE49-F238E27FC236}">
                <a16:creationId xmlns:a16="http://schemas.microsoft.com/office/drawing/2014/main" id="{1A7FB09A-C3F7-424C-A06C-6E9344212D88}"/>
              </a:ext>
            </a:extLst>
          </p:cNvPr>
          <p:cNvSpPr>
            <a:spLocks noGrp="1"/>
          </p:cNvSpPr>
          <p:nvPr>
            <p:ph type="dt" sz="half" idx="10"/>
          </p:nvPr>
        </p:nvSpPr>
        <p:spPr/>
        <p:txBody>
          <a:bodyPr/>
          <a:lstStyle/>
          <a:p>
            <a:fld id="{A2414E9F-A237-4082-B37B-D926ADB268EE}" type="datetime3">
              <a:rPr lang="en-US" smtClean="0"/>
              <a:pPr/>
              <a:t>11 November 2021</a:t>
            </a:fld>
            <a:endParaRPr lang="en-US"/>
          </a:p>
        </p:txBody>
      </p:sp>
      <p:sp>
        <p:nvSpPr>
          <p:cNvPr id="5" name="Footer Placeholder 4">
            <a:extLst>
              <a:ext uri="{FF2B5EF4-FFF2-40B4-BE49-F238E27FC236}">
                <a16:creationId xmlns:a16="http://schemas.microsoft.com/office/drawing/2014/main" id="{258B7320-ACF3-49F4-9122-1BF89C98DCE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0C5254E-42E5-4118-977B-5C5582857D85}"/>
              </a:ext>
            </a:extLst>
          </p:cNvPr>
          <p:cNvSpPr>
            <a:spLocks noGrp="1"/>
          </p:cNvSpPr>
          <p:nvPr>
            <p:ph type="sldNum" sz="quarter" idx="12"/>
          </p:nvPr>
        </p:nvSpPr>
        <p:spPr/>
        <p:txBody>
          <a:bodyPr/>
          <a:lstStyle/>
          <a:p>
            <a:fld id="{7B28076C-CE04-4A00-BFAA-A90EA8355859}" type="slidenum">
              <a:rPr lang="en-US" smtClean="0"/>
              <a:pPr/>
              <a:t>12</a:t>
            </a:fld>
            <a:endParaRPr lang="en-US"/>
          </a:p>
        </p:txBody>
      </p:sp>
      <p:sp>
        <p:nvSpPr>
          <p:cNvPr id="8" name="TextBox 7">
            <a:extLst>
              <a:ext uri="{FF2B5EF4-FFF2-40B4-BE49-F238E27FC236}">
                <a16:creationId xmlns:a16="http://schemas.microsoft.com/office/drawing/2014/main" id="{678A5CE7-26CA-425D-9A85-F8016B861D50}"/>
              </a:ext>
            </a:extLst>
          </p:cNvPr>
          <p:cNvSpPr txBox="1"/>
          <p:nvPr/>
        </p:nvSpPr>
        <p:spPr>
          <a:xfrm>
            <a:off x="3603812" y="562087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Jupyter Interface</a:t>
            </a:r>
          </a:p>
        </p:txBody>
      </p:sp>
    </p:spTree>
    <p:extLst>
      <p:ext uri="{BB962C8B-B14F-4D97-AF65-F5344CB8AC3E}">
        <p14:creationId xmlns:p14="http://schemas.microsoft.com/office/powerpoint/2010/main" val="62036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11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a:solidFill>
                  <a:srgbClr val="C00000"/>
                </a:solidFill>
                <a:latin typeface="Arial"/>
                <a:cs typeface="Arial"/>
              </a:rPr>
              <a:t>Result</a:t>
            </a:r>
            <a:endParaRPr lang="en-US" dirty="0">
              <a:solidFill>
                <a:srgbClr val="C00000"/>
              </a:solidFill>
              <a:latin typeface="Arial" pitchFamily="34" charset="0"/>
              <a:cs typeface="Arial" pitchFamily="34" charset="0"/>
            </a:endParaRPr>
          </a:p>
        </p:txBody>
      </p:sp>
      <p:sp>
        <p:nvSpPr>
          <p:cNvPr id="8" name="Content Placeholder 2"/>
          <p:cNvSpPr>
            <a:spLocks noGrp="1"/>
          </p:cNvSpPr>
          <p:nvPr>
            <p:ph idx="1"/>
          </p:nvPr>
        </p:nvSpPr>
        <p:spPr>
          <a:xfrm>
            <a:off x="457200" y="1600200"/>
            <a:ext cx="8305800" cy="4572000"/>
          </a:xfrm>
        </p:spPr>
        <p:txBody>
          <a:bodyPr vert="horz" lIns="91440" tIns="45720" rIns="91440" bIns="45720" rtlCol="0" anchor="t">
            <a:normAutofit/>
          </a:bodyPr>
          <a:lstStyle/>
          <a:p>
            <a:pPr marL="0" indent="0" algn="just">
              <a:lnSpc>
                <a:spcPct val="150000"/>
              </a:lnSpc>
              <a:buNone/>
            </a:pPr>
            <a:endParaRPr lang="en-US" sz="2800" dirty="0">
              <a:latin typeface="Arial" pitchFamily="34" charset="0"/>
              <a:cs typeface="Arial" pitchFamily="34" charset="0"/>
            </a:endParaRPr>
          </a:p>
          <a:p>
            <a:endParaRPr lang="en-US" dirty="0"/>
          </a:p>
        </p:txBody>
      </p:sp>
      <p:pic>
        <p:nvPicPr>
          <p:cNvPr id="2" name="Picture 2" descr="Chart, histogram&#10;&#10;Description automatically generated">
            <a:extLst>
              <a:ext uri="{FF2B5EF4-FFF2-40B4-BE49-F238E27FC236}">
                <a16:creationId xmlns:a16="http://schemas.microsoft.com/office/drawing/2014/main" id="{0C81EF0B-BB64-40F4-A755-62BB5E68D299}"/>
              </a:ext>
            </a:extLst>
          </p:cNvPr>
          <p:cNvPicPr>
            <a:picLocks noChangeAspect="1"/>
          </p:cNvPicPr>
          <p:nvPr/>
        </p:nvPicPr>
        <p:blipFill>
          <a:blip r:embed="rId2"/>
          <a:stretch>
            <a:fillRect/>
          </a:stretch>
        </p:blipFill>
        <p:spPr>
          <a:xfrm>
            <a:off x="703090" y="1395065"/>
            <a:ext cx="7795451" cy="3923797"/>
          </a:xfrm>
          <a:prstGeom prst="rect">
            <a:avLst/>
          </a:prstGeom>
        </p:spPr>
      </p:pic>
      <p:sp>
        <p:nvSpPr>
          <p:cNvPr id="3" name="TextBox 2">
            <a:extLst>
              <a:ext uri="{FF2B5EF4-FFF2-40B4-BE49-F238E27FC236}">
                <a16:creationId xmlns:a16="http://schemas.microsoft.com/office/drawing/2014/main" id="{AB005C6C-77BE-4EC0-BC1D-C8EC9E05999A}"/>
              </a:ext>
            </a:extLst>
          </p:cNvPr>
          <p:cNvSpPr txBox="1"/>
          <p:nvPr/>
        </p:nvSpPr>
        <p:spPr>
          <a:xfrm rot="-10800000" flipV="1">
            <a:off x="3277240" y="523140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Graph on ground values</a:t>
            </a:r>
          </a:p>
        </p:txBody>
      </p:sp>
    </p:spTree>
    <p:extLst>
      <p:ext uri="{BB962C8B-B14F-4D97-AF65-F5344CB8AC3E}">
        <p14:creationId xmlns:p14="http://schemas.microsoft.com/office/powerpoint/2010/main" val="22586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B711-CC04-4D8D-AAAD-7A6288CDF9A5}"/>
              </a:ext>
            </a:extLst>
          </p:cNvPr>
          <p:cNvSpPr>
            <a:spLocks noGrp="1"/>
          </p:cNvSpPr>
          <p:nvPr>
            <p:ph type="title"/>
          </p:nvPr>
        </p:nvSpPr>
        <p:spPr/>
        <p:txBody>
          <a:bodyPr/>
          <a:lstStyle/>
          <a:p>
            <a:endParaRPr lang="en-US" dirty="0">
              <a:solidFill>
                <a:srgbClr val="FF0000"/>
              </a:solidFill>
              <a:cs typeface="Calibri"/>
            </a:endParaRPr>
          </a:p>
        </p:txBody>
      </p:sp>
      <p:pic>
        <p:nvPicPr>
          <p:cNvPr id="7" name="Picture 7" descr="Chart, bar chart, histogram&#10;&#10;Description automatically generated">
            <a:extLst>
              <a:ext uri="{FF2B5EF4-FFF2-40B4-BE49-F238E27FC236}">
                <a16:creationId xmlns:a16="http://schemas.microsoft.com/office/drawing/2014/main" id="{5FDE867D-4EA7-4366-A4B8-2324C3D628E2}"/>
              </a:ext>
            </a:extLst>
          </p:cNvPr>
          <p:cNvPicPr>
            <a:picLocks noGrp="1" noChangeAspect="1"/>
          </p:cNvPicPr>
          <p:nvPr>
            <p:ph idx="1"/>
          </p:nvPr>
        </p:nvPicPr>
        <p:blipFill>
          <a:blip r:embed="rId2"/>
          <a:stretch>
            <a:fillRect/>
          </a:stretch>
        </p:blipFill>
        <p:spPr>
          <a:xfrm>
            <a:off x="848325" y="1368634"/>
            <a:ext cx="7437743" cy="4720156"/>
          </a:xfrm>
        </p:spPr>
      </p:pic>
      <p:sp>
        <p:nvSpPr>
          <p:cNvPr id="4" name="Date Placeholder 3">
            <a:extLst>
              <a:ext uri="{FF2B5EF4-FFF2-40B4-BE49-F238E27FC236}">
                <a16:creationId xmlns:a16="http://schemas.microsoft.com/office/drawing/2014/main" id="{23B80810-4BFF-4DA0-A1F1-C0D3AFFB5499}"/>
              </a:ext>
            </a:extLst>
          </p:cNvPr>
          <p:cNvSpPr>
            <a:spLocks noGrp="1"/>
          </p:cNvSpPr>
          <p:nvPr>
            <p:ph type="dt" sz="half" idx="10"/>
          </p:nvPr>
        </p:nvSpPr>
        <p:spPr/>
        <p:txBody>
          <a:bodyPr/>
          <a:lstStyle/>
          <a:p>
            <a:fld id="{A2414E9F-A237-4082-B37B-D926ADB268EE}" type="datetime3">
              <a:rPr lang="en-US" smtClean="0"/>
              <a:pPr/>
              <a:t>11 November 2021</a:t>
            </a:fld>
            <a:endParaRPr lang="en-US"/>
          </a:p>
        </p:txBody>
      </p:sp>
      <p:sp>
        <p:nvSpPr>
          <p:cNvPr id="5" name="Footer Placeholder 4">
            <a:extLst>
              <a:ext uri="{FF2B5EF4-FFF2-40B4-BE49-F238E27FC236}">
                <a16:creationId xmlns:a16="http://schemas.microsoft.com/office/drawing/2014/main" id="{4C28E7BB-7C4A-4215-9065-CED647E955D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26D471DF-DEF7-492A-B400-5E8B80648E56}"/>
              </a:ext>
            </a:extLst>
          </p:cNvPr>
          <p:cNvSpPr>
            <a:spLocks noGrp="1"/>
          </p:cNvSpPr>
          <p:nvPr>
            <p:ph type="sldNum" sz="quarter" idx="12"/>
          </p:nvPr>
        </p:nvSpPr>
        <p:spPr/>
        <p:txBody>
          <a:bodyPr/>
          <a:lstStyle/>
          <a:p>
            <a:fld id="{7B28076C-CE04-4A00-BFAA-A90EA8355859}" type="slidenum">
              <a:rPr lang="en-US" smtClean="0"/>
              <a:pPr/>
              <a:t>14</a:t>
            </a:fld>
            <a:endParaRPr lang="en-US"/>
          </a:p>
        </p:txBody>
      </p:sp>
    </p:spTree>
    <p:extLst>
      <p:ext uri="{BB962C8B-B14F-4D97-AF65-F5344CB8AC3E}">
        <p14:creationId xmlns:p14="http://schemas.microsoft.com/office/powerpoint/2010/main" val="207859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28B2-3A1B-412C-AEB7-C98C463FC347}"/>
              </a:ext>
            </a:extLst>
          </p:cNvPr>
          <p:cNvSpPr>
            <a:spLocks noGrp="1"/>
          </p:cNvSpPr>
          <p:nvPr>
            <p:ph type="title"/>
          </p:nvPr>
        </p:nvSpPr>
        <p:spPr/>
        <p:txBody>
          <a:bodyPr/>
          <a:lstStyle/>
          <a:p>
            <a:endParaRPr lang="en-US"/>
          </a:p>
        </p:txBody>
      </p:sp>
      <p:pic>
        <p:nvPicPr>
          <p:cNvPr id="7" name="Picture 7" descr="Table&#10;&#10;Description automatically generated">
            <a:extLst>
              <a:ext uri="{FF2B5EF4-FFF2-40B4-BE49-F238E27FC236}">
                <a16:creationId xmlns:a16="http://schemas.microsoft.com/office/drawing/2014/main" id="{A64C2BD1-3BE2-47FC-88D8-753890AFA381}"/>
              </a:ext>
            </a:extLst>
          </p:cNvPr>
          <p:cNvPicPr>
            <a:picLocks noGrp="1" noChangeAspect="1"/>
          </p:cNvPicPr>
          <p:nvPr>
            <p:ph idx="1"/>
          </p:nvPr>
        </p:nvPicPr>
        <p:blipFill>
          <a:blip r:embed="rId2"/>
          <a:stretch>
            <a:fillRect/>
          </a:stretch>
        </p:blipFill>
        <p:spPr>
          <a:xfrm>
            <a:off x="837560" y="1790014"/>
            <a:ext cx="7757031" cy="3391586"/>
          </a:xfrm>
        </p:spPr>
      </p:pic>
      <p:sp>
        <p:nvSpPr>
          <p:cNvPr id="4" name="Date Placeholder 3">
            <a:extLst>
              <a:ext uri="{FF2B5EF4-FFF2-40B4-BE49-F238E27FC236}">
                <a16:creationId xmlns:a16="http://schemas.microsoft.com/office/drawing/2014/main" id="{C4045E93-8B07-4C51-AE25-95BE752F1C01}"/>
              </a:ext>
            </a:extLst>
          </p:cNvPr>
          <p:cNvSpPr>
            <a:spLocks noGrp="1"/>
          </p:cNvSpPr>
          <p:nvPr>
            <p:ph type="dt" sz="half" idx="10"/>
          </p:nvPr>
        </p:nvSpPr>
        <p:spPr/>
        <p:txBody>
          <a:bodyPr/>
          <a:lstStyle/>
          <a:p>
            <a:fld id="{A2414E9F-A237-4082-B37B-D926ADB268EE}" type="datetime3">
              <a:rPr lang="en-US" smtClean="0"/>
              <a:pPr/>
              <a:t>11 November 2021</a:t>
            </a:fld>
            <a:endParaRPr lang="en-US"/>
          </a:p>
        </p:txBody>
      </p:sp>
      <p:sp>
        <p:nvSpPr>
          <p:cNvPr id="5" name="Footer Placeholder 4">
            <a:extLst>
              <a:ext uri="{FF2B5EF4-FFF2-40B4-BE49-F238E27FC236}">
                <a16:creationId xmlns:a16="http://schemas.microsoft.com/office/drawing/2014/main" id="{5FC9FE70-754C-448C-8D62-250D146F74D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A94E3C7-D0EB-47FB-B67D-42FF37FD4FBD}"/>
              </a:ext>
            </a:extLst>
          </p:cNvPr>
          <p:cNvSpPr>
            <a:spLocks noGrp="1"/>
          </p:cNvSpPr>
          <p:nvPr>
            <p:ph type="sldNum" sz="quarter" idx="12"/>
          </p:nvPr>
        </p:nvSpPr>
        <p:spPr/>
        <p:txBody>
          <a:bodyPr/>
          <a:lstStyle/>
          <a:p>
            <a:fld id="{7B28076C-CE04-4A00-BFAA-A90EA8355859}" type="slidenum">
              <a:rPr lang="en-US" smtClean="0"/>
              <a:pPr/>
              <a:t>15</a:t>
            </a:fld>
            <a:endParaRPr lang="en-US"/>
          </a:p>
        </p:txBody>
      </p:sp>
      <p:sp>
        <p:nvSpPr>
          <p:cNvPr id="8" name="TextBox 7">
            <a:extLst>
              <a:ext uri="{FF2B5EF4-FFF2-40B4-BE49-F238E27FC236}">
                <a16:creationId xmlns:a16="http://schemas.microsoft.com/office/drawing/2014/main" id="{F43BA8F8-0622-4696-91A1-DD26827D77E4}"/>
              </a:ext>
            </a:extLst>
          </p:cNvPr>
          <p:cNvSpPr txBox="1"/>
          <p:nvPr/>
        </p:nvSpPr>
        <p:spPr>
          <a:xfrm>
            <a:off x="3200400" y="5486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Data frame of all the teams</a:t>
            </a:r>
          </a:p>
        </p:txBody>
      </p:sp>
    </p:spTree>
    <p:extLst>
      <p:ext uri="{BB962C8B-B14F-4D97-AF65-F5344CB8AC3E}">
        <p14:creationId xmlns:p14="http://schemas.microsoft.com/office/powerpoint/2010/main" val="2647119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93F2-C624-49E6-980F-147D50879BCF}"/>
              </a:ext>
            </a:extLst>
          </p:cNvPr>
          <p:cNvSpPr>
            <a:spLocks noGrp="1"/>
          </p:cNvSpPr>
          <p:nvPr>
            <p:ph type="title"/>
          </p:nvPr>
        </p:nvSpPr>
        <p:spPr/>
        <p:txBody>
          <a:bodyPr/>
          <a:lstStyle/>
          <a:p>
            <a:endParaRPr lang="en-US"/>
          </a:p>
        </p:txBody>
      </p:sp>
      <p:pic>
        <p:nvPicPr>
          <p:cNvPr id="7" name="Picture 7">
            <a:extLst>
              <a:ext uri="{FF2B5EF4-FFF2-40B4-BE49-F238E27FC236}">
                <a16:creationId xmlns:a16="http://schemas.microsoft.com/office/drawing/2014/main" id="{B6D0077A-2ECD-46F3-82A6-B17C9CF25351}"/>
              </a:ext>
            </a:extLst>
          </p:cNvPr>
          <p:cNvPicPr>
            <a:picLocks noGrp="1" noChangeAspect="1"/>
          </p:cNvPicPr>
          <p:nvPr>
            <p:ph idx="1"/>
          </p:nvPr>
        </p:nvPicPr>
        <p:blipFill>
          <a:blip r:embed="rId2"/>
          <a:stretch>
            <a:fillRect/>
          </a:stretch>
        </p:blipFill>
        <p:spPr>
          <a:xfrm>
            <a:off x="838200" y="1600200"/>
            <a:ext cx="7690340" cy="4036106"/>
          </a:xfrm>
        </p:spPr>
      </p:pic>
      <p:sp>
        <p:nvSpPr>
          <p:cNvPr id="4" name="Date Placeholder 3">
            <a:extLst>
              <a:ext uri="{FF2B5EF4-FFF2-40B4-BE49-F238E27FC236}">
                <a16:creationId xmlns:a16="http://schemas.microsoft.com/office/drawing/2014/main" id="{0BE6B50D-9170-4DC4-B700-D6077B0A48D0}"/>
              </a:ext>
            </a:extLst>
          </p:cNvPr>
          <p:cNvSpPr>
            <a:spLocks noGrp="1"/>
          </p:cNvSpPr>
          <p:nvPr>
            <p:ph type="dt" sz="half" idx="10"/>
          </p:nvPr>
        </p:nvSpPr>
        <p:spPr/>
        <p:txBody>
          <a:bodyPr/>
          <a:lstStyle/>
          <a:p>
            <a:fld id="{A2414E9F-A237-4082-B37B-D926ADB268EE}" type="datetime3">
              <a:rPr lang="en-US" smtClean="0"/>
              <a:pPr/>
              <a:t>11 November 2021</a:t>
            </a:fld>
            <a:endParaRPr lang="en-US"/>
          </a:p>
        </p:txBody>
      </p:sp>
      <p:sp>
        <p:nvSpPr>
          <p:cNvPr id="5" name="Footer Placeholder 4">
            <a:extLst>
              <a:ext uri="{FF2B5EF4-FFF2-40B4-BE49-F238E27FC236}">
                <a16:creationId xmlns:a16="http://schemas.microsoft.com/office/drawing/2014/main" id="{D79A8931-31EB-4A3D-9254-3938EE7092C5}"/>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FE157FD-98C0-4839-83CE-2D9EC7F3B33C}"/>
              </a:ext>
            </a:extLst>
          </p:cNvPr>
          <p:cNvSpPr>
            <a:spLocks noGrp="1"/>
          </p:cNvSpPr>
          <p:nvPr>
            <p:ph type="sldNum" sz="quarter" idx="12"/>
          </p:nvPr>
        </p:nvSpPr>
        <p:spPr/>
        <p:txBody>
          <a:bodyPr/>
          <a:lstStyle/>
          <a:p>
            <a:fld id="{7B28076C-CE04-4A00-BFAA-A90EA8355859}" type="slidenum">
              <a:rPr lang="en-US" smtClean="0"/>
              <a:pPr/>
              <a:t>16</a:t>
            </a:fld>
            <a:endParaRPr lang="en-US"/>
          </a:p>
        </p:txBody>
      </p:sp>
      <p:sp>
        <p:nvSpPr>
          <p:cNvPr id="8" name="TextBox 7">
            <a:extLst>
              <a:ext uri="{FF2B5EF4-FFF2-40B4-BE49-F238E27FC236}">
                <a16:creationId xmlns:a16="http://schemas.microsoft.com/office/drawing/2014/main" id="{503200AB-D2C5-48E2-90BB-C2B718EDAB11}"/>
              </a:ext>
            </a:extLst>
          </p:cNvPr>
          <p:cNvSpPr txBox="1"/>
          <p:nvPr/>
        </p:nvSpPr>
        <p:spPr>
          <a:xfrm>
            <a:off x="2566467" y="5803366"/>
            <a:ext cx="40206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Data frame table on Scores of each team</a:t>
            </a:r>
          </a:p>
        </p:txBody>
      </p:sp>
    </p:spTree>
    <p:extLst>
      <p:ext uri="{BB962C8B-B14F-4D97-AF65-F5344CB8AC3E}">
        <p14:creationId xmlns:p14="http://schemas.microsoft.com/office/powerpoint/2010/main" val="269945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11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7" name="Title 1"/>
          <p:cNvSpPr>
            <a:spLocks noGrp="1"/>
          </p:cNvSpPr>
          <p:nvPr>
            <p:ph type="title"/>
          </p:nvPr>
        </p:nvSpPr>
        <p:spPr>
          <a:xfrm>
            <a:off x="533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vert="horz" lIns="91440" tIns="45720" rIns="91440" bIns="45720" rtlCol="0" anchor="t">
            <a:normAutofit/>
          </a:bodyPr>
          <a:lstStyle/>
          <a:p>
            <a:pPr marL="0" indent="0">
              <a:lnSpc>
                <a:spcPct val="150000"/>
              </a:lnSpc>
              <a:buNone/>
            </a:pPr>
            <a:r>
              <a:rPr lang="en-US" sz="2400" dirty="0">
                <a:ea typeface="+mn-lt"/>
                <a:cs typeface="+mn-lt"/>
              </a:rPr>
              <a:t>From  this project we can conclude that all the different type of    visualizations are shown through Python techniques.</a:t>
            </a:r>
            <a:endParaRPr lang="en-US" sz="2400" dirty="0">
              <a:latin typeface="Arial" pitchFamily="34" charset="0"/>
              <a:cs typeface="Arial" pitchFamily="34" charset="0"/>
            </a:endParaRPr>
          </a:p>
          <a:p>
            <a:pPr>
              <a:lnSpc>
                <a:spcPct val="150000"/>
              </a:lnSpc>
            </a:pPr>
            <a:r>
              <a:rPr lang="en-US" sz="2400" dirty="0">
                <a:ea typeface="+mn-lt"/>
                <a:cs typeface="+mn-lt"/>
              </a:rPr>
              <a:t>We have illustrated the .csv file which contains the data of ODI cricket matches that are played from past 35years in different forms of graphs and visualizations. </a:t>
            </a:r>
            <a:endParaRPr lang="en-US" sz="2400" dirty="0">
              <a:latin typeface="Arial"/>
              <a:cs typeface="Arial"/>
            </a:endParaRPr>
          </a:p>
          <a:p>
            <a:pPr>
              <a:lnSpc>
                <a:spcPct val="150000"/>
              </a:lnSpc>
            </a:pPr>
            <a:r>
              <a:rPr lang="en-US" sz="2400" dirty="0">
                <a:ea typeface="+mn-lt"/>
                <a:cs typeface="+mn-lt"/>
              </a:rPr>
              <a:t>We can use any type of data set and even .tsv files to data visualize the information in the formats we like using Python.</a:t>
            </a:r>
            <a:endParaRPr lang="en-US" sz="2400" dirty="0">
              <a:latin typeface="Arial"/>
              <a:cs typeface="Arial"/>
            </a:endParaRPr>
          </a:p>
          <a:p>
            <a:endParaRPr lang="en-US" dirty="0"/>
          </a:p>
        </p:txBody>
      </p:sp>
    </p:spTree>
    <p:extLst>
      <p:ext uri="{BB962C8B-B14F-4D97-AF65-F5344CB8AC3E}">
        <p14:creationId xmlns:p14="http://schemas.microsoft.com/office/powerpoint/2010/main" val="542845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11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txBox="1">
            <a:spLocks/>
          </p:cNvSpPr>
          <p:nvPr/>
        </p:nvSpPr>
        <p:spPr>
          <a:xfrm>
            <a:off x="457200"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graphicFrame>
        <p:nvGraphicFramePr>
          <p:cNvPr id="8" name="Content Placeholder 6"/>
          <p:cNvGraphicFramePr>
            <a:graphicFrameLocks noGrp="1"/>
          </p:cNvGraphicFramePr>
          <p:nvPr>
            <p:ph idx="1"/>
            <p:extLst>
              <p:ext uri="{D42A27DB-BD31-4B8C-83A1-F6EECF244321}">
                <p14:modId xmlns:p14="http://schemas.microsoft.com/office/powerpoint/2010/main" val="1850822391"/>
              </p:ext>
            </p:extLst>
          </p:nvPr>
        </p:nvGraphicFramePr>
        <p:xfrm>
          <a:off x="519953" y="1371600"/>
          <a:ext cx="8153400" cy="4953001"/>
        </p:xfrm>
        <a:graphic>
          <a:graphicData uri="http://schemas.openxmlformats.org/drawingml/2006/table">
            <a:tbl>
              <a:tblPr firstRow="1" bandRow="1">
                <a:tableStyleId>{5940675A-B579-460E-94D1-54222C63F5DA}</a:tableStyleId>
              </a:tblPr>
              <a:tblGrid>
                <a:gridCol w="474955">
                  <a:extLst>
                    <a:ext uri="{9D8B030D-6E8A-4147-A177-3AD203B41FA5}">
                      <a16:colId xmlns:a16="http://schemas.microsoft.com/office/drawing/2014/main" val="20000"/>
                    </a:ext>
                  </a:extLst>
                </a:gridCol>
                <a:gridCol w="7678445">
                  <a:extLst>
                    <a:ext uri="{9D8B030D-6E8A-4147-A177-3AD203B41FA5}">
                      <a16:colId xmlns:a16="http://schemas.microsoft.com/office/drawing/2014/main" val="20001"/>
                    </a:ext>
                  </a:extLst>
                </a:gridCol>
              </a:tblGrid>
              <a:tr h="1314062">
                <a:tc>
                  <a:txBody>
                    <a:bodyPr/>
                    <a:lstStyle/>
                    <a:p>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just" rtl="0" eaLnBrk="1" fontAlgn="auto" latinLnBrk="0" hangingPunct="1">
                        <a:lnSpc>
                          <a:spcPct val="100000"/>
                        </a:lnSpc>
                        <a:spcBef>
                          <a:spcPts val="0"/>
                        </a:spcBef>
                        <a:spcAft>
                          <a:spcPts val="0"/>
                        </a:spcAft>
                        <a:buClrTx/>
                        <a:buSzTx/>
                        <a:buFontTx/>
                        <a:buNone/>
                      </a:pPr>
                      <a:r>
                        <a:rPr lang="en-IN" sz="1800" dirty="0"/>
                        <a:t>Kaggle website for dataset </a:t>
                      </a:r>
                    </a:p>
                    <a:p>
                      <a:pPr marL="0" marR="0" lvl="0" indent="0" algn="just">
                        <a:lnSpc>
                          <a:spcPct val="100000"/>
                        </a:lnSpc>
                        <a:spcBef>
                          <a:spcPts val="0"/>
                        </a:spcBef>
                        <a:spcAft>
                          <a:spcPts val="0"/>
                        </a:spcAft>
                        <a:buClrTx/>
                        <a:buSzTx/>
                        <a:buFontTx/>
                        <a:buNone/>
                      </a:pPr>
                      <a:r>
                        <a:rPr lang="en-US" sz="1800" b="0" i="0" u="none" strike="noStrike" noProof="0" dirty="0">
                          <a:latin typeface="Calibri"/>
                          <a:hlinkClick r:id="rId2"/>
                        </a:rPr>
                        <a:t>https://www.kaggle.com/palashiitk/cricket-odi-results</a:t>
                      </a:r>
                      <a:endParaRPr lang="en-IN"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49085">
                <a:tc>
                  <a:txBody>
                    <a:bodyPr/>
                    <a:lstStyle/>
                    <a:p>
                      <a:r>
                        <a:rPr lang="en-US"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r>
                        <a:rPr lang="en-US" sz="1800" dirty="0"/>
                        <a:t>Python to import the modules.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57687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12980">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just"/>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919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vert="horz" lIns="91440" tIns="45720" rIns="91440" bIns="45720" rtlCol="0" anchor="t">
            <a:normAutofit/>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a:latin typeface="Arial"/>
                <a:cs typeface="Arial"/>
              </a:rPr>
              <a:t>Objectives</a:t>
            </a:r>
          </a:p>
          <a:p>
            <a:r>
              <a:rPr lang="en-US" sz="2000" dirty="0">
                <a:latin typeface="Arial" pitchFamily="34" charset="0"/>
                <a:cs typeface="Arial" pitchFamily="34" charset="0"/>
              </a:rPr>
              <a:t>Module Implementation</a:t>
            </a:r>
          </a:p>
          <a:p>
            <a:r>
              <a:rPr lang="en-US" sz="2000">
                <a:latin typeface="Arial"/>
                <a:cs typeface="Arial"/>
              </a:rPr>
              <a:t>Application Snapshots</a:t>
            </a:r>
            <a:endParaRPr lang="en-US" sz="2000" dirty="0">
              <a:latin typeface="Arial" pitchFamily="34" charset="0"/>
              <a:cs typeface="Arial" pitchFamily="34" charset="0"/>
            </a:endParaRP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11 November 2021</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Course Certificate</a:t>
            </a:r>
          </a:p>
        </p:txBody>
      </p:sp>
      <p:sp>
        <p:nvSpPr>
          <p:cNvPr id="6" name="Content Placeholder 2"/>
          <p:cNvSpPr txBox="1">
            <a:spLocks/>
          </p:cNvSpPr>
          <p:nvPr/>
        </p:nvSpPr>
        <p:spPr>
          <a:xfrm>
            <a:off x="609600" y="1788459"/>
            <a:ext cx="8001000" cy="34591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endParaRPr lang="en-US" sz="2800" dirty="0">
              <a:latin typeface="Arial"/>
              <a:cs typeface="Arial"/>
            </a:endParaRPr>
          </a:p>
        </p:txBody>
      </p:sp>
      <p:sp>
        <p:nvSpPr>
          <p:cNvPr id="7" name="Date Placeholder 6"/>
          <p:cNvSpPr>
            <a:spLocks noGrp="1"/>
          </p:cNvSpPr>
          <p:nvPr>
            <p:ph type="dt" sz="half" idx="10"/>
          </p:nvPr>
        </p:nvSpPr>
        <p:spPr/>
        <p:txBody>
          <a:bodyPr/>
          <a:lstStyle/>
          <a:p>
            <a:fld id="{34BF8381-4334-4BCF-A228-57F83149AF87}" type="datetime3">
              <a:rPr lang="en-US" smtClean="0"/>
              <a:pPr/>
              <a:t>11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pic>
        <p:nvPicPr>
          <p:cNvPr id="10" name="Picture 9">
            <a:extLst>
              <a:ext uri="{FF2B5EF4-FFF2-40B4-BE49-F238E27FC236}">
                <a16:creationId xmlns:a16="http://schemas.microsoft.com/office/drawing/2014/main" id="{EFEE2AEF-0CB5-45F3-944C-45F6B51403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6200" y="1371600"/>
            <a:ext cx="6807200" cy="4944427"/>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solidFill>
                  <a:srgbClr val="C00000"/>
                </a:solidFill>
                <a:latin typeface="Arial" pitchFamily="34" charset="0"/>
                <a:cs typeface="Arial" pitchFamily="34" charset="0"/>
              </a:rPr>
              <a:t>Introduction</a:t>
            </a:r>
          </a:p>
        </p:txBody>
      </p:sp>
      <p:sp>
        <p:nvSpPr>
          <p:cNvPr id="6" name="Content Placeholder 2"/>
          <p:cNvSpPr txBox="1">
            <a:spLocks/>
          </p:cNvSpPr>
          <p:nvPr/>
        </p:nvSpPr>
        <p:spPr>
          <a:xfrm>
            <a:off x="457200" y="1447801"/>
            <a:ext cx="8305800" cy="4800600"/>
          </a:xfrm>
          <a:prstGeom prst="rect">
            <a:avLst/>
          </a:prstGeom>
        </p:spPr>
        <p:txBody>
          <a:bodyPr vert="horz" lIns="91440" tIns="45720" rIns="91440" bIns="45720" rtlCol="0" anchor="t">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60000"/>
              </a:lnSpc>
            </a:pPr>
            <a:r>
              <a:rPr lang="en-US" sz="2800" dirty="0">
                <a:latin typeface="Arial"/>
                <a:cs typeface="Arial"/>
              </a:rPr>
              <a:t>Data Visualization is the discipline of trying to understand data by placing it in a visual Context so that pattern, trends and correlations that might not otherwise be detected can be exposed.</a:t>
            </a:r>
            <a:endParaRPr lang="en-US" dirty="0"/>
          </a:p>
          <a:p>
            <a:pPr algn="just">
              <a:lnSpc>
                <a:spcPct val="80000"/>
              </a:lnSpc>
            </a:pPr>
            <a:endParaRPr lang="en-US" sz="2800" dirty="0">
              <a:latin typeface="Arial" pitchFamily="34" charset="0"/>
              <a:cs typeface="Arial" pitchFamily="34" charset="0"/>
            </a:endParaRPr>
          </a:p>
          <a:p>
            <a:pPr algn="just">
              <a:lnSpc>
                <a:spcPct val="170000"/>
              </a:lnSpc>
            </a:pPr>
            <a:r>
              <a:rPr lang="en-US" sz="2800" dirty="0">
                <a:latin typeface="Arial"/>
                <a:cs typeface="Arial"/>
              </a:rPr>
              <a:t>Python offers multiple great graphing libraries that come packed with lots of different features. No matter if you want to create interactive, live or highly customized plots python has an excellent library for you. </a:t>
            </a:r>
            <a:endParaRPr lang="en-US" sz="2800" dirty="0">
              <a:latin typeface="Arial" pitchFamily="34" charset="0"/>
              <a:cs typeface="Arial" pitchFamily="34" charset="0"/>
            </a:endParaRPr>
          </a:p>
          <a:p>
            <a:pPr algn="just">
              <a:lnSpc>
                <a:spcPct val="80000"/>
              </a:lnSpc>
            </a:pPr>
            <a:endParaRPr lang="en-US" sz="2800" dirty="0">
              <a:latin typeface="Arial" pitchFamily="34" charset="0"/>
              <a:cs typeface="Arial" pitchFamily="34" charset="0"/>
            </a:endParaRPr>
          </a:p>
          <a:p>
            <a:pPr algn="just">
              <a:lnSpc>
                <a:spcPct val="170000"/>
              </a:lnSpc>
            </a:pPr>
            <a:r>
              <a:rPr lang="en-US" sz="2800" dirty="0">
                <a:latin typeface="Arial"/>
                <a:cs typeface="Arial"/>
              </a:rPr>
              <a:t>In data visualization the program is designed in such a that user can analyze .csv or .</a:t>
            </a:r>
            <a:r>
              <a:rPr lang="en-US" sz="2800" dirty="0" err="1">
                <a:latin typeface="Arial"/>
                <a:cs typeface="Arial"/>
              </a:rPr>
              <a:t>tsv</a:t>
            </a:r>
            <a:r>
              <a:rPr lang="en-US" sz="2800" dirty="0">
                <a:latin typeface="Arial"/>
                <a:cs typeface="Arial"/>
              </a:rPr>
              <a:t> files for analysis.</a:t>
            </a:r>
            <a:endParaRPr lang="en-US" sz="2800" dirty="0">
              <a:latin typeface="Arial" pitchFamily="34" charset="0"/>
              <a:cs typeface="Arial" pitchFamily="34" charset="0"/>
            </a:endParaRPr>
          </a:p>
          <a:p>
            <a:pPr algn="just">
              <a:buNone/>
            </a:pPr>
            <a:endParaRPr lang="en-US" sz="2800" dirty="0">
              <a:latin typeface="Arial" pitchFamily="34" charset="0"/>
              <a:cs typeface="Arial" pitchFamily="34" charset="0"/>
            </a:endParaRPr>
          </a:p>
          <a:p>
            <a:pPr algn="just">
              <a:lnSpc>
                <a:spcPct val="170000"/>
              </a:lnSpc>
            </a:pPr>
            <a:r>
              <a:rPr lang="en-US" sz="2800" dirty="0">
                <a:latin typeface="Arial"/>
                <a:cs typeface="Arial"/>
              </a:rPr>
              <a:t>Using Data visualization technique we are going to analyze a .csv which contains match details of ONE DAY INTERNATIONAL league.</a:t>
            </a:r>
            <a:endParaRPr lang="en-US" sz="2800" dirty="0">
              <a:latin typeface="Arial" pitchFamily="34" charset="0"/>
              <a:cs typeface="Arial" pitchFamily="34" charset="0"/>
            </a:endParaRPr>
          </a:p>
          <a:p>
            <a:pPr algn="just">
              <a:lnSpc>
                <a:spcPct val="80000"/>
              </a:lnSpc>
              <a:buFont typeface="Arial" pitchFamily="34" charset="0"/>
              <a:buNone/>
            </a:pPr>
            <a:endParaRPr lang="en-US" sz="2800" dirty="0"/>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11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B880-3AC4-4D41-B04C-397D78B4A608}"/>
              </a:ext>
            </a:extLst>
          </p:cNvPr>
          <p:cNvSpPr>
            <a:spLocks noGrp="1"/>
          </p:cNvSpPr>
          <p:nvPr>
            <p:ph type="title"/>
          </p:nvPr>
        </p:nvSpPr>
        <p:spPr/>
        <p:txBody>
          <a:bodyPr/>
          <a:lstStyle/>
          <a:p>
            <a:r>
              <a:rPr lang="en-US" dirty="0">
                <a:cs typeface="Calibri"/>
              </a:rPr>
              <a:t>Problem Statement</a:t>
            </a:r>
          </a:p>
        </p:txBody>
      </p:sp>
      <p:sp>
        <p:nvSpPr>
          <p:cNvPr id="3" name="Content Placeholder 2">
            <a:extLst>
              <a:ext uri="{FF2B5EF4-FFF2-40B4-BE49-F238E27FC236}">
                <a16:creationId xmlns:a16="http://schemas.microsoft.com/office/drawing/2014/main" id="{DAA5247A-1B57-407D-85FF-0FACFBD466B6}"/>
              </a:ext>
            </a:extLst>
          </p:cNvPr>
          <p:cNvSpPr>
            <a:spLocks noGrp="1"/>
          </p:cNvSpPr>
          <p:nvPr>
            <p:ph idx="1"/>
          </p:nvPr>
        </p:nvSpPr>
        <p:spPr/>
        <p:txBody>
          <a:bodyPr vert="horz" lIns="91440" tIns="45720" rIns="91440" bIns="45720" rtlCol="0" anchor="t">
            <a:normAutofit/>
          </a:bodyPr>
          <a:lstStyle/>
          <a:p>
            <a:pPr marL="0" indent="0" algn="just">
              <a:buNone/>
            </a:pPr>
            <a:r>
              <a:rPr lang="en-US" dirty="0">
                <a:cs typeface="Calibri"/>
              </a:rPr>
              <a:t>Understand the attributes of a dataset and visualize the output as per rows and columns and print the graphs from each data frame generated from the data set and undergo the data cleaning process.</a:t>
            </a:r>
            <a:endParaRPr lang="en-US" dirty="0"/>
          </a:p>
        </p:txBody>
      </p:sp>
      <p:sp>
        <p:nvSpPr>
          <p:cNvPr id="4" name="Date Placeholder 3">
            <a:extLst>
              <a:ext uri="{FF2B5EF4-FFF2-40B4-BE49-F238E27FC236}">
                <a16:creationId xmlns:a16="http://schemas.microsoft.com/office/drawing/2014/main" id="{4E15CE9F-9C4E-4561-B1DD-32BA7C6E91BF}"/>
              </a:ext>
            </a:extLst>
          </p:cNvPr>
          <p:cNvSpPr>
            <a:spLocks noGrp="1"/>
          </p:cNvSpPr>
          <p:nvPr>
            <p:ph type="dt" sz="half" idx="10"/>
          </p:nvPr>
        </p:nvSpPr>
        <p:spPr/>
        <p:txBody>
          <a:bodyPr/>
          <a:lstStyle/>
          <a:p>
            <a:fld id="{A2414E9F-A237-4082-B37B-D926ADB268EE}" type="datetime3">
              <a:rPr lang="en-US" smtClean="0"/>
              <a:pPr/>
              <a:t>11 November 2021</a:t>
            </a:fld>
            <a:endParaRPr lang="en-US"/>
          </a:p>
        </p:txBody>
      </p:sp>
      <p:sp>
        <p:nvSpPr>
          <p:cNvPr id="5" name="Footer Placeholder 4">
            <a:extLst>
              <a:ext uri="{FF2B5EF4-FFF2-40B4-BE49-F238E27FC236}">
                <a16:creationId xmlns:a16="http://schemas.microsoft.com/office/drawing/2014/main" id="{A3748A8A-323E-4729-8327-A01E6545A2C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6B55C5B-710E-479F-9092-194AECD4DA0E}"/>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196013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11 November 2021</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a:latin typeface="Arial" pitchFamily="34" charset="0"/>
                <a:cs typeface="Arial" pitchFamily="34" charset="0"/>
              </a:rPr>
              <a:t>Objectives</a:t>
            </a:r>
          </a:p>
        </p:txBody>
      </p:sp>
      <p:sp>
        <p:nvSpPr>
          <p:cNvPr id="11" name="Content Placeholder 2"/>
          <p:cNvSpPr>
            <a:spLocks noGrp="1"/>
          </p:cNvSpPr>
          <p:nvPr>
            <p:ph idx="1"/>
          </p:nvPr>
        </p:nvSpPr>
        <p:spPr>
          <a:xfrm>
            <a:off x="533400" y="1828800"/>
            <a:ext cx="8153400" cy="4038600"/>
          </a:xfrm>
        </p:spPr>
        <p:txBody>
          <a:bodyPr vert="horz" lIns="91440" tIns="45720" rIns="91440" bIns="45720" rtlCol="0" anchor="t">
            <a:normAutofit fontScale="70000" lnSpcReduction="20000"/>
          </a:bodyPr>
          <a:lstStyle/>
          <a:p>
            <a:pPr>
              <a:lnSpc>
                <a:spcPct val="150000"/>
              </a:lnSpc>
            </a:pPr>
            <a:r>
              <a:rPr lang="en-US" sz="2800" dirty="0">
                <a:latin typeface="Arial"/>
                <a:cs typeface="Arial"/>
              </a:rPr>
              <a:t>The main goal of this data visualization objective is to visualize the dataset in different formats using python.</a:t>
            </a:r>
          </a:p>
          <a:p>
            <a:pPr algn="just">
              <a:lnSpc>
                <a:spcPct val="150000"/>
              </a:lnSpc>
            </a:pPr>
            <a:r>
              <a:rPr lang="en-US" sz="2800" dirty="0">
                <a:latin typeface="Arial"/>
                <a:cs typeface="Arial"/>
              </a:rPr>
              <a:t>In this project I am going to use a data set which contains data of ONE DAY INTERNATIONAL matches history from last 35 years For a better understanding and visualization I am going to compare the performance between two teams INDIA and PAKISTAN.</a:t>
            </a:r>
          </a:p>
          <a:p>
            <a:pPr algn="just">
              <a:lnSpc>
                <a:spcPct val="150000"/>
              </a:lnSpc>
            </a:pPr>
            <a:r>
              <a:rPr lang="en-US" sz="2800" dirty="0">
                <a:latin typeface="Arial"/>
                <a:cs typeface="Arial"/>
              </a:rPr>
              <a:t>In this project Iam going to import packages from python like Matplotlib, Seaborn, plotly, NumPy and Pandas. Using these modules we can print and generate graphs like bar, pie, scatter.</a:t>
            </a:r>
          </a:p>
          <a:p>
            <a:pPr algn="just">
              <a:lnSpc>
                <a:spcPct val="80000"/>
              </a:lnSpc>
            </a:pPr>
            <a:endParaRPr lang="en-US" sz="2800" dirty="0"/>
          </a:p>
          <a:p>
            <a:pPr algn="just"/>
            <a:endParaRPr lang="en-US" sz="2800" dirty="0">
              <a:latin typeface="Arial" pitchFamily="34" charset="0"/>
              <a:cs typeface="Arial" pitchFamily="34" charset="0"/>
            </a:endParaRPr>
          </a:p>
          <a:p>
            <a:pPr algn="just"/>
            <a:endParaRPr lang="en-US" sz="2800" dirty="0"/>
          </a:p>
        </p:txBody>
      </p:sp>
    </p:spTree>
    <p:extLst>
      <p:ext uri="{BB962C8B-B14F-4D97-AF65-F5344CB8AC3E}">
        <p14:creationId xmlns:p14="http://schemas.microsoft.com/office/powerpoint/2010/main" val="31859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11 November 2021</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Title 1"/>
          <p:cNvSpPr>
            <a:spLocks noGrp="1"/>
          </p:cNvSpPr>
          <p:nvPr>
            <p:ph type="title"/>
          </p:nvPr>
        </p:nvSpPr>
        <p:spPr>
          <a:xfrm>
            <a:off x="381000" y="457200"/>
            <a:ext cx="8229600" cy="655638"/>
          </a:xfrm>
        </p:spPr>
        <p:txBody>
          <a:bodyPr>
            <a:normAutofit fontScale="90000"/>
          </a:bodyPr>
          <a:lstStyle/>
          <a:p>
            <a:pPr algn="l"/>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600200"/>
            <a:ext cx="8305800" cy="4800600"/>
          </a:xfrm>
        </p:spPr>
        <p:txBody>
          <a:bodyPr vert="horz" lIns="91440" tIns="45720" rIns="91440" bIns="45720" rtlCol="0" anchor="t">
            <a:normAutofit fontScale="55000" lnSpcReduction="20000"/>
          </a:bodyPr>
          <a:lstStyle/>
          <a:p>
            <a:pPr>
              <a:lnSpc>
                <a:spcPct val="150000"/>
              </a:lnSpc>
            </a:pPr>
            <a:r>
              <a:rPr lang="en-US" sz="2800" dirty="0">
                <a:latin typeface="Arial"/>
                <a:cs typeface="Arial"/>
              </a:rPr>
              <a:t>In this project we are going to implement python modules for visualizing the data from the dataset.</a:t>
            </a:r>
          </a:p>
          <a:p>
            <a:pPr>
              <a:lnSpc>
                <a:spcPct val="150000"/>
              </a:lnSpc>
            </a:pPr>
            <a:r>
              <a:rPr lang="en-US" sz="2800" dirty="0">
                <a:latin typeface="Arial"/>
                <a:cs typeface="Arial"/>
              </a:rPr>
              <a:t>Matplotlib, Plotly, Pandas, </a:t>
            </a:r>
            <a:r>
              <a:rPr lang="en-US" sz="2800" dirty="0" err="1">
                <a:latin typeface="Arial"/>
                <a:cs typeface="Arial"/>
              </a:rPr>
              <a:t>Numpy</a:t>
            </a:r>
            <a:r>
              <a:rPr lang="en-US" sz="2800" dirty="0">
                <a:latin typeface="Arial"/>
                <a:cs typeface="Arial"/>
              </a:rPr>
              <a:t>, Seaborn are the modules which are imported in this project.</a:t>
            </a:r>
          </a:p>
          <a:p>
            <a:pPr>
              <a:lnSpc>
                <a:spcPct val="150000"/>
              </a:lnSpc>
            </a:pPr>
            <a:r>
              <a:rPr lang="en-US" dirty="0">
                <a:cs typeface="Calibri"/>
              </a:rPr>
              <a:t>Matplotlib : </a:t>
            </a:r>
            <a:r>
              <a:rPr lang="en-US" dirty="0">
                <a:ea typeface="+mn-lt"/>
                <a:cs typeface="+mn-lt"/>
              </a:rPr>
              <a:t>Matplotlib is the most popular python plotting library. It is a low-level library with a Matlab like interface which offers lots of freedom at the cost of having to write more code. </a:t>
            </a:r>
          </a:p>
          <a:p>
            <a:pPr>
              <a:lnSpc>
                <a:spcPct val="150000"/>
              </a:lnSpc>
            </a:pPr>
            <a:r>
              <a:rPr lang="en-US" dirty="0">
                <a:ea typeface="+mn-lt"/>
                <a:cs typeface="+mn-lt"/>
              </a:rPr>
              <a:t>Plotly : It allows users to import, copy and paste, or stream data to be analyzed and visualized. </a:t>
            </a:r>
            <a:endParaRPr lang="en-US" dirty="0">
              <a:cs typeface="Calibri"/>
            </a:endParaRPr>
          </a:p>
          <a:p>
            <a:pPr>
              <a:lnSpc>
                <a:spcPct val="150000"/>
              </a:lnSpc>
            </a:pPr>
            <a:r>
              <a:rPr lang="en-US" dirty="0">
                <a:ea typeface="+mn-lt"/>
                <a:cs typeface="+mn-lt"/>
              </a:rPr>
              <a:t>Pandas : It is an open-source Python Library providing high-performance data manipulation and analysis tool using its powerful data structures.</a:t>
            </a:r>
          </a:p>
          <a:p>
            <a:pPr>
              <a:lnSpc>
                <a:spcPct val="150000"/>
              </a:lnSpc>
            </a:pPr>
            <a:r>
              <a:rPr lang="en-US" dirty="0">
                <a:ea typeface="+mn-lt"/>
                <a:cs typeface="+mn-lt"/>
              </a:rPr>
              <a:t> Seaborn : It is a Python data visualization library based on Matplotlib. It provides a high-level interface for creating attractive graphs. </a:t>
            </a:r>
            <a:endParaRPr lang="en-US" dirty="0">
              <a:latin typeface="Calibri"/>
              <a:ea typeface="+mn-lt"/>
              <a:cs typeface="Calibri"/>
            </a:endParaRPr>
          </a:p>
          <a:p>
            <a:pPr marL="0" indent="0">
              <a:lnSpc>
                <a:spcPct val="150000"/>
              </a:lnSpc>
              <a:buNone/>
            </a:pPr>
            <a:endParaRPr lang="en-US" sz="2800" dirty="0">
              <a:latin typeface="Arial"/>
              <a:cs typeface="Arial"/>
            </a:endParaRPr>
          </a:p>
          <a:p>
            <a:pPr>
              <a:buNone/>
            </a:pPr>
            <a:endParaRPr lang="en-US" dirty="0">
              <a:latin typeface="Calibri"/>
              <a:cs typeface="Calibri"/>
            </a:endParaRPr>
          </a:p>
        </p:txBody>
      </p:sp>
    </p:spTree>
    <p:extLst>
      <p:ext uri="{BB962C8B-B14F-4D97-AF65-F5344CB8AC3E}">
        <p14:creationId xmlns:p14="http://schemas.microsoft.com/office/powerpoint/2010/main" val="25264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C2B26-BBD9-4FA0-B41D-C36D76ADA259}"/>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US" dirty="0">
                <a:cs typeface="Calibri"/>
              </a:rPr>
              <a:t>Hardware requirements:</a:t>
            </a:r>
          </a:p>
          <a:p>
            <a:r>
              <a:rPr lang="en-US" dirty="0">
                <a:cs typeface="Calibri"/>
              </a:rPr>
              <a:t>Computer or pc with latest processor.</a:t>
            </a:r>
          </a:p>
          <a:p>
            <a:r>
              <a:rPr lang="en-US" dirty="0">
                <a:cs typeface="Calibri"/>
              </a:rPr>
              <a:t>Ram: 2gb</a:t>
            </a:r>
          </a:p>
          <a:p>
            <a:pPr marL="0" indent="0">
              <a:buNone/>
            </a:pPr>
            <a:r>
              <a:rPr lang="en-US" dirty="0">
                <a:cs typeface="Calibri"/>
              </a:rPr>
              <a:t>Software requirements:</a:t>
            </a:r>
          </a:p>
          <a:p>
            <a:r>
              <a:rPr lang="en-US" dirty="0">
                <a:cs typeface="Calibri"/>
              </a:rPr>
              <a:t>Jupyter Notebook(Anaconda 3)</a:t>
            </a:r>
          </a:p>
          <a:p>
            <a:r>
              <a:rPr lang="en-US" dirty="0">
                <a:cs typeface="Calibri"/>
              </a:rPr>
              <a:t>Python installed in system</a:t>
            </a:r>
          </a:p>
          <a:p>
            <a:r>
              <a:rPr lang="en-US" dirty="0">
                <a:cs typeface="Calibri"/>
              </a:rPr>
              <a:t>Modules installed from python.</a:t>
            </a:r>
          </a:p>
          <a:p>
            <a:pPr>
              <a:buFont typeface="Wingdings" pitchFamily="34" charset="0"/>
              <a:buChar char="Ø"/>
            </a:pPr>
            <a:r>
              <a:rPr lang="en-US" dirty="0">
                <a:cs typeface="Calibri"/>
              </a:rPr>
              <a:t>To start this project we need a dataset from </a:t>
            </a:r>
            <a:r>
              <a:rPr lang="en-US" dirty="0" err="1">
                <a:cs typeface="Calibri"/>
              </a:rPr>
              <a:t>kaggle</a:t>
            </a:r>
            <a:r>
              <a:rPr lang="en-US" dirty="0">
                <a:cs typeface="Calibri"/>
              </a:rPr>
              <a:t> or any other dataset providers. Datasets look like .csv files. These datasets contain the information about the data we need.</a:t>
            </a:r>
          </a:p>
          <a:p>
            <a:pPr>
              <a:buFont typeface="Wingdings" pitchFamily="34" charset="0"/>
              <a:buChar char="Ø"/>
            </a:pPr>
            <a:r>
              <a:rPr lang="en-US" dirty="0">
                <a:cs typeface="Calibri"/>
              </a:rPr>
              <a:t>In order to visualize the data I took a dataset from </a:t>
            </a:r>
            <a:r>
              <a:rPr lang="en-US" dirty="0" err="1">
                <a:cs typeface="Calibri"/>
              </a:rPr>
              <a:t>kaggle</a:t>
            </a:r>
            <a:r>
              <a:rPr lang="en-US" dirty="0">
                <a:cs typeface="Calibri"/>
              </a:rPr>
              <a:t> website which contains data related ONE DAY INTERNATIONAL cricket matches results from past 35years.</a:t>
            </a:r>
          </a:p>
          <a:p>
            <a:pPr>
              <a:buFont typeface="Wingdings" pitchFamily="34" charset="0"/>
              <a:buChar char="Ø"/>
            </a:pPr>
            <a:r>
              <a:rPr lang="en-US" dirty="0">
                <a:cs typeface="Calibri"/>
              </a:rPr>
              <a:t>We have to upload this file in Jupyter after importing the modules.</a:t>
            </a:r>
          </a:p>
        </p:txBody>
      </p:sp>
      <p:sp>
        <p:nvSpPr>
          <p:cNvPr id="4" name="Date Placeholder 3">
            <a:extLst>
              <a:ext uri="{FF2B5EF4-FFF2-40B4-BE49-F238E27FC236}">
                <a16:creationId xmlns:a16="http://schemas.microsoft.com/office/drawing/2014/main" id="{FFD947FD-4462-41B7-A1AA-712B04D97D74}"/>
              </a:ext>
            </a:extLst>
          </p:cNvPr>
          <p:cNvSpPr>
            <a:spLocks noGrp="1"/>
          </p:cNvSpPr>
          <p:nvPr>
            <p:ph type="dt" sz="half" idx="10"/>
          </p:nvPr>
        </p:nvSpPr>
        <p:spPr/>
        <p:txBody>
          <a:bodyPr/>
          <a:lstStyle/>
          <a:p>
            <a:fld id="{A2414E9F-A237-4082-B37B-D926ADB268EE}" type="datetime3">
              <a:rPr lang="en-US" smtClean="0"/>
              <a:pPr/>
              <a:t>11 November 2021</a:t>
            </a:fld>
            <a:endParaRPr lang="en-US"/>
          </a:p>
        </p:txBody>
      </p:sp>
      <p:sp>
        <p:nvSpPr>
          <p:cNvPr id="5" name="Footer Placeholder 4">
            <a:extLst>
              <a:ext uri="{FF2B5EF4-FFF2-40B4-BE49-F238E27FC236}">
                <a16:creationId xmlns:a16="http://schemas.microsoft.com/office/drawing/2014/main" id="{CE33231B-98AC-4B6B-973C-67CF2B102D4A}"/>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B619AAC-A079-4194-BAB1-140A57C307EE}"/>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142856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A7386-1286-42F8-AB2F-BBABFFFF6843}"/>
              </a:ext>
            </a:extLst>
          </p:cNvPr>
          <p:cNvSpPr>
            <a:spLocks noGrp="1"/>
          </p:cNvSpPr>
          <p:nvPr>
            <p:ph idx="1"/>
          </p:nvPr>
        </p:nvSpPr>
        <p:spPr/>
        <p:txBody>
          <a:bodyPr vert="horz" lIns="91440" tIns="45720" rIns="91440" bIns="45720" rtlCol="0" anchor="t">
            <a:normAutofit/>
          </a:bodyPr>
          <a:lstStyle/>
          <a:p>
            <a:pPr marL="457200" indent="-457200" algn="just"/>
            <a:r>
              <a:rPr lang="en-US" sz="2800" dirty="0">
                <a:cs typeface="Calibri"/>
              </a:rPr>
              <a:t>The analysis in this project shows the results of each and every match played from past 35 years. To explain and simply it more briefly I had compared to teams INDIA and PAKISTAN matches and visualized their performances and analyzed the data set. </a:t>
            </a:r>
          </a:p>
          <a:p>
            <a:pPr marL="457200" indent="-457200" algn="just"/>
            <a:r>
              <a:rPr lang="en-US" sz="2800" dirty="0">
                <a:cs typeface="Calibri"/>
              </a:rPr>
              <a:t>After analyzing the dataset the we are going to get the outputs inform of graphs and pie charts.</a:t>
            </a:r>
          </a:p>
          <a:p>
            <a:pPr marL="0" indent="0" algn="just">
              <a:buNone/>
            </a:pPr>
            <a:endParaRPr lang="en-US" dirty="0">
              <a:cs typeface="Calibri"/>
            </a:endParaRPr>
          </a:p>
        </p:txBody>
      </p:sp>
      <p:sp>
        <p:nvSpPr>
          <p:cNvPr id="4" name="Date Placeholder 3">
            <a:extLst>
              <a:ext uri="{FF2B5EF4-FFF2-40B4-BE49-F238E27FC236}">
                <a16:creationId xmlns:a16="http://schemas.microsoft.com/office/drawing/2014/main" id="{A76FC2E9-3CCA-44A3-8DFC-895F9DADCBDA}"/>
              </a:ext>
            </a:extLst>
          </p:cNvPr>
          <p:cNvSpPr>
            <a:spLocks noGrp="1"/>
          </p:cNvSpPr>
          <p:nvPr>
            <p:ph type="dt" sz="half" idx="10"/>
          </p:nvPr>
        </p:nvSpPr>
        <p:spPr/>
        <p:txBody>
          <a:bodyPr/>
          <a:lstStyle/>
          <a:p>
            <a:fld id="{A2414E9F-A237-4082-B37B-D926ADB268EE}" type="datetime3">
              <a:rPr lang="en-US" smtClean="0"/>
              <a:pPr/>
              <a:t>11 November 2021</a:t>
            </a:fld>
            <a:endParaRPr lang="en-US"/>
          </a:p>
        </p:txBody>
      </p:sp>
      <p:sp>
        <p:nvSpPr>
          <p:cNvPr id="5" name="Footer Placeholder 4">
            <a:extLst>
              <a:ext uri="{FF2B5EF4-FFF2-40B4-BE49-F238E27FC236}">
                <a16:creationId xmlns:a16="http://schemas.microsoft.com/office/drawing/2014/main" id="{E7E5B3A9-FCBB-4769-B433-FB2A9B0D660C}"/>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D6BB535-8F0E-4E43-BE8A-6F98DE497146}"/>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143631627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TotalTime>
  <Words>1014</Words>
  <Application>Microsoft Office PowerPoint</Application>
  <PresentationFormat>On-screen Show (4:3)</PresentationFormat>
  <Paragraphs>132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Custom Design</vt:lpstr>
      <vt:lpstr> </vt:lpstr>
      <vt:lpstr>Presentation Outline</vt:lpstr>
      <vt:lpstr>PowerPoint Presentation</vt:lpstr>
      <vt:lpstr>PowerPoint Presentation</vt:lpstr>
      <vt:lpstr>Problem Statement</vt:lpstr>
      <vt:lpstr>Objectives</vt:lpstr>
      <vt:lpstr>Project Implementation</vt:lpstr>
      <vt:lpstr>PowerPoint Presentation</vt:lpstr>
      <vt:lpstr>PowerPoint Presentation</vt:lpstr>
      <vt:lpstr>Methodology</vt:lpstr>
      <vt:lpstr>PowerPoint Presentation</vt:lpstr>
      <vt:lpstr>Application Snapshots</vt:lpstr>
      <vt:lpstr>Result</vt:lpstr>
      <vt:lpstr>PowerPoint Presentation</vt:lpstr>
      <vt:lpstr>PowerPoint Presentation</vt:lpstr>
      <vt:lpstr>PowerPoint Presentation</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P.V.Lohith Kumar</dc:creator>
  <cp:lastModifiedBy>Shalini Ayyappanaidu</cp:lastModifiedBy>
  <cp:revision>591</cp:revision>
  <dcterms:created xsi:type="dcterms:W3CDTF">2019-11-06T07:48:53Z</dcterms:created>
  <dcterms:modified xsi:type="dcterms:W3CDTF">2021-11-11T05:41:21Z</dcterms:modified>
</cp:coreProperties>
</file>