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7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DTP – Quality Engineering Insights &amp; Execution Path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From Product-Level Testing to System-Level Automation</a:t>
            </a:r>
          </a:p>
          <a:p>
            <a:r>
              <a:rPr lang="en-GB" sz="3000" dirty="0">
                <a:solidFill>
                  <a:schemeClr val="bg1"/>
                </a:solidFill>
              </a:rPr>
              <a:t>Including BDD, Unified Cross-Platform Test Automation Framework, and Governance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F7A94-5C96-B85E-75C8-D4432F45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6946"/>
            <a:ext cx="7886700" cy="1133499"/>
          </a:xfrm>
        </p:spPr>
        <p:txBody>
          <a:bodyPr>
            <a:normAutofit/>
          </a:bodyPr>
          <a:lstStyle/>
          <a:p>
            <a:r>
              <a:rPr lang="en-GB" sz="3600" dirty="0"/>
              <a:t>QE Capabilities – Current vs. Target State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61E314-E2D0-D48F-F619-547EE42C68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451663"/>
              </p:ext>
            </p:extLst>
          </p:nvPr>
        </p:nvGraphicFramePr>
        <p:xfrm>
          <a:off x="796962" y="1268859"/>
          <a:ext cx="7581494" cy="48435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79429">
                  <a:extLst>
                    <a:ext uri="{9D8B030D-6E8A-4147-A177-3AD203B41FA5}">
                      <a16:colId xmlns:a16="http://schemas.microsoft.com/office/drawing/2014/main" val="2283814487"/>
                    </a:ext>
                  </a:extLst>
                </a:gridCol>
                <a:gridCol w="1633113">
                  <a:extLst>
                    <a:ext uri="{9D8B030D-6E8A-4147-A177-3AD203B41FA5}">
                      <a16:colId xmlns:a16="http://schemas.microsoft.com/office/drawing/2014/main" val="535250742"/>
                    </a:ext>
                  </a:extLst>
                </a:gridCol>
                <a:gridCol w="1255646">
                  <a:extLst>
                    <a:ext uri="{9D8B030D-6E8A-4147-A177-3AD203B41FA5}">
                      <a16:colId xmlns:a16="http://schemas.microsoft.com/office/drawing/2014/main" val="3728192469"/>
                    </a:ext>
                  </a:extLst>
                </a:gridCol>
                <a:gridCol w="2400714">
                  <a:extLst>
                    <a:ext uri="{9D8B030D-6E8A-4147-A177-3AD203B41FA5}">
                      <a16:colId xmlns:a16="http://schemas.microsoft.com/office/drawing/2014/main" val="4178616528"/>
                    </a:ext>
                  </a:extLst>
                </a:gridCol>
                <a:gridCol w="891554">
                  <a:extLst>
                    <a:ext uri="{9D8B030D-6E8A-4147-A177-3AD203B41FA5}">
                      <a16:colId xmlns:a16="http://schemas.microsoft.com/office/drawing/2014/main" val="1129039113"/>
                    </a:ext>
                  </a:extLst>
                </a:gridCol>
                <a:gridCol w="121038">
                  <a:extLst>
                    <a:ext uri="{9D8B030D-6E8A-4147-A177-3AD203B41FA5}">
                      <a16:colId xmlns:a16="http://schemas.microsoft.com/office/drawing/2014/main" val="2483993671"/>
                    </a:ext>
                  </a:extLst>
                </a:gridCol>
              </a:tblGrid>
              <a:tr h="18114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1" u="none" strike="noStrike" dirty="0">
                          <a:effectLst/>
                          <a:latin typeface="+mj-lt"/>
                        </a:rPr>
                        <a:t>Category</a:t>
                      </a:r>
                      <a:endParaRPr lang="en-GB" sz="1000" b="1" i="0" u="none" strike="noStrike" dirty="0">
                        <a:effectLst/>
                        <a:latin typeface="+mj-lt"/>
                      </a:endParaRPr>
                    </a:p>
                  </a:txBody>
                  <a:tcPr marL="41169" marR="41169" marT="20584" marB="20584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1" u="none" strike="noStrike" dirty="0">
                          <a:effectLst/>
                          <a:latin typeface="+mj-lt"/>
                        </a:rPr>
                        <a:t>Testing Type / Activity</a:t>
                      </a:r>
                      <a:endParaRPr lang="en-GB" sz="1000" b="1" i="0" u="none" strike="noStrike" dirty="0">
                        <a:effectLst/>
                        <a:latin typeface="+mj-lt"/>
                      </a:endParaRPr>
                    </a:p>
                  </a:txBody>
                  <a:tcPr marL="41169" marR="41169" marT="20584" marB="20584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1" u="none" strike="noStrike">
                          <a:effectLst/>
                          <a:latin typeface="+mj-lt"/>
                        </a:rPr>
                        <a:t>Current State</a:t>
                      </a:r>
                      <a:endParaRPr lang="en-GB" sz="1000" b="1" i="0" u="none" strike="noStrike">
                        <a:effectLst/>
                        <a:latin typeface="+mj-lt"/>
                      </a:endParaRPr>
                    </a:p>
                  </a:txBody>
                  <a:tcPr marL="41169" marR="41169" marT="20584" marB="20584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1" u="none" strike="noStrike" dirty="0">
                          <a:effectLst/>
                          <a:latin typeface="+mj-lt"/>
                        </a:rPr>
                        <a:t>To-Be State</a:t>
                      </a:r>
                      <a:endParaRPr lang="en-GB" sz="1000" b="1" i="0" u="none" strike="noStrike" dirty="0">
                        <a:effectLst/>
                        <a:latin typeface="+mj-lt"/>
                      </a:endParaRPr>
                    </a:p>
                  </a:txBody>
                  <a:tcPr marL="41169" marR="41169" marT="20584" marB="20584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1" u="none" strike="noStrike" dirty="0">
                          <a:effectLst/>
                          <a:latin typeface="+mj-lt"/>
                        </a:rPr>
                        <a:t>Priority</a:t>
                      </a:r>
                      <a:endParaRPr lang="en-GB" sz="1000" b="1" i="0" u="none" strike="noStrike" dirty="0">
                        <a:effectLst/>
                        <a:latin typeface="+mj-lt"/>
                      </a:endParaRPr>
                    </a:p>
                  </a:txBody>
                  <a:tcPr marL="41169" marR="41169" marT="20584" marB="20584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/>
                </a:tc>
                <a:extLst>
                  <a:ext uri="{0D108BD9-81ED-4DB2-BD59-A6C34878D82A}">
                    <a16:rowId xmlns:a16="http://schemas.microsoft.com/office/drawing/2014/main" val="2335554035"/>
                  </a:ext>
                </a:extLst>
              </a:tr>
              <a:tr h="3046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Frontend Automation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FE-only functional automation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Manual component tests only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Automated mobile-native UI flows (Detox/Appium) in CI/CD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High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/>
                </a:tc>
                <a:extLst>
                  <a:ext uri="{0D108BD9-81ED-4DB2-BD59-A6C34878D82A}">
                    <a16:rowId xmlns:a16="http://schemas.microsoft.com/office/drawing/2014/main" val="2816426215"/>
                  </a:ext>
                </a:extLst>
              </a:tr>
              <a:tr h="3046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Backend Automation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API functional automation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i="0" u="none" strike="noStrike" dirty="0">
                          <a:effectLst/>
                          <a:latin typeface="+mj-lt"/>
                        </a:rPr>
                        <a:t>Manual Postman API checks</a:t>
                      </a:r>
                    </a:p>
                  </a:txBody>
                  <a:tcPr marL="41169" marR="41169" marT="20584" marB="20584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Automated API functional coverage  in CI/CD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High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/>
                </a:tc>
                <a:extLst>
                  <a:ext uri="{0D108BD9-81ED-4DB2-BD59-A6C34878D82A}">
                    <a16:rowId xmlns:a16="http://schemas.microsoft.com/office/drawing/2014/main" val="1921850559"/>
                  </a:ext>
                </a:extLst>
              </a:tr>
              <a:tr h="3046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>
                          <a:effectLst/>
                        </a:rPr>
                        <a:t>Contract Testing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FE &lt;-&gt; BE or BE &lt;-&gt; BE contract verification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Not done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Pact tests integrated in pipelines to verify FE↔BE contracts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Medium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/>
                </a:tc>
                <a:extLst>
                  <a:ext uri="{0D108BD9-81ED-4DB2-BD59-A6C34878D82A}">
                    <a16:rowId xmlns:a16="http://schemas.microsoft.com/office/drawing/2014/main" val="26583294"/>
                  </a:ext>
                </a:extLst>
              </a:tr>
              <a:tr h="18114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Product-Level E2E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FE↔BE integration automation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Manual product testing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Automated shell-app UI/API tests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High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/>
                </a:tc>
                <a:extLst>
                  <a:ext uri="{0D108BD9-81ED-4DB2-BD59-A6C34878D82A}">
                    <a16:rowId xmlns:a16="http://schemas.microsoft.com/office/drawing/2014/main" val="2333512154"/>
                  </a:ext>
                </a:extLst>
              </a:tr>
              <a:tr h="18114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System-Level E2E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Multi-product flow automation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Manual multi-product flows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Automated multi-product business flows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Medium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/>
                </a:tc>
                <a:extLst>
                  <a:ext uri="{0D108BD9-81ED-4DB2-BD59-A6C34878D82A}">
                    <a16:rowId xmlns:a16="http://schemas.microsoft.com/office/drawing/2014/main" val="2778746679"/>
                  </a:ext>
                </a:extLst>
              </a:tr>
              <a:tr h="3046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Accessibility Testing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Accessibility automation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Manual checks only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Automated accessibility checks (axe-core, Lighthouse)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High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/>
                </a:tc>
                <a:extLst>
                  <a:ext uri="{0D108BD9-81ED-4DB2-BD59-A6C34878D82A}">
                    <a16:rowId xmlns:a16="http://schemas.microsoft.com/office/drawing/2014/main" val="2483815550"/>
                  </a:ext>
                </a:extLst>
              </a:tr>
              <a:tr h="18114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>
                          <a:effectLst/>
                        </a:rPr>
                        <a:t>Performance Testing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Performance automation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Not performed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Automated performance baselines (k6, </a:t>
                      </a:r>
                      <a:r>
                        <a:rPr lang="en-GB" sz="1000" b="0" u="none" strike="noStrike" dirty="0" err="1">
                          <a:effectLst/>
                        </a:rPr>
                        <a:t>Jmeter</a:t>
                      </a:r>
                      <a:r>
                        <a:rPr lang="en-GB" sz="1000" b="0" u="none" strike="noStrike" dirty="0">
                          <a:effectLst/>
                        </a:rPr>
                        <a:t>,  Lighthouse)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Medium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/>
                </a:tc>
                <a:extLst>
                  <a:ext uri="{0D108BD9-81ED-4DB2-BD59-A6C34878D82A}">
                    <a16:rowId xmlns:a16="http://schemas.microsoft.com/office/drawing/2014/main" val="3560954454"/>
                  </a:ext>
                </a:extLst>
              </a:tr>
              <a:tr h="3046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>
                          <a:effectLst/>
                        </a:rPr>
                        <a:t>FMEA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Risk-based testing practice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Not performed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Identify high-risk failure modes; prioritise and simulate in test planning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41169" marR="41169" marT="20584" marB="20584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/>
                </a:tc>
                <a:extLst>
                  <a:ext uri="{0D108BD9-81ED-4DB2-BD59-A6C34878D82A}">
                    <a16:rowId xmlns:a16="http://schemas.microsoft.com/office/drawing/2014/main" val="1064008816"/>
                  </a:ext>
                </a:extLst>
              </a:tr>
              <a:tr h="3046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OAT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>
                          <a:effectLst/>
                        </a:rPr>
                        <a:t>Operational readiness testing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Not performed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Execute readiness checks (failover, recovery, scaling) before release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41169" marR="41169" marT="20584" marB="20584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/>
                </a:tc>
                <a:extLst>
                  <a:ext uri="{0D108BD9-81ED-4DB2-BD59-A6C34878D82A}">
                    <a16:rowId xmlns:a16="http://schemas.microsoft.com/office/drawing/2014/main" val="2064052865"/>
                  </a:ext>
                </a:extLst>
              </a:tr>
              <a:tr h="3046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>
                          <a:effectLst/>
                        </a:rPr>
                        <a:t>QA Dashboards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Test visibility dashboards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None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Dashboards for test coverage, pass rate, flakiness, Release readiness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Medium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/>
                </a:tc>
                <a:extLst>
                  <a:ext uri="{0D108BD9-81ED-4DB2-BD59-A6C34878D82A}">
                    <a16:rowId xmlns:a16="http://schemas.microsoft.com/office/drawing/2014/main" val="3223206007"/>
                  </a:ext>
                </a:extLst>
              </a:tr>
              <a:tr h="3046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>
                          <a:effectLst/>
                        </a:rPr>
                        <a:t>BDD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>
                          <a:effectLst/>
                        </a:rPr>
                        <a:t>Business-readable automation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Not implemented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Introduce BDD (Gherkin)  in testing for shared understanding across teams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High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/>
                </a:tc>
                <a:extLst>
                  <a:ext uri="{0D108BD9-81ED-4DB2-BD59-A6C34878D82A}">
                    <a16:rowId xmlns:a16="http://schemas.microsoft.com/office/drawing/2014/main" val="3050204624"/>
                  </a:ext>
                </a:extLst>
              </a:tr>
              <a:tr h="42815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>
                          <a:effectLst/>
                        </a:rPr>
                        <a:t>Unified Framework</a:t>
                      </a:r>
                      <a:endParaRPr lang="en-GB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Cross-platform framework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Not implemented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Single automation framework covering UI, API, performance, accessibility, across mobile, web, and mobile web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High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/>
                </a:tc>
                <a:extLst>
                  <a:ext uri="{0D108BD9-81ED-4DB2-BD59-A6C34878D82A}">
                    <a16:rowId xmlns:a16="http://schemas.microsoft.com/office/drawing/2014/main" val="1769703786"/>
                  </a:ext>
                </a:extLst>
              </a:tr>
              <a:tr h="3046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Test Data Management*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E2E test data setup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Not fully explored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u="none" strike="noStrike" dirty="0">
                          <a:effectLst/>
                        </a:rPr>
                        <a:t>Evaluate the need for reusable, consistent test data sets </a:t>
                      </a: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000" b="0" i="0" u="none" strike="noStrike" dirty="0"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41169" marR="41169" marT="20584" marB="20584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GB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69" marR="41169" marT="20584" marB="20584" anchor="ctr"/>
                </a:tc>
                <a:extLst>
                  <a:ext uri="{0D108BD9-81ED-4DB2-BD59-A6C34878D82A}">
                    <a16:rowId xmlns:a16="http://schemas.microsoft.com/office/drawing/2014/main" val="1094847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96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/>
              <a:t>Execution TimeLine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88849"/>
              </p:ext>
            </p:extLst>
          </p:nvPr>
        </p:nvGraphicFramePr>
        <p:xfrm>
          <a:off x="478465" y="1417638"/>
          <a:ext cx="7955280" cy="5218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325"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rPr dirty="0"/>
                        <a:t>Phase / 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rPr dirty="0"/>
                        <a:t>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rPr dirty="0"/>
                        <a:t>Key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619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lang="en-GB" sz="900" dirty="0"/>
                        <a:t>3</a:t>
                      </a:r>
                      <a:endParaRPr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900" dirty="0"/>
                        <a:t>Mobile Native UI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900" dirty="0"/>
                        <a:t>POC using Detox/Appium</a:t>
                      </a:r>
                      <a:r>
                        <a:rPr lang="en-GB" sz="900" dirty="0"/>
                        <a:t>/Maestro</a:t>
                      </a:r>
                      <a:r>
                        <a:rPr sz="900" dirty="0"/>
                        <a:t> for FE-only flows</a:t>
                      </a:r>
                    </a:p>
                    <a:p>
                      <a:pPr>
                        <a:defRPr sz="1000"/>
                      </a:pPr>
                      <a:r>
                        <a:rPr sz="900" dirty="0"/>
                        <a:t>CI/CD integration with quality gates</a:t>
                      </a:r>
                    </a:p>
                    <a:p>
                      <a:pPr>
                        <a:defRPr sz="1000"/>
                      </a:pPr>
                      <a:r>
                        <a:rPr sz="900" dirty="0"/>
                        <a:t>Roll-out to </a:t>
                      </a:r>
                      <a:r>
                        <a:rPr lang="en-GB" sz="900" dirty="0"/>
                        <a:t>one </a:t>
                      </a:r>
                      <a:r>
                        <a:rPr sz="900" dirty="0"/>
                        <a:t>product squad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619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lang="en-GB" sz="900" dirty="0"/>
                        <a:t>4</a:t>
                      </a:r>
                      <a:endParaRPr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900" dirty="0"/>
                        <a:t>API Functional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900" dirty="0"/>
                        <a:t>POC using REST Assured/Postman/Karate</a:t>
                      </a:r>
                      <a:r>
                        <a:rPr lang="en-GB" sz="900" dirty="0"/>
                        <a:t>/</a:t>
                      </a:r>
                      <a:r>
                        <a:rPr lang="en-GB" sz="900" dirty="0" err="1"/>
                        <a:t>PlayWright</a:t>
                      </a:r>
                      <a:endParaRPr sz="900" dirty="0"/>
                    </a:p>
                    <a:p>
                      <a:pPr>
                        <a:defRPr sz="1000"/>
                      </a:pPr>
                      <a:r>
                        <a:rPr sz="900" dirty="0"/>
                        <a:t>CI/CD integration and reporting</a:t>
                      </a:r>
                    </a:p>
                    <a:p>
                      <a:pPr>
                        <a:defRPr sz="1000"/>
                      </a:pPr>
                      <a:r>
                        <a:rPr sz="900" dirty="0"/>
                        <a:t>Roll-out to backend teams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619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lang="en-GB" sz="900" dirty="0"/>
                        <a:t>5</a:t>
                      </a:r>
                      <a:endParaRPr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900" dirty="0"/>
                        <a:t>Contract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900" dirty="0"/>
                        <a:t>POC using Pact for FE↔BE</a:t>
                      </a:r>
                    </a:p>
                    <a:p>
                      <a:pPr>
                        <a:defRPr sz="1000"/>
                      </a:pPr>
                      <a:r>
                        <a:rPr sz="900" dirty="0"/>
                        <a:t>CI/CD integration enforcing contracts</a:t>
                      </a:r>
                    </a:p>
                    <a:p>
                      <a:pPr>
                        <a:defRPr sz="1000"/>
                      </a:pPr>
                      <a:r>
                        <a:rPr sz="900" dirty="0"/>
                        <a:t>Roll-out to FE &amp; BE squads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19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lang="en-GB" sz="900" dirty="0"/>
                        <a:t>6</a:t>
                      </a:r>
                      <a:endParaRPr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900" dirty="0"/>
                        <a:t>Product-Level E2E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900" dirty="0"/>
                        <a:t>POC in shell app with accessibility &amp; performance checks</a:t>
                      </a:r>
                    </a:p>
                    <a:p>
                      <a:pPr>
                        <a:defRPr sz="1000"/>
                      </a:pPr>
                      <a:r>
                        <a:rPr sz="900" dirty="0"/>
                        <a:t>CI/CD integration</a:t>
                      </a:r>
                    </a:p>
                    <a:p>
                      <a:pPr>
                        <a:defRPr sz="1000"/>
                      </a:pPr>
                      <a:r>
                        <a:rPr sz="900" dirty="0"/>
                        <a:t>Roll-out to product teams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619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lang="en-GB" sz="900" dirty="0"/>
                        <a:t>7</a:t>
                      </a:r>
                      <a:endParaRPr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lang="en-GB" sz="900" dirty="0"/>
                        <a:t>Accessibility </a:t>
                      </a:r>
                      <a:r>
                        <a:rPr sz="900" dirty="0"/>
                        <a:t>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900" dirty="0"/>
                        <a:t>POC for k6 (API) and Lighthouse (UI)</a:t>
                      </a:r>
                    </a:p>
                    <a:p>
                      <a:pPr>
                        <a:defRPr sz="1000"/>
                      </a:pPr>
                      <a:r>
                        <a:rPr sz="900" dirty="0"/>
                        <a:t>CI/CD integration</a:t>
                      </a:r>
                    </a:p>
                    <a:p>
                      <a:pPr>
                        <a:defRPr sz="1000"/>
                      </a:pPr>
                      <a:r>
                        <a:rPr sz="900" dirty="0"/>
                        <a:t>Roll-out to all 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619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lang="en-GB" sz="900" dirty="0"/>
                        <a:t>8</a:t>
                      </a:r>
                      <a:endParaRPr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GB" sz="900" dirty="0"/>
                        <a:t>Performance Automation</a:t>
                      </a:r>
                    </a:p>
                    <a:p>
                      <a:pPr>
                        <a:defRPr sz="1000"/>
                      </a:pPr>
                      <a:endParaRPr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lang="en-GB" sz="900" dirty="0"/>
                        <a:t>POC using axe-core for accessibility</a:t>
                      </a:r>
                    </a:p>
                    <a:p>
                      <a:pPr>
                        <a:defRPr sz="1000"/>
                      </a:pPr>
                      <a:r>
                        <a:rPr lang="en-GB" sz="900" dirty="0"/>
                        <a:t>CI/CD integration</a:t>
                      </a:r>
                    </a:p>
                    <a:p>
                      <a:pPr>
                        <a:defRPr sz="1000"/>
                      </a:pPr>
                      <a:r>
                        <a:rPr lang="en-GB" sz="900" dirty="0"/>
                        <a:t>Roll-out to all 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732183"/>
                  </a:ext>
                </a:extLst>
              </a:tr>
              <a:tr h="434199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lang="en-GB" sz="900" dirty="0"/>
                        <a:t>9</a:t>
                      </a:r>
                      <a:endParaRPr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lang="en-GB" sz="900" dirty="0"/>
                        <a:t>QE Dashboards</a:t>
                      </a:r>
                      <a:endParaRPr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lang="en-GB" sz="900" dirty="0"/>
                        <a:t>Build dashboards for coverage, pass rate, flakiness, readiness</a:t>
                      </a:r>
                    </a:p>
                    <a:p>
                      <a:pPr>
                        <a:defRPr sz="1000"/>
                      </a:pPr>
                      <a:r>
                        <a:rPr lang="en-GB" sz="900" dirty="0"/>
                        <a:t>Integrate into CI/CD pipelines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199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lang="en-GB" sz="900" dirty="0"/>
                        <a:t>10</a:t>
                      </a:r>
                      <a:endParaRPr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900" dirty="0"/>
                        <a:t>Scaling &amp; System-Level E2E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900" dirty="0"/>
                        <a:t>Apply unified framework to all squads</a:t>
                      </a:r>
                    </a:p>
                    <a:p>
                      <a:pPr>
                        <a:defRPr sz="1000"/>
                      </a:pPr>
                      <a:r>
                        <a:rPr sz="900" dirty="0"/>
                        <a:t>Automate multi-product system-level E2E 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199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lang="en-GB" sz="900" dirty="0"/>
                        <a:t>11</a:t>
                      </a:r>
                      <a:endParaRPr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900" dirty="0"/>
                        <a:t>FMEA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900" dirty="0"/>
                        <a:t>Identify high-risk operational scenarios (service outage, API errors, CPU/memory)</a:t>
                      </a:r>
                    </a:p>
                    <a:p>
                      <a:pPr>
                        <a:defRPr sz="1000"/>
                      </a:pPr>
                      <a:r>
                        <a:rPr sz="900" dirty="0"/>
                        <a:t>Automate test coverage for prioritized scenarios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776509"/>
                  </a:ext>
                </a:extLst>
              </a:tr>
              <a:tr h="434199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lang="en-GB" sz="900" dirty="0"/>
                        <a:t>12</a:t>
                      </a:r>
                      <a:endParaRPr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900" dirty="0"/>
                        <a:t>OAT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900" dirty="0"/>
                        <a:t>Define OAT checklist and operational readiness criteria</a:t>
                      </a:r>
                    </a:p>
                    <a:p>
                      <a:pPr>
                        <a:defRPr sz="1000"/>
                      </a:pPr>
                      <a:r>
                        <a:rPr sz="900" dirty="0"/>
                        <a:t>Automate failover, recovery, scaling, and monitoring/alerting validation in CI/CD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7003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Impact and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 sz="1400" b="1"/>
            </a:pPr>
            <a:r>
              <a:rPr dirty="0">
                <a:solidFill>
                  <a:schemeClr val="bg1"/>
                </a:solidFill>
              </a:rPr>
              <a:t>If We Continue As-Is (Impacts)</a:t>
            </a:r>
          </a:p>
          <a:p>
            <a:pPr lvl="1">
              <a:defRPr sz="1200"/>
            </a:pPr>
            <a:r>
              <a:rPr dirty="0">
                <a:solidFill>
                  <a:schemeClr val="bg1"/>
                </a:solidFill>
              </a:rPr>
              <a:t>Late defect detection leading to higher cost and rework</a:t>
            </a:r>
          </a:p>
          <a:p>
            <a:pPr lvl="1">
              <a:defRPr sz="1200"/>
            </a:pPr>
            <a:r>
              <a:rPr dirty="0">
                <a:solidFill>
                  <a:schemeClr val="bg1"/>
                </a:solidFill>
              </a:rPr>
              <a:t>Manual regression increases release cycle time</a:t>
            </a:r>
          </a:p>
          <a:p>
            <a:pPr lvl="1">
              <a:defRPr sz="1200"/>
            </a:pPr>
            <a:r>
              <a:rPr dirty="0">
                <a:solidFill>
                  <a:schemeClr val="bg1"/>
                </a:solidFill>
              </a:rPr>
              <a:t>No automated readiness proof before release</a:t>
            </a:r>
          </a:p>
          <a:p>
            <a:pPr lvl="1">
              <a:defRPr sz="1200"/>
            </a:pPr>
            <a:r>
              <a:rPr dirty="0">
                <a:solidFill>
                  <a:schemeClr val="bg1"/>
                </a:solidFill>
              </a:rPr>
              <a:t>Lack of visibility for leadership on release </a:t>
            </a:r>
            <a:r>
              <a:rPr lang="en-GB" dirty="0">
                <a:solidFill>
                  <a:schemeClr val="bg1"/>
                </a:solidFill>
              </a:rPr>
              <a:t>readiness</a:t>
            </a:r>
            <a:endParaRPr dirty="0">
              <a:solidFill>
                <a:schemeClr val="bg1"/>
              </a:solidFill>
            </a:endParaRPr>
          </a:p>
          <a:p>
            <a:pPr lvl="1">
              <a:defRPr sz="1200"/>
            </a:pPr>
            <a:r>
              <a:rPr dirty="0">
                <a:solidFill>
                  <a:schemeClr val="bg1"/>
                </a:solidFill>
              </a:rPr>
              <a:t>Operational failure scenarios remain untested</a:t>
            </a:r>
          </a:p>
          <a:p>
            <a:pPr lvl="1">
              <a:defRPr sz="1200"/>
            </a:pPr>
            <a:r>
              <a:rPr dirty="0">
                <a:solidFill>
                  <a:schemeClr val="bg1"/>
                </a:solidFill>
              </a:rPr>
              <a:t>Inconsistent quality and coverage across squads</a:t>
            </a:r>
          </a:p>
          <a:p>
            <a:pPr marL="0" indent="0">
              <a:buNone/>
              <a:defRPr sz="1400" b="1"/>
            </a:pPr>
            <a:r>
              <a:rPr dirty="0">
                <a:solidFill>
                  <a:schemeClr val="bg1"/>
                </a:solidFill>
              </a:rPr>
              <a:t>If We Implement This Plan (Advantages)</a:t>
            </a:r>
          </a:p>
          <a:p>
            <a:pPr lvl="1">
              <a:defRPr sz="1200"/>
            </a:pPr>
            <a:r>
              <a:rPr dirty="0">
                <a:solidFill>
                  <a:schemeClr val="bg1"/>
                </a:solidFill>
              </a:rPr>
              <a:t>Defects caught earlier with step-by-step capability roll-out</a:t>
            </a:r>
          </a:p>
          <a:p>
            <a:pPr lvl="1">
              <a:defRPr sz="1200"/>
            </a:pPr>
            <a:r>
              <a:rPr dirty="0">
                <a:solidFill>
                  <a:schemeClr val="bg1"/>
                </a:solidFill>
              </a:rPr>
              <a:t>Faster releases through automated regression and quality gates</a:t>
            </a:r>
          </a:p>
          <a:p>
            <a:pPr lvl="1">
              <a:defRPr sz="1200"/>
            </a:pPr>
            <a:r>
              <a:rPr dirty="0">
                <a:solidFill>
                  <a:schemeClr val="bg1"/>
                </a:solidFill>
              </a:rPr>
              <a:t>Clear 'integration-ready' and 'release-ready' signals before production</a:t>
            </a:r>
          </a:p>
          <a:p>
            <a:pPr lvl="1">
              <a:defRPr sz="1200"/>
            </a:pPr>
            <a:r>
              <a:rPr dirty="0">
                <a:solidFill>
                  <a:schemeClr val="bg1"/>
                </a:solidFill>
              </a:rPr>
              <a:t>Real-time dashboards for coverage, pass rate, and readiness</a:t>
            </a:r>
          </a:p>
          <a:p>
            <a:pPr lvl="1">
              <a:defRPr sz="1200"/>
            </a:pPr>
            <a:r>
              <a:rPr dirty="0">
                <a:solidFill>
                  <a:schemeClr val="bg1"/>
                </a:solidFill>
              </a:rPr>
              <a:t>Reusable frameworks applied consistently across products and squads</a:t>
            </a:r>
          </a:p>
          <a:p>
            <a:pPr lvl="1">
              <a:defRPr sz="1200"/>
            </a:pPr>
            <a:r>
              <a:rPr dirty="0">
                <a:solidFill>
                  <a:schemeClr val="bg1"/>
                </a:solidFill>
              </a:rPr>
              <a:t>Risk-based coverage with FMEA for operational scenarios</a:t>
            </a:r>
          </a:p>
          <a:p>
            <a:pPr lvl="1">
              <a:defRPr sz="1200"/>
            </a:pPr>
            <a:r>
              <a:rPr dirty="0">
                <a:solidFill>
                  <a:schemeClr val="bg1"/>
                </a:solidFill>
              </a:rPr>
              <a:t>Improved </a:t>
            </a:r>
            <a:r>
              <a:rPr lang="en-GB" dirty="0">
                <a:solidFill>
                  <a:schemeClr val="bg1"/>
                </a:solidFill>
              </a:rPr>
              <a:t>UX &amp; </a:t>
            </a:r>
            <a:r>
              <a:rPr dirty="0">
                <a:solidFill>
                  <a:schemeClr val="bg1"/>
                </a:solidFill>
              </a:rPr>
              <a:t>compliance through accessibility and performance checks</a:t>
            </a:r>
          </a:p>
          <a:p>
            <a:pPr lvl="1">
              <a:defRPr sz="1200"/>
            </a:pPr>
            <a:r>
              <a:rPr dirty="0">
                <a:solidFill>
                  <a:schemeClr val="bg1"/>
                </a:solidFill>
              </a:rPr>
              <a:t>Operational resilience validated via OAT</a:t>
            </a:r>
          </a:p>
          <a:p>
            <a:pPr lvl="1">
              <a:defRPr sz="1200"/>
            </a:pPr>
            <a:r>
              <a:rPr dirty="0">
                <a:solidFill>
                  <a:schemeClr val="bg1"/>
                </a:solidFill>
              </a:rPr>
              <a:t>Future-proof unified framework for mobile native, web, and mobile web</a:t>
            </a:r>
          </a:p>
          <a:p>
            <a:pPr lvl="1">
              <a:defRPr sz="1200"/>
            </a:pPr>
            <a:r>
              <a:rPr dirty="0">
                <a:solidFill>
                  <a:schemeClr val="bg1"/>
                </a:solidFill>
              </a:rPr>
              <a:t>Shared BDD language for better dev-business collaboration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1181</TotalTime>
  <Words>661</Words>
  <Application>Microsoft Macintosh PowerPoint</Application>
  <PresentationFormat>On-screen Show (4:3)</PresentationFormat>
  <Paragraphs>143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DTP – Quality Engineering Insights &amp; Execution Path</vt:lpstr>
      <vt:lpstr>QE Capabilities – Current vs. Target State</vt:lpstr>
      <vt:lpstr>Execution TimeLine</vt:lpstr>
      <vt:lpstr>Impact and Advantages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Venkata Koripalli</cp:lastModifiedBy>
  <cp:revision>6</cp:revision>
  <dcterms:created xsi:type="dcterms:W3CDTF">2013-01-27T09:14:16Z</dcterms:created>
  <dcterms:modified xsi:type="dcterms:W3CDTF">2025-08-12T08:41:41Z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fc51d9-3f82-43ef-b4a8-bccea6cccf43_Enabled">
    <vt:lpwstr>true</vt:lpwstr>
  </property>
  <property fmtid="{D5CDD505-2E9C-101B-9397-08002B2CF9AE}" pid="3" name="MSIP_Label_d4fc51d9-3f82-43ef-b4a8-bccea6cccf43_SetDate">
    <vt:lpwstr>2025-08-12T08:28:17Z</vt:lpwstr>
  </property>
  <property fmtid="{D5CDD505-2E9C-101B-9397-08002B2CF9AE}" pid="4" name="MSIP_Label_d4fc51d9-3f82-43ef-b4a8-bccea6cccf43_Method">
    <vt:lpwstr>Privileged</vt:lpwstr>
  </property>
  <property fmtid="{D5CDD505-2E9C-101B-9397-08002B2CF9AE}" pid="5" name="MSIP_Label_d4fc51d9-3f82-43ef-b4a8-bccea6cccf43_Name">
    <vt:lpwstr>Groupe Internal Use</vt:lpwstr>
  </property>
  <property fmtid="{D5CDD505-2E9C-101B-9397-08002B2CF9AE}" pid="6" name="MSIP_Label_d4fc51d9-3f82-43ef-b4a8-bccea6cccf43_SiteId">
    <vt:lpwstr>d52c9ea1-7c21-47b1-82a3-33a74b1f74b8</vt:lpwstr>
  </property>
  <property fmtid="{D5CDD505-2E9C-101B-9397-08002B2CF9AE}" pid="7" name="MSIP_Label_d4fc51d9-3f82-43ef-b4a8-bccea6cccf43_ActionId">
    <vt:lpwstr>f28f5800-0280-4612-9b45-fbe6fe64a097</vt:lpwstr>
  </property>
  <property fmtid="{D5CDD505-2E9C-101B-9397-08002B2CF9AE}" pid="8" name="MSIP_Label_d4fc51d9-3f82-43ef-b4a8-bccea6cccf43_ContentBits">
    <vt:lpwstr>0</vt:lpwstr>
  </property>
  <property fmtid="{D5CDD505-2E9C-101B-9397-08002B2CF9AE}" pid="9" name="MSIP_Label_d4fc51d9-3f82-43ef-b4a8-bccea6cccf43_Tag">
    <vt:lpwstr>50, 0, 1, 1</vt:lpwstr>
  </property>
</Properties>
</file>