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  <p:sldMasterId id="2147483863" r:id="rId5"/>
  </p:sldMasterIdLst>
  <p:notesMasterIdLst>
    <p:notesMasterId r:id="rId46"/>
  </p:notesMasterIdLst>
  <p:handoutMasterIdLst>
    <p:handoutMasterId r:id="rId47"/>
  </p:handoutMasterIdLst>
  <p:sldIdLst>
    <p:sldId id="874" r:id="rId6"/>
    <p:sldId id="838" r:id="rId7"/>
    <p:sldId id="887" r:id="rId8"/>
    <p:sldId id="959" r:id="rId9"/>
    <p:sldId id="939" r:id="rId10"/>
    <p:sldId id="969" r:id="rId11"/>
    <p:sldId id="923" r:id="rId12"/>
    <p:sldId id="929" r:id="rId13"/>
    <p:sldId id="954" r:id="rId14"/>
    <p:sldId id="955" r:id="rId15"/>
    <p:sldId id="960" r:id="rId16"/>
    <p:sldId id="950" r:id="rId17"/>
    <p:sldId id="956" r:id="rId18"/>
    <p:sldId id="957" r:id="rId19"/>
    <p:sldId id="958" r:id="rId20"/>
    <p:sldId id="953" r:id="rId21"/>
    <p:sldId id="961" r:id="rId22"/>
    <p:sldId id="941" r:id="rId23"/>
    <p:sldId id="942" r:id="rId24"/>
    <p:sldId id="943" r:id="rId25"/>
    <p:sldId id="944" r:id="rId26"/>
    <p:sldId id="945" r:id="rId27"/>
    <p:sldId id="946" r:id="rId28"/>
    <p:sldId id="947" r:id="rId29"/>
    <p:sldId id="948" r:id="rId30"/>
    <p:sldId id="949" r:id="rId31"/>
    <p:sldId id="963" r:id="rId32"/>
    <p:sldId id="964" r:id="rId33"/>
    <p:sldId id="965" r:id="rId34"/>
    <p:sldId id="966" r:id="rId35"/>
    <p:sldId id="951" r:id="rId36"/>
    <p:sldId id="967" r:id="rId37"/>
    <p:sldId id="968" r:id="rId38"/>
    <p:sldId id="962" r:id="rId39"/>
    <p:sldId id="970" r:id="rId40"/>
    <p:sldId id="910" r:id="rId41"/>
    <p:sldId id="932" r:id="rId42"/>
    <p:sldId id="913" r:id="rId43"/>
    <p:sldId id="971" r:id="rId44"/>
    <p:sldId id="922" r:id="rId45"/>
  </p:sldIdLst>
  <p:sldSz cx="9144000" cy="6858000" type="screen4x3"/>
  <p:notesSz cx="9874250" cy="6797675"/>
  <p:embeddedFontLst>
    <p:embeddedFont>
      <p:font typeface="Gill Sans MT" panose="020B0502020104020203" pitchFamily="34" charset="0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1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" initials="s" lastIdx="5" clrIdx="0"/>
  <p:cmAuthor id="1" name="Paul Gerrard" initials="PG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00BC00"/>
    <a:srgbClr val="9FFFCA"/>
    <a:srgbClr val="61F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96433" autoAdjust="0"/>
  </p:normalViewPr>
  <p:slideViewPr>
    <p:cSldViewPr>
      <p:cViewPr varScale="1">
        <p:scale>
          <a:sx n="74" d="100"/>
          <a:sy n="74" d="100"/>
        </p:scale>
        <p:origin x="6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58"/>
    </p:cViewPr>
  </p:sorterViewPr>
  <p:notesViewPr>
    <p:cSldViewPr>
      <p:cViewPr varScale="1">
        <p:scale>
          <a:sx n="52" d="100"/>
          <a:sy n="52" d="100"/>
        </p:scale>
        <p:origin x="2952" y="66"/>
      </p:cViewPr>
      <p:guideLst>
        <p:guide orient="horz" pos="2142"/>
        <p:guide pos="31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font" Target="fonts/font1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2.fntdata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5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5150355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Intelligent </a:t>
            </a:r>
            <a:r>
              <a:rPr lang="en-GB" dirty="0" smtClean="0"/>
              <a:t>Definition and Assurance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4" y="2"/>
            <a:ext cx="4278842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D3047F-A3F0-42A4-B404-2C1E1B8EAD58}" type="datetime5">
              <a:rPr lang="en-US" smtClean="0"/>
              <a:t>12-Jul-13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7"/>
            <a:ext cx="4278842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© </a:t>
            </a:r>
            <a:r>
              <a:rPr lang="en-GB" dirty="0" smtClean="0"/>
              <a:t>2013 </a:t>
            </a:r>
            <a:r>
              <a:rPr lang="en-GB" dirty="0"/>
              <a:t>Gerrard Consulting Limited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4" y="6456617"/>
            <a:ext cx="4278842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F5012C3-3CA9-4C68-BF86-AB155D3C29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1141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278842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Assurance, Re-Training, Mentoring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4" y="2"/>
            <a:ext cx="4278842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C072C8E-D0C1-4B48-9DE0-66D7B48CC952}" type="datetime5">
              <a:rPr lang="en-US" smtClean="0"/>
              <a:t>12-Jul-13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8" y="3228899"/>
            <a:ext cx="7899398" cy="305895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7"/>
            <a:ext cx="4278842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Aqastra Limited 2008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4" y="6456617"/>
            <a:ext cx="4278842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3F9AA41-4DEE-4E87-9A1F-FAABB1A119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3981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Assurance and Testing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DC3E7D0-9FAB-45D4-837C-E763AA865EFE}" type="datetime5">
              <a:rPr lang="en-US" smtClean="0"/>
              <a:t>12-Jul-13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3F9AA41-4DEE-4E87-9A1F-FAABB1A1191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8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Assurance, Re-Training, Mentoring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9641F9E-2771-4FB7-B545-F905EAC486B4}" type="datetime5">
              <a:rPr lang="en-US" smtClean="0"/>
              <a:t>12-Jul-13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Aqastra Limited 2008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3F9AA41-4DEE-4E87-9A1F-FAABB1A1191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60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Assurance, Re-Training, Mentoring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6C49731-5170-4CC7-94A5-A9E72A8CFB87}" type="datetime5">
              <a:rPr lang="en-US" smtClean="0"/>
              <a:t>12-Jul-13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Aqastra Limited 2008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3F9AA41-4DEE-4E87-9A1F-FAABB1A1191D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3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Assurance, Re-Training, Mentoring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311C10A-5519-4F07-94C7-86EEB3F42716}" type="datetime5">
              <a:rPr lang="en-US" smtClean="0"/>
              <a:t>12-Jul-13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Aqastra Limited 2008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3F9AA41-4DEE-4E87-9A1F-FAABB1A1191D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8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Assurance and Testing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9E2B6E1-926A-4A80-9FC8-B612487152CD}" type="datetime5">
              <a:rPr lang="en-US" smtClean="0"/>
              <a:t>12-Jul-13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3F9AA41-4DEE-4E87-9A1F-FAABB1A1191D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85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3960439"/>
          </a:xfrm>
        </p:spPr>
        <p:txBody>
          <a:bodyPr/>
          <a:lstStyle>
            <a:lvl1pPr algn="ctr">
              <a:defRPr sz="60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72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EAF040-36C9-4548-B92A-ADA52E89DB4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4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465005-FDC1-4520-A770-6923F5D33BA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2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A594AC-B907-49B1-B686-A4A3EDBE9EC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86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889D5E-BEEA-4AB8-92EA-2DD1E4BD12A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08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B54186-32A1-47F7-A9A8-FA233FB06D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38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B3F930-23D9-486F-ADA1-26A22E37E27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440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16579A-B25C-442C-942E-A39B12CC14B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500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853D6B-3819-47E8-94FC-976907D3CA4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82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C1D52A-CEB8-4E8B-B66D-1171E270F79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44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E46DBE-9FE7-4380-93F8-116A80FD94F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0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976664"/>
          </a:xfrm>
        </p:spPr>
        <p:txBody>
          <a:bodyPr/>
          <a:lstStyle>
            <a:lvl1pPr algn="ctr">
              <a:defRPr sz="60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752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428625" y="1571625"/>
            <a:ext cx="8215313" cy="478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9752" y="6453336"/>
            <a:ext cx="4392488" cy="288032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45333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Gill Sans MT" pitchFamily="34" charset="0"/>
              </a:defRPr>
            </a:lvl1pPr>
          </a:lstStyle>
          <a:p>
            <a:pPr algn="r">
              <a:defRPr/>
            </a:pPr>
            <a:r>
              <a:rPr lang="en-GB" smtClean="0"/>
              <a:t>Slide </a:t>
            </a:r>
            <a:fld id="{BCBC47EA-4835-4F24-8981-151A21C1A8EE}" type="slidenum">
              <a:rPr lang="en-GB" smtClean="0"/>
              <a:pPr algn="r"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2744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CB432B21-A869-4CFD-B92B-EF70028C2A4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26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453336"/>
            <a:ext cx="4104456" cy="28803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Slide </a:t>
            </a:r>
            <a:fld id="{1032AF8D-C651-4A77-8467-76E125FC73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40" r:id="rId3"/>
    <p:sldLayoutId id="2147483842" r:id="rId4"/>
    <p:sldLayoutId id="2147483843" r:id="rId5"/>
    <p:sldLayoutId id="2147483844" r:id="rId6"/>
    <p:sldLayoutId id="2147483845" r:id="rId7"/>
    <p:sldLayoutId id="2147483852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•"/>
        <a:defRPr sz="32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51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1F497D"/>
                </a:solidFill>
                <a:latin typeface="Gill Sans MT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1F497D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GB" smtClean="0"/>
              <a:t>Slide </a:t>
            </a:r>
            <a:fld id="{BA2A279E-0613-433E-B0E3-1F115079431C}" type="slidenum">
              <a:rPr lang="en-GB" smtClean="0"/>
              <a:pPr/>
              <a:t>‹#›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79965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32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1F497D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 idx="4294967295"/>
          </p:nvPr>
        </p:nvSpPr>
        <p:spPr>
          <a:xfrm>
            <a:off x="257970" y="446807"/>
            <a:ext cx="7626398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GB" sz="6000" dirty="0" smtClean="0"/>
              <a:t>Agile Test Strategy</a:t>
            </a:r>
            <a:endParaRPr lang="en-GB" sz="6000" dirty="0"/>
          </a:p>
        </p:txBody>
      </p:sp>
      <p:sp>
        <p:nvSpPr>
          <p:cNvPr id="12292" name="Subtitle 4"/>
          <p:cNvSpPr>
            <a:spLocks noGrp="1"/>
          </p:cNvSpPr>
          <p:nvPr>
            <p:ph type="subTitle" idx="4294967295"/>
          </p:nvPr>
        </p:nvSpPr>
        <p:spPr>
          <a:xfrm rot="5400000">
            <a:off x="5365576" y="3070448"/>
            <a:ext cx="6885384" cy="744488"/>
          </a:xfrm>
          <a:solidFill>
            <a:schemeClr val="tx2"/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GB" sz="3600" dirty="0">
                <a:solidFill>
                  <a:schemeClr val="bg1"/>
                </a:solidFill>
              </a:rPr>
              <a:t>@</a:t>
            </a:r>
            <a:r>
              <a:rPr lang="en-GB" sz="3600" dirty="0" err="1">
                <a:solidFill>
                  <a:schemeClr val="bg1"/>
                </a:solidFill>
              </a:rPr>
              <a:t>paul_gerrard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  <p:pic>
        <p:nvPicPr>
          <p:cNvPr id="12294" name="Picture 7" descr="G:\COMMERCE\Logos\GCLogoLarg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8950" y="1988840"/>
            <a:ext cx="3787466" cy="130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U:\ExtraMural\BOOKS\BusStoryPocketBook\1stBETA\FrontCo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875" y="3819773"/>
            <a:ext cx="1464325" cy="237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4"/>
          <p:cNvSpPr txBox="1">
            <a:spLocks/>
          </p:cNvSpPr>
          <p:nvPr/>
        </p:nvSpPr>
        <p:spPr bwMode="auto">
          <a:xfrm>
            <a:off x="329978" y="2180456"/>
            <a:ext cx="450455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GB" sz="3600" dirty="0" smtClean="0"/>
              <a:t>Paul </a:t>
            </a:r>
            <a:r>
              <a:rPr lang="en-GB" sz="3600" dirty="0" err="1" smtClean="0"/>
              <a:t>Gerrard</a:t>
            </a:r>
            <a:endParaRPr lang="en-GB" sz="36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GB" sz="2000" dirty="0" smtClean="0"/>
              <a:t>paul@gerrardconsulting.com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978" y="6228020"/>
            <a:ext cx="2272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GB" dirty="0">
                <a:solidFill>
                  <a:schemeClr val="tx2"/>
                </a:solidFill>
                <a:latin typeface="Gill Sans MT" pitchFamily="34" charset="0"/>
              </a:rPr>
              <a:t>gerrardconsulting.com</a:t>
            </a:r>
          </a:p>
        </p:txBody>
      </p:sp>
      <p:pic>
        <p:nvPicPr>
          <p:cNvPr id="2050" name="Picture 2" descr="http://businessstorymanager.com/home/static/bsm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15" y="3969162"/>
            <a:ext cx="4004701" cy="92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errardconsulting.com/images/spqa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4" y="5014592"/>
            <a:ext cx="4026782" cy="100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errardconsulting.com/images/pocketbook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706" y="3828828"/>
            <a:ext cx="1461686" cy="236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75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Profiling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Select a profile for your project first, then choose the aspects of test strategy that suite your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3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Template-driven? Bah!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So this is just a template copy and edit process?</a:t>
            </a:r>
          </a:p>
          <a:p>
            <a:r>
              <a:rPr lang="en-GB" dirty="0" smtClean="0"/>
              <a:t>Won’t you always end up with the same document?</a:t>
            </a:r>
          </a:p>
          <a:p>
            <a:endParaRPr lang="en-GB" dirty="0" smtClean="0"/>
          </a:p>
          <a:p>
            <a:r>
              <a:rPr lang="en-GB" dirty="0" smtClean="0"/>
              <a:t>Profiling doesn’t need to be prescriptive</a:t>
            </a:r>
          </a:p>
          <a:p>
            <a:pPr lvl="1"/>
            <a:r>
              <a:rPr lang="en-GB" dirty="0" smtClean="0"/>
              <a:t>No need to write a document if you don’t need to</a:t>
            </a:r>
          </a:p>
          <a:p>
            <a:pPr lvl="1"/>
            <a:r>
              <a:rPr lang="en-GB" dirty="0" smtClean="0"/>
              <a:t>But if company policy or common sense dictates certain approaches, save yourself some time</a:t>
            </a:r>
          </a:p>
          <a:p>
            <a:pPr lvl="1"/>
            <a:r>
              <a:rPr lang="en-GB" dirty="0" smtClean="0"/>
              <a:t>Create a set of deeper, more detailed questions to be answered (Pocketbook)</a:t>
            </a:r>
          </a:p>
          <a:p>
            <a:r>
              <a:rPr lang="en-GB" dirty="0" smtClean="0"/>
              <a:t>Profilers are really just checklists: heuristic guidelines designed to help you make choices and trade-offs.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1032AF8D-C651-4A77-8467-76E125FC7325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54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571750" y="2263775"/>
            <a:ext cx="4500563" cy="2143125"/>
            <a:chOff x="2571736" y="2263984"/>
            <a:chExt cx="4500594" cy="2143123"/>
          </a:xfrm>
        </p:grpSpPr>
        <p:sp>
          <p:nvSpPr>
            <p:cNvPr id="3" name="Rectangle 2"/>
            <p:cNvSpPr/>
            <p:nvPr/>
          </p:nvSpPr>
          <p:spPr>
            <a:xfrm>
              <a:off x="2571736" y="2263984"/>
              <a:ext cx="4500594" cy="214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GB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21564" name="Group 62"/>
            <p:cNvGrpSpPr>
              <a:grpSpLocks/>
            </p:cNvGrpSpPr>
            <p:nvPr/>
          </p:nvGrpSpPr>
          <p:grpSpPr bwMode="auto">
            <a:xfrm>
              <a:off x="4000496" y="2406859"/>
              <a:ext cx="2928958" cy="1847848"/>
              <a:chOff x="4000496" y="2406859"/>
              <a:chExt cx="2928958" cy="18478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643570" y="2621172"/>
                <a:ext cx="847731" cy="3079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GB" sz="14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Cerise</a:t>
                </a:r>
              </a:p>
            </p:txBody>
          </p:sp>
          <p:grpSp>
            <p:nvGrpSpPr>
              <p:cNvPr id="21566" name="Group 32"/>
              <p:cNvGrpSpPr>
                <a:grpSpLocks/>
              </p:cNvGrpSpPr>
              <p:nvPr/>
            </p:nvGrpSpPr>
            <p:grpSpPr bwMode="auto">
              <a:xfrm>
                <a:off x="5643570" y="3121233"/>
                <a:ext cx="1143008" cy="857249"/>
                <a:chOff x="5715008" y="1928812"/>
                <a:chExt cx="1143008" cy="857249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5715008" y="1978025"/>
                  <a:ext cx="847731" cy="30797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400" dirty="0">
                      <a:solidFill>
                        <a:prstClr val="black"/>
                      </a:solidFill>
                      <a:latin typeface="Calibri"/>
                      <a:cs typeface="Arial" charset="0"/>
                    </a:rPr>
                    <a:t>Orange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715008" y="2406649"/>
                  <a:ext cx="847731" cy="307975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400" dirty="0">
                      <a:solidFill>
                        <a:prstClr val="black"/>
                      </a:solidFill>
                      <a:latin typeface="Calibri"/>
                      <a:cs typeface="Arial" charset="0"/>
                    </a:rPr>
                    <a:t>Green</a:t>
                  </a:r>
                </a:p>
              </p:txBody>
            </p:sp>
            <p:sp>
              <p:nvSpPr>
                <p:cNvPr id="14" name="Right Brace 13"/>
                <p:cNvSpPr/>
                <p:nvPr/>
              </p:nvSpPr>
              <p:spPr>
                <a:xfrm>
                  <a:off x="6643701" y="1928812"/>
                  <a:ext cx="214315" cy="857249"/>
                </a:xfrm>
                <a:prstGeom prst="rightBrac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" name="Flowchart: Multidocument 6"/>
              <p:cNvSpPr/>
              <p:nvPr/>
            </p:nvSpPr>
            <p:spPr>
              <a:xfrm>
                <a:off x="4572000" y="2621172"/>
                <a:ext cx="857256" cy="652461"/>
              </a:xfrm>
              <a:prstGeom prst="flowChartMultidocumen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sz="1200" dirty="0">
                    <a:solidFill>
                      <a:prstClr val="black"/>
                    </a:solidFill>
                  </a:rPr>
                  <a:t>Test Plan Items</a:t>
                </a:r>
              </a:p>
            </p:txBody>
          </p:sp>
          <p:sp>
            <p:nvSpPr>
              <p:cNvPr id="8" name="Flowchart: Multidocument 7"/>
              <p:cNvSpPr/>
              <p:nvPr/>
            </p:nvSpPr>
            <p:spPr>
              <a:xfrm>
                <a:off x="4572000" y="3397458"/>
                <a:ext cx="857256" cy="652462"/>
              </a:xfrm>
              <a:prstGeom prst="flowChartMultidocumen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sz="1200" dirty="0">
                    <a:solidFill>
                      <a:prstClr val="black"/>
                    </a:solidFill>
                  </a:rPr>
                  <a:t>Product Risks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29124" y="2406859"/>
                <a:ext cx="2500330" cy="1847848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4000496" y="3049796"/>
                <a:ext cx="357190" cy="571499"/>
              </a:xfrm>
              <a:prstGeom prst="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00562" y="2559259"/>
                <a:ext cx="1000132" cy="1562098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2643188" y="2406650"/>
            <a:ext cx="1347787" cy="1857375"/>
            <a:chOff x="3214677" y="1071563"/>
            <a:chExt cx="1347789" cy="1857371"/>
          </a:xfrm>
        </p:grpSpPr>
        <p:grpSp>
          <p:nvGrpSpPr>
            <p:cNvPr id="21552" name="Group 12"/>
            <p:cNvGrpSpPr>
              <a:grpSpLocks/>
            </p:cNvGrpSpPr>
            <p:nvPr/>
          </p:nvGrpSpPr>
          <p:grpSpPr bwMode="auto">
            <a:xfrm>
              <a:off x="3428989" y="1428750"/>
              <a:ext cx="857251" cy="428624"/>
              <a:chOff x="3500424" y="2143139"/>
              <a:chExt cx="857251" cy="428624"/>
            </a:xfrm>
          </p:grpSpPr>
          <p:sp>
            <p:nvSpPr>
              <p:cNvPr id="24" name="Cube 23"/>
              <p:cNvSpPr/>
              <p:nvPr/>
            </p:nvSpPr>
            <p:spPr>
              <a:xfrm>
                <a:off x="3643299" y="2286014"/>
                <a:ext cx="714376" cy="285749"/>
              </a:xfrm>
              <a:prstGeom prst="cube">
                <a:avLst>
                  <a:gd name="adj" fmla="val 7579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Cube 24"/>
              <p:cNvSpPr/>
              <p:nvPr/>
            </p:nvSpPr>
            <p:spPr>
              <a:xfrm>
                <a:off x="3571862" y="2214576"/>
                <a:ext cx="714376" cy="285749"/>
              </a:xfrm>
              <a:prstGeom prst="cube">
                <a:avLst>
                  <a:gd name="adj" fmla="val 7579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Cube 25"/>
              <p:cNvSpPr/>
              <p:nvPr/>
            </p:nvSpPr>
            <p:spPr>
              <a:xfrm>
                <a:off x="3500424" y="2143139"/>
                <a:ext cx="714376" cy="285749"/>
              </a:xfrm>
              <a:prstGeom prst="cube">
                <a:avLst>
                  <a:gd name="adj" fmla="val 7579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14677" y="1071563"/>
              <a:ext cx="1347789" cy="3079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  <a:cs typeface="Arial" charset="0"/>
                </a:rPr>
                <a:t>Project Profiler</a:t>
              </a:r>
            </a:p>
          </p:txBody>
        </p:sp>
        <p:grpSp>
          <p:nvGrpSpPr>
            <p:cNvPr id="21554" name="Group 16"/>
            <p:cNvGrpSpPr>
              <a:grpSpLocks/>
            </p:cNvGrpSpPr>
            <p:nvPr/>
          </p:nvGrpSpPr>
          <p:grpSpPr bwMode="auto">
            <a:xfrm>
              <a:off x="3428989" y="2285998"/>
              <a:ext cx="857251" cy="428624"/>
              <a:chOff x="3500423" y="2143128"/>
              <a:chExt cx="857251" cy="428624"/>
            </a:xfrm>
          </p:grpSpPr>
          <p:sp>
            <p:nvSpPr>
              <p:cNvPr id="21" name="Cube 17"/>
              <p:cNvSpPr/>
              <p:nvPr/>
            </p:nvSpPr>
            <p:spPr>
              <a:xfrm>
                <a:off x="3643298" y="2286003"/>
                <a:ext cx="714376" cy="285749"/>
              </a:xfrm>
              <a:prstGeom prst="cube">
                <a:avLst>
                  <a:gd name="adj" fmla="val 7579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Cube 21"/>
              <p:cNvSpPr/>
              <p:nvPr/>
            </p:nvSpPr>
            <p:spPr>
              <a:xfrm>
                <a:off x="3571861" y="2214565"/>
                <a:ext cx="714376" cy="285749"/>
              </a:xfrm>
              <a:prstGeom prst="cube">
                <a:avLst>
                  <a:gd name="adj" fmla="val 7579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Cube 22"/>
              <p:cNvSpPr/>
              <p:nvPr/>
            </p:nvSpPr>
            <p:spPr>
              <a:xfrm>
                <a:off x="3500423" y="2143128"/>
                <a:ext cx="714376" cy="285749"/>
              </a:xfrm>
              <a:prstGeom prst="cube">
                <a:avLst>
                  <a:gd name="adj" fmla="val 7579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214677" y="1928811"/>
              <a:ext cx="1347789" cy="3079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  <a:cs typeface="Arial" charset="0"/>
                </a:rPr>
                <a:t>Risk Profiler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86114" y="1081088"/>
              <a:ext cx="1214440" cy="184784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GB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77"/>
          <p:cNvGrpSpPr>
            <a:grpSpLocks/>
          </p:cNvGrpSpPr>
          <p:nvPr/>
        </p:nvGrpSpPr>
        <p:grpSpPr bwMode="auto">
          <a:xfrm>
            <a:off x="4357688" y="571500"/>
            <a:ext cx="1285875" cy="1643063"/>
            <a:chOff x="4357686" y="571480"/>
            <a:chExt cx="1285884" cy="1643074"/>
          </a:xfrm>
        </p:grpSpPr>
        <p:sp>
          <p:nvSpPr>
            <p:cNvPr id="28" name="Right Arrow 27"/>
            <p:cNvSpPr/>
            <p:nvPr/>
          </p:nvSpPr>
          <p:spPr>
            <a:xfrm rot="16200000">
              <a:off x="4750595" y="1750207"/>
              <a:ext cx="357190" cy="571504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29" name="Flowchart: Multidocument 28"/>
            <p:cNvSpPr/>
            <p:nvPr/>
          </p:nvSpPr>
          <p:spPr>
            <a:xfrm>
              <a:off x="4357686" y="571480"/>
              <a:ext cx="1285884" cy="1357322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200" dirty="0">
                  <a:solidFill>
                    <a:prstClr val="black"/>
                  </a:solidFill>
                </a:rPr>
                <a:t>Project Plan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00562" y="1285860"/>
              <a:ext cx="847731" cy="3079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  <a:cs typeface="Arial" charset="0"/>
                </a:rPr>
                <a:t>Test</a:t>
              </a:r>
            </a:p>
          </p:txBody>
        </p:sp>
      </p:grpSp>
      <p:grpSp>
        <p:nvGrpSpPr>
          <p:cNvPr id="31" name="Group 74"/>
          <p:cNvGrpSpPr>
            <a:grpSpLocks/>
          </p:cNvGrpSpPr>
          <p:nvPr/>
        </p:nvGrpSpPr>
        <p:grpSpPr bwMode="auto">
          <a:xfrm>
            <a:off x="69850" y="2274888"/>
            <a:ext cx="2430463" cy="4267200"/>
            <a:chOff x="70639" y="2274752"/>
            <a:chExt cx="2429659" cy="4267574"/>
          </a:xfrm>
        </p:grpSpPr>
        <p:grpSp>
          <p:nvGrpSpPr>
            <p:cNvPr id="21532" name="Group 29"/>
            <p:cNvGrpSpPr>
              <a:grpSpLocks/>
            </p:cNvGrpSpPr>
            <p:nvPr/>
          </p:nvGrpSpPr>
          <p:grpSpPr bwMode="auto">
            <a:xfrm>
              <a:off x="1403697" y="3489195"/>
              <a:ext cx="840568" cy="970148"/>
              <a:chOff x="2018391" y="1428736"/>
              <a:chExt cx="910384" cy="1200811"/>
            </a:xfrm>
          </p:grpSpPr>
          <p:pic>
            <p:nvPicPr>
              <p:cNvPr id="21547" name="Picture 2" descr="C:\Users\paulg\AppData\Local\Microsoft\Windows\Temporary Internet Files\Content.IE5\IXS44CSR\MCj04326250000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071670" y="1428736"/>
                <a:ext cx="857105" cy="857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TextBox 2"/>
              <p:cNvSpPr txBox="1"/>
              <p:nvPr/>
            </p:nvSpPr>
            <p:spPr>
              <a:xfrm>
                <a:off x="2018392" y="2285651"/>
                <a:ext cx="890331" cy="3438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GB" sz="12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Assurance</a:t>
                </a:r>
              </a:p>
            </p:txBody>
          </p:sp>
        </p:grpSp>
        <p:grpSp>
          <p:nvGrpSpPr>
            <p:cNvPr id="21533" name="Group 36"/>
            <p:cNvGrpSpPr>
              <a:grpSpLocks/>
            </p:cNvGrpSpPr>
            <p:nvPr/>
          </p:nvGrpSpPr>
          <p:grpSpPr bwMode="auto">
            <a:xfrm>
              <a:off x="1227544" y="2274750"/>
              <a:ext cx="1223557" cy="957345"/>
              <a:chOff x="930788" y="3000373"/>
              <a:chExt cx="1442818" cy="1207796"/>
            </a:xfrm>
          </p:grpSpPr>
          <p:pic>
            <p:nvPicPr>
              <p:cNvPr id="21545" name="Picture 3" descr="C:\Users\paulg\AppData\Local\Microsoft\Windows\Temporary Internet Files\Content.IE5\TXDHXRL8\MCj04326220000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14414" y="3000373"/>
                <a:ext cx="857256" cy="857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930788" y="3857652"/>
                <a:ext cx="1442818" cy="3505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GB" sz="1200" dirty="0">
                    <a:solidFill>
                      <a:prstClr val="black"/>
                    </a:solidFill>
                    <a:latin typeface="Calibri"/>
                    <a:cs typeface="Arial" charset="0"/>
                  </a:rPr>
                  <a:t>Project Manager</a:t>
                </a:r>
              </a:p>
            </p:txBody>
          </p:sp>
        </p:grpSp>
        <p:sp>
          <p:nvSpPr>
            <p:cNvPr id="34" name="Right Brace 33"/>
            <p:cNvSpPr/>
            <p:nvPr/>
          </p:nvSpPr>
          <p:spPr>
            <a:xfrm>
              <a:off x="2286056" y="2714528"/>
              <a:ext cx="214242" cy="1214544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pic>
          <p:nvPicPr>
            <p:cNvPr id="21535" name="Picture 4" descr="C:\Users\paulg\AppData\Local\Microsoft\Windows\Temporary Internet Files\Content.IE5\YKXG82VW\MCj04326100000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2" y="5072074"/>
              <a:ext cx="714380" cy="71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6" name="Picture 4" descr="C:\Users\paulg\AppData\Local\Microsoft\Windows\Temporary Internet Files\Content.IE5\YKXG82VW\MCj04326100000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72" y="5000636"/>
              <a:ext cx="714380" cy="71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7" name="Picture 4" descr="C:\Users\paulg\AppData\Local\Microsoft\Windows\Temporary Internet Files\Content.IE5\YKXG82VW\MCj04326100000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8" y="5214950"/>
              <a:ext cx="714380" cy="71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8" name="Picture 4" descr="C:\Users\paulg\AppData\Local\Microsoft\Windows\Temporary Internet Files\Content.IE5\YKXG82VW\MCj04326100000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62" y="5072074"/>
              <a:ext cx="714380" cy="71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9" name="Picture 4" descr="C:\Users\paulg\AppData\Local\Microsoft\Windows\Temporary Internet Files\Content.IE5\YKXG82VW\MCj04326100000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786" y="5214950"/>
              <a:ext cx="714380" cy="71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0" name="Picture 4" descr="C:\Users\paulg\AppData\Local\Microsoft\Windows\Temporary Internet Files\Content.IE5\YKXG82VW\MCj04326100000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72" y="5357826"/>
              <a:ext cx="714380" cy="71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70639" y="6080323"/>
              <a:ext cx="1610780" cy="4620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1200" dirty="0">
                  <a:solidFill>
                    <a:prstClr val="black"/>
                  </a:solidFill>
                  <a:latin typeface="Calibri"/>
                  <a:cs typeface="Arial" charset="0"/>
                </a:rPr>
                <a:t>Business, Project Team</a:t>
              </a:r>
            </a:p>
            <a:p>
              <a:pPr algn="ctr">
                <a:defRPr/>
              </a:pPr>
              <a:r>
                <a:rPr lang="en-GB" sz="1200" dirty="0">
                  <a:solidFill>
                    <a:prstClr val="black"/>
                  </a:solidFill>
                  <a:latin typeface="Calibri"/>
                  <a:cs typeface="Arial" charset="0"/>
                </a:rPr>
                <a:t>and  Boards</a:t>
              </a:r>
            </a:p>
          </p:txBody>
        </p:sp>
        <p:sp>
          <p:nvSpPr>
            <p:cNvPr id="42" name="Bent Arrow 41"/>
            <p:cNvSpPr/>
            <p:nvPr/>
          </p:nvSpPr>
          <p:spPr>
            <a:xfrm>
              <a:off x="572123" y="3143190"/>
              <a:ext cx="571311" cy="1571763"/>
            </a:xfrm>
            <a:prstGeom prst="bentArrow">
              <a:avLst>
                <a:gd name="adj1" fmla="val 23332"/>
                <a:gd name="adj2" fmla="val 33888"/>
                <a:gd name="adj3" fmla="val 30656"/>
                <a:gd name="adj4" fmla="val 3971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3" name="Right Brace 42"/>
            <p:cNvSpPr/>
            <p:nvPr/>
          </p:nvSpPr>
          <p:spPr>
            <a:xfrm flipH="1">
              <a:off x="1143434" y="2714528"/>
              <a:ext cx="214242" cy="1214544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-163699" y="3950576"/>
              <a:ext cx="1238359" cy="3380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1600" dirty="0">
                  <a:solidFill>
                    <a:prstClr val="black"/>
                  </a:solidFill>
                  <a:latin typeface="Calibri"/>
                  <a:cs typeface="Arial" charset="0"/>
                </a:rPr>
                <a:t>Consultation</a:t>
              </a:r>
            </a:p>
          </p:txBody>
        </p:sp>
      </p:grpSp>
      <p:grpSp>
        <p:nvGrpSpPr>
          <p:cNvPr id="21506" name="Group 75"/>
          <p:cNvGrpSpPr>
            <a:grpSpLocks/>
          </p:cNvGrpSpPr>
          <p:nvPr/>
        </p:nvGrpSpPr>
        <p:grpSpPr bwMode="auto">
          <a:xfrm>
            <a:off x="1643063" y="4448175"/>
            <a:ext cx="2143125" cy="1074738"/>
            <a:chOff x="1643042" y="4447768"/>
            <a:chExt cx="2143140" cy="1074959"/>
          </a:xfrm>
        </p:grpSpPr>
        <p:sp>
          <p:nvSpPr>
            <p:cNvPr id="50" name="TextBox 21"/>
            <p:cNvSpPr txBox="1"/>
            <p:nvPr/>
          </p:nvSpPr>
          <p:spPr>
            <a:xfrm>
              <a:off x="2857487" y="5214689"/>
              <a:ext cx="847731" cy="3080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  <a:cs typeface="Arial" charset="0"/>
                </a:rPr>
                <a:t>Blue</a:t>
              </a:r>
            </a:p>
          </p:txBody>
        </p:sp>
        <p:sp>
          <p:nvSpPr>
            <p:cNvPr id="51" name="Right Arrow 50"/>
            <p:cNvSpPr/>
            <p:nvPr/>
          </p:nvSpPr>
          <p:spPr>
            <a:xfrm rot="5400000">
              <a:off x="3197198" y="4482800"/>
              <a:ext cx="177837" cy="10001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19375" y="4447768"/>
              <a:ext cx="1066807" cy="3382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1600" dirty="0">
                  <a:solidFill>
                    <a:prstClr val="black"/>
                  </a:solidFill>
                  <a:latin typeface="Calibri"/>
                  <a:cs typeface="Arial" charset="0"/>
                </a:rPr>
                <a:t>Unknowns</a:t>
              </a:r>
            </a:p>
          </p:txBody>
        </p:sp>
        <p:sp>
          <p:nvSpPr>
            <p:cNvPr id="53" name="Left Arrow 52"/>
            <p:cNvSpPr/>
            <p:nvPr/>
          </p:nvSpPr>
          <p:spPr>
            <a:xfrm>
              <a:off x="1643042" y="5214689"/>
              <a:ext cx="1143008" cy="285809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prstClr val="white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0" y="527050"/>
            <a:ext cx="428625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  <a:cs typeface="Arial" charset="0"/>
              </a:rPr>
              <a:t>Using </a:t>
            </a:r>
            <a:r>
              <a:rPr lang="en-GB" sz="2400" dirty="0" smtClean="0">
                <a:solidFill>
                  <a:prstClr val="black"/>
                </a:solidFill>
                <a:latin typeface="Calibri"/>
                <a:cs typeface="Arial" charset="0"/>
              </a:rPr>
              <a:t>a Project </a:t>
            </a:r>
            <a:r>
              <a:rPr lang="en-GB" sz="2400" dirty="0">
                <a:solidFill>
                  <a:prstClr val="black"/>
                </a:solidFill>
                <a:latin typeface="Calibri"/>
                <a:cs typeface="Arial" charset="0"/>
              </a:rPr>
              <a:t>Profiler to Derive a Test Strategy and Project </a:t>
            </a:r>
            <a:r>
              <a:rPr lang="en-GB" sz="2400" dirty="0" smtClean="0">
                <a:solidFill>
                  <a:prstClr val="black"/>
                </a:solidFill>
                <a:latin typeface="Calibri"/>
                <a:cs typeface="Arial" charset="0"/>
              </a:rPr>
              <a:t>Plan</a:t>
            </a:r>
          </a:p>
          <a:p>
            <a:pPr algn="ctr">
              <a:defRPr/>
            </a:pPr>
            <a:r>
              <a:rPr lang="en-GB" sz="2400" dirty="0" smtClean="0">
                <a:solidFill>
                  <a:prstClr val="black"/>
                </a:solidFill>
                <a:latin typeface="Calibri"/>
                <a:cs typeface="Arial" charset="0"/>
              </a:rPr>
              <a:t>(</a:t>
            </a:r>
            <a:r>
              <a:rPr lang="en-GB" sz="2400" dirty="0" smtClean="0">
                <a:solidFill>
                  <a:srgbClr val="FF0000"/>
                </a:solidFill>
                <a:latin typeface="Calibri"/>
                <a:cs typeface="Arial" charset="0"/>
              </a:rPr>
              <a:t>A government client example</a:t>
            </a:r>
            <a:r>
              <a:rPr lang="en-GB" sz="2400" dirty="0" smtClean="0">
                <a:solidFill>
                  <a:prstClr val="black"/>
                </a:solidFill>
                <a:latin typeface="Calibri"/>
                <a:cs typeface="Arial" charset="0"/>
              </a:rPr>
              <a:t>)</a:t>
            </a:r>
            <a:endParaRPr lang="en-GB" sz="240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71938" y="4891088"/>
            <a:ext cx="45720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  <a:cs typeface="Arial" charset="0"/>
              </a:rPr>
              <a:t>The Project Profiler (with Test Assurance) helps Project Managers to: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  <a:cs typeface="Arial" charset="0"/>
              </a:rPr>
              <a:t>Select a project style that fits (Waterfall or Agile)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  <a:cs typeface="Arial" charset="0"/>
              </a:rPr>
              <a:t>Identify the product risks that need testing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  <a:cs typeface="Arial" charset="0"/>
              </a:rPr>
              <a:t>Identify test activities to include in project plans</a:t>
            </a: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  <a:cs typeface="Arial" charset="0"/>
              </a:rPr>
              <a:t>Carefully define the scope of the project</a:t>
            </a:r>
          </a:p>
        </p:txBody>
      </p:sp>
      <p:grpSp>
        <p:nvGrpSpPr>
          <p:cNvPr id="21507" name="Group 73"/>
          <p:cNvGrpSpPr>
            <a:grpSpLocks/>
          </p:cNvGrpSpPr>
          <p:nvPr/>
        </p:nvGrpSpPr>
        <p:grpSpPr bwMode="auto">
          <a:xfrm>
            <a:off x="7215188" y="285750"/>
            <a:ext cx="1428750" cy="1928813"/>
            <a:chOff x="7215206" y="285728"/>
            <a:chExt cx="1428760" cy="1928826"/>
          </a:xfrm>
        </p:grpSpPr>
        <p:grpSp>
          <p:nvGrpSpPr>
            <p:cNvPr id="21521" name="Group 71"/>
            <p:cNvGrpSpPr>
              <a:grpSpLocks/>
            </p:cNvGrpSpPr>
            <p:nvPr/>
          </p:nvGrpSpPr>
          <p:grpSpPr bwMode="auto">
            <a:xfrm>
              <a:off x="7215206" y="285728"/>
              <a:ext cx="1428760" cy="1500198"/>
              <a:chOff x="7215206" y="357166"/>
              <a:chExt cx="1428760" cy="1500198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215206" y="357166"/>
                <a:ext cx="1428760" cy="15001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lowchart: Multidocument 59"/>
              <p:cNvSpPr/>
              <p:nvPr/>
            </p:nvSpPr>
            <p:spPr>
              <a:xfrm>
                <a:off x="7286643" y="1500174"/>
                <a:ext cx="1285884" cy="285752"/>
              </a:xfrm>
              <a:prstGeom prst="flowChartMultidocumen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sz="1050" dirty="0">
                    <a:solidFill>
                      <a:prstClr val="black"/>
                    </a:solidFill>
                  </a:rPr>
                  <a:t>Environment</a:t>
                </a:r>
              </a:p>
            </p:txBody>
          </p:sp>
          <p:sp>
            <p:nvSpPr>
              <p:cNvPr id="61" name="Flowchart: Multidocument 60"/>
              <p:cNvSpPr/>
              <p:nvPr/>
            </p:nvSpPr>
            <p:spPr>
              <a:xfrm>
                <a:off x="7286643" y="1142984"/>
                <a:ext cx="1285884" cy="285752"/>
              </a:xfrm>
              <a:prstGeom prst="flowChartMultidocumen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sz="1000" dirty="0">
                    <a:solidFill>
                      <a:prstClr val="black"/>
                    </a:solidFill>
                  </a:rPr>
                  <a:t>Story Guideline</a:t>
                </a:r>
              </a:p>
            </p:txBody>
          </p:sp>
          <p:sp>
            <p:nvSpPr>
              <p:cNvPr id="62" name="Flowchart: Multidocument 61"/>
              <p:cNvSpPr/>
              <p:nvPr/>
            </p:nvSpPr>
            <p:spPr>
              <a:xfrm>
                <a:off x="7286643" y="785794"/>
                <a:ext cx="1285884" cy="285752"/>
              </a:xfrm>
              <a:prstGeom prst="flowChartMultidocumen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sz="1050" dirty="0">
                    <a:solidFill>
                      <a:prstClr val="black"/>
                    </a:solidFill>
                  </a:rPr>
                  <a:t>Tools</a:t>
                </a:r>
              </a:p>
            </p:txBody>
          </p:sp>
          <p:sp>
            <p:nvSpPr>
              <p:cNvPr id="63" name="Flowchart: Multidocument 62"/>
              <p:cNvSpPr/>
              <p:nvPr/>
            </p:nvSpPr>
            <p:spPr>
              <a:xfrm>
                <a:off x="7286643" y="428604"/>
                <a:ext cx="1285884" cy="285752"/>
              </a:xfrm>
              <a:prstGeom prst="flowChartMultidocumen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sz="1050" dirty="0">
                    <a:solidFill>
                      <a:prstClr val="black"/>
                    </a:solidFill>
                  </a:rPr>
                  <a:t>Incident Mgt.</a:t>
                </a:r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 rot="5400000">
              <a:off x="7822428" y="1750207"/>
              <a:ext cx="357190" cy="571504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prstClr val="white"/>
                </a:solidFill>
              </a:endParaRPr>
            </a:p>
          </p:txBody>
        </p:sp>
      </p:grpSp>
      <p:grpSp>
        <p:nvGrpSpPr>
          <p:cNvPr id="21509" name="Group 80"/>
          <p:cNvGrpSpPr>
            <a:grpSpLocks/>
          </p:cNvGrpSpPr>
          <p:nvPr/>
        </p:nvGrpSpPr>
        <p:grpSpPr bwMode="auto">
          <a:xfrm>
            <a:off x="7143750" y="2286000"/>
            <a:ext cx="1643063" cy="1785938"/>
            <a:chOff x="7143768" y="2285992"/>
            <a:chExt cx="1643074" cy="1785950"/>
          </a:xfrm>
        </p:grpSpPr>
        <p:grpSp>
          <p:nvGrpSpPr>
            <p:cNvPr id="21515" name="Group 63"/>
            <p:cNvGrpSpPr>
              <a:grpSpLocks/>
            </p:cNvGrpSpPr>
            <p:nvPr/>
          </p:nvGrpSpPr>
          <p:grpSpPr bwMode="auto">
            <a:xfrm>
              <a:off x="7286644" y="2285992"/>
              <a:ext cx="1500198" cy="1785950"/>
              <a:chOff x="7286644" y="2214554"/>
              <a:chExt cx="1500198" cy="178595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7286644" y="2214554"/>
                <a:ext cx="1500198" cy="17859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lowchart: Multidocument 33"/>
              <p:cNvSpPr/>
              <p:nvPr/>
            </p:nvSpPr>
            <p:spPr>
              <a:xfrm>
                <a:off x="7358082" y="2357430"/>
                <a:ext cx="1214445" cy="736605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sz="1200" dirty="0">
                    <a:solidFill>
                      <a:prstClr val="black"/>
                    </a:solidFill>
                  </a:rPr>
                  <a:t>Waterfall</a:t>
                </a:r>
              </a:p>
              <a:p>
                <a:pPr algn="ctr">
                  <a:defRPr/>
                </a:pPr>
                <a:r>
                  <a:rPr lang="en-GB" sz="1200" dirty="0">
                    <a:solidFill>
                      <a:prstClr val="black"/>
                    </a:solidFill>
                  </a:rPr>
                  <a:t>Test Strategy</a:t>
                </a:r>
              </a:p>
            </p:txBody>
          </p:sp>
          <p:sp>
            <p:nvSpPr>
              <p:cNvPr id="70" name="Flowchart: Multidocument 69"/>
              <p:cNvSpPr/>
              <p:nvPr/>
            </p:nvSpPr>
            <p:spPr>
              <a:xfrm>
                <a:off x="7358082" y="3143248"/>
                <a:ext cx="1214445" cy="736605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sz="1200" dirty="0" smtClean="0">
                    <a:solidFill>
                      <a:prstClr val="black"/>
                    </a:solidFill>
                  </a:rPr>
                  <a:t>SCRUM/Agile</a:t>
                </a:r>
                <a:endParaRPr lang="en-GB" sz="1200" dirty="0">
                  <a:solidFill>
                    <a:prstClr val="black"/>
                  </a:solidFill>
                </a:endParaRPr>
              </a:p>
              <a:p>
                <a:pPr algn="ctr">
                  <a:defRPr/>
                </a:pPr>
                <a:r>
                  <a:rPr lang="en-GB" sz="1200" dirty="0" smtClean="0">
                    <a:solidFill>
                      <a:prstClr val="black"/>
                    </a:solidFill>
                  </a:rPr>
                  <a:t>Test </a:t>
                </a:r>
                <a:r>
                  <a:rPr lang="en-GB" sz="1200" dirty="0">
                    <a:solidFill>
                      <a:prstClr val="black"/>
                    </a:solidFill>
                  </a:rPr>
                  <a:t>Strategy</a:t>
                </a:r>
              </a:p>
            </p:txBody>
          </p:sp>
        </p:grpSp>
        <p:sp>
          <p:nvSpPr>
            <p:cNvPr id="66" name="Right Arrow 65"/>
            <p:cNvSpPr/>
            <p:nvPr/>
          </p:nvSpPr>
          <p:spPr>
            <a:xfrm>
              <a:off x="7143768" y="2643182"/>
              <a:ext cx="168276" cy="320677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67" name="Right Arrow 66"/>
            <p:cNvSpPr/>
            <p:nvPr/>
          </p:nvSpPr>
          <p:spPr>
            <a:xfrm>
              <a:off x="7143768" y="3394074"/>
              <a:ext cx="168276" cy="320677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prstClr val="white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3F930-23D9-486F-ADA1-26A22E37E27C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44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profiling process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82326"/>
              </p:ext>
            </p:extLst>
          </p:nvPr>
        </p:nvGraphicFramePr>
        <p:xfrm>
          <a:off x="457200" y="1268760"/>
          <a:ext cx="8229599" cy="491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0424"/>
                <a:gridCol w="7499175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GB" sz="24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4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Task</a:t>
                      </a:r>
                      <a:endParaRPr lang="en-GB" sz="24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Have the Information you need to hand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i="1" dirty="0">
                          <a:effectLst/>
                        </a:rPr>
                        <a:t>Project Profiler (section 3):</a:t>
                      </a:r>
                      <a:endParaRPr lang="en-GB" sz="1100" b="1" i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Select the statements that best match your project context. The Blue column indicates that you need more information – consult your stakeholders, team or relevant Board(s).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i="1" dirty="0">
                          <a:effectLst/>
                        </a:rPr>
                        <a:t>Generic Risk Profiler (section 4):</a:t>
                      </a:r>
                      <a:endParaRPr lang="en-GB" sz="1100" b="1" i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 smtClean="0">
                          <a:effectLst/>
                        </a:rPr>
                        <a:t>Consider </a:t>
                      </a:r>
                      <a:r>
                        <a:rPr lang="en-GB" sz="1600" dirty="0">
                          <a:effectLst/>
                        </a:rPr>
                        <a:t>the generic project risks – which are significant for your project? Can testing help?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i="1" dirty="0">
                          <a:effectLst/>
                        </a:rPr>
                        <a:t>Product Risk Profiler (Section 5):</a:t>
                      </a:r>
                      <a:endParaRPr lang="en-GB" sz="1100" b="1" i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Consider the functional and non-functional risks that most concern your stakeholders – should they be tested?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i="1" dirty="0">
                          <a:effectLst/>
                        </a:rPr>
                        <a:t>Actions and Test Activities (Section 6):</a:t>
                      </a:r>
                      <a:endParaRPr lang="en-GB" sz="1100" b="1" i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Consider the actions that prompt your ‘next steps’ and the test activities that should be incorporated into your project plan.</a:t>
                      </a:r>
                      <a:endParaRPr lang="en-GB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i="1" dirty="0">
                          <a:effectLst/>
                        </a:rPr>
                        <a:t>Create your Test Strategy from the Test Strategy Framework Template</a:t>
                      </a:r>
                      <a:endParaRPr lang="en-GB" sz="11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7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i="1" dirty="0">
                          <a:effectLst/>
                        </a:rPr>
                        <a:t>Incorporate the activities  from stage 5 and identified in 6 into your Project Plan.</a:t>
                      </a:r>
                      <a:endParaRPr lang="en-GB" sz="11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59" marR="56159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B54186-32A1-47F7-A9A8-FA233FB06D6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3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Profiler </a:t>
            </a:r>
            <a:r>
              <a:rPr lang="en-GB" sz="1800" dirty="0" smtClean="0"/>
              <a:t>(part of section 3)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71120"/>
              </p:ext>
            </p:extLst>
          </p:nvPr>
        </p:nvGraphicFramePr>
        <p:xfrm>
          <a:off x="457201" y="1484784"/>
          <a:ext cx="8229600" cy="4724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45456"/>
                <a:gridCol w="1646036"/>
                <a:gridCol w="1646036"/>
                <a:gridCol w="1646036"/>
                <a:gridCol w="1646036"/>
              </a:tblGrid>
              <a:tr h="0"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000" b="1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 Aspect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000" b="1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Cerise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0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Orange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0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0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0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Responsibility for Acceptance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Users will take responsibility for UAT; they have UAT experience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Users will be responsible for UAT but have no test experience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Users will take part in UAT or witness tests at critical periods, and will review the outcome 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Users are unwilling/unable to take part in UAT; reluctant to make the acceptance decision or not known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0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(Sources of Knowledge)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 system replaces a well-understood existing system; users have clear vision of system goals and prefer to document their requirements up-front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Users want to collaborate to jointly define requirements and meet them incrementally or iteratively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Users put the onus of requirements elicitation on the project; requirements and the solution will evolve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Inexperienced users who are unable or unwilling to collaborate with requirements gathering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0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Stability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 system is a functional replacement of an existing system or a well-defined process (requirements can be fixed early on)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 system replaces an existing system with enhancements or an established (but not necessarily documented process)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 system supports a new business need; business process exists but will change/evolve; users have experience of requirements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 system supports a new business need; business process is not yet known; users have no experience or requirements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0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Visibility, Formality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visibility/risk to general public; formal progress reporting required at board level; fixed scope and deliverables; formal approvals and sign-offs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visibility/risk to business; formal progress reporting required; some defined deliverables, some deliverables will emerge/evolve; some approvals and sign-offs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Relatively low business-risk; informal progress reporting is acceptable; partial solution may suffice, incremental/iterative delivery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Potentially, high visibility, high risk project, uncertain impact on the business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0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External Dependencies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one or new external suppliers responsible for development (and supplier testing)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Single, known supplier responsible for development (and supplier testing)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In-house development, no external dependencies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Dependencies on external suppliers, their responsibilities or competence not yet known</a:t>
                      </a: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000" b="1" i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Etc.</a:t>
                      </a:r>
                      <a:endParaRPr lang="en-GB" sz="1000" b="1" i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Etc.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Etc.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Etc.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Etc.</a:t>
                      </a:r>
                      <a:endParaRPr lang="en-GB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65" marR="47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436096" y="1628801"/>
            <a:ext cx="1584176" cy="79208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436096" y="2492897"/>
            <a:ext cx="1584176" cy="79208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779912" y="3356993"/>
            <a:ext cx="1584176" cy="7920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436096" y="4365105"/>
            <a:ext cx="1584176" cy="79208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92280" y="5229201"/>
            <a:ext cx="1584176" cy="7920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B54186-32A1-47F7-A9A8-FA233FB06D6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23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types - examples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200043"/>
              </p:ext>
            </p:extLst>
          </p:nvPr>
        </p:nvGraphicFramePr>
        <p:xfrm>
          <a:off x="457200" y="1412776"/>
          <a:ext cx="8229600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488"/>
                <a:gridCol w="692311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Cerise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Structured, waterfall style of project (and includes COTS projects)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Orange</a:t>
                      </a:r>
                      <a:endParaRPr lang="en-GB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Iterative/prototyping style of project using SCRUM in a formal way and having dedicated resources for the Business Analyst and Tester roles.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Green</a:t>
                      </a:r>
                      <a:endParaRPr lang="en-GB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A project using SCRUM in a less formal way but not having dedicated resources for the Business Analyst and/or the Tester roles.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Blue</a:t>
                      </a:r>
                      <a:endParaRPr lang="en-GB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400" dirty="0" smtClean="0"/>
                        <a:t>Blue column statements describe where there is insufficient information available to identify the style of project and the recommendation must be that some further investigation is required.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AF040-36C9-4548-B92A-ADA52E89DB4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(Test Strategy as)</a:t>
            </a:r>
            <a:br>
              <a:rPr lang="en-GB" dirty="0" smtClean="0"/>
            </a:br>
            <a:r>
              <a:rPr lang="en-GB" dirty="0" smtClean="0"/>
              <a:t>Agile Interventions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I’m using Scrum/Sprint terminology, but you don’t have to of 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4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Interventions </a:t>
            </a:r>
            <a:r>
              <a:rPr lang="en-GB" sz="1800" dirty="0" smtClean="0"/>
              <a:t>(</a:t>
            </a:r>
            <a:r>
              <a:rPr lang="en-GB" sz="1800" dirty="0" smtClean="0">
                <a:solidFill>
                  <a:srgbClr val="FF0000"/>
                </a:solidFill>
              </a:rPr>
              <a:t>government </a:t>
            </a:r>
            <a:r>
              <a:rPr lang="en-GB" sz="1800" dirty="0" smtClean="0">
                <a:solidFill>
                  <a:srgbClr val="FF0000"/>
                </a:solidFill>
              </a:rPr>
              <a:t>client example</a:t>
            </a:r>
            <a:r>
              <a:rPr lang="en-GB" sz="1800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/>
          <a:lstStyle/>
          <a:p>
            <a:r>
              <a:rPr lang="en-GB" dirty="0" smtClean="0"/>
              <a:t>On the following slides, we highlight 8 interventions</a:t>
            </a:r>
          </a:p>
          <a:p>
            <a:r>
              <a:rPr lang="en-GB" dirty="0" smtClean="0"/>
              <a:t>Some are test phases, but some aren’t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92025"/>
              </p:ext>
            </p:extLst>
          </p:nvPr>
        </p:nvGraphicFramePr>
        <p:xfrm>
          <a:off x="4067945" y="1484784"/>
          <a:ext cx="4818880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1"/>
                <a:gridCol w="288032"/>
                <a:gridCol w="1583847"/>
                <a:gridCol w="2298930"/>
              </a:tblGrid>
              <a:tr h="0">
                <a:tc gridSpan="2"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No.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Activity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When?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Story Challenge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As stories are added to the Product Backlog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2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Story Definition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As stories are added to a Sprint Backlog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4">
                  <a:txBody>
                    <a:bodyPr/>
                    <a:lstStyle/>
                    <a:p>
                      <a:pPr marL="46990" marR="71755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200" dirty="0">
                          <a:effectLst/>
                        </a:rPr>
                        <a:t>These activities are repeated for each Sprint iteration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Daily Stand-Up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Once per day during the Sprint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Story Refinement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Occurs throughout the Sprint as new information emerges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Developer Testing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Occurs throughout the Sprint as the developer codes the stories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6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Integration (and incremental System) Testing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During and at the end of each sprint, including the final sprint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7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System Testing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At the end of each sprint, including the final sprint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8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User Acceptance Testing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At the end of each sprint, including the final sprint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9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</a:rPr>
                        <a:t>Non-functional Testing and Pre-Production Testing</a:t>
                      </a:r>
                      <a:endParaRPr lang="en-GB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6990" marR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Expected to take place on an as-needs basis.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1032AF8D-C651-4A77-8467-76E125FC7325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0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42938" y="3929063"/>
            <a:ext cx="7572375" cy="857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Integration into 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Existing Code base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Automated testing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2938" y="3643313"/>
            <a:ext cx="7572375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New Code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357438" y="1000125"/>
            <a:ext cx="1643062" cy="3714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357313" y="5500688"/>
            <a:ext cx="685800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prstClr val="black"/>
                </a:solidFill>
              </a:rPr>
              <a:t>8. User Test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57313" y="5143500"/>
            <a:ext cx="685800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prstClr val="black"/>
                </a:solidFill>
              </a:rPr>
              <a:t>7. System Test</a:t>
            </a:r>
          </a:p>
        </p:txBody>
      </p:sp>
      <p:sp>
        <p:nvSpPr>
          <p:cNvPr id="56" name="Cube 55"/>
          <p:cNvSpPr/>
          <p:nvPr/>
        </p:nvSpPr>
        <p:spPr>
          <a:xfrm>
            <a:off x="2428875" y="2643188"/>
            <a:ext cx="1500188" cy="42862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Sprint 1</a:t>
            </a:r>
          </a:p>
        </p:txBody>
      </p:sp>
      <p:sp>
        <p:nvSpPr>
          <p:cNvPr id="57" name="Cube 56"/>
          <p:cNvSpPr/>
          <p:nvPr/>
        </p:nvSpPr>
        <p:spPr>
          <a:xfrm>
            <a:off x="2571750" y="3714750"/>
            <a:ext cx="1214438" cy="14287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5400000">
            <a:off x="3054351" y="3017837"/>
            <a:ext cx="177800" cy="10001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00313" y="3143250"/>
            <a:ext cx="13477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Developed Stories</a:t>
            </a:r>
          </a:p>
        </p:txBody>
      </p:sp>
      <p:sp>
        <p:nvSpPr>
          <p:cNvPr id="62" name="Right Arrow 61"/>
          <p:cNvSpPr/>
          <p:nvPr/>
        </p:nvSpPr>
        <p:spPr>
          <a:xfrm rot="5400000">
            <a:off x="4849813" y="3017837"/>
            <a:ext cx="177800" cy="10001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95775" y="3143250"/>
            <a:ext cx="1347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Developed Stories</a:t>
            </a:r>
          </a:p>
        </p:txBody>
      </p:sp>
      <p:sp>
        <p:nvSpPr>
          <p:cNvPr id="64" name="Right Arrow 63"/>
          <p:cNvSpPr/>
          <p:nvPr/>
        </p:nvSpPr>
        <p:spPr>
          <a:xfrm rot="5400000">
            <a:off x="6411913" y="3054350"/>
            <a:ext cx="177800" cy="10001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57875" y="3152775"/>
            <a:ext cx="1347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Developed Stories</a:t>
            </a:r>
          </a:p>
        </p:txBody>
      </p:sp>
      <p:sp>
        <p:nvSpPr>
          <p:cNvPr id="66" name="Cube 65"/>
          <p:cNvSpPr/>
          <p:nvPr/>
        </p:nvSpPr>
        <p:spPr>
          <a:xfrm>
            <a:off x="5857875" y="2643188"/>
            <a:ext cx="1500188" cy="42862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Sprint 3</a:t>
            </a:r>
          </a:p>
        </p:txBody>
      </p:sp>
      <p:sp>
        <p:nvSpPr>
          <p:cNvPr id="67" name="Cube 66"/>
          <p:cNvSpPr/>
          <p:nvPr/>
        </p:nvSpPr>
        <p:spPr>
          <a:xfrm>
            <a:off x="4143375" y="2643188"/>
            <a:ext cx="1500188" cy="42862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Sprint 2</a:t>
            </a:r>
          </a:p>
        </p:txBody>
      </p:sp>
      <p:sp>
        <p:nvSpPr>
          <p:cNvPr id="70" name="Cube 69"/>
          <p:cNvSpPr/>
          <p:nvPr/>
        </p:nvSpPr>
        <p:spPr>
          <a:xfrm>
            <a:off x="2938463" y="22860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1" name="Cube 70"/>
          <p:cNvSpPr/>
          <p:nvPr/>
        </p:nvSpPr>
        <p:spPr>
          <a:xfrm>
            <a:off x="2867025" y="15922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2" name="Cube 71"/>
          <p:cNvSpPr/>
          <p:nvPr/>
        </p:nvSpPr>
        <p:spPr>
          <a:xfrm>
            <a:off x="2795588" y="15208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3" name="Cube 72"/>
          <p:cNvSpPr/>
          <p:nvPr/>
        </p:nvSpPr>
        <p:spPr>
          <a:xfrm>
            <a:off x="2724150" y="144938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09838" y="1071563"/>
            <a:ext cx="1347787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75" name="Down Arrow 74"/>
          <p:cNvSpPr/>
          <p:nvPr/>
        </p:nvSpPr>
        <p:spPr>
          <a:xfrm>
            <a:off x="3214688" y="1928813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6" name="Cube 75"/>
          <p:cNvSpPr/>
          <p:nvPr/>
        </p:nvSpPr>
        <p:spPr>
          <a:xfrm>
            <a:off x="4581525" y="22860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7" name="Cube 76"/>
          <p:cNvSpPr/>
          <p:nvPr/>
        </p:nvSpPr>
        <p:spPr>
          <a:xfrm>
            <a:off x="4510088" y="22145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8" name="Cube 77"/>
          <p:cNvSpPr/>
          <p:nvPr/>
        </p:nvSpPr>
        <p:spPr>
          <a:xfrm>
            <a:off x="4438650" y="15208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9" name="Cube 78"/>
          <p:cNvSpPr/>
          <p:nvPr/>
        </p:nvSpPr>
        <p:spPr>
          <a:xfrm>
            <a:off x="4367213" y="144938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52900" y="1071563"/>
            <a:ext cx="13477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81" name="Down Arrow 80"/>
          <p:cNvSpPr/>
          <p:nvPr/>
        </p:nvSpPr>
        <p:spPr>
          <a:xfrm>
            <a:off x="4857750" y="1857375"/>
            <a:ext cx="214313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2" name="Cube 81"/>
          <p:cNvSpPr/>
          <p:nvPr/>
        </p:nvSpPr>
        <p:spPr>
          <a:xfrm>
            <a:off x="6286500" y="22860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3" name="Cube 82"/>
          <p:cNvSpPr/>
          <p:nvPr/>
        </p:nvSpPr>
        <p:spPr>
          <a:xfrm>
            <a:off x="6215063" y="22145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4" name="Cube 83"/>
          <p:cNvSpPr/>
          <p:nvPr/>
        </p:nvSpPr>
        <p:spPr>
          <a:xfrm>
            <a:off x="6143625" y="21431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5" name="Cube 84"/>
          <p:cNvSpPr/>
          <p:nvPr/>
        </p:nvSpPr>
        <p:spPr>
          <a:xfrm>
            <a:off x="6072188" y="144938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857875" y="1071563"/>
            <a:ext cx="13477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87" name="Down Arrow 86"/>
          <p:cNvSpPr/>
          <p:nvPr/>
        </p:nvSpPr>
        <p:spPr>
          <a:xfrm>
            <a:off x="6562725" y="1785938"/>
            <a:ext cx="214313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9" name="Cube 88"/>
          <p:cNvSpPr/>
          <p:nvPr/>
        </p:nvSpPr>
        <p:spPr>
          <a:xfrm>
            <a:off x="7143750" y="5572125"/>
            <a:ext cx="714375" cy="14287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0" name="Cube 89"/>
          <p:cNvSpPr/>
          <p:nvPr/>
        </p:nvSpPr>
        <p:spPr>
          <a:xfrm>
            <a:off x="7143750" y="5214938"/>
            <a:ext cx="714375" cy="142875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6" name="Down Arrow 95"/>
          <p:cNvSpPr/>
          <p:nvPr/>
        </p:nvSpPr>
        <p:spPr>
          <a:xfrm>
            <a:off x="3643313" y="4786313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8" name="Cube 97"/>
          <p:cNvSpPr/>
          <p:nvPr/>
        </p:nvSpPr>
        <p:spPr>
          <a:xfrm>
            <a:off x="5286375" y="5572125"/>
            <a:ext cx="214313" cy="14287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9" name="Cube 98"/>
          <p:cNvSpPr/>
          <p:nvPr/>
        </p:nvSpPr>
        <p:spPr>
          <a:xfrm>
            <a:off x="5286375" y="5214938"/>
            <a:ext cx="214313" cy="142875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1" name="Cube 100"/>
          <p:cNvSpPr/>
          <p:nvPr/>
        </p:nvSpPr>
        <p:spPr>
          <a:xfrm>
            <a:off x="3500438" y="5572125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2" name="Cube 101"/>
          <p:cNvSpPr/>
          <p:nvPr/>
        </p:nvSpPr>
        <p:spPr>
          <a:xfrm>
            <a:off x="3500438" y="5214938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3" name="Cube 102"/>
          <p:cNvSpPr/>
          <p:nvPr/>
        </p:nvSpPr>
        <p:spPr>
          <a:xfrm>
            <a:off x="4929188" y="5572125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4" name="Cube 103"/>
          <p:cNvSpPr/>
          <p:nvPr/>
        </p:nvSpPr>
        <p:spPr>
          <a:xfrm>
            <a:off x="4929188" y="5214938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5" name="Cube 104"/>
          <p:cNvSpPr/>
          <p:nvPr/>
        </p:nvSpPr>
        <p:spPr>
          <a:xfrm>
            <a:off x="6572250" y="5572125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6" name="Cube 105"/>
          <p:cNvSpPr/>
          <p:nvPr/>
        </p:nvSpPr>
        <p:spPr>
          <a:xfrm>
            <a:off x="6572250" y="5214938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7" name="Cube 106"/>
          <p:cNvSpPr/>
          <p:nvPr/>
        </p:nvSpPr>
        <p:spPr>
          <a:xfrm>
            <a:off x="6858000" y="5572125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8" name="Cube 107"/>
          <p:cNvSpPr/>
          <p:nvPr/>
        </p:nvSpPr>
        <p:spPr>
          <a:xfrm>
            <a:off x="6858000" y="5214938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3" name="Down Arrow 112"/>
          <p:cNvSpPr/>
          <p:nvPr/>
        </p:nvSpPr>
        <p:spPr>
          <a:xfrm>
            <a:off x="5357813" y="4786313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4" name="Down Arrow 113"/>
          <p:cNvSpPr/>
          <p:nvPr/>
        </p:nvSpPr>
        <p:spPr>
          <a:xfrm>
            <a:off x="7072313" y="4786313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71500" y="285750"/>
            <a:ext cx="1785938" cy="10715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Tx/>
              <a:buAutoNum type="arabicPeriod"/>
              <a:defRPr/>
            </a:pPr>
            <a:r>
              <a:rPr lang="en-GB" sz="1400" b="1" dirty="0">
                <a:solidFill>
                  <a:prstClr val="black"/>
                </a:solidFill>
              </a:rPr>
              <a:t>Story Challenge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Suggest ‘what-ifs’ to challenge new stories and define story headlines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500313" y="642938"/>
            <a:ext cx="5715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be 119"/>
          <p:cNvSpPr/>
          <p:nvPr/>
        </p:nvSpPr>
        <p:spPr>
          <a:xfrm>
            <a:off x="2857500" y="21431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2" name="Down Arrow 121"/>
          <p:cNvSpPr/>
          <p:nvPr/>
        </p:nvSpPr>
        <p:spPr>
          <a:xfrm>
            <a:off x="3071813" y="642938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14313" y="4929188"/>
            <a:ext cx="1071562" cy="857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Increasing Scope of Sys. Test and UAT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214688" y="5929313"/>
            <a:ext cx="2928937" cy="571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Increasing Scope of Integration, System and Users Testing</a:t>
            </a:r>
          </a:p>
        </p:txBody>
      </p:sp>
      <p:sp>
        <p:nvSpPr>
          <p:cNvPr id="130" name="Line Callout 2 129"/>
          <p:cNvSpPr/>
          <p:nvPr/>
        </p:nvSpPr>
        <p:spPr>
          <a:xfrm>
            <a:off x="285750" y="1643063"/>
            <a:ext cx="1785938" cy="928687"/>
          </a:xfrm>
          <a:prstGeom prst="borderCallout2">
            <a:avLst>
              <a:gd name="adj1" fmla="val 109646"/>
              <a:gd name="adj2" fmla="val 51031"/>
              <a:gd name="adj3" fmla="val 140124"/>
              <a:gd name="adj4" fmla="val 50860"/>
              <a:gd name="adj5" fmla="val 140199"/>
              <a:gd name="adj6" fmla="val 111803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2. Story Definition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Introduce scenarios to enhance the Acceptance Criteria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57938" y="5929313"/>
            <a:ext cx="1857375" cy="571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Complete Tests after Final Sprint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43375" y="214313"/>
            <a:ext cx="46434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  <a:cs typeface="Arial" charset="0"/>
              </a:rPr>
              <a:t>Project Level Test Activities</a:t>
            </a:r>
          </a:p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(This diagram shows three </a:t>
            </a:r>
            <a:r>
              <a:rPr lang="en-GB" sz="1200" dirty="0" smtClean="0">
                <a:solidFill>
                  <a:prstClr val="black"/>
                </a:solidFill>
                <a:latin typeface="Calibri"/>
                <a:cs typeface="Arial" charset="0"/>
              </a:rPr>
              <a:t>sprints, </a:t>
            </a: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but there could be more or fewer)</a:t>
            </a:r>
          </a:p>
        </p:txBody>
      </p:sp>
      <p:sp>
        <p:nvSpPr>
          <p:cNvPr id="95" name="Cube 94"/>
          <p:cNvSpPr/>
          <p:nvPr/>
        </p:nvSpPr>
        <p:spPr>
          <a:xfrm>
            <a:off x="2571750" y="450056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786438" y="1000125"/>
            <a:ext cx="1643062" cy="3714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071938" y="1000125"/>
            <a:ext cx="1643062" cy="3714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15" name="Cube 114"/>
          <p:cNvSpPr/>
          <p:nvPr/>
        </p:nvSpPr>
        <p:spPr>
          <a:xfrm>
            <a:off x="4286250" y="3714750"/>
            <a:ext cx="1214438" cy="14287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6" name="Cube 115"/>
          <p:cNvSpPr/>
          <p:nvPr/>
        </p:nvSpPr>
        <p:spPr>
          <a:xfrm>
            <a:off x="4286250" y="4357688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8" name="Cube 117"/>
          <p:cNvSpPr/>
          <p:nvPr/>
        </p:nvSpPr>
        <p:spPr>
          <a:xfrm>
            <a:off x="6000750" y="3714750"/>
            <a:ext cx="1214438" cy="14287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1" name="Cube 120"/>
          <p:cNvSpPr/>
          <p:nvPr/>
        </p:nvSpPr>
        <p:spPr>
          <a:xfrm>
            <a:off x="6000750" y="421481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3" name="Cube 122"/>
          <p:cNvSpPr/>
          <p:nvPr/>
        </p:nvSpPr>
        <p:spPr>
          <a:xfrm>
            <a:off x="6000750" y="4357688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6" name="Cube 125"/>
          <p:cNvSpPr/>
          <p:nvPr/>
        </p:nvSpPr>
        <p:spPr>
          <a:xfrm>
            <a:off x="6000750" y="450056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4286250" y="450056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929313" y="4000500"/>
            <a:ext cx="1357312" cy="665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prstClr val="black"/>
                </a:solidFill>
                <a:latin typeface="Calibri"/>
                <a:cs typeface="Arial" charset="0"/>
              </a:rPr>
              <a:t>6. Integration Test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214813" y="4000500"/>
            <a:ext cx="1357312" cy="665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prstClr val="black"/>
                </a:solidFill>
                <a:latin typeface="Calibri"/>
                <a:cs typeface="Arial" charset="0"/>
              </a:rPr>
              <a:t>6. Integration Test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500313" y="4000500"/>
            <a:ext cx="1357312" cy="665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prstClr val="black"/>
                </a:solidFill>
                <a:latin typeface="Calibri"/>
                <a:cs typeface="Arial" charset="0"/>
              </a:rPr>
              <a:t>6.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29106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42938" y="3929063"/>
            <a:ext cx="7572375" cy="857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Integration into 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Existing Code base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Automated testing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2938" y="3643313"/>
            <a:ext cx="7572375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New Code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357438" y="1000125"/>
            <a:ext cx="1643062" cy="3714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357313" y="5500688"/>
            <a:ext cx="685800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prstClr val="black"/>
                </a:solidFill>
              </a:rPr>
              <a:t>8. User Test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57313" y="5143500"/>
            <a:ext cx="685800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prstClr val="black"/>
                </a:solidFill>
              </a:rPr>
              <a:t>7. System Test</a:t>
            </a:r>
          </a:p>
        </p:txBody>
      </p:sp>
      <p:sp>
        <p:nvSpPr>
          <p:cNvPr id="56" name="Cube 55"/>
          <p:cNvSpPr/>
          <p:nvPr/>
        </p:nvSpPr>
        <p:spPr>
          <a:xfrm>
            <a:off x="2428875" y="2643188"/>
            <a:ext cx="1500188" cy="42862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Sprint 1</a:t>
            </a:r>
          </a:p>
        </p:txBody>
      </p:sp>
      <p:sp>
        <p:nvSpPr>
          <p:cNvPr id="57" name="Cube 56"/>
          <p:cNvSpPr/>
          <p:nvPr/>
        </p:nvSpPr>
        <p:spPr>
          <a:xfrm>
            <a:off x="2571750" y="3714750"/>
            <a:ext cx="1214438" cy="14287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5400000">
            <a:off x="3054351" y="3017837"/>
            <a:ext cx="177800" cy="10001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00313" y="3143250"/>
            <a:ext cx="13477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Developed Stories</a:t>
            </a:r>
          </a:p>
        </p:txBody>
      </p:sp>
      <p:sp>
        <p:nvSpPr>
          <p:cNvPr id="62" name="Right Arrow 61"/>
          <p:cNvSpPr/>
          <p:nvPr/>
        </p:nvSpPr>
        <p:spPr>
          <a:xfrm rot="5400000">
            <a:off x="4849813" y="3017837"/>
            <a:ext cx="177800" cy="10001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95775" y="3143250"/>
            <a:ext cx="1347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Developed Stories</a:t>
            </a:r>
          </a:p>
        </p:txBody>
      </p:sp>
      <p:sp>
        <p:nvSpPr>
          <p:cNvPr id="64" name="Right Arrow 63"/>
          <p:cNvSpPr/>
          <p:nvPr/>
        </p:nvSpPr>
        <p:spPr>
          <a:xfrm rot="5400000">
            <a:off x="6411913" y="3054350"/>
            <a:ext cx="177800" cy="10001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57875" y="3152775"/>
            <a:ext cx="1347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Developed Stories</a:t>
            </a:r>
          </a:p>
        </p:txBody>
      </p:sp>
      <p:sp>
        <p:nvSpPr>
          <p:cNvPr id="66" name="Cube 65"/>
          <p:cNvSpPr/>
          <p:nvPr/>
        </p:nvSpPr>
        <p:spPr>
          <a:xfrm>
            <a:off x="5857875" y="2643188"/>
            <a:ext cx="1500188" cy="42862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Sprint 3</a:t>
            </a:r>
          </a:p>
        </p:txBody>
      </p:sp>
      <p:sp>
        <p:nvSpPr>
          <p:cNvPr id="67" name="Cube 66"/>
          <p:cNvSpPr/>
          <p:nvPr/>
        </p:nvSpPr>
        <p:spPr>
          <a:xfrm>
            <a:off x="4143375" y="2643188"/>
            <a:ext cx="1500188" cy="42862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Sprint 2</a:t>
            </a:r>
          </a:p>
        </p:txBody>
      </p:sp>
      <p:sp>
        <p:nvSpPr>
          <p:cNvPr id="70" name="Cube 69"/>
          <p:cNvSpPr/>
          <p:nvPr/>
        </p:nvSpPr>
        <p:spPr>
          <a:xfrm>
            <a:off x="2938463" y="22860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1" name="Cube 70"/>
          <p:cNvSpPr/>
          <p:nvPr/>
        </p:nvSpPr>
        <p:spPr>
          <a:xfrm>
            <a:off x="2867025" y="15922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2" name="Cube 71"/>
          <p:cNvSpPr/>
          <p:nvPr/>
        </p:nvSpPr>
        <p:spPr>
          <a:xfrm>
            <a:off x="2795588" y="15208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3" name="Cube 72"/>
          <p:cNvSpPr/>
          <p:nvPr/>
        </p:nvSpPr>
        <p:spPr>
          <a:xfrm>
            <a:off x="2724150" y="144938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09838" y="1071563"/>
            <a:ext cx="1347787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75" name="Down Arrow 74"/>
          <p:cNvSpPr/>
          <p:nvPr/>
        </p:nvSpPr>
        <p:spPr>
          <a:xfrm>
            <a:off x="3214688" y="1928813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6" name="Cube 75"/>
          <p:cNvSpPr/>
          <p:nvPr/>
        </p:nvSpPr>
        <p:spPr>
          <a:xfrm>
            <a:off x="4581525" y="22860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7" name="Cube 76"/>
          <p:cNvSpPr/>
          <p:nvPr/>
        </p:nvSpPr>
        <p:spPr>
          <a:xfrm>
            <a:off x="4510088" y="22145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8" name="Cube 77"/>
          <p:cNvSpPr/>
          <p:nvPr/>
        </p:nvSpPr>
        <p:spPr>
          <a:xfrm>
            <a:off x="4438650" y="15208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9" name="Cube 78"/>
          <p:cNvSpPr/>
          <p:nvPr/>
        </p:nvSpPr>
        <p:spPr>
          <a:xfrm>
            <a:off x="4367213" y="144938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52900" y="1071563"/>
            <a:ext cx="13477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81" name="Down Arrow 80"/>
          <p:cNvSpPr/>
          <p:nvPr/>
        </p:nvSpPr>
        <p:spPr>
          <a:xfrm>
            <a:off x="4857750" y="1857375"/>
            <a:ext cx="214313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2" name="Cube 81"/>
          <p:cNvSpPr/>
          <p:nvPr/>
        </p:nvSpPr>
        <p:spPr>
          <a:xfrm>
            <a:off x="6286500" y="22860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3" name="Cube 82"/>
          <p:cNvSpPr/>
          <p:nvPr/>
        </p:nvSpPr>
        <p:spPr>
          <a:xfrm>
            <a:off x="6215063" y="22145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4" name="Cube 83"/>
          <p:cNvSpPr/>
          <p:nvPr/>
        </p:nvSpPr>
        <p:spPr>
          <a:xfrm>
            <a:off x="6143625" y="21431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5" name="Cube 84"/>
          <p:cNvSpPr/>
          <p:nvPr/>
        </p:nvSpPr>
        <p:spPr>
          <a:xfrm>
            <a:off x="6072188" y="144938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857875" y="1071563"/>
            <a:ext cx="13477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87" name="Down Arrow 86"/>
          <p:cNvSpPr/>
          <p:nvPr/>
        </p:nvSpPr>
        <p:spPr>
          <a:xfrm>
            <a:off x="6562725" y="1785938"/>
            <a:ext cx="214313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9" name="Cube 88"/>
          <p:cNvSpPr/>
          <p:nvPr/>
        </p:nvSpPr>
        <p:spPr>
          <a:xfrm>
            <a:off x="7143750" y="5572125"/>
            <a:ext cx="714375" cy="14287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0" name="Cube 89"/>
          <p:cNvSpPr/>
          <p:nvPr/>
        </p:nvSpPr>
        <p:spPr>
          <a:xfrm>
            <a:off x="7143750" y="5214938"/>
            <a:ext cx="714375" cy="142875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6" name="Down Arrow 95"/>
          <p:cNvSpPr/>
          <p:nvPr/>
        </p:nvSpPr>
        <p:spPr>
          <a:xfrm>
            <a:off x="3643313" y="4786313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8" name="Cube 97"/>
          <p:cNvSpPr/>
          <p:nvPr/>
        </p:nvSpPr>
        <p:spPr>
          <a:xfrm>
            <a:off x="5286375" y="5572125"/>
            <a:ext cx="214313" cy="14287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9" name="Cube 98"/>
          <p:cNvSpPr/>
          <p:nvPr/>
        </p:nvSpPr>
        <p:spPr>
          <a:xfrm>
            <a:off x="5286375" y="5214938"/>
            <a:ext cx="214313" cy="142875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1" name="Cube 100"/>
          <p:cNvSpPr/>
          <p:nvPr/>
        </p:nvSpPr>
        <p:spPr>
          <a:xfrm>
            <a:off x="3500438" y="5572125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2" name="Cube 101"/>
          <p:cNvSpPr/>
          <p:nvPr/>
        </p:nvSpPr>
        <p:spPr>
          <a:xfrm>
            <a:off x="3500438" y="5214938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3" name="Cube 102"/>
          <p:cNvSpPr/>
          <p:nvPr/>
        </p:nvSpPr>
        <p:spPr>
          <a:xfrm>
            <a:off x="4929188" y="5572125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4" name="Cube 103"/>
          <p:cNvSpPr/>
          <p:nvPr/>
        </p:nvSpPr>
        <p:spPr>
          <a:xfrm>
            <a:off x="4929188" y="5214938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5" name="Cube 104"/>
          <p:cNvSpPr/>
          <p:nvPr/>
        </p:nvSpPr>
        <p:spPr>
          <a:xfrm>
            <a:off x="6572250" y="5572125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6" name="Cube 105"/>
          <p:cNvSpPr/>
          <p:nvPr/>
        </p:nvSpPr>
        <p:spPr>
          <a:xfrm>
            <a:off x="6572250" y="5214938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7" name="Cube 106"/>
          <p:cNvSpPr/>
          <p:nvPr/>
        </p:nvSpPr>
        <p:spPr>
          <a:xfrm>
            <a:off x="6858000" y="5572125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8" name="Cube 107"/>
          <p:cNvSpPr/>
          <p:nvPr/>
        </p:nvSpPr>
        <p:spPr>
          <a:xfrm>
            <a:off x="6858000" y="5214938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3" name="Down Arrow 112"/>
          <p:cNvSpPr/>
          <p:nvPr/>
        </p:nvSpPr>
        <p:spPr>
          <a:xfrm>
            <a:off x="5357813" y="4786313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4" name="Down Arrow 113"/>
          <p:cNvSpPr/>
          <p:nvPr/>
        </p:nvSpPr>
        <p:spPr>
          <a:xfrm>
            <a:off x="7072313" y="4786313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71500" y="285750"/>
            <a:ext cx="1785938" cy="10715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Tx/>
              <a:buAutoNum type="arabicPeriod"/>
              <a:defRPr/>
            </a:pPr>
            <a:r>
              <a:rPr lang="en-GB" sz="1400" b="1" dirty="0">
                <a:solidFill>
                  <a:prstClr val="black"/>
                </a:solidFill>
              </a:rPr>
              <a:t>Story Challenge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Suggest ‘what-ifs’ to challenge new stories and define story headlines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500313" y="642938"/>
            <a:ext cx="5715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be 119"/>
          <p:cNvSpPr/>
          <p:nvPr/>
        </p:nvSpPr>
        <p:spPr>
          <a:xfrm>
            <a:off x="2857500" y="21431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2" name="Down Arrow 121"/>
          <p:cNvSpPr/>
          <p:nvPr/>
        </p:nvSpPr>
        <p:spPr>
          <a:xfrm>
            <a:off x="3071813" y="642938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14313" y="4929188"/>
            <a:ext cx="1071562" cy="857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Increasing Scope of Sys. Test and UAT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214688" y="5929313"/>
            <a:ext cx="2928937" cy="571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Increasing Scope of Integration, System and Users Testing</a:t>
            </a:r>
          </a:p>
        </p:txBody>
      </p:sp>
      <p:sp>
        <p:nvSpPr>
          <p:cNvPr id="130" name="Line Callout 2 129"/>
          <p:cNvSpPr/>
          <p:nvPr/>
        </p:nvSpPr>
        <p:spPr>
          <a:xfrm>
            <a:off x="285750" y="1643063"/>
            <a:ext cx="1785938" cy="928687"/>
          </a:xfrm>
          <a:prstGeom prst="borderCallout2">
            <a:avLst>
              <a:gd name="adj1" fmla="val 109646"/>
              <a:gd name="adj2" fmla="val 51031"/>
              <a:gd name="adj3" fmla="val 140124"/>
              <a:gd name="adj4" fmla="val 50860"/>
              <a:gd name="adj5" fmla="val 140199"/>
              <a:gd name="adj6" fmla="val 111803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2. Story Definition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Introduce scenarios to enhance the Acceptance Criteria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57938" y="5929313"/>
            <a:ext cx="1857375" cy="571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Complete Tests after Final Sprint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43375" y="214313"/>
            <a:ext cx="46434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  <a:cs typeface="Arial" charset="0"/>
              </a:rPr>
              <a:t>Project Level Test Activities</a:t>
            </a:r>
          </a:p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(This diagram shows three sprints, but there could be more or fewer)</a:t>
            </a:r>
          </a:p>
        </p:txBody>
      </p:sp>
      <p:sp>
        <p:nvSpPr>
          <p:cNvPr id="95" name="Cube 94"/>
          <p:cNvSpPr/>
          <p:nvPr/>
        </p:nvSpPr>
        <p:spPr>
          <a:xfrm>
            <a:off x="2571750" y="450056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786438" y="1000125"/>
            <a:ext cx="1643062" cy="3714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071938" y="1000125"/>
            <a:ext cx="1643062" cy="3714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15" name="Cube 114"/>
          <p:cNvSpPr/>
          <p:nvPr/>
        </p:nvSpPr>
        <p:spPr>
          <a:xfrm>
            <a:off x="4286250" y="3714750"/>
            <a:ext cx="1214438" cy="14287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6" name="Cube 115"/>
          <p:cNvSpPr/>
          <p:nvPr/>
        </p:nvSpPr>
        <p:spPr>
          <a:xfrm>
            <a:off x="4286250" y="4357688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8" name="Cube 117"/>
          <p:cNvSpPr/>
          <p:nvPr/>
        </p:nvSpPr>
        <p:spPr>
          <a:xfrm>
            <a:off x="6000750" y="3714750"/>
            <a:ext cx="1214438" cy="14287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1" name="Cube 120"/>
          <p:cNvSpPr/>
          <p:nvPr/>
        </p:nvSpPr>
        <p:spPr>
          <a:xfrm>
            <a:off x="6000750" y="421481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3" name="Cube 122"/>
          <p:cNvSpPr/>
          <p:nvPr/>
        </p:nvSpPr>
        <p:spPr>
          <a:xfrm>
            <a:off x="6000750" y="4357688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6" name="Cube 125"/>
          <p:cNvSpPr/>
          <p:nvPr/>
        </p:nvSpPr>
        <p:spPr>
          <a:xfrm>
            <a:off x="6000750" y="450056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4286250" y="450056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929313" y="4000500"/>
            <a:ext cx="1357312" cy="665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prstClr val="black"/>
                </a:solidFill>
                <a:latin typeface="Calibri"/>
                <a:cs typeface="Arial" charset="0"/>
              </a:rPr>
              <a:t>6. Integration Test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214813" y="4000500"/>
            <a:ext cx="1357312" cy="665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prstClr val="black"/>
                </a:solidFill>
                <a:latin typeface="Calibri"/>
                <a:cs typeface="Arial" charset="0"/>
              </a:rPr>
              <a:t>6. Integration Test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500313" y="4000500"/>
            <a:ext cx="1357312" cy="665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prstClr val="black"/>
                </a:solidFill>
                <a:latin typeface="Calibri"/>
                <a:cs typeface="Arial" charset="0"/>
              </a:rPr>
              <a:t>6. Integration Test</a:t>
            </a:r>
          </a:p>
        </p:txBody>
      </p:sp>
      <p:sp>
        <p:nvSpPr>
          <p:cNvPr id="88" name="Oval 87"/>
          <p:cNvSpPr/>
          <p:nvPr/>
        </p:nvSpPr>
        <p:spPr>
          <a:xfrm>
            <a:off x="285750" y="-428625"/>
            <a:ext cx="2214563" cy="2286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Agile Test Strategy?</a:t>
            </a:r>
          </a:p>
          <a:p>
            <a:r>
              <a:rPr lang="en-GB" dirty="0" smtClean="0"/>
              <a:t>Project Profiling</a:t>
            </a:r>
          </a:p>
          <a:p>
            <a:r>
              <a:rPr lang="en-GB" dirty="0" smtClean="0"/>
              <a:t>(Test Strategy as) Agile Interventions</a:t>
            </a:r>
          </a:p>
          <a:p>
            <a:r>
              <a:rPr lang="en-GB" dirty="0" smtClean="0"/>
              <a:t>Test Automation</a:t>
            </a:r>
          </a:p>
          <a:p>
            <a:r>
              <a:rPr lang="en-GB" dirty="0" smtClean="0"/>
              <a:t>What’s Left?</a:t>
            </a:r>
          </a:p>
          <a:p>
            <a:r>
              <a:rPr lang="en-GB" dirty="0" smtClean="0"/>
              <a:t>Summary</a:t>
            </a:r>
          </a:p>
          <a:p>
            <a:r>
              <a:rPr lang="en-GB" dirty="0" smtClean="0"/>
              <a:t>Q&amp;A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1032AF8D-C651-4A77-8467-76E125FC7325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42938" y="3929063"/>
            <a:ext cx="7572375" cy="857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Integration into 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Existing Code base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Automated testing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2938" y="3643313"/>
            <a:ext cx="7572375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New Code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357438" y="1000125"/>
            <a:ext cx="1643062" cy="3714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357313" y="5500688"/>
            <a:ext cx="685800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prstClr val="black"/>
                </a:solidFill>
              </a:rPr>
              <a:t>8. User Test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57313" y="5143500"/>
            <a:ext cx="685800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prstClr val="black"/>
                </a:solidFill>
              </a:rPr>
              <a:t>7. System Test</a:t>
            </a:r>
          </a:p>
        </p:txBody>
      </p:sp>
      <p:sp>
        <p:nvSpPr>
          <p:cNvPr id="56" name="Cube 55"/>
          <p:cNvSpPr/>
          <p:nvPr/>
        </p:nvSpPr>
        <p:spPr>
          <a:xfrm>
            <a:off x="2428875" y="2643188"/>
            <a:ext cx="1500188" cy="42862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Sprint 1</a:t>
            </a:r>
          </a:p>
        </p:txBody>
      </p:sp>
      <p:sp>
        <p:nvSpPr>
          <p:cNvPr id="57" name="Cube 56"/>
          <p:cNvSpPr/>
          <p:nvPr/>
        </p:nvSpPr>
        <p:spPr>
          <a:xfrm>
            <a:off x="2571750" y="3714750"/>
            <a:ext cx="1214438" cy="14287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5400000">
            <a:off x="3054351" y="3017837"/>
            <a:ext cx="177800" cy="10001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00313" y="3143250"/>
            <a:ext cx="13477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Developed Stories</a:t>
            </a:r>
          </a:p>
        </p:txBody>
      </p:sp>
      <p:sp>
        <p:nvSpPr>
          <p:cNvPr id="62" name="Right Arrow 61"/>
          <p:cNvSpPr/>
          <p:nvPr/>
        </p:nvSpPr>
        <p:spPr>
          <a:xfrm rot="5400000">
            <a:off x="4849813" y="3017837"/>
            <a:ext cx="177800" cy="10001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95775" y="3143250"/>
            <a:ext cx="1347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Developed Stories</a:t>
            </a:r>
          </a:p>
        </p:txBody>
      </p:sp>
      <p:sp>
        <p:nvSpPr>
          <p:cNvPr id="64" name="Right Arrow 63"/>
          <p:cNvSpPr/>
          <p:nvPr/>
        </p:nvSpPr>
        <p:spPr>
          <a:xfrm rot="5400000">
            <a:off x="6411913" y="3054350"/>
            <a:ext cx="177800" cy="10001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57875" y="3152775"/>
            <a:ext cx="1347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Developed Stories</a:t>
            </a:r>
          </a:p>
        </p:txBody>
      </p:sp>
      <p:sp>
        <p:nvSpPr>
          <p:cNvPr id="66" name="Cube 65"/>
          <p:cNvSpPr/>
          <p:nvPr/>
        </p:nvSpPr>
        <p:spPr>
          <a:xfrm>
            <a:off x="5857875" y="2643188"/>
            <a:ext cx="1500188" cy="42862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Sprint 3</a:t>
            </a:r>
          </a:p>
        </p:txBody>
      </p:sp>
      <p:sp>
        <p:nvSpPr>
          <p:cNvPr id="67" name="Cube 66"/>
          <p:cNvSpPr/>
          <p:nvPr/>
        </p:nvSpPr>
        <p:spPr>
          <a:xfrm>
            <a:off x="4143375" y="2643188"/>
            <a:ext cx="1500188" cy="42862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Sprint 2</a:t>
            </a:r>
          </a:p>
        </p:txBody>
      </p:sp>
      <p:sp>
        <p:nvSpPr>
          <p:cNvPr id="70" name="Cube 69"/>
          <p:cNvSpPr/>
          <p:nvPr/>
        </p:nvSpPr>
        <p:spPr>
          <a:xfrm>
            <a:off x="2938463" y="22860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1" name="Cube 70"/>
          <p:cNvSpPr/>
          <p:nvPr/>
        </p:nvSpPr>
        <p:spPr>
          <a:xfrm>
            <a:off x="2867025" y="15922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2" name="Cube 71"/>
          <p:cNvSpPr/>
          <p:nvPr/>
        </p:nvSpPr>
        <p:spPr>
          <a:xfrm>
            <a:off x="2795588" y="15208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3" name="Cube 72"/>
          <p:cNvSpPr/>
          <p:nvPr/>
        </p:nvSpPr>
        <p:spPr>
          <a:xfrm>
            <a:off x="2724150" y="144938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09838" y="1071563"/>
            <a:ext cx="1347787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75" name="Down Arrow 74"/>
          <p:cNvSpPr/>
          <p:nvPr/>
        </p:nvSpPr>
        <p:spPr>
          <a:xfrm>
            <a:off x="3214688" y="1928813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6" name="Cube 75"/>
          <p:cNvSpPr/>
          <p:nvPr/>
        </p:nvSpPr>
        <p:spPr>
          <a:xfrm>
            <a:off x="4581525" y="22860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7" name="Cube 76"/>
          <p:cNvSpPr/>
          <p:nvPr/>
        </p:nvSpPr>
        <p:spPr>
          <a:xfrm>
            <a:off x="4510088" y="22145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8" name="Cube 77"/>
          <p:cNvSpPr/>
          <p:nvPr/>
        </p:nvSpPr>
        <p:spPr>
          <a:xfrm>
            <a:off x="4438650" y="15208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9" name="Cube 78"/>
          <p:cNvSpPr/>
          <p:nvPr/>
        </p:nvSpPr>
        <p:spPr>
          <a:xfrm>
            <a:off x="4367213" y="144938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52900" y="1071563"/>
            <a:ext cx="13477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81" name="Down Arrow 80"/>
          <p:cNvSpPr/>
          <p:nvPr/>
        </p:nvSpPr>
        <p:spPr>
          <a:xfrm>
            <a:off x="4857750" y="1857375"/>
            <a:ext cx="214313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2" name="Cube 81"/>
          <p:cNvSpPr/>
          <p:nvPr/>
        </p:nvSpPr>
        <p:spPr>
          <a:xfrm>
            <a:off x="6286500" y="22860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3" name="Cube 82"/>
          <p:cNvSpPr/>
          <p:nvPr/>
        </p:nvSpPr>
        <p:spPr>
          <a:xfrm>
            <a:off x="6215063" y="22145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4" name="Cube 83"/>
          <p:cNvSpPr/>
          <p:nvPr/>
        </p:nvSpPr>
        <p:spPr>
          <a:xfrm>
            <a:off x="6143625" y="21431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5" name="Cube 84"/>
          <p:cNvSpPr/>
          <p:nvPr/>
        </p:nvSpPr>
        <p:spPr>
          <a:xfrm>
            <a:off x="6072188" y="144938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857875" y="1071563"/>
            <a:ext cx="13477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87" name="Down Arrow 86"/>
          <p:cNvSpPr/>
          <p:nvPr/>
        </p:nvSpPr>
        <p:spPr>
          <a:xfrm>
            <a:off x="6562725" y="1785938"/>
            <a:ext cx="214313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9" name="Cube 88"/>
          <p:cNvSpPr/>
          <p:nvPr/>
        </p:nvSpPr>
        <p:spPr>
          <a:xfrm>
            <a:off x="7143750" y="5572125"/>
            <a:ext cx="714375" cy="14287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0" name="Cube 89"/>
          <p:cNvSpPr/>
          <p:nvPr/>
        </p:nvSpPr>
        <p:spPr>
          <a:xfrm>
            <a:off x="7143750" y="5214938"/>
            <a:ext cx="714375" cy="142875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6" name="Down Arrow 95"/>
          <p:cNvSpPr/>
          <p:nvPr/>
        </p:nvSpPr>
        <p:spPr>
          <a:xfrm>
            <a:off x="3643313" y="4786313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8" name="Cube 97"/>
          <p:cNvSpPr/>
          <p:nvPr/>
        </p:nvSpPr>
        <p:spPr>
          <a:xfrm>
            <a:off x="5286375" y="5572125"/>
            <a:ext cx="214313" cy="14287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9" name="Cube 98"/>
          <p:cNvSpPr/>
          <p:nvPr/>
        </p:nvSpPr>
        <p:spPr>
          <a:xfrm>
            <a:off x="5286375" y="5214938"/>
            <a:ext cx="214313" cy="142875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1" name="Cube 100"/>
          <p:cNvSpPr/>
          <p:nvPr/>
        </p:nvSpPr>
        <p:spPr>
          <a:xfrm>
            <a:off x="3500438" y="5572125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2" name="Cube 101"/>
          <p:cNvSpPr/>
          <p:nvPr/>
        </p:nvSpPr>
        <p:spPr>
          <a:xfrm>
            <a:off x="3500438" y="5214938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3" name="Cube 102"/>
          <p:cNvSpPr/>
          <p:nvPr/>
        </p:nvSpPr>
        <p:spPr>
          <a:xfrm>
            <a:off x="4929188" y="5572125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4" name="Cube 103"/>
          <p:cNvSpPr/>
          <p:nvPr/>
        </p:nvSpPr>
        <p:spPr>
          <a:xfrm>
            <a:off x="4929188" y="5214938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5" name="Cube 104"/>
          <p:cNvSpPr/>
          <p:nvPr/>
        </p:nvSpPr>
        <p:spPr>
          <a:xfrm>
            <a:off x="6572250" y="5572125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6" name="Cube 105"/>
          <p:cNvSpPr/>
          <p:nvPr/>
        </p:nvSpPr>
        <p:spPr>
          <a:xfrm>
            <a:off x="6572250" y="5214938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7" name="Cube 106"/>
          <p:cNvSpPr/>
          <p:nvPr/>
        </p:nvSpPr>
        <p:spPr>
          <a:xfrm>
            <a:off x="6858000" y="5572125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8" name="Cube 107"/>
          <p:cNvSpPr/>
          <p:nvPr/>
        </p:nvSpPr>
        <p:spPr>
          <a:xfrm>
            <a:off x="6858000" y="5214938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3" name="Down Arrow 112"/>
          <p:cNvSpPr/>
          <p:nvPr/>
        </p:nvSpPr>
        <p:spPr>
          <a:xfrm>
            <a:off x="5357813" y="4786313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4" name="Down Arrow 113"/>
          <p:cNvSpPr/>
          <p:nvPr/>
        </p:nvSpPr>
        <p:spPr>
          <a:xfrm>
            <a:off x="7072313" y="4786313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71500" y="285750"/>
            <a:ext cx="1785938" cy="10715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Tx/>
              <a:buAutoNum type="arabicPeriod"/>
              <a:defRPr/>
            </a:pPr>
            <a:r>
              <a:rPr lang="en-GB" sz="1400" b="1" dirty="0">
                <a:solidFill>
                  <a:prstClr val="black"/>
                </a:solidFill>
              </a:rPr>
              <a:t>Story Challenge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Suggest ‘what-ifs’ to challenge new stories and define story headlines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500313" y="642938"/>
            <a:ext cx="5715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be 119"/>
          <p:cNvSpPr/>
          <p:nvPr/>
        </p:nvSpPr>
        <p:spPr>
          <a:xfrm>
            <a:off x="2857500" y="21431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2" name="Down Arrow 121"/>
          <p:cNvSpPr/>
          <p:nvPr/>
        </p:nvSpPr>
        <p:spPr>
          <a:xfrm>
            <a:off x="3071813" y="642938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14313" y="4929188"/>
            <a:ext cx="1071562" cy="857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Increasing Scope of Sys. Test and UAT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214688" y="5929313"/>
            <a:ext cx="2928937" cy="571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Increasing Scope of Integration, System and Users Testing</a:t>
            </a:r>
          </a:p>
        </p:txBody>
      </p:sp>
      <p:sp>
        <p:nvSpPr>
          <p:cNvPr id="130" name="Line Callout 2 129"/>
          <p:cNvSpPr/>
          <p:nvPr/>
        </p:nvSpPr>
        <p:spPr>
          <a:xfrm>
            <a:off x="285750" y="1643063"/>
            <a:ext cx="1785938" cy="928687"/>
          </a:xfrm>
          <a:prstGeom prst="borderCallout2">
            <a:avLst>
              <a:gd name="adj1" fmla="val 109646"/>
              <a:gd name="adj2" fmla="val 51031"/>
              <a:gd name="adj3" fmla="val 140124"/>
              <a:gd name="adj4" fmla="val 50860"/>
              <a:gd name="adj5" fmla="val 140199"/>
              <a:gd name="adj6" fmla="val 111803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2. Story Definition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Introduce scenarios to enhance the Acceptance Criteria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57938" y="5929313"/>
            <a:ext cx="1857375" cy="571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Complete Tests after Final Sprint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43375" y="214313"/>
            <a:ext cx="46434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  <a:cs typeface="Arial" charset="0"/>
              </a:rPr>
              <a:t>Project Level Test Activities</a:t>
            </a:r>
          </a:p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(This diagram shows three sprints, but there could be more or fewer)</a:t>
            </a:r>
          </a:p>
        </p:txBody>
      </p:sp>
      <p:sp>
        <p:nvSpPr>
          <p:cNvPr id="95" name="Cube 94"/>
          <p:cNvSpPr/>
          <p:nvPr/>
        </p:nvSpPr>
        <p:spPr>
          <a:xfrm>
            <a:off x="2571750" y="450056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786438" y="1000125"/>
            <a:ext cx="1643062" cy="3714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071938" y="1000125"/>
            <a:ext cx="1643062" cy="3714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15" name="Cube 114"/>
          <p:cNvSpPr/>
          <p:nvPr/>
        </p:nvSpPr>
        <p:spPr>
          <a:xfrm>
            <a:off x="4286250" y="3714750"/>
            <a:ext cx="1214438" cy="14287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6" name="Cube 115"/>
          <p:cNvSpPr/>
          <p:nvPr/>
        </p:nvSpPr>
        <p:spPr>
          <a:xfrm>
            <a:off x="4286250" y="4357688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8" name="Cube 117"/>
          <p:cNvSpPr/>
          <p:nvPr/>
        </p:nvSpPr>
        <p:spPr>
          <a:xfrm>
            <a:off x="6000750" y="3714750"/>
            <a:ext cx="1214438" cy="14287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1" name="Cube 120"/>
          <p:cNvSpPr/>
          <p:nvPr/>
        </p:nvSpPr>
        <p:spPr>
          <a:xfrm>
            <a:off x="6000750" y="421481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3" name="Cube 122"/>
          <p:cNvSpPr/>
          <p:nvPr/>
        </p:nvSpPr>
        <p:spPr>
          <a:xfrm>
            <a:off x="6000750" y="4357688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6" name="Cube 125"/>
          <p:cNvSpPr/>
          <p:nvPr/>
        </p:nvSpPr>
        <p:spPr>
          <a:xfrm>
            <a:off x="6000750" y="450056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4286250" y="450056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929313" y="4000500"/>
            <a:ext cx="1357312" cy="665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prstClr val="black"/>
                </a:solidFill>
                <a:latin typeface="Calibri"/>
                <a:cs typeface="Arial" charset="0"/>
              </a:rPr>
              <a:t>6. Integration Test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214813" y="4000500"/>
            <a:ext cx="1357312" cy="665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prstClr val="black"/>
                </a:solidFill>
                <a:latin typeface="Calibri"/>
                <a:cs typeface="Arial" charset="0"/>
              </a:rPr>
              <a:t>6. Integration Test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500313" y="4000500"/>
            <a:ext cx="1357312" cy="665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prstClr val="black"/>
                </a:solidFill>
                <a:latin typeface="Calibri"/>
                <a:cs typeface="Arial" charset="0"/>
              </a:rPr>
              <a:t>6. Integration Test</a:t>
            </a:r>
          </a:p>
        </p:txBody>
      </p:sp>
      <p:sp>
        <p:nvSpPr>
          <p:cNvPr id="88" name="Oval 87"/>
          <p:cNvSpPr/>
          <p:nvPr/>
        </p:nvSpPr>
        <p:spPr>
          <a:xfrm>
            <a:off x="71438" y="1000125"/>
            <a:ext cx="2214562" cy="2286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9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42938" y="3929063"/>
            <a:ext cx="7572375" cy="857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Integration into 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Existing Code base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Automated testing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2938" y="3643313"/>
            <a:ext cx="7572375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New Code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357438" y="1000125"/>
            <a:ext cx="1643062" cy="3714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357313" y="5572125"/>
            <a:ext cx="685800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prstClr val="black"/>
                </a:solidFill>
              </a:rPr>
              <a:t>8. User Test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57313" y="5214938"/>
            <a:ext cx="685800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prstClr val="black"/>
                </a:solidFill>
              </a:rPr>
              <a:t>7. System Test</a:t>
            </a:r>
          </a:p>
        </p:txBody>
      </p:sp>
      <p:sp>
        <p:nvSpPr>
          <p:cNvPr id="56" name="Cube 55"/>
          <p:cNvSpPr/>
          <p:nvPr/>
        </p:nvSpPr>
        <p:spPr>
          <a:xfrm>
            <a:off x="2428875" y="2643188"/>
            <a:ext cx="1500188" cy="42862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Sprint 1</a:t>
            </a:r>
          </a:p>
        </p:txBody>
      </p:sp>
      <p:sp>
        <p:nvSpPr>
          <p:cNvPr id="57" name="Cube 56"/>
          <p:cNvSpPr/>
          <p:nvPr/>
        </p:nvSpPr>
        <p:spPr>
          <a:xfrm>
            <a:off x="2571750" y="3714750"/>
            <a:ext cx="1214438" cy="14287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5400000">
            <a:off x="3054351" y="3017837"/>
            <a:ext cx="177800" cy="10001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00313" y="3143250"/>
            <a:ext cx="13477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Developed Stories</a:t>
            </a:r>
          </a:p>
        </p:txBody>
      </p:sp>
      <p:sp>
        <p:nvSpPr>
          <p:cNvPr id="62" name="Right Arrow 61"/>
          <p:cNvSpPr/>
          <p:nvPr/>
        </p:nvSpPr>
        <p:spPr>
          <a:xfrm rot="5400000">
            <a:off x="4849813" y="3017837"/>
            <a:ext cx="177800" cy="10001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95775" y="3143250"/>
            <a:ext cx="1347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Developed Stories</a:t>
            </a:r>
          </a:p>
        </p:txBody>
      </p:sp>
      <p:sp>
        <p:nvSpPr>
          <p:cNvPr id="64" name="Right Arrow 63"/>
          <p:cNvSpPr/>
          <p:nvPr/>
        </p:nvSpPr>
        <p:spPr>
          <a:xfrm rot="5400000">
            <a:off x="6411913" y="3054350"/>
            <a:ext cx="177800" cy="10001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57875" y="3152775"/>
            <a:ext cx="1347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Developed Stories</a:t>
            </a:r>
          </a:p>
        </p:txBody>
      </p:sp>
      <p:sp>
        <p:nvSpPr>
          <p:cNvPr id="66" name="Cube 65"/>
          <p:cNvSpPr/>
          <p:nvPr/>
        </p:nvSpPr>
        <p:spPr>
          <a:xfrm>
            <a:off x="5857875" y="2643188"/>
            <a:ext cx="1500188" cy="42862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Sprint 3</a:t>
            </a:r>
          </a:p>
        </p:txBody>
      </p:sp>
      <p:sp>
        <p:nvSpPr>
          <p:cNvPr id="67" name="Cube 66"/>
          <p:cNvSpPr/>
          <p:nvPr/>
        </p:nvSpPr>
        <p:spPr>
          <a:xfrm>
            <a:off x="4143375" y="2643188"/>
            <a:ext cx="1500188" cy="42862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Sprint 2</a:t>
            </a:r>
          </a:p>
        </p:txBody>
      </p:sp>
      <p:sp>
        <p:nvSpPr>
          <p:cNvPr id="70" name="Cube 69"/>
          <p:cNvSpPr/>
          <p:nvPr/>
        </p:nvSpPr>
        <p:spPr>
          <a:xfrm>
            <a:off x="2938463" y="22860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1" name="Cube 70"/>
          <p:cNvSpPr/>
          <p:nvPr/>
        </p:nvSpPr>
        <p:spPr>
          <a:xfrm>
            <a:off x="2867025" y="15922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2" name="Cube 71"/>
          <p:cNvSpPr/>
          <p:nvPr/>
        </p:nvSpPr>
        <p:spPr>
          <a:xfrm>
            <a:off x="2795588" y="15208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3" name="Cube 72"/>
          <p:cNvSpPr/>
          <p:nvPr/>
        </p:nvSpPr>
        <p:spPr>
          <a:xfrm>
            <a:off x="2724150" y="144938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09838" y="1071563"/>
            <a:ext cx="1347787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75" name="Down Arrow 74"/>
          <p:cNvSpPr/>
          <p:nvPr/>
        </p:nvSpPr>
        <p:spPr>
          <a:xfrm>
            <a:off x="3214688" y="1928813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6" name="Cube 75"/>
          <p:cNvSpPr/>
          <p:nvPr/>
        </p:nvSpPr>
        <p:spPr>
          <a:xfrm>
            <a:off x="4581525" y="22860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7" name="Cube 76"/>
          <p:cNvSpPr/>
          <p:nvPr/>
        </p:nvSpPr>
        <p:spPr>
          <a:xfrm>
            <a:off x="4510088" y="22145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8" name="Cube 77"/>
          <p:cNvSpPr/>
          <p:nvPr/>
        </p:nvSpPr>
        <p:spPr>
          <a:xfrm>
            <a:off x="4438650" y="15208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9" name="Cube 78"/>
          <p:cNvSpPr/>
          <p:nvPr/>
        </p:nvSpPr>
        <p:spPr>
          <a:xfrm>
            <a:off x="4367213" y="144938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52900" y="1071563"/>
            <a:ext cx="13477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81" name="Down Arrow 80"/>
          <p:cNvSpPr/>
          <p:nvPr/>
        </p:nvSpPr>
        <p:spPr>
          <a:xfrm>
            <a:off x="4857750" y="1857375"/>
            <a:ext cx="214313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2" name="Cube 81"/>
          <p:cNvSpPr/>
          <p:nvPr/>
        </p:nvSpPr>
        <p:spPr>
          <a:xfrm>
            <a:off x="6286500" y="22860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3" name="Cube 82"/>
          <p:cNvSpPr/>
          <p:nvPr/>
        </p:nvSpPr>
        <p:spPr>
          <a:xfrm>
            <a:off x="6215063" y="22145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4" name="Cube 83"/>
          <p:cNvSpPr/>
          <p:nvPr/>
        </p:nvSpPr>
        <p:spPr>
          <a:xfrm>
            <a:off x="6143625" y="21431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5" name="Cube 84"/>
          <p:cNvSpPr/>
          <p:nvPr/>
        </p:nvSpPr>
        <p:spPr>
          <a:xfrm>
            <a:off x="6072188" y="144938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857875" y="1071563"/>
            <a:ext cx="13477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87" name="Down Arrow 86"/>
          <p:cNvSpPr/>
          <p:nvPr/>
        </p:nvSpPr>
        <p:spPr>
          <a:xfrm>
            <a:off x="6562725" y="1785938"/>
            <a:ext cx="214313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9" name="Cube 88"/>
          <p:cNvSpPr/>
          <p:nvPr/>
        </p:nvSpPr>
        <p:spPr>
          <a:xfrm>
            <a:off x="7143750" y="5643563"/>
            <a:ext cx="714375" cy="14287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0" name="Cube 89"/>
          <p:cNvSpPr/>
          <p:nvPr/>
        </p:nvSpPr>
        <p:spPr>
          <a:xfrm>
            <a:off x="7143750" y="5286375"/>
            <a:ext cx="714375" cy="142875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6" name="Down Arrow 95"/>
          <p:cNvSpPr/>
          <p:nvPr/>
        </p:nvSpPr>
        <p:spPr>
          <a:xfrm>
            <a:off x="3643313" y="4857750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8" name="Cube 97"/>
          <p:cNvSpPr/>
          <p:nvPr/>
        </p:nvSpPr>
        <p:spPr>
          <a:xfrm>
            <a:off x="5286375" y="5643563"/>
            <a:ext cx="214313" cy="14287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9" name="Cube 98"/>
          <p:cNvSpPr/>
          <p:nvPr/>
        </p:nvSpPr>
        <p:spPr>
          <a:xfrm>
            <a:off x="5286375" y="5286375"/>
            <a:ext cx="214313" cy="142875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1" name="Cube 100"/>
          <p:cNvSpPr/>
          <p:nvPr/>
        </p:nvSpPr>
        <p:spPr>
          <a:xfrm>
            <a:off x="3500438" y="5643563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2" name="Cube 101"/>
          <p:cNvSpPr/>
          <p:nvPr/>
        </p:nvSpPr>
        <p:spPr>
          <a:xfrm>
            <a:off x="3500438" y="5286375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3" name="Cube 102"/>
          <p:cNvSpPr/>
          <p:nvPr/>
        </p:nvSpPr>
        <p:spPr>
          <a:xfrm>
            <a:off x="4929188" y="5643563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4" name="Cube 103"/>
          <p:cNvSpPr/>
          <p:nvPr/>
        </p:nvSpPr>
        <p:spPr>
          <a:xfrm>
            <a:off x="4929188" y="5286375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5" name="Cube 104"/>
          <p:cNvSpPr/>
          <p:nvPr/>
        </p:nvSpPr>
        <p:spPr>
          <a:xfrm>
            <a:off x="6572250" y="5643563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6" name="Cube 105"/>
          <p:cNvSpPr/>
          <p:nvPr/>
        </p:nvSpPr>
        <p:spPr>
          <a:xfrm>
            <a:off x="6572250" y="5286375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7" name="Cube 106"/>
          <p:cNvSpPr/>
          <p:nvPr/>
        </p:nvSpPr>
        <p:spPr>
          <a:xfrm>
            <a:off x="6858000" y="5643563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8" name="Cube 107"/>
          <p:cNvSpPr/>
          <p:nvPr/>
        </p:nvSpPr>
        <p:spPr>
          <a:xfrm>
            <a:off x="6858000" y="5286375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3" name="Down Arrow 112"/>
          <p:cNvSpPr/>
          <p:nvPr/>
        </p:nvSpPr>
        <p:spPr>
          <a:xfrm>
            <a:off x="5357813" y="4857750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4" name="Down Arrow 113"/>
          <p:cNvSpPr/>
          <p:nvPr/>
        </p:nvSpPr>
        <p:spPr>
          <a:xfrm>
            <a:off x="7072313" y="4857750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71500" y="285750"/>
            <a:ext cx="1785938" cy="10715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Tx/>
              <a:buAutoNum type="arabicPeriod"/>
              <a:defRPr/>
            </a:pPr>
            <a:r>
              <a:rPr lang="en-GB" sz="1400" b="1" dirty="0">
                <a:solidFill>
                  <a:prstClr val="black"/>
                </a:solidFill>
              </a:rPr>
              <a:t>Story Challenge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Suggest ‘what-ifs’ to challenge new stories and define story headlines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500313" y="642938"/>
            <a:ext cx="5715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be 119"/>
          <p:cNvSpPr/>
          <p:nvPr/>
        </p:nvSpPr>
        <p:spPr>
          <a:xfrm>
            <a:off x="2857500" y="21431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2" name="Down Arrow 121"/>
          <p:cNvSpPr/>
          <p:nvPr/>
        </p:nvSpPr>
        <p:spPr>
          <a:xfrm>
            <a:off x="3071813" y="642938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57188" y="4857750"/>
            <a:ext cx="928687" cy="10001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Increasing Scope of Int. Sys. and UAT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214688" y="6000750"/>
            <a:ext cx="2928937" cy="571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Increasing Scope of Integration, System and Users Testing</a:t>
            </a:r>
          </a:p>
        </p:txBody>
      </p:sp>
      <p:sp>
        <p:nvSpPr>
          <p:cNvPr id="130" name="Line Callout 2 129"/>
          <p:cNvSpPr/>
          <p:nvPr/>
        </p:nvSpPr>
        <p:spPr>
          <a:xfrm>
            <a:off x="285750" y="1643063"/>
            <a:ext cx="1785938" cy="928687"/>
          </a:xfrm>
          <a:prstGeom prst="borderCallout2">
            <a:avLst>
              <a:gd name="adj1" fmla="val 109646"/>
              <a:gd name="adj2" fmla="val 51031"/>
              <a:gd name="adj3" fmla="val 140124"/>
              <a:gd name="adj4" fmla="val 50860"/>
              <a:gd name="adj5" fmla="val 140199"/>
              <a:gd name="adj6" fmla="val 111803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2. Story Definition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Introduce scenarios to enhance the Acceptance Criteria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57938" y="6000750"/>
            <a:ext cx="1857375" cy="571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Complete Tests after Final Sprint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43375" y="214313"/>
            <a:ext cx="46434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  <a:cs typeface="Arial" charset="0"/>
              </a:rPr>
              <a:t>Project Level Test Activities</a:t>
            </a:r>
          </a:p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(This diagram shows three sprints, but there could be more or fewer)</a:t>
            </a:r>
          </a:p>
        </p:txBody>
      </p:sp>
      <p:sp>
        <p:nvSpPr>
          <p:cNvPr id="95" name="Cube 94"/>
          <p:cNvSpPr/>
          <p:nvPr/>
        </p:nvSpPr>
        <p:spPr>
          <a:xfrm>
            <a:off x="2571750" y="450056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786438" y="1000125"/>
            <a:ext cx="1643062" cy="3714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071938" y="1000125"/>
            <a:ext cx="1643062" cy="3714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15" name="Cube 114"/>
          <p:cNvSpPr/>
          <p:nvPr/>
        </p:nvSpPr>
        <p:spPr>
          <a:xfrm>
            <a:off x="4286250" y="3714750"/>
            <a:ext cx="1214438" cy="14287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6" name="Cube 115"/>
          <p:cNvSpPr/>
          <p:nvPr/>
        </p:nvSpPr>
        <p:spPr>
          <a:xfrm>
            <a:off x="4286250" y="4357688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8" name="Cube 117"/>
          <p:cNvSpPr/>
          <p:nvPr/>
        </p:nvSpPr>
        <p:spPr>
          <a:xfrm>
            <a:off x="6000750" y="3714750"/>
            <a:ext cx="1214438" cy="14287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1" name="Cube 120"/>
          <p:cNvSpPr/>
          <p:nvPr/>
        </p:nvSpPr>
        <p:spPr>
          <a:xfrm>
            <a:off x="6000750" y="421481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3" name="Cube 122"/>
          <p:cNvSpPr/>
          <p:nvPr/>
        </p:nvSpPr>
        <p:spPr>
          <a:xfrm>
            <a:off x="6000750" y="4357688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6" name="Cube 125"/>
          <p:cNvSpPr/>
          <p:nvPr/>
        </p:nvSpPr>
        <p:spPr>
          <a:xfrm>
            <a:off x="6000750" y="450056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4286250" y="450056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929313" y="4000500"/>
            <a:ext cx="1357312" cy="665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prstClr val="black"/>
                </a:solidFill>
                <a:latin typeface="Calibri"/>
                <a:cs typeface="Arial" charset="0"/>
              </a:rPr>
              <a:t>6. Integration Test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214813" y="4000500"/>
            <a:ext cx="1357312" cy="665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prstClr val="black"/>
                </a:solidFill>
                <a:latin typeface="Calibri"/>
                <a:cs typeface="Arial" charset="0"/>
              </a:rPr>
              <a:t>6. Integration Test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500313" y="4000500"/>
            <a:ext cx="1357312" cy="665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prstClr val="black"/>
                </a:solidFill>
                <a:latin typeface="Calibri"/>
                <a:cs typeface="Arial" charset="0"/>
              </a:rPr>
              <a:t>6. Integration Test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214438" y="5072063"/>
            <a:ext cx="7143750" cy="57150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3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42938" y="3929063"/>
            <a:ext cx="7572375" cy="857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Integration into 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Existing Code base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Automated testing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2938" y="3643313"/>
            <a:ext cx="7572375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New Code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357438" y="1000125"/>
            <a:ext cx="1643062" cy="3714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357313" y="5572125"/>
            <a:ext cx="685800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prstClr val="black"/>
                </a:solidFill>
              </a:rPr>
              <a:t>8. User Test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57313" y="5214938"/>
            <a:ext cx="685800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prstClr val="black"/>
                </a:solidFill>
              </a:rPr>
              <a:t>7. System Test</a:t>
            </a:r>
          </a:p>
        </p:txBody>
      </p:sp>
      <p:sp>
        <p:nvSpPr>
          <p:cNvPr id="56" name="Cube 55"/>
          <p:cNvSpPr/>
          <p:nvPr/>
        </p:nvSpPr>
        <p:spPr>
          <a:xfrm>
            <a:off x="2428875" y="2643188"/>
            <a:ext cx="1500188" cy="42862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Sprint 1</a:t>
            </a:r>
          </a:p>
        </p:txBody>
      </p:sp>
      <p:sp>
        <p:nvSpPr>
          <p:cNvPr id="57" name="Cube 56"/>
          <p:cNvSpPr/>
          <p:nvPr/>
        </p:nvSpPr>
        <p:spPr>
          <a:xfrm>
            <a:off x="2571750" y="3714750"/>
            <a:ext cx="1214438" cy="14287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5400000">
            <a:off x="3054351" y="3017837"/>
            <a:ext cx="177800" cy="10001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00313" y="3143250"/>
            <a:ext cx="13477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Developed Stories</a:t>
            </a:r>
          </a:p>
        </p:txBody>
      </p:sp>
      <p:sp>
        <p:nvSpPr>
          <p:cNvPr id="62" name="Right Arrow 61"/>
          <p:cNvSpPr/>
          <p:nvPr/>
        </p:nvSpPr>
        <p:spPr>
          <a:xfrm rot="5400000">
            <a:off x="4849813" y="3017837"/>
            <a:ext cx="177800" cy="10001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95775" y="3143250"/>
            <a:ext cx="1347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Developed Stories</a:t>
            </a:r>
          </a:p>
        </p:txBody>
      </p:sp>
      <p:sp>
        <p:nvSpPr>
          <p:cNvPr id="64" name="Right Arrow 63"/>
          <p:cNvSpPr/>
          <p:nvPr/>
        </p:nvSpPr>
        <p:spPr>
          <a:xfrm rot="5400000">
            <a:off x="6411913" y="3054350"/>
            <a:ext cx="177800" cy="10001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57875" y="3152775"/>
            <a:ext cx="13477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Developed Stories</a:t>
            </a:r>
          </a:p>
        </p:txBody>
      </p:sp>
      <p:sp>
        <p:nvSpPr>
          <p:cNvPr id="66" name="Cube 65"/>
          <p:cNvSpPr/>
          <p:nvPr/>
        </p:nvSpPr>
        <p:spPr>
          <a:xfrm>
            <a:off x="5857875" y="2643188"/>
            <a:ext cx="1500188" cy="42862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Sprint 3</a:t>
            </a:r>
          </a:p>
        </p:txBody>
      </p:sp>
      <p:sp>
        <p:nvSpPr>
          <p:cNvPr id="67" name="Cube 66"/>
          <p:cNvSpPr/>
          <p:nvPr/>
        </p:nvSpPr>
        <p:spPr>
          <a:xfrm>
            <a:off x="4143375" y="2643188"/>
            <a:ext cx="1500188" cy="428625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</a:rPr>
              <a:t>Sprint 2</a:t>
            </a:r>
          </a:p>
        </p:txBody>
      </p:sp>
      <p:sp>
        <p:nvSpPr>
          <p:cNvPr id="70" name="Cube 69"/>
          <p:cNvSpPr/>
          <p:nvPr/>
        </p:nvSpPr>
        <p:spPr>
          <a:xfrm>
            <a:off x="2938463" y="22860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1" name="Cube 70"/>
          <p:cNvSpPr/>
          <p:nvPr/>
        </p:nvSpPr>
        <p:spPr>
          <a:xfrm>
            <a:off x="2867025" y="15922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2" name="Cube 71"/>
          <p:cNvSpPr/>
          <p:nvPr/>
        </p:nvSpPr>
        <p:spPr>
          <a:xfrm>
            <a:off x="2795588" y="15208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3" name="Cube 72"/>
          <p:cNvSpPr/>
          <p:nvPr/>
        </p:nvSpPr>
        <p:spPr>
          <a:xfrm>
            <a:off x="2724150" y="144938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09838" y="1071563"/>
            <a:ext cx="1347787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75" name="Down Arrow 74"/>
          <p:cNvSpPr/>
          <p:nvPr/>
        </p:nvSpPr>
        <p:spPr>
          <a:xfrm>
            <a:off x="3214688" y="1928813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6" name="Cube 75"/>
          <p:cNvSpPr/>
          <p:nvPr/>
        </p:nvSpPr>
        <p:spPr>
          <a:xfrm>
            <a:off x="4581525" y="22860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7" name="Cube 76"/>
          <p:cNvSpPr/>
          <p:nvPr/>
        </p:nvSpPr>
        <p:spPr>
          <a:xfrm>
            <a:off x="4510088" y="22145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8" name="Cube 77"/>
          <p:cNvSpPr/>
          <p:nvPr/>
        </p:nvSpPr>
        <p:spPr>
          <a:xfrm>
            <a:off x="4438650" y="15208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9" name="Cube 78"/>
          <p:cNvSpPr/>
          <p:nvPr/>
        </p:nvSpPr>
        <p:spPr>
          <a:xfrm>
            <a:off x="4367213" y="144938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52900" y="1071563"/>
            <a:ext cx="13477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81" name="Down Arrow 80"/>
          <p:cNvSpPr/>
          <p:nvPr/>
        </p:nvSpPr>
        <p:spPr>
          <a:xfrm>
            <a:off x="4857750" y="1857375"/>
            <a:ext cx="214313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2" name="Cube 81"/>
          <p:cNvSpPr/>
          <p:nvPr/>
        </p:nvSpPr>
        <p:spPr>
          <a:xfrm>
            <a:off x="6286500" y="22860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3" name="Cube 82"/>
          <p:cNvSpPr/>
          <p:nvPr/>
        </p:nvSpPr>
        <p:spPr>
          <a:xfrm>
            <a:off x="6215063" y="22145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4" name="Cube 83"/>
          <p:cNvSpPr/>
          <p:nvPr/>
        </p:nvSpPr>
        <p:spPr>
          <a:xfrm>
            <a:off x="6143625" y="21431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5" name="Cube 84"/>
          <p:cNvSpPr/>
          <p:nvPr/>
        </p:nvSpPr>
        <p:spPr>
          <a:xfrm>
            <a:off x="6072188" y="144938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857875" y="1071563"/>
            <a:ext cx="13477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87" name="Down Arrow 86"/>
          <p:cNvSpPr/>
          <p:nvPr/>
        </p:nvSpPr>
        <p:spPr>
          <a:xfrm>
            <a:off x="6562725" y="1785938"/>
            <a:ext cx="214313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9" name="Cube 88"/>
          <p:cNvSpPr/>
          <p:nvPr/>
        </p:nvSpPr>
        <p:spPr>
          <a:xfrm>
            <a:off x="7143750" y="5643563"/>
            <a:ext cx="714375" cy="14287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0" name="Cube 89"/>
          <p:cNvSpPr/>
          <p:nvPr/>
        </p:nvSpPr>
        <p:spPr>
          <a:xfrm>
            <a:off x="7143750" y="5286375"/>
            <a:ext cx="714375" cy="142875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6" name="Down Arrow 95"/>
          <p:cNvSpPr/>
          <p:nvPr/>
        </p:nvSpPr>
        <p:spPr>
          <a:xfrm>
            <a:off x="3643313" y="4857750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8" name="Cube 97"/>
          <p:cNvSpPr/>
          <p:nvPr/>
        </p:nvSpPr>
        <p:spPr>
          <a:xfrm>
            <a:off x="5286375" y="5643563"/>
            <a:ext cx="214313" cy="14287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9" name="Cube 98"/>
          <p:cNvSpPr/>
          <p:nvPr/>
        </p:nvSpPr>
        <p:spPr>
          <a:xfrm>
            <a:off x="5286375" y="5286375"/>
            <a:ext cx="214313" cy="142875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1" name="Cube 100"/>
          <p:cNvSpPr/>
          <p:nvPr/>
        </p:nvSpPr>
        <p:spPr>
          <a:xfrm>
            <a:off x="3500438" y="5643563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2" name="Cube 101"/>
          <p:cNvSpPr/>
          <p:nvPr/>
        </p:nvSpPr>
        <p:spPr>
          <a:xfrm>
            <a:off x="3500438" y="5286375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3" name="Cube 102"/>
          <p:cNvSpPr/>
          <p:nvPr/>
        </p:nvSpPr>
        <p:spPr>
          <a:xfrm>
            <a:off x="4929188" y="5643563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4" name="Cube 103"/>
          <p:cNvSpPr/>
          <p:nvPr/>
        </p:nvSpPr>
        <p:spPr>
          <a:xfrm>
            <a:off x="4929188" y="5286375"/>
            <a:ext cx="214312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5" name="Cube 104"/>
          <p:cNvSpPr/>
          <p:nvPr/>
        </p:nvSpPr>
        <p:spPr>
          <a:xfrm>
            <a:off x="6572250" y="5643563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6" name="Cube 105"/>
          <p:cNvSpPr/>
          <p:nvPr/>
        </p:nvSpPr>
        <p:spPr>
          <a:xfrm>
            <a:off x="6572250" y="5286375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7" name="Cube 106"/>
          <p:cNvSpPr/>
          <p:nvPr/>
        </p:nvSpPr>
        <p:spPr>
          <a:xfrm>
            <a:off x="6858000" y="5643563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8" name="Cube 107"/>
          <p:cNvSpPr/>
          <p:nvPr/>
        </p:nvSpPr>
        <p:spPr>
          <a:xfrm>
            <a:off x="6858000" y="5286375"/>
            <a:ext cx="214313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3" name="Down Arrow 112"/>
          <p:cNvSpPr/>
          <p:nvPr/>
        </p:nvSpPr>
        <p:spPr>
          <a:xfrm>
            <a:off x="5357813" y="4857750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4" name="Down Arrow 113"/>
          <p:cNvSpPr/>
          <p:nvPr/>
        </p:nvSpPr>
        <p:spPr>
          <a:xfrm>
            <a:off x="7072313" y="4857750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71500" y="285750"/>
            <a:ext cx="1785938" cy="10715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Tx/>
              <a:buAutoNum type="arabicPeriod"/>
              <a:defRPr/>
            </a:pPr>
            <a:r>
              <a:rPr lang="en-GB" sz="1400" b="1" dirty="0">
                <a:solidFill>
                  <a:prstClr val="black"/>
                </a:solidFill>
              </a:rPr>
              <a:t>Story Challenge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Suggest ‘what-ifs’ to challenge new stories and define story headlines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500313" y="642938"/>
            <a:ext cx="5715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be 119"/>
          <p:cNvSpPr/>
          <p:nvPr/>
        </p:nvSpPr>
        <p:spPr>
          <a:xfrm>
            <a:off x="2857500" y="21431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2" name="Down Arrow 121"/>
          <p:cNvSpPr/>
          <p:nvPr/>
        </p:nvSpPr>
        <p:spPr>
          <a:xfrm>
            <a:off x="3071813" y="642938"/>
            <a:ext cx="214312" cy="28575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57188" y="4857750"/>
            <a:ext cx="928687" cy="10001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Increasing Scope of Int. Sys. and UAT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214688" y="6000750"/>
            <a:ext cx="2928937" cy="571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Increasing Scope of Integration, System and Users Testing</a:t>
            </a:r>
          </a:p>
        </p:txBody>
      </p:sp>
      <p:sp>
        <p:nvSpPr>
          <p:cNvPr id="130" name="Line Callout 2 129"/>
          <p:cNvSpPr/>
          <p:nvPr/>
        </p:nvSpPr>
        <p:spPr>
          <a:xfrm>
            <a:off x="285750" y="1643063"/>
            <a:ext cx="1785938" cy="928687"/>
          </a:xfrm>
          <a:prstGeom prst="borderCallout2">
            <a:avLst>
              <a:gd name="adj1" fmla="val 109646"/>
              <a:gd name="adj2" fmla="val 51031"/>
              <a:gd name="adj3" fmla="val 140124"/>
              <a:gd name="adj4" fmla="val 50860"/>
              <a:gd name="adj5" fmla="val 140199"/>
              <a:gd name="adj6" fmla="val 111803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2. Story Definition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Introduce scenarios to enhance the Acceptance Criteria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57938" y="6000750"/>
            <a:ext cx="1857375" cy="571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</a:rPr>
              <a:t>Complete Tests after Final Sprint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43375" y="214313"/>
            <a:ext cx="46434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  <a:cs typeface="Arial" charset="0"/>
              </a:rPr>
              <a:t>Project Level Test Activities</a:t>
            </a:r>
          </a:p>
          <a:p>
            <a:pPr algn="ctr">
              <a:defRPr/>
            </a:pPr>
            <a:r>
              <a:rPr lang="en-GB" sz="1200" dirty="0">
                <a:solidFill>
                  <a:prstClr val="black"/>
                </a:solidFill>
                <a:latin typeface="Calibri"/>
                <a:cs typeface="Arial" charset="0"/>
              </a:rPr>
              <a:t>(This diagram shows three sprints, but there could be more or fewer)</a:t>
            </a:r>
          </a:p>
        </p:txBody>
      </p:sp>
      <p:sp>
        <p:nvSpPr>
          <p:cNvPr id="95" name="Cube 94"/>
          <p:cNvSpPr/>
          <p:nvPr/>
        </p:nvSpPr>
        <p:spPr>
          <a:xfrm>
            <a:off x="2571750" y="450056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786438" y="1000125"/>
            <a:ext cx="1643062" cy="3714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071938" y="1000125"/>
            <a:ext cx="1643062" cy="3714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15" name="Cube 114"/>
          <p:cNvSpPr/>
          <p:nvPr/>
        </p:nvSpPr>
        <p:spPr>
          <a:xfrm>
            <a:off x="4286250" y="3714750"/>
            <a:ext cx="1214438" cy="14287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6" name="Cube 115"/>
          <p:cNvSpPr/>
          <p:nvPr/>
        </p:nvSpPr>
        <p:spPr>
          <a:xfrm>
            <a:off x="4286250" y="4357688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8" name="Cube 117"/>
          <p:cNvSpPr/>
          <p:nvPr/>
        </p:nvSpPr>
        <p:spPr>
          <a:xfrm>
            <a:off x="6000750" y="3714750"/>
            <a:ext cx="1214438" cy="14287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1" name="Cube 120"/>
          <p:cNvSpPr/>
          <p:nvPr/>
        </p:nvSpPr>
        <p:spPr>
          <a:xfrm>
            <a:off x="6000750" y="421481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3" name="Cube 122"/>
          <p:cNvSpPr/>
          <p:nvPr/>
        </p:nvSpPr>
        <p:spPr>
          <a:xfrm>
            <a:off x="6000750" y="4357688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6" name="Cube 125"/>
          <p:cNvSpPr/>
          <p:nvPr/>
        </p:nvSpPr>
        <p:spPr>
          <a:xfrm>
            <a:off x="6000750" y="450056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4286250" y="4500563"/>
            <a:ext cx="1214438" cy="14287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929313" y="4000500"/>
            <a:ext cx="1357312" cy="665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prstClr val="black"/>
                </a:solidFill>
                <a:latin typeface="Calibri"/>
                <a:cs typeface="Arial" charset="0"/>
              </a:rPr>
              <a:t>6. Integration Test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214813" y="4000500"/>
            <a:ext cx="1357312" cy="665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prstClr val="black"/>
                </a:solidFill>
                <a:latin typeface="Calibri"/>
                <a:cs typeface="Arial" charset="0"/>
              </a:rPr>
              <a:t>6. Integration Test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500313" y="4000500"/>
            <a:ext cx="1357312" cy="665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GB" sz="1200" b="1" dirty="0">
                <a:solidFill>
                  <a:prstClr val="black"/>
                </a:solidFill>
                <a:latin typeface="Calibri"/>
                <a:cs typeface="Arial" charset="0"/>
              </a:rPr>
              <a:t>6. Integration Test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214438" y="5429250"/>
            <a:ext cx="7143750" cy="571500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1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ircular Arrow 36"/>
          <p:cNvSpPr/>
          <p:nvPr/>
        </p:nvSpPr>
        <p:spPr>
          <a:xfrm rot="5400000">
            <a:off x="3576638" y="1433512"/>
            <a:ext cx="1714500" cy="1704975"/>
          </a:xfrm>
          <a:prstGeom prst="circularArrow">
            <a:avLst>
              <a:gd name="adj1" fmla="val 5871"/>
              <a:gd name="adj2" fmla="val 1142319"/>
              <a:gd name="adj3" fmla="val 16602611"/>
              <a:gd name="adj4" fmla="val 1388501"/>
              <a:gd name="adj5" fmla="val 83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28875" y="1547813"/>
            <a:ext cx="1785938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Daily Scrum</a:t>
            </a:r>
          </a:p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Stand-Up</a:t>
            </a:r>
          </a:p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Meeting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71938" y="1987550"/>
            <a:ext cx="78581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  <a:cs typeface="Arial" charset="0"/>
              </a:rPr>
              <a:t>24 Hours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95775" y="3662363"/>
            <a:ext cx="17049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  <a:cs typeface="Arial" charset="0"/>
              </a:rPr>
              <a:t>2-4 Weeks</a:t>
            </a:r>
          </a:p>
        </p:txBody>
      </p:sp>
      <p:sp>
        <p:nvSpPr>
          <p:cNvPr id="29" name="Cube 28"/>
          <p:cNvSpPr/>
          <p:nvPr/>
        </p:nvSpPr>
        <p:spPr>
          <a:xfrm>
            <a:off x="4071938" y="4822825"/>
            <a:ext cx="714375" cy="42862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1143000" y="5894388"/>
            <a:ext cx="714375" cy="428625"/>
          </a:xfrm>
          <a:prstGeom prst="cub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357313" y="5537200"/>
            <a:ext cx="714375" cy="428625"/>
          </a:xfrm>
          <a:prstGeom prst="cub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1143000" y="5180013"/>
            <a:ext cx="714375" cy="428625"/>
          </a:xfrm>
          <a:prstGeom prst="cub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1357313" y="4822825"/>
            <a:ext cx="714375" cy="428625"/>
          </a:xfrm>
          <a:prstGeom prst="cub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143125" y="4751388"/>
            <a:ext cx="785813" cy="5715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3214688" y="503713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3143250" y="49657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3071813" y="48942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3000375" y="48228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6572250" y="4822825"/>
            <a:ext cx="714375" cy="42862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1750" y="3990975"/>
            <a:ext cx="1704975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Backlog tasks</a:t>
            </a:r>
          </a:p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expanded</a:t>
            </a:r>
            <a:b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</a:b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by team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86438" y="5322888"/>
            <a:ext cx="235743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Potentially Shippable</a:t>
            </a:r>
            <a:b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</a:b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Product increment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7438" y="5554663"/>
            <a:ext cx="30718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Product backlog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As prioritised by Product Owner</a:t>
            </a:r>
          </a:p>
        </p:txBody>
      </p:sp>
      <p:sp>
        <p:nvSpPr>
          <p:cNvPr id="26" name="Right Brace 25"/>
          <p:cNvSpPr/>
          <p:nvPr/>
        </p:nvSpPr>
        <p:spPr>
          <a:xfrm>
            <a:off x="2143125" y="5322888"/>
            <a:ext cx="214313" cy="100012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813" y="4537075"/>
            <a:ext cx="1347787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32" name="Line Callout 2 31"/>
          <p:cNvSpPr/>
          <p:nvPr/>
        </p:nvSpPr>
        <p:spPr>
          <a:xfrm>
            <a:off x="428625" y="2428875"/>
            <a:ext cx="2152650" cy="1214438"/>
          </a:xfrm>
          <a:prstGeom prst="borderCallout2">
            <a:avLst>
              <a:gd name="adj1" fmla="val 64441"/>
              <a:gd name="adj2" fmla="val 103503"/>
              <a:gd name="adj3" fmla="val 64533"/>
              <a:gd name="adj4" fmla="val 123770"/>
              <a:gd name="adj5" fmla="val 101052"/>
              <a:gd name="adj6" fmla="val 160116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4. Story Refinement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Refine scenarios to enhance story definition, create system tests as stories, as required</a:t>
            </a:r>
            <a:endParaRPr lang="en-GB" sz="1400" dirty="0">
              <a:solidFill>
                <a:prstClr val="black"/>
              </a:solidFill>
            </a:endParaRPr>
          </a:p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3" name="Line Callout 2 32"/>
          <p:cNvSpPr/>
          <p:nvPr/>
        </p:nvSpPr>
        <p:spPr>
          <a:xfrm>
            <a:off x="6572250" y="2500313"/>
            <a:ext cx="2357438" cy="1857375"/>
          </a:xfrm>
          <a:prstGeom prst="borderCallout2">
            <a:avLst>
              <a:gd name="adj1" fmla="val 12041"/>
              <a:gd name="adj2" fmla="val -3271"/>
              <a:gd name="adj3" fmla="val 11944"/>
              <a:gd name="adj4" fmla="val -14534"/>
              <a:gd name="adj5" fmla="val 25220"/>
              <a:gd name="adj6" fmla="val -2567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6) Integration/System Testing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Incorporate automated unit tests into the CI regime. 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On weekly basis and at end of Sprint, deploy to System test environment and tester runs system tests.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8" name="Line Callout 2 37"/>
          <p:cNvSpPr/>
          <p:nvPr/>
        </p:nvSpPr>
        <p:spPr>
          <a:xfrm>
            <a:off x="428625" y="1214438"/>
            <a:ext cx="2152650" cy="928687"/>
          </a:xfrm>
          <a:prstGeom prst="borderCallout2">
            <a:avLst>
              <a:gd name="adj1" fmla="val 107834"/>
              <a:gd name="adj2" fmla="val 103736"/>
              <a:gd name="adj3" fmla="val 134403"/>
              <a:gd name="adj4" fmla="val 120761"/>
              <a:gd name="adj5" fmla="val 134380"/>
              <a:gd name="adj6" fmla="val 148442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3. Daily Stand-Up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Report anomalies found, stories tested, amended, created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5" name="Circular Arrow 34"/>
          <p:cNvSpPr/>
          <p:nvPr/>
        </p:nvSpPr>
        <p:spPr>
          <a:xfrm rot="16200000" flipH="1">
            <a:off x="3786188" y="2500313"/>
            <a:ext cx="2751137" cy="2751137"/>
          </a:xfrm>
          <a:prstGeom prst="circularArrow">
            <a:avLst>
              <a:gd name="adj1" fmla="val 5242"/>
              <a:gd name="adj2" fmla="val 1142319"/>
              <a:gd name="adj3" fmla="val 18714598"/>
              <a:gd name="adj4" fmla="val 21595449"/>
              <a:gd name="adj5" fmla="val 8356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286375" y="4751388"/>
            <a:ext cx="1214438" cy="5715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30" name="Line Callout 2 29"/>
          <p:cNvSpPr/>
          <p:nvPr/>
        </p:nvSpPr>
        <p:spPr>
          <a:xfrm>
            <a:off x="6357938" y="1357313"/>
            <a:ext cx="2357437" cy="928687"/>
          </a:xfrm>
          <a:prstGeom prst="borderCallout2">
            <a:avLst>
              <a:gd name="adj1" fmla="val 68930"/>
              <a:gd name="adj2" fmla="val -3702"/>
              <a:gd name="adj3" fmla="val 68833"/>
              <a:gd name="adj4" fmla="val -22723"/>
              <a:gd name="adj5" fmla="val 143402"/>
              <a:gd name="adj6" fmla="val -35155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5) Developer Testing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Private ad-hoc tests and build/run automated unit tests</a:t>
            </a:r>
          </a:p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5750" y="500063"/>
            <a:ext cx="2214563" cy="2286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Test Activities in the Sprint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B54186-32A1-47F7-A9A8-FA233FB06D66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9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ircular Arrow 36"/>
          <p:cNvSpPr/>
          <p:nvPr/>
        </p:nvSpPr>
        <p:spPr>
          <a:xfrm rot="5400000">
            <a:off x="3576638" y="1433512"/>
            <a:ext cx="1714500" cy="1704975"/>
          </a:xfrm>
          <a:prstGeom prst="circularArrow">
            <a:avLst>
              <a:gd name="adj1" fmla="val 5871"/>
              <a:gd name="adj2" fmla="val 1142319"/>
              <a:gd name="adj3" fmla="val 16602611"/>
              <a:gd name="adj4" fmla="val 1388501"/>
              <a:gd name="adj5" fmla="val 83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28875" y="1547813"/>
            <a:ext cx="1785938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Daily Scrum</a:t>
            </a:r>
          </a:p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Stand-Up</a:t>
            </a:r>
          </a:p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Meeting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71938" y="1987550"/>
            <a:ext cx="78581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  <a:cs typeface="Arial" charset="0"/>
              </a:rPr>
              <a:t>24 Hours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95775" y="3662363"/>
            <a:ext cx="17049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  <a:cs typeface="Arial" charset="0"/>
              </a:rPr>
              <a:t>2-4 Weeks</a:t>
            </a:r>
          </a:p>
        </p:txBody>
      </p:sp>
      <p:sp>
        <p:nvSpPr>
          <p:cNvPr id="29" name="Cube 28"/>
          <p:cNvSpPr/>
          <p:nvPr/>
        </p:nvSpPr>
        <p:spPr>
          <a:xfrm>
            <a:off x="4071938" y="4822825"/>
            <a:ext cx="714375" cy="42862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1143000" y="5894388"/>
            <a:ext cx="714375" cy="428625"/>
          </a:xfrm>
          <a:prstGeom prst="cub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357313" y="5537200"/>
            <a:ext cx="714375" cy="428625"/>
          </a:xfrm>
          <a:prstGeom prst="cub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1143000" y="5180013"/>
            <a:ext cx="714375" cy="428625"/>
          </a:xfrm>
          <a:prstGeom prst="cub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1357313" y="4822825"/>
            <a:ext cx="714375" cy="428625"/>
          </a:xfrm>
          <a:prstGeom prst="cub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143125" y="4751388"/>
            <a:ext cx="785813" cy="5715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3214688" y="503713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3143250" y="49657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3071813" y="48942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3000375" y="48228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6572250" y="4822825"/>
            <a:ext cx="714375" cy="42862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1750" y="3990975"/>
            <a:ext cx="1704975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Backlog tasks</a:t>
            </a:r>
          </a:p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expanded</a:t>
            </a:r>
            <a:b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</a:b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by team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86438" y="5322888"/>
            <a:ext cx="235743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Potentially Shippable</a:t>
            </a:r>
            <a:b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</a:b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Product increment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7438" y="5554663"/>
            <a:ext cx="30718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Product backlog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As prioritised by Product Owner</a:t>
            </a:r>
          </a:p>
        </p:txBody>
      </p:sp>
      <p:sp>
        <p:nvSpPr>
          <p:cNvPr id="26" name="Right Brace 25"/>
          <p:cNvSpPr/>
          <p:nvPr/>
        </p:nvSpPr>
        <p:spPr>
          <a:xfrm>
            <a:off x="2143125" y="5322888"/>
            <a:ext cx="214313" cy="100012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813" y="4537075"/>
            <a:ext cx="1347787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32" name="Line Callout 2 31"/>
          <p:cNvSpPr/>
          <p:nvPr/>
        </p:nvSpPr>
        <p:spPr>
          <a:xfrm>
            <a:off x="428625" y="2428875"/>
            <a:ext cx="2152650" cy="1214438"/>
          </a:xfrm>
          <a:prstGeom prst="borderCallout2">
            <a:avLst>
              <a:gd name="adj1" fmla="val 64441"/>
              <a:gd name="adj2" fmla="val 103503"/>
              <a:gd name="adj3" fmla="val 64533"/>
              <a:gd name="adj4" fmla="val 123770"/>
              <a:gd name="adj5" fmla="val 101052"/>
              <a:gd name="adj6" fmla="val 160116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4. Story Refinement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Refine scenarios to enhance story definition, create system tests as stories, as required</a:t>
            </a:r>
            <a:endParaRPr lang="en-GB" sz="1400" dirty="0">
              <a:solidFill>
                <a:prstClr val="black"/>
              </a:solidFill>
            </a:endParaRPr>
          </a:p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3" name="Line Callout 2 32"/>
          <p:cNvSpPr/>
          <p:nvPr/>
        </p:nvSpPr>
        <p:spPr>
          <a:xfrm>
            <a:off x="6572250" y="2500313"/>
            <a:ext cx="2357438" cy="1857375"/>
          </a:xfrm>
          <a:prstGeom prst="borderCallout2">
            <a:avLst>
              <a:gd name="adj1" fmla="val 12041"/>
              <a:gd name="adj2" fmla="val -3271"/>
              <a:gd name="adj3" fmla="val 11944"/>
              <a:gd name="adj4" fmla="val -14534"/>
              <a:gd name="adj5" fmla="val 25220"/>
              <a:gd name="adj6" fmla="val -2567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6) Integration/System Testing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Incorporate automated unit tests into the CI regime. 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On weekly basis and at end of Sprint, deploy to System test environment and tester runs system tests.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8" name="Line Callout 2 37"/>
          <p:cNvSpPr/>
          <p:nvPr/>
        </p:nvSpPr>
        <p:spPr>
          <a:xfrm>
            <a:off x="428625" y="1214438"/>
            <a:ext cx="2152650" cy="928687"/>
          </a:xfrm>
          <a:prstGeom prst="borderCallout2">
            <a:avLst>
              <a:gd name="adj1" fmla="val 107834"/>
              <a:gd name="adj2" fmla="val 103736"/>
              <a:gd name="adj3" fmla="val 134403"/>
              <a:gd name="adj4" fmla="val 120761"/>
              <a:gd name="adj5" fmla="val 134380"/>
              <a:gd name="adj6" fmla="val 148442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3. Daily Stand-Up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Report anomalies found, stories tested, amended, created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5" name="Circular Arrow 34"/>
          <p:cNvSpPr/>
          <p:nvPr/>
        </p:nvSpPr>
        <p:spPr>
          <a:xfrm rot="16200000" flipH="1">
            <a:off x="3786188" y="2500313"/>
            <a:ext cx="2751137" cy="2751137"/>
          </a:xfrm>
          <a:prstGeom prst="circularArrow">
            <a:avLst>
              <a:gd name="adj1" fmla="val 5242"/>
              <a:gd name="adj2" fmla="val 1142319"/>
              <a:gd name="adj3" fmla="val 18714598"/>
              <a:gd name="adj4" fmla="val 21595449"/>
              <a:gd name="adj5" fmla="val 8356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286375" y="4751388"/>
            <a:ext cx="1214438" cy="5715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30" name="Line Callout 2 29"/>
          <p:cNvSpPr/>
          <p:nvPr/>
        </p:nvSpPr>
        <p:spPr>
          <a:xfrm>
            <a:off x="6357938" y="1357313"/>
            <a:ext cx="2357437" cy="928687"/>
          </a:xfrm>
          <a:prstGeom prst="borderCallout2">
            <a:avLst>
              <a:gd name="adj1" fmla="val 68930"/>
              <a:gd name="adj2" fmla="val -3702"/>
              <a:gd name="adj3" fmla="val 68833"/>
              <a:gd name="adj4" fmla="val -22723"/>
              <a:gd name="adj5" fmla="val 143402"/>
              <a:gd name="adj6" fmla="val -35155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5) Developer Testing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Private ad-hoc tests and build/run automated unit tests</a:t>
            </a:r>
          </a:p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5750" y="1857375"/>
            <a:ext cx="2214563" cy="2286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Test Activities in the Sprint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B54186-32A1-47F7-A9A8-FA233FB06D66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8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ircular Arrow 36"/>
          <p:cNvSpPr/>
          <p:nvPr/>
        </p:nvSpPr>
        <p:spPr>
          <a:xfrm rot="5400000">
            <a:off x="3576638" y="1433512"/>
            <a:ext cx="1714500" cy="1704975"/>
          </a:xfrm>
          <a:prstGeom prst="circularArrow">
            <a:avLst>
              <a:gd name="adj1" fmla="val 5871"/>
              <a:gd name="adj2" fmla="val 1142319"/>
              <a:gd name="adj3" fmla="val 16602611"/>
              <a:gd name="adj4" fmla="val 1388501"/>
              <a:gd name="adj5" fmla="val 83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28875" y="1547813"/>
            <a:ext cx="1785938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Daily Scrum</a:t>
            </a:r>
          </a:p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Stand-Up</a:t>
            </a:r>
          </a:p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Meeting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71938" y="1987550"/>
            <a:ext cx="78581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  <a:cs typeface="Arial" charset="0"/>
              </a:rPr>
              <a:t>24 Hours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95775" y="3662363"/>
            <a:ext cx="17049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  <a:cs typeface="Arial" charset="0"/>
              </a:rPr>
              <a:t>2-4 Weeks</a:t>
            </a:r>
          </a:p>
        </p:txBody>
      </p:sp>
      <p:sp>
        <p:nvSpPr>
          <p:cNvPr id="29" name="Cube 28"/>
          <p:cNvSpPr/>
          <p:nvPr/>
        </p:nvSpPr>
        <p:spPr>
          <a:xfrm>
            <a:off x="4071938" y="4822825"/>
            <a:ext cx="714375" cy="42862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1143000" y="5894388"/>
            <a:ext cx="714375" cy="428625"/>
          </a:xfrm>
          <a:prstGeom prst="cub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357313" y="5537200"/>
            <a:ext cx="714375" cy="428625"/>
          </a:xfrm>
          <a:prstGeom prst="cub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1143000" y="5180013"/>
            <a:ext cx="714375" cy="428625"/>
          </a:xfrm>
          <a:prstGeom prst="cub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1357313" y="4822825"/>
            <a:ext cx="714375" cy="428625"/>
          </a:xfrm>
          <a:prstGeom prst="cub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143125" y="4751388"/>
            <a:ext cx="785813" cy="5715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3214688" y="503713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3143250" y="49657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3071813" y="48942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3000375" y="48228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6572250" y="4822825"/>
            <a:ext cx="714375" cy="42862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1750" y="3990975"/>
            <a:ext cx="1704975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Backlog tasks</a:t>
            </a:r>
          </a:p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expanded</a:t>
            </a:r>
            <a:b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</a:b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by team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86438" y="5322888"/>
            <a:ext cx="235743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Potentially Shippable</a:t>
            </a:r>
            <a:b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</a:b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Product increment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7438" y="5554663"/>
            <a:ext cx="30718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Product backlog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As prioritised by Product Owner</a:t>
            </a:r>
          </a:p>
        </p:txBody>
      </p:sp>
      <p:sp>
        <p:nvSpPr>
          <p:cNvPr id="26" name="Right Brace 25"/>
          <p:cNvSpPr/>
          <p:nvPr/>
        </p:nvSpPr>
        <p:spPr>
          <a:xfrm>
            <a:off x="2143125" y="5322888"/>
            <a:ext cx="214313" cy="100012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813" y="4537075"/>
            <a:ext cx="1347787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32" name="Line Callout 2 31"/>
          <p:cNvSpPr/>
          <p:nvPr/>
        </p:nvSpPr>
        <p:spPr>
          <a:xfrm>
            <a:off x="428625" y="2428875"/>
            <a:ext cx="2152650" cy="1214438"/>
          </a:xfrm>
          <a:prstGeom prst="borderCallout2">
            <a:avLst>
              <a:gd name="adj1" fmla="val 64441"/>
              <a:gd name="adj2" fmla="val 103503"/>
              <a:gd name="adj3" fmla="val 64533"/>
              <a:gd name="adj4" fmla="val 123770"/>
              <a:gd name="adj5" fmla="val 101052"/>
              <a:gd name="adj6" fmla="val 160116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4. Story Refinement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Refine scenarios to enhance story definition, create system tests as stories, as required</a:t>
            </a:r>
            <a:endParaRPr lang="en-GB" sz="1400" dirty="0">
              <a:solidFill>
                <a:prstClr val="black"/>
              </a:solidFill>
            </a:endParaRPr>
          </a:p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3" name="Line Callout 2 32"/>
          <p:cNvSpPr/>
          <p:nvPr/>
        </p:nvSpPr>
        <p:spPr>
          <a:xfrm>
            <a:off x="6572250" y="2500313"/>
            <a:ext cx="2357438" cy="1857375"/>
          </a:xfrm>
          <a:prstGeom prst="borderCallout2">
            <a:avLst>
              <a:gd name="adj1" fmla="val 12041"/>
              <a:gd name="adj2" fmla="val -3271"/>
              <a:gd name="adj3" fmla="val 11944"/>
              <a:gd name="adj4" fmla="val -14534"/>
              <a:gd name="adj5" fmla="val 25220"/>
              <a:gd name="adj6" fmla="val -2567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6) Integration/System Testing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Incorporate automated unit tests into the CI regime. 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On weekly basis and at end of Sprint, deploy to System test environment and tester runs system tests.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8" name="Line Callout 2 37"/>
          <p:cNvSpPr/>
          <p:nvPr/>
        </p:nvSpPr>
        <p:spPr>
          <a:xfrm>
            <a:off x="428625" y="1214438"/>
            <a:ext cx="2152650" cy="928687"/>
          </a:xfrm>
          <a:prstGeom prst="borderCallout2">
            <a:avLst>
              <a:gd name="adj1" fmla="val 107834"/>
              <a:gd name="adj2" fmla="val 103736"/>
              <a:gd name="adj3" fmla="val 134403"/>
              <a:gd name="adj4" fmla="val 120761"/>
              <a:gd name="adj5" fmla="val 134380"/>
              <a:gd name="adj6" fmla="val 148442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3. Daily Stand-Up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Report anomalies found, stories tested, amended, created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5" name="Circular Arrow 34"/>
          <p:cNvSpPr/>
          <p:nvPr/>
        </p:nvSpPr>
        <p:spPr>
          <a:xfrm rot="16200000" flipH="1">
            <a:off x="3786188" y="2500313"/>
            <a:ext cx="2751137" cy="2751137"/>
          </a:xfrm>
          <a:prstGeom prst="circularArrow">
            <a:avLst>
              <a:gd name="adj1" fmla="val 5242"/>
              <a:gd name="adj2" fmla="val 1142319"/>
              <a:gd name="adj3" fmla="val 18714598"/>
              <a:gd name="adj4" fmla="val 21595449"/>
              <a:gd name="adj5" fmla="val 8356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286375" y="4751388"/>
            <a:ext cx="1214438" cy="5715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30" name="Line Callout 2 29"/>
          <p:cNvSpPr/>
          <p:nvPr/>
        </p:nvSpPr>
        <p:spPr>
          <a:xfrm>
            <a:off x="6357938" y="1357313"/>
            <a:ext cx="2357437" cy="928687"/>
          </a:xfrm>
          <a:prstGeom prst="borderCallout2">
            <a:avLst>
              <a:gd name="adj1" fmla="val 68930"/>
              <a:gd name="adj2" fmla="val -3702"/>
              <a:gd name="adj3" fmla="val 68833"/>
              <a:gd name="adj4" fmla="val -22723"/>
              <a:gd name="adj5" fmla="val 143402"/>
              <a:gd name="adj6" fmla="val -35155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5) Developer Testing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Private ad-hoc tests and build/run automated unit tests</a:t>
            </a:r>
          </a:p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215063" y="782960"/>
            <a:ext cx="2214562" cy="2286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Activities in the Sprint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B54186-32A1-47F7-A9A8-FA233FB06D66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ircular Arrow 36"/>
          <p:cNvSpPr/>
          <p:nvPr/>
        </p:nvSpPr>
        <p:spPr>
          <a:xfrm rot="5400000">
            <a:off x="3576638" y="1433512"/>
            <a:ext cx="1714500" cy="1704975"/>
          </a:xfrm>
          <a:prstGeom prst="circularArrow">
            <a:avLst>
              <a:gd name="adj1" fmla="val 5871"/>
              <a:gd name="adj2" fmla="val 1142319"/>
              <a:gd name="adj3" fmla="val 16602611"/>
              <a:gd name="adj4" fmla="val 1388501"/>
              <a:gd name="adj5" fmla="val 83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28875" y="1547813"/>
            <a:ext cx="1785938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Daily Scrum</a:t>
            </a:r>
          </a:p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Stand-Up</a:t>
            </a:r>
          </a:p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Meeting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71938" y="1987550"/>
            <a:ext cx="78581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  <a:cs typeface="Arial" charset="0"/>
              </a:rPr>
              <a:t>24 Hours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95775" y="3662363"/>
            <a:ext cx="17049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  <a:cs typeface="Arial" charset="0"/>
              </a:rPr>
              <a:t>2-4 Weeks</a:t>
            </a:r>
          </a:p>
        </p:txBody>
      </p:sp>
      <p:sp>
        <p:nvSpPr>
          <p:cNvPr id="29" name="Cube 28"/>
          <p:cNvSpPr/>
          <p:nvPr/>
        </p:nvSpPr>
        <p:spPr>
          <a:xfrm>
            <a:off x="4071938" y="4822825"/>
            <a:ext cx="714375" cy="428625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1143000" y="5894388"/>
            <a:ext cx="714375" cy="428625"/>
          </a:xfrm>
          <a:prstGeom prst="cub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357313" y="5537200"/>
            <a:ext cx="714375" cy="428625"/>
          </a:xfrm>
          <a:prstGeom prst="cub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1143000" y="5180013"/>
            <a:ext cx="714375" cy="428625"/>
          </a:xfrm>
          <a:prstGeom prst="cub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1357313" y="4822825"/>
            <a:ext cx="714375" cy="428625"/>
          </a:xfrm>
          <a:prstGeom prst="cub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143125" y="4751388"/>
            <a:ext cx="785813" cy="5715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3214688" y="5037138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3143250" y="4965700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3071813" y="4894263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3000375" y="4822825"/>
            <a:ext cx="714375" cy="285750"/>
          </a:xfrm>
          <a:prstGeom prst="cube">
            <a:avLst>
              <a:gd name="adj" fmla="val 75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6572250" y="4822825"/>
            <a:ext cx="714375" cy="42862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1750" y="3990975"/>
            <a:ext cx="1704975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Backlog tasks</a:t>
            </a:r>
          </a:p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expanded</a:t>
            </a:r>
            <a:b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</a:b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by team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86438" y="5322888"/>
            <a:ext cx="235743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Potentially Shippable</a:t>
            </a:r>
            <a:b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</a:b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Product increment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7438" y="5554663"/>
            <a:ext cx="30718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Product backlog</a:t>
            </a:r>
          </a:p>
          <a:p>
            <a:pPr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As prioritised by Product Owner</a:t>
            </a:r>
          </a:p>
        </p:txBody>
      </p:sp>
      <p:sp>
        <p:nvSpPr>
          <p:cNvPr id="26" name="Right Brace 25"/>
          <p:cNvSpPr/>
          <p:nvPr/>
        </p:nvSpPr>
        <p:spPr>
          <a:xfrm>
            <a:off x="2143125" y="5322888"/>
            <a:ext cx="214313" cy="100012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813" y="4537075"/>
            <a:ext cx="1347787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  <a:cs typeface="Arial" charset="0"/>
              </a:rPr>
              <a:t>Sprint Backlog</a:t>
            </a:r>
          </a:p>
        </p:txBody>
      </p:sp>
      <p:sp>
        <p:nvSpPr>
          <p:cNvPr id="32" name="Line Callout 2 31"/>
          <p:cNvSpPr/>
          <p:nvPr/>
        </p:nvSpPr>
        <p:spPr>
          <a:xfrm>
            <a:off x="428625" y="2428875"/>
            <a:ext cx="2152650" cy="1214438"/>
          </a:xfrm>
          <a:prstGeom prst="borderCallout2">
            <a:avLst>
              <a:gd name="adj1" fmla="val 64441"/>
              <a:gd name="adj2" fmla="val 103503"/>
              <a:gd name="adj3" fmla="val 64533"/>
              <a:gd name="adj4" fmla="val 123770"/>
              <a:gd name="adj5" fmla="val 101052"/>
              <a:gd name="adj6" fmla="val 160116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4. Story Refinement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Refine scenarios to enhance story definition, create system tests as stories, as required</a:t>
            </a:r>
            <a:endParaRPr lang="en-GB" sz="1400" dirty="0">
              <a:solidFill>
                <a:prstClr val="black"/>
              </a:solidFill>
            </a:endParaRPr>
          </a:p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3" name="Line Callout 2 32"/>
          <p:cNvSpPr/>
          <p:nvPr/>
        </p:nvSpPr>
        <p:spPr>
          <a:xfrm>
            <a:off x="6572250" y="2500313"/>
            <a:ext cx="2357438" cy="1857375"/>
          </a:xfrm>
          <a:prstGeom prst="borderCallout2">
            <a:avLst>
              <a:gd name="adj1" fmla="val 12041"/>
              <a:gd name="adj2" fmla="val -3271"/>
              <a:gd name="adj3" fmla="val 11944"/>
              <a:gd name="adj4" fmla="val -14534"/>
              <a:gd name="adj5" fmla="val 25220"/>
              <a:gd name="adj6" fmla="val -2567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6) Integration/System Testing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Incorporate automated unit tests into the CI regime. 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On weekly basis and at end of Sprint, deploy to System test environment and tester runs system tests.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8" name="Line Callout 2 37"/>
          <p:cNvSpPr/>
          <p:nvPr/>
        </p:nvSpPr>
        <p:spPr>
          <a:xfrm>
            <a:off x="428625" y="1214438"/>
            <a:ext cx="2152650" cy="928687"/>
          </a:xfrm>
          <a:prstGeom prst="borderCallout2">
            <a:avLst>
              <a:gd name="adj1" fmla="val 107834"/>
              <a:gd name="adj2" fmla="val 103736"/>
              <a:gd name="adj3" fmla="val 134403"/>
              <a:gd name="adj4" fmla="val 120761"/>
              <a:gd name="adj5" fmla="val 134380"/>
              <a:gd name="adj6" fmla="val 148442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3. Daily Stand-Up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Report anomalies found, stories tested, amended, created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5" name="Circular Arrow 34"/>
          <p:cNvSpPr/>
          <p:nvPr/>
        </p:nvSpPr>
        <p:spPr>
          <a:xfrm rot="16200000" flipH="1">
            <a:off x="3786188" y="2500313"/>
            <a:ext cx="2751137" cy="2751137"/>
          </a:xfrm>
          <a:prstGeom prst="circularArrow">
            <a:avLst>
              <a:gd name="adj1" fmla="val 5242"/>
              <a:gd name="adj2" fmla="val 1142319"/>
              <a:gd name="adj3" fmla="val 18714598"/>
              <a:gd name="adj4" fmla="val 21595449"/>
              <a:gd name="adj5" fmla="val 8356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286375" y="4751388"/>
            <a:ext cx="1214438" cy="5715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30" name="Line Callout 2 29"/>
          <p:cNvSpPr/>
          <p:nvPr/>
        </p:nvSpPr>
        <p:spPr>
          <a:xfrm>
            <a:off x="6357938" y="1357313"/>
            <a:ext cx="2357437" cy="928687"/>
          </a:xfrm>
          <a:prstGeom prst="borderCallout2">
            <a:avLst>
              <a:gd name="adj1" fmla="val 68930"/>
              <a:gd name="adj2" fmla="val -3702"/>
              <a:gd name="adj3" fmla="val 68833"/>
              <a:gd name="adj4" fmla="val -22723"/>
              <a:gd name="adj5" fmla="val 143402"/>
              <a:gd name="adj6" fmla="val -35155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</a:rPr>
              <a:t>5) Developer Testing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</a:rPr>
              <a:t>Private ad-hoc tests and build/run automated unit tests</a:t>
            </a:r>
          </a:p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  <a:p>
            <a:pPr>
              <a:defRPr/>
            </a:pP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57938" y="2000250"/>
            <a:ext cx="2214562" cy="2286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Activities in the Sprint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B54186-32A1-47F7-A9A8-FA233FB06D66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GB" dirty="0" smtClean="0"/>
              <a:t>4. Story Refinement </a:t>
            </a:r>
            <a:r>
              <a:rPr lang="en-GB" sz="2000" dirty="0" smtClean="0"/>
              <a:t>(example definition)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84784"/>
          <a:ext cx="8075241" cy="4511040"/>
        </p:xfrm>
        <a:graphic>
          <a:graphicData uri="http://schemas.openxmlformats.org/drawingml/2006/table">
            <a:tbl>
              <a:tblPr/>
              <a:tblGrid>
                <a:gridCol w="2026568"/>
                <a:gridCol w="6048673"/>
              </a:tblGrid>
              <a:tr h="0"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i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</a:t>
                      </a: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define acceptance criteria for all stories that are included in a Sprint as they are worked on by development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define scenarios that describe the tests and expected behaviours of the System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Improve understanding of the requirement and communicate anomalies to developers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identify System Tests that exercise functionality of multiple stories that can be system tested in this sprint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assure the completeness for stories in the current Sprint</a:t>
                      </a: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i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What’s being tested?</a:t>
                      </a: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Stories to be included in the current Sprint</a:t>
                      </a: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i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Deliverables</a:t>
                      </a: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Refined story definitions with defined acceptance criteria and scenarios, where appropriate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 tests</a:t>
                      </a: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i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Responsibilities (Orange)</a:t>
                      </a: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Tester – challenges stories by suggesting potential scenarios, new stories, story merges and splits; performs ad-hoc testing with/on behalf of developers; assures completeness of stories.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Developers – considers stories, evaluates impact on development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 Owner or Analyst – collates feedback and decisions on stories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 Owner – approves changes to stories, accepts completeness of stories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Scrum Master – monitors progress; evaluates impact on resources and schedules</a:t>
                      </a: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i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Responsibilities (Green)</a:t>
                      </a: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Not performed in Green projects</a:t>
                      </a:r>
                      <a:endParaRPr lang="en-GB" sz="12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i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Story Guideline (reference 3)</a:t>
                      </a: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i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Entry Criteria</a:t>
                      </a: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 commencement of the Sprint</a:t>
                      </a: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1" i="1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Exit Criteria</a:t>
                      </a: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When all stories within a Sprint are considered complete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Queries, anomalies, discrepancies and inconsistencies have been eliminated or explained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System Tests appropriate to the Sprint have been defined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228600" algn="l"/>
                        </a:tabLst>
                      </a:pPr>
                      <a:r>
                        <a:rPr lang="en-GB" sz="12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 of acceptance is agreed with Product Owner</a:t>
                      </a:r>
                    </a:p>
                  </a:txBody>
                  <a:tcPr marL="14602" marR="146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699792" y="4509120"/>
            <a:ext cx="2304256" cy="43204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B54186-32A1-47F7-A9A8-FA233FB06D66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61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Test Automation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Could you create an Agile Test Strategy without automation?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02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Brian </a:t>
            </a:r>
            <a:r>
              <a:rPr lang="en-GB" dirty="0" err="1" smtClean="0"/>
              <a:t>Marick’s</a:t>
            </a:r>
            <a:r>
              <a:rPr lang="en-GB" dirty="0" smtClean="0"/>
              <a:t> Testing quadrants</a:t>
            </a:r>
            <a:endParaRPr lang="en-GB" dirty="0"/>
          </a:p>
        </p:txBody>
      </p:sp>
      <p:pic>
        <p:nvPicPr>
          <p:cNvPr id="1026" name="Picture 2" descr="http://4.bp.blogspot.com/-VZnajUzAxVQ/UY7C5E58D7I/AAAAAAAABGg/xab1A-G3Lrk/s1600/Agile+testing+qu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61653"/>
            <a:ext cx="9001336" cy="487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B54186-32A1-47F7-A9A8-FA233FB06D66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4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Agile Test Strategy?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Agile Strategy – an oxymoron?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08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Automation Pyramid</a:t>
            </a:r>
            <a:r>
              <a:rPr lang="en-GB" dirty="0"/>
              <a:t> </a:t>
            </a:r>
            <a:r>
              <a:rPr lang="en-GB" dirty="0" smtClean="0"/>
              <a:t>– Lisa Crispin’s version (Google others)</a:t>
            </a:r>
            <a:endParaRPr lang="en-GB" dirty="0"/>
          </a:p>
        </p:txBody>
      </p:sp>
      <p:pic>
        <p:nvPicPr>
          <p:cNvPr id="2050" name="Picture 2" descr="Crisp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4833"/>
            <a:ext cx="5400600" cy="489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95936" y="1600200"/>
            <a:ext cx="4690864" cy="4525963"/>
          </a:xfrm>
        </p:spPr>
        <p:txBody>
          <a:bodyPr/>
          <a:lstStyle/>
          <a:p>
            <a:r>
              <a:rPr lang="en-GB" dirty="0" smtClean="0"/>
              <a:t>Pyramid reflects the relative numbers of tests</a:t>
            </a:r>
          </a:p>
          <a:p>
            <a:r>
              <a:rPr lang="en-GB" dirty="0" smtClean="0"/>
              <a:t>Focus on unit/component</a:t>
            </a:r>
          </a:p>
          <a:p>
            <a:pPr lvl="1"/>
            <a:r>
              <a:rPr lang="en-GB" dirty="0" smtClean="0"/>
              <a:t>Acceptance of “Services”</a:t>
            </a:r>
          </a:p>
          <a:p>
            <a:pPr lvl="2"/>
            <a:r>
              <a:rPr lang="en-GB" dirty="0" smtClean="0"/>
              <a:t>GUI are end-to-end</a:t>
            </a:r>
          </a:p>
          <a:p>
            <a:pPr lvl="2"/>
            <a:r>
              <a:rPr lang="en-GB" dirty="0" smtClean="0"/>
              <a:t>Manual checking the exception?</a:t>
            </a:r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AF040-36C9-4548-B92A-ADA52E89DB46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2500313" y="2312814"/>
            <a:ext cx="1857375" cy="428625"/>
          </a:xfrm>
          <a:prstGeom prst="cube">
            <a:avLst>
              <a:gd name="adj" fmla="val 298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prstClr val="white"/>
                </a:solidFill>
              </a:rPr>
              <a:t>GUI Test Framework</a:t>
            </a:r>
          </a:p>
        </p:txBody>
      </p:sp>
      <p:sp>
        <p:nvSpPr>
          <p:cNvPr id="4" name="Cube 3"/>
          <p:cNvSpPr/>
          <p:nvPr/>
        </p:nvSpPr>
        <p:spPr>
          <a:xfrm>
            <a:off x="2500313" y="2812876"/>
            <a:ext cx="1857375" cy="428625"/>
          </a:xfrm>
          <a:prstGeom prst="cube">
            <a:avLst>
              <a:gd name="adj" fmla="val 298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prstClr val="white"/>
                </a:solidFill>
              </a:rPr>
              <a:t>GUI Test Tool</a:t>
            </a:r>
          </a:p>
        </p:txBody>
      </p:sp>
      <p:sp>
        <p:nvSpPr>
          <p:cNvPr id="5" name="Cube 4"/>
          <p:cNvSpPr/>
          <p:nvPr/>
        </p:nvSpPr>
        <p:spPr>
          <a:xfrm>
            <a:off x="2500313" y="3312939"/>
            <a:ext cx="1857375" cy="428625"/>
          </a:xfrm>
          <a:prstGeom prst="cube">
            <a:avLst>
              <a:gd name="adj" fmla="val 298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prstClr val="white"/>
                </a:solidFill>
              </a:rPr>
              <a:t>Browser</a:t>
            </a:r>
          </a:p>
        </p:txBody>
      </p:sp>
      <p:sp>
        <p:nvSpPr>
          <p:cNvPr id="6" name="Cloud 5"/>
          <p:cNvSpPr/>
          <p:nvPr/>
        </p:nvSpPr>
        <p:spPr>
          <a:xfrm>
            <a:off x="3357563" y="4313064"/>
            <a:ext cx="2500312" cy="642937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Inter/Intranet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43313" y="3813001"/>
            <a:ext cx="571500" cy="50006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1813" y="3955876"/>
            <a:ext cx="1000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prstClr val="black"/>
                </a:solidFill>
                <a:latin typeface="Calibri"/>
                <a:cs typeface="Arial" charset="0"/>
              </a:rPr>
              <a:t>HTTP/S</a:t>
            </a:r>
          </a:p>
        </p:txBody>
      </p:sp>
      <p:sp>
        <p:nvSpPr>
          <p:cNvPr id="10" name="Cube 9"/>
          <p:cNvSpPr/>
          <p:nvPr/>
        </p:nvSpPr>
        <p:spPr>
          <a:xfrm>
            <a:off x="3643313" y="5384626"/>
            <a:ext cx="1857375" cy="428625"/>
          </a:xfrm>
          <a:prstGeom prst="cube">
            <a:avLst>
              <a:gd name="adj" fmla="val 298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prstClr val="white"/>
                </a:solidFill>
              </a:rPr>
              <a:t>Web Server</a:t>
            </a:r>
          </a:p>
        </p:txBody>
      </p:sp>
      <p:sp>
        <p:nvSpPr>
          <p:cNvPr id="11" name="Cube 10"/>
          <p:cNvSpPr/>
          <p:nvPr/>
        </p:nvSpPr>
        <p:spPr>
          <a:xfrm>
            <a:off x="3643313" y="5884689"/>
            <a:ext cx="1857375" cy="428625"/>
          </a:xfrm>
          <a:prstGeom prst="cube">
            <a:avLst>
              <a:gd name="adj" fmla="val 298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prstClr val="white"/>
                </a:solidFill>
              </a:rPr>
              <a:t>App. Server</a:t>
            </a:r>
          </a:p>
        </p:txBody>
      </p:sp>
      <p:sp>
        <p:nvSpPr>
          <p:cNvPr id="12" name="Cube 11"/>
          <p:cNvSpPr/>
          <p:nvPr/>
        </p:nvSpPr>
        <p:spPr>
          <a:xfrm>
            <a:off x="3643313" y="6384751"/>
            <a:ext cx="1857375" cy="428625"/>
          </a:xfrm>
          <a:prstGeom prst="cube">
            <a:avLst>
              <a:gd name="adj" fmla="val 298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prstClr val="white"/>
                </a:solidFill>
              </a:rPr>
              <a:t>DB Server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4499769" y="5171108"/>
            <a:ext cx="28733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0438" y="4943301"/>
            <a:ext cx="1000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prstClr val="black"/>
                </a:solidFill>
                <a:latin typeface="Calibri"/>
                <a:cs typeface="Arial" charset="0"/>
              </a:rPr>
              <a:t>HTTP/S</a:t>
            </a:r>
          </a:p>
        </p:txBody>
      </p:sp>
      <p:sp>
        <p:nvSpPr>
          <p:cNvPr id="22" name="Cube 21"/>
          <p:cNvSpPr/>
          <p:nvPr/>
        </p:nvSpPr>
        <p:spPr>
          <a:xfrm>
            <a:off x="4714875" y="3312939"/>
            <a:ext cx="1857375" cy="428625"/>
          </a:xfrm>
          <a:prstGeom prst="cube">
            <a:avLst>
              <a:gd name="adj" fmla="val 298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prstClr val="white"/>
                </a:solidFill>
              </a:rPr>
              <a:t>HTTP Driver</a:t>
            </a:r>
          </a:p>
        </p:txBody>
      </p:sp>
      <p:sp>
        <p:nvSpPr>
          <p:cNvPr id="23" name="Flowchart: Multidocument 22"/>
          <p:cNvSpPr/>
          <p:nvPr/>
        </p:nvSpPr>
        <p:spPr>
          <a:xfrm>
            <a:off x="2643188" y="1312689"/>
            <a:ext cx="1571625" cy="714375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Stories/</a:t>
            </a:r>
            <a:b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Scenarios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4714875" y="2812876"/>
            <a:ext cx="1857375" cy="428625"/>
          </a:xfrm>
          <a:prstGeom prst="cube">
            <a:avLst>
              <a:gd name="adj" fmla="val 298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prstClr val="white"/>
                </a:solidFill>
              </a:rPr>
              <a:t>Unit Test Framework</a:t>
            </a:r>
          </a:p>
        </p:txBody>
      </p:sp>
      <p:sp>
        <p:nvSpPr>
          <p:cNvPr id="25" name="Flowchart: Multidocument 24"/>
          <p:cNvSpPr/>
          <p:nvPr/>
        </p:nvSpPr>
        <p:spPr>
          <a:xfrm>
            <a:off x="4857750" y="1812751"/>
            <a:ext cx="1571625" cy="714375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Code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5536406" y="2634283"/>
            <a:ext cx="21431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3321051" y="2133426"/>
            <a:ext cx="214312" cy="158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000625" y="3813001"/>
            <a:ext cx="571500" cy="50006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86375" y="3955876"/>
            <a:ext cx="1000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prstClr val="black"/>
                </a:solidFill>
                <a:latin typeface="Calibri"/>
                <a:cs typeface="Arial" charset="0"/>
              </a:rPr>
              <a:t>HTTP/S</a:t>
            </a:r>
          </a:p>
        </p:txBody>
      </p:sp>
      <p:sp>
        <p:nvSpPr>
          <p:cNvPr id="35" name="Cube 34"/>
          <p:cNvSpPr/>
          <p:nvPr/>
        </p:nvSpPr>
        <p:spPr>
          <a:xfrm>
            <a:off x="6215063" y="5884689"/>
            <a:ext cx="1857375" cy="428625"/>
          </a:xfrm>
          <a:prstGeom prst="cube">
            <a:avLst>
              <a:gd name="adj" fmla="val 298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>
                <a:solidFill>
                  <a:prstClr val="white"/>
                </a:solidFill>
              </a:rPr>
              <a:t>Unit Test Framework</a:t>
            </a:r>
          </a:p>
        </p:txBody>
      </p:sp>
      <p:sp>
        <p:nvSpPr>
          <p:cNvPr id="36" name="Flowchart: Multidocument 35"/>
          <p:cNvSpPr/>
          <p:nvPr/>
        </p:nvSpPr>
        <p:spPr>
          <a:xfrm>
            <a:off x="6357938" y="4884564"/>
            <a:ext cx="1571625" cy="714375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Code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7036594" y="5706095"/>
            <a:ext cx="2143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72125" y="6099001"/>
            <a:ext cx="571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prstClr val="black"/>
                </a:solidFill>
                <a:latin typeface="Calibri"/>
                <a:cs typeface="Arial" charset="0"/>
              </a:rPr>
              <a:t>API</a:t>
            </a:r>
          </a:p>
        </p:txBody>
      </p:sp>
      <p:sp>
        <p:nvSpPr>
          <p:cNvPr id="43" name="Cube 42"/>
          <p:cNvSpPr/>
          <p:nvPr/>
        </p:nvSpPr>
        <p:spPr>
          <a:xfrm>
            <a:off x="5133975" y="6027564"/>
            <a:ext cx="223838" cy="214312"/>
          </a:xfrm>
          <a:prstGeom prst="cube">
            <a:avLst>
              <a:gd name="adj" fmla="val 298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38" name="Straight Arrow Connector 37"/>
          <p:cNvCxnSpPr>
            <a:stCxn id="43" idx="4"/>
            <a:endCxn id="35" idx="2"/>
          </p:cNvCxnSpPr>
          <p:nvPr/>
        </p:nvCxnSpPr>
        <p:spPr>
          <a:xfrm flipV="1">
            <a:off x="5294313" y="6162501"/>
            <a:ext cx="920750" cy="476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ular Callout 45"/>
          <p:cNvSpPr/>
          <p:nvPr/>
        </p:nvSpPr>
        <p:spPr>
          <a:xfrm>
            <a:off x="7215188" y="2027064"/>
            <a:ext cx="1500187" cy="1071562"/>
          </a:xfrm>
          <a:prstGeom prst="wedgeRectCallout">
            <a:avLst>
              <a:gd name="adj1" fmla="val -86676"/>
              <a:gd name="adj2" fmla="val 351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Programmers  write low level  HTTP GET/POST calls through a driver that simulates a browser</a:t>
            </a:r>
          </a:p>
        </p:txBody>
      </p:sp>
      <p:sp>
        <p:nvSpPr>
          <p:cNvPr id="47" name="Rectangular Callout 46"/>
          <p:cNvSpPr/>
          <p:nvPr/>
        </p:nvSpPr>
        <p:spPr>
          <a:xfrm>
            <a:off x="500063" y="1169814"/>
            <a:ext cx="1500187" cy="642937"/>
          </a:xfrm>
          <a:prstGeom prst="wedgeRectCallout">
            <a:avLst>
              <a:gd name="adj1" fmla="val 84892"/>
              <a:gd name="adj2" fmla="val 224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Non-Technical testers write scripts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500063" y="1812751"/>
            <a:ext cx="1500187" cy="642938"/>
          </a:xfrm>
          <a:prstGeom prst="wedgeRectCallout">
            <a:avLst>
              <a:gd name="adj1" fmla="val 83387"/>
              <a:gd name="adj2" fmla="val 593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Tools Experts write interface</a:t>
            </a:r>
          </a:p>
        </p:txBody>
      </p:sp>
      <p:sp>
        <p:nvSpPr>
          <p:cNvPr id="50" name="Rectangular Callout 49"/>
          <p:cNvSpPr/>
          <p:nvPr/>
        </p:nvSpPr>
        <p:spPr>
          <a:xfrm>
            <a:off x="500063" y="3027189"/>
            <a:ext cx="1500187" cy="642937"/>
          </a:xfrm>
          <a:prstGeom prst="wedgeRectCallout">
            <a:avLst>
              <a:gd name="adj1" fmla="val 81883"/>
              <a:gd name="adj2" fmla="val -389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Technical Testers code scripts directly</a:t>
            </a:r>
          </a:p>
        </p:txBody>
      </p:sp>
      <p:sp>
        <p:nvSpPr>
          <p:cNvPr id="51" name="Rectangular Callout 50"/>
          <p:cNvSpPr/>
          <p:nvPr/>
        </p:nvSpPr>
        <p:spPr>
          <a:xfrm>
            <a:off x="7367588" y="3455814"/>
            <a:ext cx="1500187" cy="1143000"/>
          </a:xfrm>
          <a:prstGeom prst="wedgeRectCallout">
            <a:avLst>
              <a:gd name="adj1" fmla="val -53566"/>
              <a:gd name="adj2" fmla="val 761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Programmers write  unit tests or execute embedded unit tests  using a unit test framework to test components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do you automate?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business stories and scenarios/acceptance criteria to validate requirements</a:t>
            </a:r>
          </a:p>
          <a:p>
            <a:r>
              <a:rPr lang="en-GB" dirty="0" smtClean="0"/>
              <a:t>Reuse those stories to feed ‘Acceptance-Driven Development’ BDD/TDD process</a:t>
            </a:r>
          </a:p>
          <a:p>
            <a:r>
              <a:rPr lang="en-GB" dirty="0" smtClean="0"/>
              <a:t>Automated tests are an Anti-Regression tactic</a:t>
            </a:r>
          </a:p>
          <a:p>
            <a:r>
              <a:rPr lang="en-GB" dirty="0" smtClean="0"/>
              <a:t>Automated tests don’t replicate manual tests; think of them as a ‘change trip-wire’ that triggers an alarm, if tripped.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AF040-36C9-4548-B92A-ADA52E89DB46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6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Deriving scenarios to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understand feature scope?</a:t>
            </a:r>
          </a:p>
          <a:p>
            <a:r>
              <a:rPr lang="en-GB" dirty="0" smtClean="0"/>
              <a:t>To get stakeholder to accept?</a:t>
            </a:r>
          </a:p>
          <a:p>
            <a:r>
              <a:rPr lang="en-GB" dirty="0" smtClean="0"/>
              <a:t>To validate the requirement?</a:t>
            </a:r>
          </a:p>
          <a:p>
            <a:r>
              <a:rPr lang="en-GB" dirty="0" smtClean="0"/>
              <a:t>To estimate the work to build this feature?</a:t>
            </a:r>
          </a:p>
          <a:p>
            <a:r>
              <a:rPr lang="en-GB" dirty="0" smtClean="0"/>
              <a:t>To system test this feature?</a:t>
            </a:r>
          </a:p>
          <a:p>
            <a:r>
              <a:rPr lang="en-GB" dirty="0" smtClean="0"/>
              <a:t>To unit test this feature?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43044" y="5508521"/>
            <a:ext cx="739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  <a:latin typeface="Gill Sans MT" pitchFamily="34" charset="0"/>
              </a:rPr>
              <a:t>Scenarios are created to meet several goals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6296" y="1691516"/>
            <a:ext cx="19442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ill Sans MT" pitchFamily="34" charset="0"/>
              </a:rPr>
              <a:t>Story Challenge</a:t>
            </a:r>
            <a:endParaRPr lang="en-GB" dirty="0">
              <a:latin typeface="Gill Sans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6296" y="2339588"/>
            <a:ext cx="19442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ill Sans MT" pitchFamily="34" charset="0"/>
              </a:rPr>
              <a:t>Story Refinement</a:t>
            </a:r>
            <a:endParaRPr lang="en-GB" dirty="0">
              <a:latin typeface="Gill Sans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296" y="2915652"/>
            <a:ext cx="19442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ill Sans MT" pitchFamily="34" charset="0"/>
              </a:rPr>
              <a:t>Story Definition</a:t>
            </a:r>
            <a:endParaRPr lang="en-GB" dirty="0">
              <a:latin typeface="Gill Sans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6296" y="3491716"/>
            <a:ext cx="19442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ill Sans MT" pitchFamily="34" charset="0"/>
              </a:rPr>
              <a:t>Iteration Planning</a:t>
            </a:r>
            <a:endParaRPr lang="en-GB" dirty="0">
              <a:latin typeface="Gill Sans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067780"/>
            <a:ext cx="19442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ill Sans MT" pitchFamily="34" charset="0"/>
              </a:rPr>
              <a:t>System Testing</a:t>
            </a:r>
            <a:endParaRPr lang="en-GB" dirty="0">
              <a:latin typeface="Gill Sans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6296" y="4715852"/>
            <a:ext cx="19442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Gill Sans MT" pitchFamily="34" charset="0"/>
              </a:rPr>
              <a:t>Developer Testing</a:t>
            </a:r>
            <a:endParaRPr lang="en-GB" dirty="0">
              <a:latin typeface="Gill Sans M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AF040-36C9-4548-B92A-ADA52E89DB46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8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accel="40000" fill="hold" grpId="0" nodeType="after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2" accel="40000" fill="hold" grpId="0" nodeType="after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0" presetID="2" presetClass="entr" presetSubtype="2" accel="40000" fill="hold" grpId="0" nodeType="after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5" presetID="2" presetClass="entr" presetSubtype="2" accel="40000" fill="hold" grpId="0" nodeType="after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0" presetID="2" presetClass="entr" presetSubtype="2" accel="40000" fill="hold" grpId="0" nodeType="after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10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accel="4000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2" accel="4000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0" presetID="2" presetClass="entr" presetSubtype="2" accel="4000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5" presetID="2" presetClass="entr" presetSubtype="2" accel="4000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0" presetID="2" presetClass="entr" presetSubtype="2" accel="40000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10" grpId="0" animBg="1"/>
          <p:bldP spid="12" grpId="0" animBg="1"/>
          <p:bldP spid="13" grpId="0" animBg="1"/>
          <p:bldP spid="14" grpId="0" animBg="1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What’s Left?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28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aspects of test policy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Definitions (of done etc.)</a:t>
            </a:r>
          </a:p>
          <a:p>
            <a:r>
              <a:rPr lang="en-GB" dirty="0" smtClean="0"/>
              <a:t>Incident management</a:t>
            </a:r>
          </a:p>
          <a:p>
            <a:r>
              <a:rPr lang="en-GB" dirty="0" smtClean="0"/>
              <a:t>Test automation</a:t>
            </a:r>
          </a:p>
          <a:p>
            <a:r>
              <a:rPr lang="en-GB" dirty="0" smtClean="0"/>
              <a:t>Story format e.g. Gherkin</a:t>
            </a:r>
          </a:p>
          <a:p>
            <a:r>
              <a:rPr lang="en-GB" dirty="0" smtClean="0"/>
              <a:t>Environment request and management</a:t>
            </a:r>
          </a:p>
          <a:p>
            <a:r>
              <a:rPr lang="en-GB" dirty="0" smtClean="0"/>
              <a:t>Regression testing (at what levels)</a:t>
            </a:r>
          </a:p>
          <a:p>
            <a:r>
              <a:rPr lang="en-GB" dirty="0" smtClean="0"/>
              <a:t>Test deliverables and documentation.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1032AF8D-C651-4A77-8467-76E125FC7325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8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Three Amigos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Business Analyst</a:t>
            </a:r>
          </a:p>
          <a:p>
            <a:pPr lvl="1"/>
            <a:r>
              <a:rPr lang="en-GB" dirty="0" smtClean="0"/>
              <a:t>Liaises and manages stakeholders and their needs</a:t>
            </a:r>
          </a:p>
          <a:p>
            <a:pPr lvl="1"/>
            <a:r>
              <a:rPr lang="en-GB" dirty="0" smtClean="0"/>
              <a:t>Transforms business requirements into specification (at multiple levels)</a:t>
            </a:r>
          </a:p>
          <a:p>
            <a:r>
              <a:rPr lang="en-GB" dirty="0" smtClean="0"/>
              <a:t>Developer</a:t>
            </a:r>
          </a:p>
          <a:p>
            <a:pPr lvl="1"/>
            <a:r>
              <a:rPr lang="en-GB" dirty="0" smtClean="0"/>
              <a:t>Scopes, designs, builds, tests and delivers features</a:t>
            </a:r>
          </a:p>
          <a:p>
            <a:r>
              <a:rPr lang="en-GB" dirty="0" smtClean="0"/>
              <a:t>Tester</a:t>
            </a:r>
          </a:p>
          <a:p>
            <a:pPr lvl="1"/>
            <a:r>
              <a:rPr lang="en-GB" dirty="0" smtClean="0"/>
              <a:t>Challenges the thinking on the project</a:t>
            </a:r>
          </a:p>
          <a:p>
            <a:pPr lvl="1"/>
            <a:r>
              <a:rPr lang="en-GB" dirty="0" smtClean="0"/>
              <a:t>Performs ‘Assurance in the small’.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1032AF8D-C651-4A77-8467-76E125FC7325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5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tester’s contribution to </a:t>
            </a:r>
            <a:r>
              <a:rPr lang="en-GB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_________ feature/story acceptance criteria</a:t>
            </a:r>
          </a:p>
          <a:p>
            <a:r>
              <a:rPr lang="en-GB" dirty="0" smtClean="0"/>
              <a:t>_________ the developers to unit test (auto)</a:t>
            </a:r>
          </a:p>
          <a:p>
            <a:r>
              <a:rPr lang="en-GB" dirty="0" smtClean="0"/>
              <a:t>_________ feature/story acceptance</a:t>
            </a:r>
          </a:p>
          <a:p>
            <a:r>
              <a:rPr lang="en-GB" dirty="0" smtClean="0"/>
              <a:t>_________ acceptance test</a:t>
            </a:r>
          </a:p>
          <a:p>
            <a:r>
              <a:rPr lang="en-GB" dirty="0" smtClean="0"/>
              <a:t>_________ service/UI level automation</a:t>
            </a:r>
          </a:p>
          <a:p>
            <a:r>
              <a:rPr lang="en-GB" dirty="0" smtClean="0"/>
              <a:t>Scope: from low-level detail to system integration</a:t>
            </a:r>
          </a:p>
          <a:p>
            <a:r>
              <a:rPr lang="en-GB" dirty="0" smtClean="0"/>
              <a:t>Liaison with </a:t>
            </a:r>
            <a:r>
              <a:rPr lang="en-GB" dirty="0"/>
              <a:t>i</a:t>
            </a:r>
            <a:r>
              <a:rPr lang="en-GB" dirty="0" smtClean="0"/>
              <a:t>ntegration testers and feedback</a:t>
            </a:r>
          </a:p>
          <a:p>
            <a:endParaRPr lang="en-GB" dirty="0"/>
          </a:p>
          <a:p>
            <a:r>
              <a:rPr lang="en-GB" dirty="0" smtClean="0"/>
              <a:t>Fill in the blanks yourself; negotiate with your team.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1032AF8D-C651-4A77-8467-76E125FC7325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47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36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Agile test strategy has its place and many aspects of test can be pre-defined</a:t>
            </a:r>
          </a:p>
          <a:p>
            <a:r>
              <a:rPr lang="en-GB" dirty="0" smtClean="0"/>
              <a:t>Importantly, we use a principled approach to deal with the unexpected</a:t>
            </a:r>
          </a:p>
          <a:p>
            <a:r>
              <a:rPr lang="en-GB" dirty="0" smtClean="0"/>
              <a:t>Project profiling can help</a:t>
            </a:r>
          </a:p>
          <a:p>
            <a:r>
              <a:rPr lang="en-GB" dirty="0" smtClean="0"/>
              <a:t>Testing as interventions, rather than test phases</a:t>
            </a:r>
          </a:p>
          <a:p>
            <a:r>
              <a:rPr lang="en-GB" dirty="0" smtClean="0"/>
              <a:t>The testing role is split at least three ways – the tester doesn’t own testing – think TESTMASTER</a:t>
            </a:r>
          </a:p>
          <a:p>
            <a:r>
              <a:rPr lang="en-GB" dirty="0" smtClean="0"/>
              <a:t>Test automation in the context of Specification by Example, requirements validation, BDD, TDD.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1032AF8D-C651-4A77-8467-76E125FC7325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8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Agile Test Strategy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What do we mean by this?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1" u="sng" dirty="0" smtClean="0"/>
              <a:t>AGILE</a:t>
            </a:r>
            <a:r>
              <a:rPr lang="en-GB" dirty="0" smtClean="0"/>
              <a:t> Test Strategy – how to create a test strategy in an Agile way?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1" u="sng" dirty="0" smtClean="0"/>
              <a:t>AGILE Test Strategy</a:t>
            </a:r>
            <a:r>
              <a:rPr lang="en-GB" dirty="0" smtClean="0"/>
              <a:t> – a test strategy for an Agile project?</a:t>
            </a:r>
          </a:p>
          <a:p>
            <a:pPr lvl="1"/>
            <a:endParaRPr lang="en-GB" dirty="0"/>
          </a:p>
          <a:p>
            <a:r>
              <a:rPr lang="en-GB" dirty="0" smtClean="0"/>
              <a:t>We’ll look at how we created an Agile approach to strategy, but we’ll spend more time on strategy for an Agile project.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1032AF8D-C651-4A77-8467-76E125FC7325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 idx="4294967295"/>
          </p:nvPr>
        </p:nvSpPr>
        <p:spPr>
          <a:xfrm>
            <a:off x="257970" y="446807"/>
            <a:ext cx="7626398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GB" sz="6000" dirty="0" smtClean="0"/>
              <a:t>Agile Test Strategy</a:t>
            </a:r>
            <a:endParaRPr lang="en-GB" sz="6000" dirty="0"/>
          </a:p>
        </p:txBody>
      </p:sp>
      <p:sp>
        <p:nvSpPr>
          <p:cNvPr id="12292" name="Subtitle 4"/>
          <p:cNvSpPr>
            <a:spLocks noGrp="1"/>
          </p:cNvSpPr>
          <p:nvPr>
            <p:ph type="subTitle" idx="4294967295"/>
          </p:nvPr>
        </p:nvSpPr>
        <p:spPr>
          <a:xfrm rot="5400000">
            <a:off x="5365576" y="3070448"/>
            <a:ext cx="6885384" cy="744488"/>
          </a:xfrm>
          <a:solidFill>
            <a:schemeClr val="tx2"/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GB" sz="3600" dirty="0">
                <a:solidFill>
                  <a:schemeClr val="bg1"/>
                </a:solidFill>
              </a:rPr>
              <a:t>@</a:t>
            </a:r>
            <a:r>
              <a:rPr lang="en-GB" sz="3600" dirty="0" err="1">
                <a:solidFill>
                  <a:schemeClr val="bg1"/>
                </a:solidFill>
              </a:rPr>
              <a:t>paul_gerrard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  <p:pic>
        <p:nvPicPr>
          <p:cNvPr id="12294" name="Picture 7" descr="G:\COMMERCE\Logos\GCLogoLarg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8950" y="1988840"/>
            <a:ext cx="3787466" cy="130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U:\ExtraMural\BOOKS\BusStoryPocketBook\1stBETA\FrontCo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875" y="3819773"/>
            <a:ext cx="1464325" cy="237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4"/>
          <p:cNvSpPr txBox="1">
            <a:spLocks/>
          </p:cNvSpPr>
          <p:nvPr/>
        </p:nvSpPr>
        <p:spPr bwMode="auto">
          <a:xfrm>
            <a:off x="329978" y="2180456"/>
            <a:ext cx="450455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1F497D"/>
                </a:solidFill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GB" sz="3600" dirty="0" smtClean="0"/>
              <a:t>Paul </a:t>
            </a:r>
            <a:r>
              <a:rPr lang="en-GB" sz="3600" dirty="0" err="1" smtClean="0"/>
              <a:t>Gerrard</a:t>
            </a:r>
            <a:endParaRPr lang="en-GB" sz="36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GB" sz="2000" dirty="0" smtClean="0"/>
              <a:t>paul@gerrardconsulting.com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978" y="6228020"/>
            <a:ext cx="2272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GB" dirty="0">
                <a:solidFill>
                  <a:schemeClr val="tx2"/>
                </a:solidFill>
                <a:latin typeface="Gill Sans MT" pitchFamily="34" charset="0"/>
              </a:rPr>
              <a:t>gerrardconsulting.com</a:t>
            </a:r>
          </a:p>
        </p:txBody>
      </p:sp>
      <p:pic>
        <p:nvPicPr>
          <p:cNvPr id="2050" name="Picture 2" descr="http://businessstorymanager.com/home/static/bsm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15" y="3969162"/>
            <a:ext cx="4004701" cy="92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errardconsulting.com/images/spqa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4" y="5014592"/>
            <a:ext cx="4026782" cy="100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errardconsulting.com/images/pocketbook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706" y="3828828"/>
            <a:ext cx="1461686" cy="236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Google “Agile </a:t>
            </a:r>
            <a:r>
              <a:rPr lang="en-GB" dirty="0"/>
              <a:t>T</a:t>
            </a:r>
            <a:r>
              <a:rPr lang="en-GB" dirty="0" smtClean="0"/>
              <a:t>est Strategy”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There are plenty of recipes out there</a:t>
            </a:r>
          </a:p>
          <a:p>
            <a:r>
              <a:rPr lang="en-GB" dirty="0" smtClean="0"/>
              <a:t>Most offer a selection of techniques but don’t provide much guidance on how to blend them</a:t>
            </a:r>
          </a:p>
          <a:p>
            <a:r>
              <a:rPr lang="en-GB" dirty="0" smtClean="0"/>
              <a:t>We need to know </a:t>
            </a:r>
            <a:r>
              <a:rPr lang="en-GB" b="1" i="1" dirty="0" smtClean="0"/>
              <a:t>how to make choices</a:t>
            </a:r>
            <a:r>
              <a:rPr lang="en-GB" dirty="0" smtClean="0"/>
              <a:t>, not just know what choices exist</a:t>
            </a:r>
          </a:p>
          <a:p>
            <a:endParaRPr lang="en-GB" dirty="0" smtClean="0"/>
          </a:p>
          <a:p>
            <a:r>
              <a:rPr lang="en-GB" dirty="0"/>
              <a:t>Strategy is a thought process, not a document</a:t>
            </a:r>
          </a:p>
          <a:p>
            <a:pPr lvl="1"/>
            <a:r>
              <a:rPr lang="en-GB" dirty="0"/>
              <a:t>Although you might document the ideas for reuse, as a reminder or ‘for the record</a:t>
            </a:r>
            <a:r>
              <a:rPr lang="en-GB" dirty="0" smtClean="0"/>
              <a:t>’.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1032AF8D-C651-4A77-8467-76E125FC7325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Agile governance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Governance</a:t>
            </a:r>
            <a:r>
              <a:rPr lang="en-GB" dirty="0"/>
              <a:t> is the act of governing. It relates to decisions that </a:t>
            </a:r>
            <a:r>
              <a:rPr lang="en-GB" i="1" dirty="0"/>
              <a:t>define expectations, grant power, or verify </a:t>
            </a:r>
            <a:r>
              <a:rPr lang="en-GB" i="1" dirty="0" smtClean="0"/>
              <a:t>performance</a:t>
            </a:r>
          </a:p>
          <a:p>
            <a:pPr marL="0" indent="0" algn="r">
              <a:buNone/>
            </a:pP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i="1" dirty="0">
                <a:solidFill>
                  <a:srgbClr val="FF0000"/>
                </a:solidFill>
              </a:rPr>
              <a:t>Define expectations</a:t>
            </a:r>
            <a:r>
              <a:rPr lang="en-GB" dirty="0">
                <a:solidFill>
                  <a:srgbClr val="FF0000"/>
                </a:solidFill>
              </a:rPr>
              <a:t> – DEFINITION of need</a:t>
            </a:r>
          </a:p>
          <a:p>
            <a:r>
              <a:rPr lang="en-GB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Grant power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 DELEGATION to a project team</a:t>
            </a:r>
          </a:p>
          <a:p>
            <a:r>
              <a:rPr lang="en-GB" i="1" dirty="0">
                <a:solidFill>
                  <a:srgbClr val="FF0000"/>
                </a:solidFill>
              </a:rPr>
              <a:t>Verify performance</a:t>
            </a:r>
            <a:r>
              <a:rPr lang="en-GB" dirty="0">
                <a:solidFill>
                  <a:srgbClr val="FF0000"/>
                </a:solidFill>
              </a:rPr>
              <a:t> – ASSURANCE of </a:t>
            </a:r>
            <a:r>
              <a:rPr lang="en-GB" dirty="0" smtClean="0">
                <a:solidFill>
                  <a:srgbClr val="FF0000"/>
                </a:solidFill>
              </a:rPr>
              <a:t>solution</a:t>
            </a:r>
            <a:r>
              <a:rPr lang="en-GB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1032AF8D-C651-4A77-8467-76E125FC7325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51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Strategy helps you decide what to do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GB" dirty="0" smtClean="0"/>
              <a:t>The strategy presents some decisions that can be made ahead of time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 smtClean="0"/>
              <a:t>Defines the process or method or information that will allow decisions to be made (in project)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 smtClean="0"/>
              <a:t>Sets out the principles (or process) to follow for uncertain situations or unplanned events</a:t>
            </a:r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r>
              <a:rPr lang="en-GB" dirty="0" smtClean="0"/>
              <a:t>In a structured/waterfall environment, most questions answered off-the-shelf – “A-style, ready for anything”</a:t>
            </a:r>
          </a:p>
          <a:p>
            <a:r>
              <a:rPr lang="en-GB" dirty="0" smtClean="0"/>
              <a:t>In an Agile environment – might have some ready-made policies but we manage scope and adapt (mostly C?)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r>
              <a:rPr lang="en-GB" smtClean="0"/>
              <a:t>Slide </a:t>
            </a:r>
            <a:fld id="{BCBC47EA-4835-4F24-8981-151A21C1A8EE}" type="slidenum">
              <a:rPr lang="en-GB" smtClean="0"/>
              <a:pPr algn="r"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0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Contexts of Test </a:t>
            </a:r>
            <a:r>
              <a:rPr lang="en-GB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07523" name="Oval 3"/>
          <p:cNvSpPr>
            <a:spLocks noChangeArrowheads="1"/>
          </p:cNvSpPr>
          <p:nvPr/>
        </p:nvSpPr>
        <p:spPr bwMode="auto">
          <a:xfrm>
            <a:off x="2989263" y="2636838"/>
            <a:ext cx="2735262" cy="1223962"/>
          </a:xfrm>
          <a:prstGeom prst="ellipse">
            <a:avLst/>
          </a:prstGeom>
          <a:solidFill>
            <a:schemeClr val="accent2"/>
          </a:solidFill>
          <a:ln w="38100">
            <a:noFill/>
            <a:round/>
            <a:headEnd/>
            <a:tailEnd type="none" w="med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/>
            <a:r>
              <a:rPr lang="en-GB" sz="3200" b="1" dirty="0">
                <a:solidFill>
                  <a:srgbClr val="000000"/>
                </a:solidFill>
                <a:latin typeface="Gill Sans MT" pitchFamily="34" charset="0"/>
              </a:rPr>
              <a:t>Test</a:t>
            </a:r>
          </a:p>
          <a:p>
            <a:pPr algn="ctr" eaLnBrk="0" hangingPunct="0"/>
            <a:r>
              <a:rPr lang="en-GB" sz="3200" b="1" dirty="0">
                <a:solidFill>
                  <a:srgbClr val="000000"/>
                </a:solidFill>
                <a:latin typeface="Gill Sans MT" pitchFamily="34" charset="0"/>
              </a:rPr>
              <a:t>Strategy</a:t>
            </a:r>
          </a:p>
        </p:txBody>
      </p:sp>
      <p:sp>
        <p:nvSpPr>
          <p:cNvPr id="107524" name="Oval 4"/>
          <p:cNvSpPr>
            <a:spLocks noChangeArrowheads="1"/>
          </p:cNvSpPr>
          <p:nvPr/>
        </p:nvSpPr>
        <p:spPr bwMode="auto">
          <a:xfrm>
            <a:off x="900113" y="1773238"/>
            <a:ext cx="1800225" cy="792162"/>
          </a:xfrm>
          <a:prstGeom prst="ellipse">
            <a:avLst/>
          </a:prstGeom>
          <a:solidFill>
            <a:srgbClr val="FF99FF"/>
          </a:solidFill>
          <a:ln w="38100">
            <a:noFill/>
            <a:round/>
            <a:headEnd/>
            <a:tailEnd type="none" w="med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/>
            <a:r>
              <a:rPr lang="en-GB" sz="2400" b="1" dirty="0">
                <a:solidFill>
                  <a:srgbClr val="000000"/>
                </a:solidFill>
                <a:latin typeface="Gill Sans MT" pitchFamily="34" charset="0"/>
              </a:rPr>
              <a:t>Risks</a:t>
            </a:r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>
            <a:off x="539750" y="2852738"/>
            <a:ext cx="1800225" cy="792162"/>
          </a:xfrm>
          <a:prstGeom prst="ellipse">
            <a:avLst/>
          </a:prstGeom>
          <a:solidFill>
            <a:schemeClr val="accent1"/>
          </a:solidFill>
          <a:ln w="38100">
            <a:noFill/>
            <a:round/>
            <a:headEnd/>
            <a:tailEnd type="none" w="med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/>
            <a:r>
              <a:rPr lang="en-GB" sz="2400" b="1" dirty="0">
                <a:solidFill>
                  <a:srgbClr val="000000"/>
                </a:solidFill>
                <a:latin typeface="Gill Sans MT" pitchFamily="34" charset="0"/>
              </a:rPr>
              <a:t>Goals</a:t>
            </a:r>
          </a:p>
        </p:txBody>
      </p:sp>
      <p:cxnSp>
        <p:nvCxnSpPr>
          <p:cNvPr id="107526" name="AutoShape 6"/>
          <p:cNvCxnSpPr>
            <a:cxnSpLocks noChangeShapeType="1"/>
            <a:stCxn id="107524" idx="6"/>
            <a:endCxn id="107523" idx="1"/>
          </p:cNvCxnSpPr>
          <p:nvPr/>
        </p:nvCxnSpPr>
        <p:spPr bwMode="auto">
          <a:xfrm>
            <a:off x="2700338" y="2170113"/>
            <a:ext cx="688975" cy="646112"/>
          </a:xfrm>
          <a:prstGeom prst="curvedConnector2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cxnSp>
        <p:nvCxnSpPr>
          <p:cNvPr id="107527" name="AutoShape 7"/>
          <p:cNvCxnSpPr>
            <a:cxnSpLocks noChangeShapeType="1"/>
            <a:stCxn id="107525" idx="6"/>
            <a:endCxn id="107523" idx="2"/>
          </p:cNvCxnSpPr>
          <p:nvPr/>
        </p:nvCxnSpPr>
        <p:spPr bwMode="auto">
          <a:xfrm>
            <a:off x="2339975" y="3249613"/>
            <a:ext cx="649288" cy="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2085975" y="4659313"/>
            <a:ext cx="2124075" cy="792162"/>
          </a:xfrm>
          <a:prstGeom prst="ellipse">
            <a:avLst/>
          </a:prstGeom>
          <a:solidFill>
            <a:srgbClr val="FFCC66"/>
          </a:solidFill>
          <a:ln w="38100">
            <a:noFill/>
            <a:round/>
            <a:headEnd/>
            <a:tailEnd type="none" w="med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/>
            <a:r>
              <a:rPr lang="en-GB" sz="2400" b="1" dirty="0">
                <a:solidFill>
                  <a:srgbClr val="000000"/>
                </a:solidFill>
                <a:latin typeface="Gill Sans MT" pitchFamily="34" charset="0"/>
              </a:rPr>
              <a:t>Constraints</a:t>
            </a:r>
          </a:p>
        </p:txBody>
      </p:sp>
      <p:cxnSp>
        <p:nvCxnSpPr>
          <p:cNvPr id="107529" name="AutoShape 9"/>
          <p:cNvCxnSpPr>
            <a:cxnSpLocks noChangeShapeType="1"/>
            <a:stCxn id="107528" idx="0"/>
            <a:endCxn id="107523" idx="4"/>
          </p:cNvCxnSpPr>
          <p:nvPr/>
        </p:nvCxnSpPr>
        <p:spPr bwMode="auto">
          <a:xfrm rot="16200000">
            <a:off x="3353594" y="3655219"/>
            <a:ext cx="798513" cy="1209675"/>
          </a:xfrm>
          <a:prstGeom prst="curvedConnector3">
            <a:avLst>
              <a:gd name="adj1" fmla="val 50097"/>
            </a:avLst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323850" y="4730750"/>
            <a:ext cx="1150938" cy="641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dirty="0">
                <a:solidFill>
                  <a:prstClr val="white"/>
                </a:solidFill>
                <a:latin typeface="Gill Sans MT" pitchFamily="34" charset="0"/>
              </a:rPr>
              <a:t>Human resource</a:t>
            </a:r>
          </a:p>
        </p:txBody>
      </p:sp>
      <p:cxnSp>
        <p:nvCxnSpPr>
          <p:cNvPr id="107531" name="AutoShape 11"/>
          <p:cNvCxnSpPr>
            <a:cxnSpLocks noChangeShapeType="1"/>
            <a:stCxn id="107530" idx="3"/>
            <a:endCxn id="107528" idx="2"/>
          </p:cNvCxnSpPr>
          <p:nvPr/>
        </p:nvCxnSpPr>
        <p:spPr bwMode="auto">
          <a:xfrm>
            <a:off x="1474788" y="5051425"/>
            <a:ext cx="611187" cy="4763"/>
          </a:xfrm>
          <a:prstGeom prst="curvedConnector3">
            <a:avLst>
              <a:gd name="adj1" fmla="val 49870"/>
            </a:avLst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322263" y="5883275"/>
            <a:ext cx="1654175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dirty="0">
                <a:solidFill>
                  <a:prstClr val="white"/>
                </a:solidFill>
                <a:latin typeface="Gill Sans MT" pitchFamily="34" charset="0"/>
              </a:rPr>
              <a:t>Environment</a:t>
            </a:r>
          </a:p>
        </p:txBody>
      </p:sp>
      <p:cxnSp>
        <p:nvCxnSpPr>
          <p:cNvPr id="107533" name="AutoShape 13"/>
          <p:cNvCxnSpPr>
            <a:cxnSpLocks noChangeShapeType="1"/>
            <a:stCxn id="107532" idx="0"/>
            <a:endCxn id="107528" idx="3"/>
          </p:cNvCxnSpPr>
          <p:nvPr/>
        </p:nvCxnSpPr>
        <p:spPr bwMode="auto">
          <a:xfrm rot="16200000">
            <a:off x="1499394" y="4985544"/>
            <a:ext cx="547687" cy="1247775"/>
          </a:xfrm>
          <a:prstGeom prst="curvedConnector3">
            <a:avLst>
              <a:gd name="adj1" fmla="val 39421"/>
            </a:avLst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3849688" y="6086475"/>
            <a:ext cx="1654175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dirty="0">
                <a:solidFill>
                  <a:prstClr val="white"/>
                </a:solidFill>
                <a:latin typeface="Gill Sans MT" pitchFamily="34" charset="0"/>
              </a:rPr>
              <a:t>Timescales</a:t>
            </a:r>
          </a:p>
        </p:txBody>
      </p:sp>
      <p:cxnSp>
        <p:nvCxnSpPr>
          <p:cNvPr id="107535" name="AutoShape 15"/>
          <p:cNvCxnSpPr>
            <a:cxnSpLocks noChangeShapeType="1"/>
            <a:stCxn id="107534" idx="0"/>
            <a:endCxn id="107528" idx="5"/>
          </p:cNvCxnSpPr>
          <p:nvPr/>
        </p:nvCxnSpPr>
        <p:spPr bwMode="auto">
          <a:xfrm rot="5400000" flipH="1">
            <a:off x="3912394" y="5322094"/>
            <a:ext cx="750887" cy="777875"/>
          </a:xfrm>
          <a:prstGeom prst="curvedConnector3">
            <a:avLst>
              <a:gd name="adj1" fmla="val 42282"/>
            </a:avLst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2339975" y="5883275"/>
            <a:ext cx="1654175" cy="641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dirty="0">
                <a:solidFill>
                  <a:prstClr val="white"/>
                </a:solidFill>
                <a:latin typeface="Gill Sans MT" pitchFamily="34" charset="0"/>
              </a:rPr>
              <a:t>Process</a:t>
            </a:r>
            <a:br>
              <a:rPr lang="en-GB" b="1" dirty="0">
                <a:solidFill>
                  <a:prstClr val="white"/>
                </a:solidFill>
                <a:latin typeface="Gill Sans MT" pitchFamily="34" charset="0"/>
              </a:rPr>
            </a:br>
            <a:r>
              <a:rPr lang="en-GB" b="1" dirty="0">
                <a:solidFill>
                  <a:prstClr val="white"/>
                </a:solidFill>
                <a:latin typeface="Gill Sans MT" pitchFamily="34" charset="0"/>
              </a:rPr>
              <a:t>(lack of?)</a:t>
            </a:r>
          </a:p>
        </p:txBody>
      </p:sp>
      <p:cxnSp>
        <p:nvCxnSpPr>
          <p:cNvPr id="107537" name="AutoShape 17"/>
          <p:cNvCxnSpPr>
            <a:cxnSpLocks noChangeShapeType="1"/>
            <a:stCxn id="107536" idx="0"/>
            <a:endCxn id="107528" idx="4"/>
          </p:cNvCxnSpPr>
          <p:nvPr/>
        </p:nvCxnSpPr>
        <p:spPr bwMode="auto">
          <a:xfrm rot="5400000" flipH="1">
            <a:off x="2941638" y="5657850"/>
            <a:ext cx="431800" cy="190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4348170" y="4365625"/>
            <a:ext cx="1152524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dirty="0">
                <a:solidFill>
                  <a:prstClr val="white"/>
                </a:solidFill>
                <a:latin typeface="Gill Sans MT" pitchFamily="34" charset="0"/>
              </a:rPr>
              <a:t>Contract</a:t>
            </a:r>
          </a:p>
        </p:txBody>
      </p:sp>
      <p:cxnSp>
        <p:nvCxnSpPr>
          <p:cNvPr id="107539" name="AutoShape 19"/>
          <p:cNvCxnSpPr>
            <a:cxnSpLocks noChangeShapeType="1"/>
            <a:stCxn id="107538" idx="1"/>
            <a:endCxn id="107528" idx="7"/>
          </p:cNvCxnSpPr>
          <p:nvPr/>
        </p:nvCxnSpPr>
        <p:spPr bwMode="auto">
          <a:xfrm rot="10800000" flipV="1">
            <a:off x="3898986" y="4548982"/>
            <a:ext cx="449184" cy="226340"/>
          </a:xfrm>
          <a:prstGeom prst="curvedConnector2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611188" y="4233863"/>
            <a:ext cx="129540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dirty="0">
                <a:solidFill>
                  <a:prstClr val="white"/>
                </a:solidFill>
                <a:latin typeface="Gill Sans MT" pitchFamily="34" charset="0"/>
              </a:rPr>
              <a:t>Culture</a:t>
            </a:r>
          </a:p>
        </p:txBody>
      </p:sp>
      <p:cxnSp>
        <p:nvCxnSpPr>
          <p:cNvPr id="107541" name="AutoShape 21"/>
          <p:cNvCxnSpPr>
            <a:cxnSpLocks noChangeShapeType="1"/>
            <a:stCxn id="107540" idx="3"/>
            <a:endCxn id="107528" idx="1"/>
          </p:cNvCxnSpPr>
          <p:nvPr/>
        </p:nvCxnSpPr>
        <p:spPr bwMode="auto">
          <a:xfrm>
            <a:off x="1906588" y="4418013"/>
            <a:ext cx="490537" cy="357187"/>
          </a:xfrm>
          <a:prstGeom prst="curvedConnector2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sp>
        <p:nvSpPr>
          <p:cNvPr id="107542" name="Oval 22"/>
          <p:cNvSpPr>
            <a:spLocks noChangeArrowheads="1"/>
          </p:cNvSpPr>
          <p:nvPr/>
        </p:nvSpPr>
        <p:spPr bwMode="auto">
          <a:xfrm>
            <a:off x="6286512" y="2708276"/>
            <a:ext cx="2376488" cy="792162"/>
          </a:xfrm>
          <a:prstGeom prst="ellipse">
            <a:avLst/>
          </a:prstGeom>
          <a:solidFill>
            <a:srgbClr val="33CC33"/>
          </a:solidFill>
          <a:ln w="38100">
            <a:noFill/>
            <a:round/>
            <a:headEnd/>
            <a:tailEnd type="none" w="med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/>
            <a:r>
              <a:rPr lang="en-GB" sz="2400" b="1" dirty="0">
                <a:solidFill>
                  <a:srgbClr val="000000"/>
                </a:solidFill>
                <a:latin typeface="Gill Sans MT" pitchFamily="34" charset="0"/>
              </a:rPr>
              <a:t>Opportunities</a:t>
            </a:r>
          </a:p>
        </p:txBody>
      </p:sp>
      <p:sp>
        <p:nvSpPr>
          <p:cNvPr id="107543" name="Text Box 23"/>
          <p:cNvSpPr txBox="1">
            <a:spLocks noChangeArrowheads="1"/>
          </p:cNvSpPr>
          <p:nvPr/>
        </p:nvSpPr>
        <p:spPr bwMode="auto">
          <a:xfrm>
            <a:off x="7164388" y="4437063"/>
            <a:ext cx="1654175" cy="641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dirty="0">
                <a:solidFill>
                  <a:prstClr val="white"/>
                </a:solidFill>
                <a:latin typeface="Gill Sans MT" pitchFamily="34" charset="0"/>
              </a:rPr>
              <a:t>User involvement</a:t>
            </a:r>
          </a:p>
        </p:txBody>
      </p:sp>
      <p:cxnSp>
        <p:nvCxnSpPr>
          <p:cNvPr id="107544" name="AutoShape 24"/>
          <p:cNvCxnSpPr>
            <a:cxnSpLocks noChangeShapeType="1"/>
            <a:stCxn id="107543" idx="0"/>
            <a:endCxn id="107542" idx="4"/>
          </p:cNvCxnSpPr>
          <p:nvPr/>
        </p:nvCxnSpPr>
        <p:spPr bwMode="auto">
          <a:xfrm rot="16200000" flipV="1">
            <a:off x="7264804" y="3710391"/>
            <a:ext cx="936625" cy="51672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5580063" y="4149725"/>
            <a:ext cx="1654175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dirty="0">
                <a:solidFill>
                  <a:prstClr val="white"/>
                </a:solidFill>
                <a:latin typeface="Gill Sans MT" pitchFamily="34" charset="0"/>
              </a:rPr>
              <a:t>Automation</a:t>
            </a:r>
          </a:p>
        </p:txBody>
      </p:sp>
      <p:cxnSp>
        <p:nvCxnSpPr>
          <p:cNvPr id="107546" name="AutoShape 26"/>
          <p:cNvCxnSpPr>
            <a:cxnSpLocks noChangeShapeType="1"/>
            <a:stCxn id="107545" idx="0"/>
            <a:endCxn id="107542" idx="3"/>
          </p:cNvCxnSpPr>
          <p:nvPr/>
        </p:nvCxnSpPr>
        <p:spPr bwMode="auto">
          <a:xfrm rot="5400000" flipH="1" flipV="1">
            <a:off x="6138198" y="3653382"/>
            <a:ext cx="765296" cy="22739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7596188" y="1909763"/>
            <a:ext cx="1439862" cy="64633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dirty="0" smtClean="0">
                <a:solidFill>
                  <a:prstClr val="white"/>
                </a:solidFill>
                <a:latin typeface="Gill Sans MT" pitchFamily="34" charset="0"/>
              </a:rPr>
              <a:t>De-Duplication</a:t>
            </a:r>
            <a:endParaRPr lang="en-GB" b="1" dirty="0">
              <a:solidFill>
                <a:prstClr val="white"/>
              </a:solidFill>
              <a:latin typeface="Gill Sans MT" pitchFamily="34" charset="0"/>
            </a:endParaRPr>
          </a:p>
        </p:txBody>
      </p:sp>
      <p:cxnSp>
        <p:nvCxnSpPr>
          <p:cNvPr id="107548" name="AutoShape 28"/>
          <p:cNvCxnSpPr>
            <a:cxnSpLocks noChangeShapeType="1"/>
            <a:stCxn id="107547" idx="2"/>
            <a:endCxn id="107542" idx="7"/>
          </p:cNvCxnSpPr>
          <p:nvPr/>
        </p:nvCxnSpPr>
        <p:spPr bwMode="auto">
          <a:xfrm rot="5400000">
            <a:off x="8181450" y="2689615"/>
            <a:ext cx="268191" cy="1148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cxnSp>
        <p:nvCxnSpPr>
          <p:cNvPr id="107549" name="AutoShape 29"/>
          <p:cNvCxnSpPr>
            <a:cxnSpLocks noChangeShapeType="1"/>
            <a:stCxn id="107542" idx="2"/>
            <a:endCxn id="107523" idx="6"/>
          </p:cNvCxnSpPr>
          <p:nvPr/>
        </p:nvCxnSpPr>
        <p:spPr bwMode="auto">
          <a:xfrm rot="10800000" flipV="1">
            <a:off x="5724526" y="3104357"/>
            <a:ext cx="561987" cy="14446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sp>
        <p:nvSpPr>
          <p:cNvPr id="107550" name="Text Box 30"/>
          <p:cNvSpPr txBox="1">
            <a:spLocks noChangeArrowheads="1"/>
          </p:cNvSpPr>
          <p:nvPr/>
        </p:nvSpPr>
        <p:spPr bwMode="auto">
          <a:xfrm>
            <a:off x="4859338" y="1557338"/>
            <a:ext cx="1439862" cy="64633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dirty="0">
                <a:solidFill>
                  <a:prstClr val="white"/>
                </a:solidFill>
                <a:latin typeface="Gill Sans MT" pitchFamily="34" charset="0"/>
              </a:rPr>
              <a:t>Early Testing</a:t>
            </a:r>
          </a:p>
        </p:txBody>
      </p:sp>
      <p:cxnSp>
        <p:nvCxnSpPr>
          <p:cNvPr id="107551" name="AutoShape 31"/>
          <p:cNvCxnSpPr>
            <a:cxnSpLocks noChangeShapeType="1"/>
            <a:stCxn id="107550" idx="2"/>
            <a:endCxn id="107542" idx="1"/>
          </p:cNvCxnSpPr>
          <p:nvPr/>
        </p:nvCxnSpPr>
        <p:spPr bwMode="auto">
          <a:xfrm rot="16200000" flipH="1">
            <a:off x="5796597" y="1986341"/>
            <a:ext cx="620616" cy="105527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4859338" y="5373688"/>
            <a:ext cx="129540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dirty="0">
                <a:solidFill>
                  <a:prstClr val="white"/>
                </a:solidFill>
                <a:latin typeface="Gill Sans MT" pitchFamily="34" charset="0"/>
              </a:rPr>
              <a:t>Skills</a:t>
            </a:r>
          </a:p>
        </p:txBody>
      </p:sp>
      <p:cxnSp>
        <p:nvCxnSpPr>
          <p:cNvPr id="107553" name="AutoShape 33"/>
          <p:cNvCxnSpPr>
            <a:cxnSpLocks noChangeShapeType="1"/>
            <a:stCxn id="107552" idx="0"/>
            <a:endCxn id="107528" idx="6"/>
          </p:cNvCxnSpPr>
          <p:nvPr/>
        </p:nvCxnSpPr>
        <p:spPr bwMode="auto">
          <a:xfrm rot="5400000" flipH="1">
            <a:off x="4699794" y="4566444"/>
            <a:ext cx="317500" cy="1296988"/>
          </a:xfrm>
          <a:prstGeom prst="curvedConnector2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sp>
        <p:nvSpPr>
          <p:cNvPr id="107554" name="Text Box 34"/>
          <p:cNvSpPr txBox="1">
            <a:spLocks noChangeArrowheads="1"/>
          </p:cNvSpPr>
          <p:nvPr/>
        </p:nvSpPr>
        <p:spPr bwMode="auto">
          <a:xfrm>
            <a:off x="6084888" y="1484313"/>
            <a:ext cx="1979612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dirty="0">
                <a:solidFill>
                  <a:prstClr val="white"/>
                </a:solidFill>
                <a:latin typeface="Gill Sans MT" pitchFamily="34" charset="0"/>
              </a:rPr>
              <a:t>Communication</a:t>
            </a:r>
          </a:p>
        </p:txBody>
      </p:sp>
      <p:cxnSp>
        <p:nvCxnSpPr>
          <p:cNvPr id="107555" name="AutoShape 35"/>
          <p:cNvCxnSpPr>
            <a:cxnSpLocks noChangeShapeType="1"/>
            <a:stCxn id="107554" idx="2"/>
            <a:endCxn id="107542" idx="0"/>
          </p:cNvCxnSpPr>
          <p:nvPr/>
        </p:nvCxnSpPr>
        <p:spPr bwMode="auto">
          <a:xfrm rot="16200000" flipH="1">
            <a:off x="6846100" y="2079619"/>
            <a:ext cx="857251" cy="40006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2857488" y="1357298"/>
            <a:ext cx="1800225" cy="792162"/>
          </a:xfrm>
          <a:prstGeom prst="ellipse">
            <a:avLst/>
          </a:prstGeom>
          <a:solidFill>
            <a:srgbClr val="FF0000"/>
          </a:solidFill>
          <a:ln w="38100">
            <a:noFill/>
            <a:round/>
            <a:headEnd/>
            <a:tailEnd type="none" w="med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/>
            <a:r>
              <a:rPr lang="en-GB" sz="2400" b="1" dirty="0" smtClean="0">
                <a:solidFill>
                  <a:srgbClr val="000000"/>
                </a:solidFill>
                <a:latin typeface="Gill Sans MT" pitchFamily="34" charset="0"/>
              </a:rPr>
              <a:t>Axioms</a:t>
            </a:r>
            <a:endParaRPr lang="en-GB" sz="2400" b="1" dirty="0">
              <a:solidFill>
                <a:srgbClr val="000000"/>
              </a:solidFill>
              <a:latin typeface="Gill Sans MT" pitchFamily="34" charset="0"/>
            </a:endParaRPr>
          </a:p>
        </p:txBody>
      </p:sp>
      <p:cxnSp>
        <p:nvCxnSpPr>
          <p:cNvPr id="37" name="AutoShape 6"/>
          <p:cNvCxnSpPr>
            <a:cxnSpLocks noChangeShapeType="1"/>
            <a:stCxn id="36" idx="4"/>
            <a:endCxn id="107523" idx="0"/>
          </p:cNvCxnSpPr>
          <p:nvPr/>
        </p:nvCxnSpPr>
        <p:spPr bwMode="auto">
          <a:xfrm rot="16200000" flipH="1">
            <a:off x="3813558" y="2093502"/>
            <a:ext cx="487378" cy="59929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5986485" y="5280044"/>
            <a:ext cx="1800225" cy="7921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round/>
            <a:headEnd/>
            <a:tailEnd type="none" w="med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/>
            <a:r>
              <a:rPr lang="en-GB" sz="2400" b="1" dirty="0" smtClean="0">
                <a:solidFill>
                  <a:srgbClr val="000000"/>
                </a:solidFill>
                <a:latin typeface="Gill Sans MT" pitchFamily="34" charset="0"/>
              </a:rPr>
              <a:t>Artefacts</a:t>
            </a:r>
            <a:endParaRPr lang="en-GB" sz="2400" b="1" dirty="0">
              <a:solidFill>
                <a:srgbClr val="000000"/>
              </a:solidFill>
              <a:latin typeface="Gill Sans MT" pitchFamily="34" charset="0"/>
            </a:endParaRPr>
          </a:p>
        </p:txBody>
      </p:sp>
      <p:cxnSp>
        <p:nvCxnSpPr>
          <p:cNvPr id="39" name="AutoShape 33"/>
          <p:cNvCxnSpPr>
            <a:cxnSpLocks noChangeShapeType="1"/>
            <a:stCxn id="38" idx="0"/>
            <a:endCxn id="107523" idx="5"/>
          </p:cNvCxnSpPr>
          <p:nvPr/>
        </p:nvCxnSpPr>
        <p:spPr bwMode="auto">
          <a:xfrm rot="16200000" flipV="1">
            <a:off x="5306033" y="3699478"/>
            <a:ext cx="1598489" cy="1562643"/>
          </a:xfrm>
          <a:prstGeom prst="curvedConnector3">
            <a:avLst>
              <a:gd name="adj1" fmla="val 32182"/>
            </a:avLst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3012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Traditional v Agile test strategy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Traditional – structured, goal/risk-driven</a:t>
            </a:r>
          </a:p>
          <a:p>
            <a:pPr lvl="1"/>
            <a:r>
              <a:rPr lang="en-GB" dirty="0" smtClean="0"/>
              <a:t>Identify stakeholders; what are their goals?</a:t>
            </a:r>
          </a:p>
          <a:p>
            <a:pPr lvl="1"/>
            <a:r>
              <a:rPr lang="en-GB" dirty="0" smtClean="0"/>
              <a:t>Product risk analysis</a:t>
            </a:r>
          </a:p>
          <a:p>
            <a:pPr lvl="1"/>
            <a:r>
              <a:rPr lang="en-GB" dirty="0" smtClean="0"/>
              <a:t>Allocate risks/goals to test stages</a:t>
            </a:r>
          </a:p>
          <a:p>
            <a:pPr lvl="1"/>
            <a:r>
              <a:rPr lang="en-GB" dirty="0" smtClean="0"/>
              <a:t>Formulate test stage definitions (entry/exit criteria, environments, tools etc. etc.</a:t>
            </a:r>
          </a:p>
          <a:p>
            <a:r>
              <a:rPr lang="en-GB" dirty="0" smtClean="0"/>
              <a:t>Agile – interventionist, consensus-driven</a:t>
            </a:r>
          </a:p>
          <a:p>
            <a:pPr lvl="1"/>
            <a:r>
              <a:rPr lang="en-GB" dirty="0" smtClean="0"/>
              <a:t>Project profiling to set the testing theme</a:t>
            </a:r>
          </a:p>
          <a:p>
            <a:pPr lvl="1"/>
            <a:r>
              <a:rPr lang="en-GB" dirty="0" smtClean="0"/>
              <a:t>Identify testing </a:t>
            </a:r>
            <a:r>
              <a:rPr lang="en-GB" dirty="0" smtClean="0"/>
              <a:t>interventions (perhaps better, contributions) </a:t>
            </a:r>
            <a:r>
              <a:rPr lang="en-GB" dirty="0" smtClean="0"/>
              <a:t>in the Agile process</a:t>
            </a:r>
          </a:p>
          <a:p>
            <a:pPr lvl="1"/>
            <a:r>
              <a:rPr lang="en-GB" dirty="0" smtClean="0"/>
              <a:t>Test policy overlays the process; catches exceptions.</a:t>
            </a:r>
          </a:p>
          <a:p>
            <a:pPr lvl="1"/>
            <a:endParaRPr lang="en-GB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Intelligent Definition and Assurance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</a:t>
            </a:r>
            <a:fld id="{1032AF8D-C651-4A77-8467-76E125FC7325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0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Whit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CISQTB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D207A046F7734CB4F3987D1B0CB644" ma:contentTypeVersion="0" ma:contentTypeDescription="Create a new document." ma:contentTypeScope="" ma:versionID="fb44f8bdf1584db89dfb2702c9095eb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EA49A26-09B9-4058-9D97-6CB141DA86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D91BC8-7C90-4954-B6FE-DDFD3E584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52BFFFC-66CE-496D-B335-F7246E3FD2A8}">
  <ds:schemaRefs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15980</TotalTime>
  <Words>3266</Words>
  <Application>Microsoft Office PowerPoint</Application>
  <PresentationFormat>On-screen Show (4:3)</PresentationFormat>
  <Paragraphs>623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Gill Sans MT</vt:lpstr>
      <vt:lpstr>Calibri</vt:lpstr>
      <vt:lpstr>Times New Roman</vt:lpstr>
      <vt:lpstr>Wingdings</vt:lpstr>
      <vt:lpstr>GCWhiteTemplate</vt:lpstr>
      <vt:lpstr>GCISQTBTemplate</vt:lpstr>
      <vt:lpstr>Agile Test Strategy</vt:lpstr>
      <vt:lpstr>Overview</vt:lpstr>
      <vt:lpstr>What is Agile Test Strategy?</vt:lpstr>
      <vt:lpstr>Agile Test Strategy</vt:lpstr>
      <vt:lpstr>Google “Agile Test Strategy”</vt:lpstr>
      <vt:lpstr>Agile governance</vt:lpstr>
      <vt:lpstr>Strategy helps you decide what to do</vt:lpstr>
      <vt:lpstr>Contexts of Test Strategy</vt:lpstr>
      <vt:lpstr>Traditional v Agile test strategy</vt:lpstr>
      <vt:lpstr>Project Profiling</vt:lpstr>
      <vt:lpstr>Template-driven? Bah!</vt:lpstr>
      <vt:lpstr>PowerPoint Presentation</vt:lpstr>
      <vt:lpstr>Project profiling process</vt:lpstr>
      <vt:lpstr>Project Profiler (part of section 3)</vt:lpstr>
      <vt:lpstr>Project types - examples</vt:lpstr>
      <vt:lpstr>(Test Strategy as) Agile Interventions</vt:lpstr>
      <vt:lpstr>Interventions (government client example)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Activities in the Sprint</vt:lpstr>
      <vt:lpstr>Test Activities in the Sprint</vt:lpstr>
      <vt:lpstr>Test Activities in the Sprint</vt:lpstr>
      <vt:lpstr>Test Activities in the Sprint</vt:lpstr>
      <vt:lpstr>4. Story Refinement (example definition)</vt:lpstr>
      <vt:lpstr>Test Automation</vt:lpstr>
      <vt:lpstr>Brian Marick’s Testing quadrants</vt:lpstr>
      <vt:lpstr>Test Automation Pyramid – Lisa Crispin’s version (Google others)</vt:lpstr>
      <vt:lpstr>Where do you automate?</vt:lpstr>
      <vt:lpstr>Distributed testing</vt:lpstr>
      <vt:lpstr>Deriving scenarios to test</vt:lpstr>
      <vt:lpstr>What’s Left?</vt:lpstr>
      <vt:lpstr>Other aspects of test policy</vt:lpstr>
      <vt:lpstr>The Three Amigos</vt:lpstr>
      <vt:lpstr>The tester’s contribution to testing</vt:lpstr>
      <vt:lpstr>Summary</vt:lpstr>
      <vt:lpstr>Close</vt:lpstr>
      <vt:lpstr>Agile Test Strategy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Overview Business Assurance</dc:title>
  <dc:creator>Paul Gerrard</dc:creator>
  <cp:lastModifiedBy>Paul Gerrard</cp:lastModifiedBy>
  <cp:revision>690</cp:revision>
  <cp:lastPrinted>2013-06-25T09:05:01Z</cp:lastPrinted>
  <dcterms:created xsi:type="dcterms:W3CDTF">2010-04-02T06:24:58Z</dcterms:created>
  <dcterms:modified xsi:type="dcterms:W3CDTF">2013-07-12T08:51:53Z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0x0101001ED207A046F7734CB4F3987D1B0CB644</vt:lpwstr>
  </property>
</Properties>
</file>