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67" r:id="rId2"/>
    <p:sldId id="256" r:id="rId3"/>
    <p:sldId id="258" r:id="rId4"/>
    <p:sldId id="259" r:id="rId5"/>
    <p:sldId id="301" r:id="rId6"/>
    <p:sldId id="275" r:id="rId7"/>
    <p:sldId id="264" r:id="rId8"/>
    <p:sldId id="302" r:id="rId9"/>
    <p:sldId id="280" r:id="rId10"/>
    <p:sldId id="260" r:id="rId11"/>
    <p:sldId id="261" r:id="rId12"/>
  </p:sldIdLst>
  <p:sldSz cx="9144000" cy="5143500" type="screen16x9"/>
  <p:notesSz cx="6858000" cy="9144000"/>
  <p:embeddedFontLst>
    <p:embeddedFont>
      <p:font typeface="Anaheim" panose="02000503000000000000" pitchFamily="2" charset="77"/>
      <p:regular r:id="rId14"/>
    </p:embeddedFont>
    <p:embeddedFont>
      <p:font typeface="Comic Sans MS" panose="030F0902030302020204" pitchFamily="66" charset="0"/>
      <p:regular r:id="rId15"/>
    </p:embeddedFont>
    <p:embeddedFont>
      <p:font typeface="Nunito Light" panose="020F0302020204030204" pitchFamily="34" charset="0"/>
      <p:regular r:id="rId16"/>
      <p:italic r:id="rId17"/>
    </p:embeddedFont>
    <p:embeddedFont>
      <p:font typeface="Overpass Mono" panose="020B0009030203020204" pitchFamily="49" charset="77"/>
      <p:regular r:id="rId18"/>
      <p:bold r:id="rId19"/>
    </p:embeddedFont>
    <p:embeddedFont>
      <p:font typeface="Raleway SemiBold"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53EE40-9387-4358-8F6F-994FBD53E022}">
  <a:tblStyle styleId="{3253EE40-9387-4358-8F6F-994FBD53E02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642D82-8EF7-44ED-862D-E3E185DA6A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8"/>
  </p:normalViewPr>
  <p:slideViewPr>
    <p:cSldViewPr snapToGrid="0">
      <p:cViewPr varScale="1">
        <p:scale>
          <a:sx n="145" d="100"/>
          <a:sy n="145"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588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8" r:id="rId7"/>
    <p:sldLayoutId id="2147483659"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7" name="Google Shape;386;p34">
            <a:extLst>
              <a:ext uri="{FF2B5EF4-FFF2-40B4-BE49-F238E27FC236}">
                <a16:creationId xmlns:a16="http://schemas.microsoft.com/office/drawing/2014/main" id="{DA014FE1-A77D-C401-4B14-86B1E02DF97B}"/>
              </a:ext>
            </a:extLst>
          </p:cNvPr>
          <p:cNvSpPr txBox="1">
            <a:spLocks/>
          </p:cNvSpPr>
          <p:nvPr/>
        </p:nvSpPr>
        <p:spPr>
          <a:xfrm>
            <a:off x="0" y="2303885"/>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8" name="Google Shape;434;p35">
            <a:extLst>
              <a:ext uri="{FF2B5EF4-FFF2-40B4-BE49-F238E27FC236}">
                <a16:creationId xmlns:a16="http://schemas.microsoft.com/office/drawing/2014/main" id="{64F09D42-BDA1-B90B-5735-CD0219472187}"/>
              </a:ext>
            </a:extLst>
          </p:cNvPr>
          <p:cNvSpPr txBox="1">
            <a:spLocks noGrp="1"/>
          </p:cNvSpPr>
          <p:nvPr>
            <p:ph type="title"/>
          </p:nvPr>
        </p:nvSpPr>
        <p:spPr>
          <a:xfrm>
            <a:off x="1278000" y="1451031"/>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Final Project  CS512</a:t>
            </a:r>
            <a:endParaRPr sz="5000"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a:t>
            </a:r>
            <a:r>
              <a:rPr lang="en-US" dirty="0"/>
              <a:t>Group 7</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129847"/>
            <a:ext cx="4100400" cy="1091378"/>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2800" dirty="0"/>
              <a:t>Thank you</a:t>
            </a:r>
            <a:endParaRPr sz="2800"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Final Project</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CS 512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23400" y="1404357"/>
            <a:ext cx="8520600" cy="116725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4000" dirty="0"/>
              <a:t>Grep+</a:t>
            </a:r>
            <a:endParaRPr sz="4000" dirty="0"/>
          </a:p>
          <a:p>
            <a:pPr marL="0" lvl="0" indent="0" algn="l" rtl="0">
              <a:spcBef>
                <a:spcPts val="0"/>
              </a:spcBef>
              <a:spcAft>
                <a:spcPts val="0"/>
              </a:spcAft>
              <a:buNone/>
            </a:pPr>
            <a:r>
              <a:rPr lang="en-US" sz="3600" dirty="0"/>
              <a:t>A Word-based Search Engine</a:t>
            </a:r>
            <a:endParaRPr sz="3600" dirty="0"/>
          </a:p>
        </p:txBody>
      </p:sp>
      <p:sp>
        <p:nvSpPr>
          <p:cNvPr id="335" name="Google Shape;335;p27"/>
          <p:cNvSpPr txBox="1">
            <a:spLocks noGrp="1"/>
          </p:cNvSpPr>
          <p:nvPr>
            <p:ph type="subTitle" idx="1"/>
          </p:nvPr>
        </p:nvSpPr>
        <p:spPr>
          <a:xfrm>
            <a:off x="6149942" y="3466438"/>
            <a:ext cx="2932512" cy="89454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400" dirty="0">
                <a:solidFill>
                  <a:schemeClr val="dk2"/>
                </a:solidFill>
              </a:rPr>
              <a:t>Deevesh Chowdary Gogineni (dg1098)</a:t>
            </a:r>
          </a:p>
          <a:p>
            <a:pPr marL="0" lvl="0" indent="0" algn="l" rtl="0">
              <a:spcBef>
                <a:spcPts val="0"/>
              </a:spcBef>
              <a:spcAft>
                <a:spcPts val="0"/>
              </a:spcAft>
              <a:buNone/>
            </a:pPr>
            <a:r>
              <a:rPr lang="en" sz="1400" dirty="0">
                <a:solidFill>
                  <a:schemeClr val="dk2"/>
                </a:solidFill>
              </a:rPr>
              <a:t>Shreya Rajendra Pai (sp2305)</a:t>
            </a:r>
          </a:p>
          <a:p>
            <a:pPr marL="0" indent="0"/>
            <a:r>
              <a:rPr lang="en-US" sz="1400" dirty="0">
                <a:solidFill>
                  <a:schemeClr val="dk2"/>
                </a:solidFill>
              </a:rPr>
              <a:t>Arun Kalandhabhatla (lk586)</a:t>
            </a:r>
            <a:endParaRPr lang="en" sz="1400" dirty="0">
              <a:solidFill>
                <a:schemeClr val="dk2"/>
              </a:solidFill>
            </a:endParaRPr>
          </a:p>
          <a:p>
            <a:pPr marL="0" lvl="0" indent="0" algn="l" rtl="0">
              <a:spcBef>
                <a:spcPts val="0"/>
              </a:spcBef>
              <a:spcAft>
                <a:spcPts val="0"/>
              </a:spcAft>
              <a:buNone/>
            </a:pPr>
            <a:r>
              <a:rPr lang="en" sz="1400" dirty="0">
                <a:solidFill>
                  <a:schemeClr val="dk2"/>
                </a:solidFill>
              </a:rPr>
              <a:t>Lokesh Kodavati (bk576)</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Overview</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5471097" y="2145150"/>
            <a:ext cx="2670579"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Implementation Steps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0" y="3592432"/>
            <a:ext cx="2489732"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Proposed Idea</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5242498" y="3592432"/>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Complexity</a:t>
            </a:r>
            <a:endParaRPr dirty="0"/>
          </a:p>
          <a:p>
            <a:pPr marL="0" lvl="0" indent="0" algn="r" rtl="0">
              <a:spcBef>
                <a:spcPts val="0"/>
              </a:spcBef>
              <a:spcAft>
                <a:spcPts val="0"/>
              </a:spcAft>
              <a:buNone/>
            </a:pP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5"/>
            <a:ext cx="8138847" cy="9541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Given a collection of huge text files, our goal is to give a scalable algorithm to search for a given word and return all occurrences. If given word is not present, we return the closest match.</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422219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Problem Statement</a:t>
            </a:r>
            <a:endParaRPr dirty="0">
              <a:solidFill>
                <a:schemeClr val="dk2"/>
              </a:solidFill>
            </a:endParaRPr>
          </a:p>
        </p:txBody>
      </p:sp>
      <p:sp>
        <p:nvSpPr>
          <p:cNvPr id="363" name="Google Shape;363;p30"/>
          <p:cNvSpPr/>
          <p:nvPr/>
        </p:nvSpPr>
        <p:spPr>
          <a:xfrm>
            <a:off x="7524714" y="4019435"/>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62;p30">
            <a:extLst>
              <a:ext uri="{FF2B5EF4-FFF2-40B4-BE49-F238E27FC236}">
                <a16:creationId xmlns:a16="http://schemas.microsoft.com/office/drawing/2014/main" id="{602039C2-A11D-C60C-94EC-5143F5CEF7B6}"/>
              </a:ext>
            </a:extLst>
          </p:cNvPr>
          <p:cNvSpPr txBox="1">
            <a:spLocks/>
          </p:cNvSpPr>
          <p:nvPr/>
        </p:nvSpPr>
        <p:spPr>
          <a:xfrm>
            <a:off x="560825" y="3112940"/>
            <a:ext cx="4896268"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2000" dirty="0"/>
              <a:t>Brute Force approach:</a:t>
            </a:r>
          </a:p>
        </p:txBody>
      </p:sp>
      <p:sp>
        <p:nvSpPr>
          <p:cNvPr id="4" name="Google Shape;361;p30">
            <a:extLst>
              <a:ext uri="{FF2B5EF4-FFF2-40B4-BE49-F238E27FC236}">
                <a16:creationId xmlns:a16="http://schemas.microsoft.com/office/drawing/2014/main" id="{838B1A0D-A75D-A849-37F0-9A92E13D000A}"/>
              </a:ext>
            </a:extLst>
          </p:cNvPr>
          <p:cNvSpPr txBox="1">
            <a:spLocks/>
          </p:cNvSpPr>
          <p:nvPr/>
        </p:nvSpPr>
        <p:spPr>
          <a:xfrm>
            <a:off x="560825" y="3447440"/>
            <a:ext cx="8138847" cy="954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en-US" dirty="0"/>
              <a:t>For every search query, iterate through every word in entire dataset and return list of all occurrences. If N is the total number of words in all documents combined, the time complexity of this approach would be O(N) for each query.</a:t>
            </a:r>
          </a:p>
        </p:txBody>
      </p:sp>
    </p:spTree>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4097C-04B9-8A25-F87F-3193AA668F6B}"/>
              </a:ext>
            </a:extLst>
          </p:cNvPr>
          <p:cNvSpPr>
            <a:spLocks noGrp="1"/>
          </p:cNvSpPr>
          <p:nvPr>
            <p:ph type="body" idx="1"/>
          </p:nvPr>
        </p:nvSpPr>
        <p:spPr>
          <a:xfrm>
            <a:off x="442444" y="1955440"/>
            <a:ext cx="8534501" cy="858098"/>
          </a:xfrm>
        </p:spPr>
        <p:txBody>
          <a:bodyPr/>
          <a:lstStyle/>
          <a:p>
            <a:pPr marL="127000" indent="0">
              <a:buNone/>
            </a:pPr>
            <a:r>
              <a:rPr lang="en-US" dirty="0"/>
              <a:t>Our Idea is to implement an algorithm which preprocesses the data and returns the queried word within constant time. We also perform lemmatization on each word to normalize different tenses of same word.</a:t>
            </a:r>
          </a:p>
        </p:txBody>
      </p:sp>
      <p:sp>
        <p:nvSpPr>
          <p:cNvPr id="3" name="Title 2">
            <a:extLst>
              <a:ext uri="{FF2B5EF4-FFF2-40B4-BE49-F238E27FC236}">
                <a16:creationId xmlns:a16="http://schemas.microsoft.com/office/drawing/2014/main" id="{C2861184-E894-BF20-BF60-B4625F09D289}"/>
              </a:ext>
            </a:extLst>
          </p:cNvPr>
          <p:cNvSpPr>
            <a:spLocks noGrp="1"/>
          </p:cNvSpPr>
          <p:nvPr>
            <p:ph type="title"/>
          </p:nvPr>
        </p:nvSpPr>
        <p:spPr/>
        <p:txBody>
          <a:bodyPr/>
          <a:lstStyle/>
          <a:p>
            <a:r>
              <a:rPr lang="en-US" dirty="0"/>
              <a:t>Proposed Idea</a:t>
            </a:r>
          </a:p>
        </p:txBody>
      </p:sp>
      <p:sp>
        <p:nvSpPr>
          <p:cNvPr id="4" name="Google Shape;363;p30">
            <a:extLst>
              <a:ext uri="{FF2B5EF4-FFF2-40B4-BE49-F238E27FC236}">
                <a16:creationId xmlns:a16="http://schemas.microsoft.com/office/drawing/2014/main" id="{4AA2F81F-2E09-09A5-220A-98CDD6EAB457}"/>
              </a:ext>
            </a:extLst>
          </p:cNvPr>
          <p:cNvSpPr/>
          <p:nvPr/>
        </p:nvSpPr>
        <p:spPr>
          <a:xfrm>
            <a:off x="7524714" y="4019435"/>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 Placeholder 1">
            <a:extLst>
              <a:ext uri="{FF2B5EF4-FFF2-40B4-BE49-F238E27FC236}">
                <a16:creationId xmlns:a16="http://schemas.microsoft.com/office/drawing/2014/main" id="{B3EC41A2-A4EE-0674-D7F0-6D2239A85E60}"/>
              </a:ext>
            </a:extLst>
          </p:cNvPr>
          <p:cNvSpPr txBox="1">
            <a:spLocks/>
          </p:cNvSpPr>
          <p:nvPr/>
        </p:nvSpPr>
        <p:spPr>
          <a:xfrm>
            <a:off x="442443" y="3047037"/>
            <a:ext cx="8534501" cy="858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127000" indent="0">
              <a:buFont typeface="Raleway SemiBold"/>
              <a:buNone/>
            </a:pPr>
            <a:r>
              <a:rPr lang="en-US" dirty="0"/>
              <a:t>Lemmatization: It is the process of grouping together the inflected forms of a word so they can be analyzed as a single item. Developing efficient lemmatization algorithm is still an open area of research.</a:t>
            </a:r>
          </a:p>
        </p:txBody>
      </p:sp>
    </p:spTree>
    <p:extLst>
      <p:ext uri="{BB962C8B-B14F-4D97-AF65-F5344CB8AC3E}">
        <p14:creationId xmlns:p14="http://schemas.microsoft.com/office/powerpoint/2010/main" val="3450055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51900"/>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Lemmatization</a:t>
            </a:r>
            <a:endParaRPr dirty="0"/>
          </a:p>
        </p:txBody>
      </p:sp>
      <p:sp>
        <p:nvSpPr>
          <p:cNvPr id="695" name="Google Shape;695;p46"/>
          <p:cNvSpPr txBox="1">
            <a:spLocks noGrp="1"/>
          </p:cNvSpPr>
          <p:nvPr>
            <p:ph type="ctrTitle" idx="4294967295"/>
          </p:nvPr>
        </p:nvSpPr>
        <p:spPr>
          <a:xfrm flipH="1">
            <a:off x="5340600" y="1316950"/>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Eating</a:t>
            </a:r>
            <a:endParaRPr sz="2200" dirty="0">
              <a:solidFill>
                <a:schemeClr val="dk2"/>
              </a:solidFill>
            </a:endParaRPr>
          </a:p>
        </p:txBody>
      </p:sp>
      <p:sp>
        <p:nvSpPr>
          <p:cNvPr id="696" name="Google Shape;696;p46"/>
          <p:cNvSpPr txBox="1">
            <a:spLocks noGrp="1"/>
          </p:cNvSpPr>
          <p:nvPr>
            <p:ph type="subTitle" idx="4294967295"/>
          </p:nvPr>
        </p:nvSpPr>
        <p:spPr>
          <a:xfrm flipH="1">
            <a:off x="5339400" y="1603325"/>
            <a:ext cx="2698800" cy="2730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Present continuous</a:t>
            </a:r>
            <a:endParaRPr sz="1400" dirty="0"/>
          </a:p>
          <a:p>
            <a:pPr marL="0" lvl="0" indent="0" algn="l" rtl="0">
              <a:spcBef>
                <a:spcPts val="1600"/>
              </a:spcBef>
              <a:spcAft>
                <a:spcPts val="1600"/>
              </a:spcAft>
              <a:buNone/>
            </a:pPr>
            <a:endParaRPr sz="1400" dirty="0"/>
          </a:p>
        </p:txBody>
      </p:sp>
      <p:sp>
        <p:nvSpPr>
          <p:cNvPr id="697" name="Google Shape;697;p46"/>
          <p:cNvSpPr txBox="1">
            <a:spLocks noGrp="1"/>
          </p:cNvSpPr>
          <p:nvPr>
            <p:ph type="ctrTitle" idx="4294967295"/>
          </p:nvPr>
        </p:nvSpPr>
        <p:spPr>
          <a:xfrm flipH="1">
            <a:off x="5340600" y="2180501"/>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Ate</a:t>
            </a:r>
            <a:endParaRPr sz="2200" dirty="0">
              <a:solidFill>
                <a:schemeClr val="dk2"/>
              </a:solidFill>
            </a:endParaRPr>
          </a:p>
        </p:txBody>
      </p:sp>
      <p:sp>
        <p:nvSpPr>
          <p:cNvPr id="698" name="Google Shape;698;p46"/>
          <p:cNvSpPr txBox="1">
            <a:spLocks noGrp="1"/>
          </p:cNvSpPr>
          <p:nvPr>
            <p:ph type="subTitle" idx="4294967295"/>
          </p:nvPr>
        </p:nvSpPr>
        <p:spPr>
          <a:xfrm flipH="1">
            <a:off x="5339475" y="2465100"/>
            <a:ext cx="2698800"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Past tense</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
        <p:nvSpPr>
          <p:cNvPr id="699" name="Google Shape;699;p46"/>
          <p:cNvSpPr txBox="1">
            <a:spLocks noGrp="1"/>
          </p:cNvSpPr>
          <p:nvPr>
            <p:ph type="ctrTitle" idx="4294967295"/>
          </p:nvPr>
        </p:nvSpPr>
        <p:spPr>
          <a:xfrm flipH="1">
            <a:off x="5339551" y="3097500"/>
            <a:ext cx="26988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Eat</a:t>
            </a:r>
            <a:endParaRPr sz="2200" dirty="0">
              <a:solidFill>
                <a:schemeClr val="dk2"/>
              </a:solidFill>
            </a:endParaRPr>
          </a:p>
        </p:txBody>
      </p:sp>
      <p:sp>
        <p:nvSpPr>
          <p:cNvPr id="701" name="Google Shape;701;p46"/>
          <p:cNvSpPr txBox="1">
            <a:spLocks noGrp="1"/>
          </p:cNvSpPr>
          <p:nvPr>
            <p:ph type="ctrTitle" idx="4294967295"/>
          </p:nvPr>
        </p:nvSpPr>
        <p:spPr>
          <a:xfrm flipH="1">
            <a:off x="5340675" y="3953551"/>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Eats</a:t>
            </a:r>
            <a:endParaRPr sz="2200" dirty="0">
              <a:solidFill>
                <a:schemeClr val="dk2"/>
              </a:solidFill>
            </a:endParaRPr>
          </a:p>
        </p:txBody>
      </p:sp>
      <p:sp>
        <p:nvSpPr>
          <p:cNvPr id="702" name="Google Shape;702;p46"/>
          <p:cNvSpPr txBox="1">
            <a:spLocks noGrp="1"/>
          </p:cNvSpPr>
          <p:nvPr>
            <p:ph type="subTitle" idx="4294967295"/>
          </p:nvPr>
        </p:nvSpPr>
        <p:spPr>
          <a:xfrm flipH="1">
            <a:off x="5339475" y="4238150"/>
            <a:ext cx="2698800"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400" dirty="0"/>
              <a:t>Simple present</a:t>
            </a:r>
            <a:endParaRPr sz="1400" dirty="0"/>
          </a:p>
          <a:p>
            <a:pPr marL="0" lvl="0" indent="0" algn="l" rtl="0">
              <a:spcBef>
                <a:spcPts val="1600"/>
              </a:spcBef>
              <a:spcAft>
                <a:spcPts val="1600"/>
              </a:spcAft>
              <a:buNone/>
            </a:pPr>
            <a:endParaRPr sz="1400" dirty="0"/>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85481" y="2676375"/>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Eat</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rot="10800000" flipH="1">
            <a:off x="3351874" y="24552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3" name="Google Shape;698;p46">
            <a:extLst>
              <a:ext uri="{FF2B5EF4-FFF2-40B4-BE49-F238E27FC236}">
                <a16:creationId xmlns:a16="http://schemas.microsoft.com/office/drawing/2014/main" id="{E5D2E64E-19DA-A03B-EC6C-3746460D3C63}"/>
              </a:ext>
            </a:extLst>
          </p:cNvPr>
          <p:cNvSpPr txBox="1">
            <a:spLocks/>
          </p:cNvSpPr>
          <p:nvPr/>
        </p:nvSpPr>
        <p:spPr>
          <a:xfrm flipH="1">
            <a:off x="5339400" y="3381837"/>
            <a:ext cx="2698800" cy="274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buFont typeface="Anaheim"/>
              <a:buNone/>
            </a:pPr>
            <a:r>
              <a:rPr lang="en-US" sz="1400" dirty="0"/>
              <a:t>Lemma form</a:t>
            </a:r>
          </a:p>
          <a:p>
            <a:pPr marL="0" indent="0">
              <a:spcBef>
                <a:spcPts val="1600"/>
              </a:spcBef>
              <a:buFont typeface="Anaheim"/>
              <a:buNone/>
            </a:pPr>
            <a:endParaRPr lang="en-US" sz="1400" dirty="0"/>
          </a:p>
          <a:p>
            <a:pPr marL="0" indent="0">
              <a:spcBef>
                <a:spcPts val="1600"/>
              </a:spcBef>
              <a:buFont typeface="Anaheim"/>
              <a:buNone/>
            </a:pPr>
            <a:endParaRPr lang="en-US" sz="1400" dirty="0"/>
          </a:p>
          <a:p>
            <a:pPr marL="0" indent="0">
              <a:spcBef>
                <a:spcPts val="1600"/>
              </a:spcBef>
              <a:spcAft>
                <a:spcPts val="1600"/>
              </a:spcAft>
              <a:buFont typeface="Anaheim"/>
              <a:buNone/>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85413" y="446800"/>
            <a:ext cx="3583073" cy="4852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Implementation Steps</a:t>
            </a:r>
            <a:endParaRPr sz="2000" dirty="0"/>
          </a:p>
        </p:txBody>
      </p:sp>
      <p:sp>
        <p:nvSpPr>
          <p:cNvPr id="435" name="Google Shape;435;p35"/>
          <p:cNvSpPr txBox="1">
            <a:spLocks noGrp="1"/>
          </p:cNvSpPr>
          <p:nvPr>
            <p:ph type="subTitle" idx="4294967295"/>
          </p:nvPr>
        </p:nvSpPr>
        <p:spPr>
          <a:xfrm flipH="1">
            <a:off x="415065" y="1250006"/>
            <a:ext cx="8122265" cy="2076600"/>
          </a:xfrm>
          <a:prstGeom prst="rect">
            <a:avLst/>
          </a:prstGeom>
        </p:spPr>
        <p:txBody>
          <a:bodyPr spcFirstLastPara="1" wrap="square" lIns="91425" tIns="91425" rIns="91425" bIns="91425" anchor="t" anchorCtr="0">
            <a:noAutofit/>
          </a:bodyPr>
          <a:lstStyle/>
          <a:p>
            <a:pPr marL="285750" indent="-285750">
              <a:lnSpc>
                <a:spcPct val="100000"/>
              </a:lnSpc>
            </a:pPr>
            <a:r>
              <a:rPr lang="en" b="1" dirty="0"/>
              <a:t>Iterating through the entire dataset, we lemmatize every word, converting it to the root word.</a:t>
            </a:r>
          </a:p>
          <a:p>
            <a:pPr marL="285750" indent="-285750">
              <a:lnSpc>
                <a:spcPct val="100000"/>
              </a:lnSpc>
            </a:pPr>
            <a:endParaRPr lang="en" b="1" dirty="0"/>
          </a:p>
          <a:p>
            <a:pPr marL="285750" indent="-285750">
              <a:lnSpc>
                <a:spcPct val="100000"/>
              </a:lnSpc>
            </a:pPr>
            <a:r>
              <a:rPr lang="en" b="1" dirty="0"/>
              <a:t>As we have already visited the word, we store the index of it’s lemma form in a data structure. In this context, we have chosen a python dictionary (HashMap) as the data structure for storing the indexes. </a:t>
            </a:r>
            <a:r>
              <a:rPr lang="en-US" b="1" dirty="0"/>
              <a:t>W</a:t>
            </a:r>
            <a:r>
              <a:rPr lang="en" b="1" dirty="0"/>
              <a:t>e chose dictionaries because the access time is constant (O(1)).</a:t>
            </a:r>
          </a:p>
          <a:p>
            <a:pPr marL="285750" indent="-285750">
              <a:lnSpc>
                <a:spcPct val="100000"/>
              </a:lnSpc>
            </a:pPr>
            <a:endParaRPr lang="en" b="1" dirty="0"/>
          </a:p>
          <a:p>
            <a:pPr marL="285750" indent="-285750">
              <a:lnSpc>
                <a:spcPct val="100000"/>
              </a:lnSpc>
            </a:pPr>
            <a:r>
              <a:rPr lang="en" b="1" dirty="0"/>
              <a:t>While indexing, along with the line number in which the word occur</a:t>
            </a:r>
            <a:r>
              <a:rPr lang="en-US" b="1" dirty="0"/>
              <a:t>r</a:t>
            </a:r>
            <a:r>
              <a:rPr lang="en" b="1" dirty="0"/>
              <a:t>ed, we also store the name of the document in which it occur</a:t>
            </a:r>
            <a:r>
              <a:rPr lang="en-US" b="1" dirty="0"/>
              <a:t>r</a:t>
            </a:r>
            <a:r>
              <a:rPr lang="en" b="1" dirty="0"/>
              <a:t>ed.</a:t>
            </a:r>
            <a:endParaRPr b="1" dirty="0"/>
          </a:p>
        </p:txBody>
      </p:sp>
      <p:grpSp>
        <p:nvGrpSpPr>
          <p:cNvPr id="437" name="Google Shape;437;p35"/>
          <p:cNvGrpSpPr/>
          <p:nvPr/>
        </p:nvGrpSpPr>
        <p:grpSpPr>
          <a:xfrm>
            <a:off x="6810278" y="2872050"/>
            <a:ext cx="2333626" cy="2123775"/>
            <a:chOff x="6810278" y="1500450"/>
            <a:chExt cx="2333626"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7069014" y="3268775"/>
              <a:ext cx="1617785"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bg1"/>
                  </a:solidFill>
                  <a:latin typeface="Comic Sans MS" panose="030F0902030302020204" pitchFamily="66" charset="0"/>
                </a:rPr>
                <a:t>Continued in next slide…</a:t>
              </a:r>
              <a:endParaRPr sz="1000" dirty="0">
                <a:solidFill>
                  <a:schemeClr val="bg1"/>
                </a:solidFill>
                <a:latin typeface="Comic Sans MS" panose="030F0902030302020204" pitchFamily="66" charset="0"/>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9375" y="441160"/>
            <a:ext cx="4776733" cy="4852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Implementation Steps(Cont..)</a:t>
            </a:r>
            <a:endParaRPr sz="2000" dirty="0"/>
          </a:p>
        </p:txBody>
      </p:sp>
      <p:sp>
        <p:nvSpPr>
          <p:cNvPr id="435" name="Google Shape;435;p35"/>
          <p:cNvSpPr txBox="1">
            <a:spLocks noGrp="1"/>
          </p:cNvSpPr>
          <p:nvPr>
            <p:ph type="subTitle" idx="4294967295"/>
          </p:nvPr>
        </p:nvSpPr>
        <p:spPr>
          <a:xfrm flipH="1">
            <a:off x="415064" y="1250006"/>
            <a:ext cx="8122265" cy="2864794"/>
          </a:xfrm>
          <a:prstGeom prst="rect">
            <a:avLst/>
          </a:prstGeom>
        </p:spPr>
        <p:txBody>
          <a:bodyPr spcFirstLastPara="1" wrap="square" lIns="91425" tIns="91425" rIns="91425" bIns="91425" anchor="t" anchorCtr="0">
            <a:noAutofit/>
          </a:bodyPr>
          <a:lstStyle/>
          <a:p>
            <a:pPr marL="285750" indent="-285750">
              <a:lnSpc>
                <a:spcPct val="100000"/>
              </a:lnSpc>
            </a:pPr>
            <a:r>
              <a:rPr lang="en" b="1" dirty="0"/>
              <a:t>Once indexing is done, the data is stored for future usage. i.e., we need not parse through the entire dataset every time we open the application. We do it only once.</a:t>
            </a:r>
          </a:p>
          <a:p>
            <a:pPr marL="285750" indent="-285750">
              <a:lnSpc>
                <a:spcPct val="100000"/>
              </a:lnSpc>
            </a:pPr>
            <a:endParaRPr lang="en" b="1" dirty="0"/>
          </a:p>
          <a:p>
            <a:pPr marL="285750" indent="-285750">
              <a:lnSpc>
                <a:spcPct val="100000"/>
              </a:lnSpc>
            </a:pPr>
            <a:r>
              <a:rPr lang="en-US" b="1" dirty="0"/>
              <a:t>When the application receives a search query, the algorithm checks for the word match and returns all occurrences along with name of the document. This happens in constant time as we are using a dictionary.</a:t>
            </a:r>
            <a:endParaRPr lang="en" b="1" dirty="0"/>
          </a:p>
          <a:p>
            <a:pPr marL="285750" indent="-285750">
              <a:lnSpc>
                <a:spcPct val="100000"/>
              </a:lnSpc>
            </a:pPr>
            <a:endParaRPr lang="en" b="1" dirty="0"/>
          </a:p>
          <a:p>
            <a:pPr marL="285750" indent="-285750">
              <a:lnSpc>
                <a:spcPct val="100000"/>
              </a:lnSpc>
            </a:pPr>
            <a:r>
              <a:rPr lang="en-US" b="1" dirty="0"/>
              <a:t>If we do not find an exact match, we perform binary search on the list of words to retrieve the closest matching word and return the occurrences.</a:t>
            </a:r>
            <a:endParaRPr b="1" dirty="0"/>
          </a:p>
        </p:txBody>
      </p:sp>
      <p:grpSp>
        <p:nvGrpSpPr>
          <p:cNvPr id="437" name="Google Shape;437;p35"/>
          <p:cNvGrpSpPr/>
          <p:nvPr/>
        </p:nvGrpSpPr>
        <p:grpSpPr>
          <a:xfrm>
            <a:off x="6810278" y="2872050"/>
            <a:ext cx="2333626" cy="2123775"/>
            <a:chOff x="6810278" y="1500450"/>
            <a:chExt cx="2333626"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7069014" y="3268775"/>
              <a:ext cx="1617785"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chemeClr val="bg1"/>
                </a:solidFill>
                <a:latin typeface="Comic Sans MS" panose="030F0902030302020204" pitchFamily="66" charset="0"/>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76631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p:nvPr>
        </p:nvSpPr>
        <p:spPr>
          <a:xfrm>
            <a:off x="214181" y="696476"/>
            <a:ext cx="384786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Complexity Analysis</a:t>
            </a:r>
            <a:endParaRPr sz="2400" dirty="0"/>
          </a:p>
        </p:txBody>
      </p:sp>
      <p:sp>
        <p:nvSpPr>
          <p:cNvPr id="863" name="Google Shape;863;p51"/>
          <p:cNvSpPr txBox="1">
            <a:spLocks noGrp="1"/>
          </p:cNvSpPr>
          <p:nvPr>
            <p:ph type="subTitle" idx="1"/>
          </p:nvPr>
        </p:nvSpPr>
        <p:spPr>
          <a:xfrm flipH="1">
            <a:off x="292522" y="1479512"/>
            <a:ext cx="7836575" cy="12595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Time Complexity –</a:t>
            </a:r>
          </a:p>
          <a:p>
            <a:pPr marL="0" lvl="0" indent="0" algn="l" rtl="0">
              <a:spcBef>
                <a:spcPts val="0"/>
              </a:spcBef>
              <a:spcAft>
                <a:spcPts val="0"/>
              </a:spcAft>
              <a:buNone/>
            </a:pPr>
            <a:endParaRPr lang="en" sz="2400" dirty="0"/>
          </a:p>
          <a:p>
            <a:pPr marL="0" lvl="0" indent="0" algn="l" rtl="0">
              <a:spcBef>
                <a:spcPts val="0"/>
              </a:spcBef>
              <a:spcAft>
                <a:spcPts val="0"/>
              </a:spcAft>
              <a:buNone/>
            </a:pPr>
            <a:r>
              <a:rPr lang="en" dirty="0"/>
              <a:t>Preprocessing step takes O(N) time where N is number of words in dataset.</a:t>
            </a:r>
          </a:p>
          <a:p>
            <a:pPr marL="0" lvl="0" indent="0" algn="l" rtl="0">
              <a:spcBef>
                <a:spcPts val="0"/>
              </a:spcBef>
              <a:spcAft>
                <a:spcPts val="0"/>
              </a:spcAft>
              <a:buNone/>
            </a:pPr>
            <a:r>
              <a:rPr lang="en" dirty="0"/>
              <a:t>Case 1 – If word is present, the complexity is O(1) to access the lemma.</a:t>
            </a:r>
          </a:p>
          <a:p>
            <a:pPr marL="0" lvl="0" indent="0" algn="l" rtl="0">
              <a:spcBef>
                <a:spcPts val="0"/>
              </a:spcBef>
              <a:spcAft>
                <a:spcPts val="0"/>
              </a:spcAft>
              <a:buNone/>
            </a:pPr>
            <a:r>
              <a:rPr lang="en" dirty="0"/>
              <a:t>Case 2 – If word is not present, it takes O(Log(M)) time to </a:t>
            </a:r>
            <a:r>
              <a:rPr lang="en-US" dirty="0"/>
              <a:t>retrieve the </a:t>
            </a:r>
            <a:r>
              <a:rPr lang="en" dirty="0"/>
              <a:t>closest word where M is number of unique words in dataset.</a:t>
            </a:r>
          </a:p>
        </p:txBody>
      </p:sp>
      <p:sp>
        <p:nvSpPr>
          <p:cNvPr id="864" name="Google Shape;864;p51"/>
          <p:cNvSpPr txBox="1">
            <a:spLocks noGrp="1"/>
          </p:cNvSpPr>
          <p:nvPr>
            <p:ph type="subTitle" idx="1"/>
          </p:nvPr>
        </p:nvSpPr>
        <p:spPr>
          <a:xfrm flipH="1">
            <a:off x="3727274" y="4614000"/>
            <a:ext cx="19608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dk2"/>
                </a:solidFill>
              </a:rPr>
              <a:t>___</a:t>
            </a:r>
            <a:endParaRPr sz="4800" dirty="0">
              <a:solidFill>
                <a:schemeClr val="dk2"/>
              </a:solidFill>
            </a:endParaRPr>
          </a:p>
        </p:txBody>
      </p:sp>
      <p:pic>
        <p:nvPicPr>
          <p:cNvPr id="865" name="Google Shape;865;p51"/>
          <p:cNvPicPr preferRelativeResize="0"/>
          <p:nvPr/>
        </p:nvPicPr>
        <p:blipFill>
          <a:blip r:embed="rId3">
            <a:alphaModFix/>
          </a:blip>
          <a:stretch>
            <a:fillRect/>
          </a:stretch>
        </p:blipFill>
        <p:spPr>
          <a:xfrm>
            <a:off x="4782650" y="2689849"/>
            <a:ext cx="4361349" cy="2453650"/>
          </a:xfrm>
          <a:prstGeom prst="rect">
            <a:avLst/>
          </a:prstGeom>
          <a:noFill/>
          <a:ln>
            <a:noFill/>
          </a:ln>
        </p:spPr>
      </p:pic>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63;p51">
            <a:extLst>
              <a:ext uri="{FF2B5EF4-FFF2-40B4-BE49-F238E27FC236}">
                <a16:creationId xmlns:a16="http://schemas.microsoft.com/office/drawing/2014/main" id="{F74C624E-F2E1-4F68-822D-06B91BAEAAF0}"/>
              </a:ext>
            </a:extLst>
          </p:cNvPr>
          <p:cNvSpPr txBox="1">
            <a:spLocks/>
          </p:cNvSpPr>
          <p:nvPr/>
        </p:nvSpPr>
        <p:spPr>
          <a:xfrm flipH="1">
            <a:off x="292522" y="3422454"/>
            <a:ext cx="4403279" cy="103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sz="2400" dirty="0"/>
              <a:t>Space Complexity –</a:t>
            </a:r>
          </a:p>
          <a:p>
            <a:pPr marL="0" indent="0"/>
            <a:endParaRPr lang="en-US" dirty="0"/>
          </a:p>
          <a:p>
            <a:pPr marL="0" indent="0"/>
            <a:r>
              <a:rPr lang="en-US" dirty="0"/>
              <a:t>If the dataset has M unique words, space complexity is O(M). </a:t>
            </a: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553</Words>
  <Application>Microsoft Macintosh PowerPoint</Application>
  <PresentationFormat>On-screen Show (16:9)</PresentationFormat>
  <Paragraphs>62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Comic Sans MS</vt:lpstr>
      <vt:lpstr>Anaheim</vt:lpstr>
      <vt:lpstr>Overpass Mono</vt:lpstr>
      <vt:lpstr>Nunito Light</vt:lpstr>
      <vt:lpstr>Raleway SemiBold</vt:lpstr>
      <vt:lpstr>Programming Lesson by Slidesgo</vt:lpstr>
      <vt:lpstr>Final Project  CS512</vt:lpstr>
      <vt:lpstr>Grep+ A Word-based Search Engine</vt:lpstr>
      <vt:lpstr>TABLE OF CONTENTS</vt:lpstr>
      <vt:lpstr>Problem Statement</vt:lpstr>
      <vt:lpstr>Proposed Idea</vt:lpstr>
      <vt:lpstr>Lemmatization</vt:lpstr>
      <vt:lpstr>Implementation Steps</vt:lpstr>
      <vt:lpstr>Implementation Steps(Cont..)</vt:lpstr>
      <vt:lpstr>Complexity Analysis</vt:lpstr>
      <vt:lpstr>—Group 7  </vt:lpstr>
      <vt:lpstr>Final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CS512</dc:title>
  <cp:lastModifiedBy>Deevesh Chowdary</cp:lastModifiedBy>
  <cp:revision>1</cp:revision>
  <dcterms:modified xsi:type="dcterms:W3CDTF">2022-12-17T15:57:18Z</dcterms:modified>
</cp:coreProperties>
</file>