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0"/>
  </p:notesMasterIdLst>
  <p:sldIdLst>
    <p:sldId id="637" r:id="rId5"/>
    <p:sldId id="638" r:id="rId6"/>
    <p:sldId id="639" r:id="rId7"/>
    <p:sldId id="640" r:id="rId8"/>
    <p:sldId id="641" r:id="rId9"/>
    <p:sldId id="642" r:id="rId10"/>
    <p:sldId id="643" r:id="rId11"/>
    <p:sldId id="644" r:id="rId12"/>
    <p:sldId id="645" r:id="rId13"/>
    <p:sldId id="651" r:id="rId14"/>
    <p:sldId id="646" r:id="rId15"/>
    <p:sldId id="647" r:id="rId16"/>
    <p:sldId id="648" r:id="rId17"/>
    <p:sldId id="650" r:id="rId18"/>
    <p:sldId id="64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005F5E8C-B044-43C6-B2F5-81446AEDAE8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6D8FC8E6-5ED4-4BB0-BF37-760C024F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08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C8E6-5ED4-4BB0-BF37-760C024FE0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62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C8E6-5ED4-4BB0-BF37-760C024FE0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1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C8E6-5ED4-4BB0-BF37-760C024FE0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15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C8E6-5ED4-4BB0-BF37-760C024FE0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57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C8E6-5ED4-4BB0-BF37-760C024FE0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8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C8E6-5ED4-4BB0-BF37-760C024FE0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96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C8E6-5ED4-4BB0-BF37-760C024FE0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56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C8E6-5ED4-4BB0-BF37-760C024FE0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87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C8E6-5ED4-4BB0-BF37-760C024FE0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18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C8E6-5ED4-4BB0-BF37-760C024FE0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7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96237"/>
            <a:ext cx="103632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8E93A-57E6-4383-B08E-5C10DE38E6E9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UNIVERSITY PROJECT - II                         REVIEW -I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6684" y="6381753"/>
            <a:ext cx="2743200" cy="365125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886B3A-69CF-414C-A6D9-CE10B11620F5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UNIVERSITY PROJECT - II                         REVIEW -I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7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50BE32-8946-485C-8AA7-E479D4F417A0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UNIVERSITY PROJECT - II                         REVIEW -I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3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8323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8"/>
            <a:ext cx="10515600" cy="3879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FF628C-44B1-4BCF-9830-F71DEF82A633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UNIVERSITY PROJECT - II                         REVIEW -I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14933" y="6429378"/>
            <a:ext cx="2743200" cy="365125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0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730026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727318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3FDEC0-9D5C-4BF1-B281-80194E238A7E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UNIVERSITY PROJECT - II                         REVIEW -I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2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5DF108-CA7A-4E50-A15A-91FEFF1B0402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UNIVERSITY PROJECT - II                         REVIEW -I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6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640E5-AC61-495A-8D1F-7B8FAA0C26EC}" type="datetime1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UNIVERSITY PROJECT - II                         REVIEW -I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2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586A86-F266-4466-97A2-BA556D1464EA}" type="datetime1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UNIVERSITY PROJECT - II                         REVIEW -I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064E73-9E4B-491E-8429-CEE925BA3BDD}" type="datetime1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UNIVERSITY PROJECT - II                         REVIEW -I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EDBC62-179E-4AAB-9B63-4391DC856EB1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UNIVERSITY PROJECT - II                         REVIEW -I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9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A1DF0F-499D-4DF8-BB10-D5582E1A0AA6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UNIVERSITY PROJECT - II                         REVIEW -I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C0BB03C7-B4FA-4068-A055-869C8B0E70C6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UNIVERSITY PROJECT - II                         REVIEW -I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8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88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accent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" TargetMode="External"/><Relationship Id="rId2" Type="http://schemas.openxmlformats.org/officeDocument/2006/relationships/hyperlink" Target="https://collegespace.netlify.app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55FB5-57E8-45E9-BBFA-FCFB7E8A4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599"/>
            <a:ext cx="11658600" cy="6127753"/>
          </a:xfrm>
        </p:spPr>
        <p:txBody>
          <a:bodyPr/>
          <a:lstStyle/>
          <a:p>
            <a:pPr marL="160655" marR="307340" indent="0" algn="ctr">
              <a:spcBef>
                <a:spcPts val="295"/>
              </a:spcBef>
              <a:buNone/>
            </a:pPr>
            <a:r>
              <a:rPr lang="en-US" sz="48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PRESIDENCY</a:t>
            </a:r>
            <a:r>
              <a:rPr lang="en-US" sz="4800" b="1" spc="-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UNIVERSITY</a:t>
            </a:r>
            <a:endParaRPr lang="en-IN" sz="4800" b="1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1290" marR="307340" indent="0" algn="ctr">
              <a:spcAft>
                <a:spcPts val="0"/>
              </a:spcAft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School</a:t>
            </a:r>
            <a:r>
              <a:rPr lang="en-US" sz="2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Engineering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3195" marR="307340" indent="0" algn="ctr"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</a:t>
            </a:r>
            <a:r>
              <a:rPr lang="en-US" sz="2800" b="1" spc="-1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Computer Science</a:t>
            </a:r>
            <a:r>
              <a:rPr lang="en-US" sz="2800" b="1" spc="-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Engineering</a:t>
            </a:r>
          </a:p>
          <a:p>
            <a:pPr marL="163195" marR="307340" indent="0" algn="ctr"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UNIVESITY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PROJECT-II</a:t>
            </a:r>
          </a:p>
          <a:p>
            <a:pPr marL="163195" marR="307340" indent="0" algn="ctr"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REVIEW-I</a:t>
            </a:r>
          </a:p>
          <a:p>
            <a:pPr marL="163195" marR="307340" indent="0" algn="ctr">
              <a:spcBef>
                <a:spcPts val="10"/>
              </a:spcBef>
              <a:spcAft>
                <a:spcPts val="0"/>
              </a:spcAft>
              <a:buNone/>
            </a:pPr>
            <a:endParaRPr lang="en" sz="3200" b="1" dirty="0" smtClean="0">
              <a:solidFill>
                <a:srgbClr val="FF0000"/>
              </a:solidFill>
            </a:endParaRPr>
          </a:p>
          <a:p>
            <a:pPr marL="163195" marR="307340" indent="0" algn="ctr">
              <a:spcBef>
                <a:spcPts val="1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rgbClr val="FF0000"/>
                </a:solidFill>
              </a:rPr>
              <a:t>SCHOLARWISE</a:t>
            </a:r>
            <a:endParaRPr lang="en" sz="3200" b="1" dirty="0">
              <a:solidFill>
                <a:srgbClr val="FF0000"/>
              </a:solidFill>
            </a:endParaRPr>
          </a:p>
          <a:p>
            <a:pPr marL="163195" marR="307340" indent="0" algn="ctr">
              <a:spcBef>
                <a:spcPts val="1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FF0000"/>
                </a:solidFill>
              </a:rPr>
              <a:t>                                                     - EVERYTHING MADE EASY</a:t>
            </a:r>
            <a:endParaRPr lang="en" sz="28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3195" marR="307340" indent="0" algn="ctr">
              <a:spcBef>
                <a:spcPts val="10"/>
              </a:spcBef>
              <a:spcAft>
                <a:spcPts val="0"/>
              </a:spcAft>
              <a:buNone/>
            </a:pPr>
            <a:endParaRPr lang="en-US" sz="1800" b="1" dirty="0" smtClean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3195" marR="307340" indent="0" algn="ctr"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BATCH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NO: 17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3195" marR="307340" indent="0"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BATCH MEMBERS                                                                              UNDER THE GUIDANCE OF</a:t>
            </a:r>
          </a:p>
          <a:p>
            <a:r>
              <a:rPr lang="en-IN" sz="1400" dirty="0"/>
              <a:t>PALTERU KAUSHIK - 20181CSE9046				</a:t>
            </a:r>
            <a:r>
              <a:rPr lang="en-IN" sz="1400" dirty="0"/>
              <a:t>	</a:t>
            </a:r>
            <a:r>
              <a:rPr lang="en-IN" sz="1400" dirty="0" smtClean="0"/>
              <a:t>    </a:t>
            </a:r>
            <a:r>
              <a:rPr lang="en-IN" sz="2000" dirty="0" smtClean="0"/>
              <a:t>Mr. </a:t>
            </a:r>
            <a:r>
              <a:rPr lang="en-IN" sz="2000" dirty="0" smtClean="0"/>
              <a:t>KIRAN S(Asst. professor)</a:t>
            </a:r>
            <a:endParaRPr lang="en-IN" sz="2000" dirty="0"/>
          </a:p>
          <a:p>
            <a:r>
              <a:rPr lang="en-IN" sz="1400" dirty="0"/>
              <a:t>GIRISH K C - 20181CSE0228</a:t>
            </a:r>
          </a:p>
          <a:p>
            <a:r>
              <a:rPr lang="en-IN" sz="1400" dirty="0"/>
              <a:t>GOGINENI VENKATA SATVIK – 20181CSE0229</a:t>
            </a:r>
          </a:p>
          <a:p>
            <a:r>
              <a:rPr lang="en-IN" sz="1400" dirty="0"/>
              <a:t>GURUCHARAN DA – 20181CSE0254</a:t>
            </a:r>
          </a:p>
          <a:p>
            <a:pPr marL="163195" marR="307340" indent="0">
              <a:spcBef>
                <a:spcPts val="10"/>
              </a:spcBef>
              <a:spcAft>
                <a:spcPts val="0"/>
              </a:spcAft>
              <a:buNone/>
            </a:pP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3195" marR="307340" indent="0"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																	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7AC97-93CB-4F37-8F99-5A204D47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8001"/>
            <a:ext cx="2743200" cy="365125"/>
          </a:xfrm>
        </p:spPr>
        <p:txBody>
          <a:bodyPr/>
          <a:lstStyle/>
          <a:p>
            <a:r>
              <a:rPr lang="en-US" sz="1000" dirty="0" smtClean="0">
                <a:solidFill>
                  <a:schemeClr val="bg1"/>
                </a:solidFill>
              </a:rPr>
              <a:t>4/7/22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FDFA3-9783-447C-BAA7-BFA75586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0500" y="6498123"/>
            <a:ext cx="4114800" cy="365125"/>
          </a:xfr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</a:rPr>
              <a:t>UNIVERSITY PROJECT - II                         REVIEW -I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3A2B-BEC9-4950-A24A-47441D31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D382-F0A5-4293-B13F-B6F89B84FF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473D-01CB-4A5E-B31E-6048203C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81C7-231A-45ED-9BFD-3E9BB0FDC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romanL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TPO Module:</a:t>
            </a:r>
          </a:p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Exclusive for only training and placement officers.</a:t>
            </a: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b) TPO dashboard- Upload placement related info, Log in and Log out.</a:t>
            </a:r>
          </a:p>
          <a:p>
            <a:pPr marL="0" indent="0" algn="just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Module</a:t>
            </a: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a) Log in credentials assigned by admin</a:t>
            </a: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b) Student dashboard- News feed, Upload and access academic resources, 	Upload posts, Update profile, Log in and Log out.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A3256-1DA1-4AA0-81AA-50045918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r>
              <a:rPr lang="en-US" sz="1000" dirty="0" smtClean="0">
                <a:solidFill>
                  <a:schemeClr val="bg1"/>
                </a:solidFill>
              </a:rPr>
              <a:t>4/7/22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9E794-726E-4D4B-81B4-1860F08A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</a:rPr>
              <a:t>UNIVERSITY PROJECT - II                         REVIEW -I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171D3-69D2-4840-B301-9ECC1BB5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D382-F0A5-4293-B13F-B6F89B84FF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6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473D-01CB-4A5E-B31E-6048203C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and Software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81C7-231A-45ED-9BFD-3E9BB0FDC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8"/>
            <a:ext cx="10515600" cy="4103912"/>
          </a:xfrm>
        </p:spPr>
        <p:txBody>
          <a:bodyPr/>
          <a:lstStyle/>
          <a:p>
            <a:pPr marL="158750" indent="0">
              <a:buNone/>
            </a:pPr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HARDWARE REQUIREMENTS: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750" lvl="0" indent="0">
              <a:buNone/>
            </a:pPr>
            <a:r>
              <a:rPr lang="en-US" sz="1400" dirty="0"/>
              <a:t>	System	:Pentium IV 2.4 GHz.</a:t>
            </a:r>
            <a:endParaRPr lang="en-IN" sz="1400" dirty="0"/>
          </a:p>
          <a:p>
            <a:pPr marL="158750" lvl="0" indent="0">
              <a:buNone/>
            </a:pPr>
            <a:r>
              <a:rPr lang="en-US" sz="1400" dirty="0"/>
              <a:t>	Hard Disk	: 40 GB.</a:t>
            </a:r>
            <a:endParaRPr lang="en-IN" sz="1400" dirty="0"/>
          </a:p>
          <a:p>
            <a:pPr marL="158750" lvl="0" indent="0">
              <a:buNone/>
            </a:pPr>
            <a:r>
              <a:rPr lang="en-US" sz="1400" dirty="0"/>
              <a:t>	Monitor	: 15-inch VGA Color.</a:t>
            </a:r>
            <a:endParaRPr lang="en-IN" sz="1400" dirty="0"/>
          </a:p>
          <a:p>
            <a:pPr marL="158750" lvl="0" indent="0">
              <a:buNone/>
            </a:pPr>
            <a:r>
              <a:rPr lang="en-US" sz="1400" dirty="0"/>
              <a:t>	Mouse	: Standard Mouse.</a:t>
            </a:r>
            <a:endParaRPr lang="en-IN" sz="1400" dirty="0"/>
          </a:p>
          <a:p>
            <a:pPr marL="158750" lvl="0" indent="0">
              <a:buNone/>
            </a:pPr>
            <a:r>
              <a:rPr lang="en-US" sz="1400" dirty="0"/>
              <a:t>	Ram	: 512 MB</a:t>
            </a:r>
            <a:endParaRPr lang="en-IN" sz="1400" dirty="0"/>
          </a:p>
          <a:p>
            <a:pPr marL="158750" lvl="0" indent="0">
              <a:buNone/>
            </a:pPr>
            <a:r>
              <a:rPr lang="en-US" sz="1400" dirty="0"/>
              <a:t>	Keyboard	: Standard Keyboard</a:t>
            </a:r>
            <a:endParaRPr lang="en-IN" sz="1400" dirty="0"/>
          </a:p>
          <a:p>
            <a:pPr marL="15875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58750" indent="0">
              <a:buNone/>
            </a:pPr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SOFTWARE REQUIREMENTS: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750" lv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Operating System        : Windows XP.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750" lv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Platform	                : Web Technology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750" lv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Tool	                : Notepad++, Sublime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750" lv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Front End	                : HTML, CSS, JavaScript, Bootstrap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750" lv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Back End	                : PHP, SQL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70959-9B35-4C1D-8B6B-25B0C7F0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r>
              <a:rPr lang="en-US" sz="1000" dirty="0" smtClean="0">
                <a:solidFill>
                  <a:schemeClr val="bg1"/>
                </a:solidFill>
              </a:rPr>
              <a:t>4/7/22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9C39B-E951-4056-88B8-1C654EB2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</a:rPr>
              <a:t>UNIVERSITY PROJECT - II                         REVIEW -I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C05A0-0FD2-43D6-B984-B87C8590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D382-F0A5-4293-B13F-B6F89B84FF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473D-01CB-4A5E-B31E-6048203C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Line by Gantt 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08C5-5513-4A4C-9C0C-28A6AC08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r>
              <a:rPr lang="en-US" sz="1000" dirty="0" smtClean="0">
                <a:solidFill>
                  <a:schemeClr val="bg1"/>
                </a:solidFill>
              </a:rPr>
              <a:t>4/7/22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56F35-A7C3-4E90-8456-B89D78AD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469684"/>
            <a:ext cx="4114800" cy="365125"/>
          </a:xfr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</a:rPr>
              <a:t>UNIVERSITY PROJECT - II                         REVIEW -I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D94B-27E5-4367-84C1-C284BC33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D382-F0A5-4293-B13F-B6F89B84FFAB}" type="slidenum">
              <a:rPr lang="en-US" smtClean="0"/>
              <a:t>12</a:t>
            </a:fld>
            <a:endParaRPr lang="en-US"/>
          </a:p>
        </p:txBody>
      </p:sp>
      <p:pic>
        <p:nvPicPr>
          <p:cNvPr id="7" name="Content Placeholder 6" descr="C:\Users\lohitha\Downloads\image.png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67" y="1447800"/>
            <a:ext cx="9504065" cy="3770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519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473D-01CB-4A5E-B31E-6048203C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81C7-231A-45ED-9BFD-3E9BB0FDC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https://collegespace.netlify.app/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https://developer.mozilla.org/en-US/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/>
              <a:t>Website design and user engagement by Garett, Renee Chiu, Jason Zhang.</a:t>
            </a:r>
          </a:p>
          <a:p>
            <a:pPr algn="just"/>
            <a:r>
              <a:rPr lang="en-IN" sz="2400" dirty="0"/>
              <a:t>Usability issues in website design by Nigel Bevan.</a:t>
            </a:r>
          </a:p>
          <a:p>
            <a:pPr algn="just"/>
            <a:r>
              <a:rPr lang="en-IN" sz="2400" dirty="0"/>
              <a:t>New technologies for web development by </a:t>
            </a:r>
            <a:r>
              <a:rPr lang="en-IN" sz="2400" dirty="0" err="1"/>
              <a:t>Grega</a:t>
            </a:r>
            <a:r>
              <a:rPr lang="en-IN" sz="2400" dirty="0"/>
              <a:t> Jakus1, </a:t>
            </a:r>
            <a:r>
              <a:rPr lang="en-IN" sz="2400" dirty="0" err="1"/>
              <a:t>Matija</a:t>
            </a:r>
            <a:r>
              <a:rPr lang="en-IN" sz="2400" dirty="0"/>
              <a:t> Jekovec2.</a:t>
            </a:r>
          </a:p>
          <a:p>
            <a:pPr algn="just"/>
            <a:r>
              <a:rPr lang="en-IN" sz="2400" dirty="0">
                <a:solidFill>
                  <a:schemeClr val="dk1"/>
                </a:solidFill>
              </a:rPr>
              <a:t>A review and analysis of technologies for developing web applications by </a:t>
            </a:r>
            <a:r>
              <a:rPr lang="en-IN" sz="2400" dirty="0"/>
              <a:t>Asha </a:t>
            </a:r>
            <a:r>
              <a:rPr lang="en-IN" sz="2400" dirty="0" err="1"/>
              <a:t>Mandava</a:t>
            </a:r>
            <a:r>
              <a:rPr lang="en-IN" sz="2400" dirty="0"/>
              <a:t>, Solomon Antony.</a:t>
            </a:r>
          </a:p>
          <a:p>
            <a:pPr algn="just"/>
            <a:r>
              <a:rPr lang="en-IN" sz="2400" dirty="0">
                <a:solidFill>
                  <a:schemeClr val="dk1"/>
                </a:solidFill>
              </a:rPr>
              <a:t>Rapid web development using AJAX and Python by Valentin </a:t>
            </a:r>
            <a:r>
              <a:rPr lang="en-IN" sz="2400" dirty="0" err="1">
                <a:solidFill>
                  <a:schemeClr val="dk1"/>
                </a:solidFill>
              </a:rPr>
              <a:t>Kuznetsov</a:t>
            </a:r>
            <a:r>
              <a:rPr lang="en-IN" sz="2400" dirty="0">
                <a:solidFill>
                  <a:schemeClr val="dk1"/>
                </a:solidFill>
              </a:rPr>
              <a:t>.</a:t>
            </a:r>
            <a:endParaRPr lang="en-IN" sz="2400" dirty="0"/>
          </a:p>
          <a:p>
            <a:pPr marL="0" indent="0" algn="just">
              <a:buNone/>
            </a:pPr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6B9D-472D-483D-91FF-C6B71F63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 dirty="0">
                <a:solidFill>
                  <a:schemeClr val="bg1"/>
                </a:solidFill>
              </a:rPr>
              <a:t>4/7/22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5583A-34B4-466A-9847-52CC4B5B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346"/>
            <a:ext cx="4114800" cy="365125"/>
          </a:xfr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</a:rPr>
              <a:t>UNIVERSITY PROJECT - II                         REVIEW -I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5E0E8-D634-4AF2-BEC3-B9C4FDC6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D382-F0A5-4293-B13F-B6F89B84FF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D8B5-D691-46CB-A1B7-80E1B702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2667000"/>
            <a:ext cx="6096000" cy="914400"/>
          </a:xfrm>
        </p:spPr>
        <p:txBody>
          <a:bodyPr/>
          <a:lstStyle/>
          <a:p>
            <a:r>
              <a:rPr lang="en-IN" sz="8000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240E7-2D19-4B75-A48E-C35309E0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67895"/>
            <a:ext cx="2743200" cy="365125"/>
          </a:xfr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</a:rPr>
              <a:t>4/7/22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310B1-CFB1-4FDF-979B-40B87BB0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8185"/>
            <a:ext cx="4114800" cy="365125"/>
          </a:xfr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</a:rPr>
              <a:t>UNIVERSITY PROJECT - II                         REVIEW -I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0C481-9C6A-4F19-8191-070F9E01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D382-F0A5-4293-B13F-B6F89B84FF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3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D8B5-D691-46CB-A1B7-80E1B702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2667000"/>
            <a:ext cx="6096000" cy="914400"/>
          </a:xfrm>
        </p:spPr>
        <p:txBody>
          <a:bodyPr/>
          <a:lstStyle/>
          <a:p>
            <a:r>
              <a:rPr lang="en-IN" sz="8000" dirty="0"/>
              <a:t>Any Queries?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240E7-2D19-4B75-A48E-C35309E0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</a:rPr>
              <a:t>4/7/22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310B1-CFB1-4FDF-979B-40B87BB0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1675"/>
            <a:ext cx="4114800" cy="365125"/>
          </a:xfr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</a:rPr>
              <a:t>UNIVERSITY PROJECT - II                         REVIEW -I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0C481-9C6A-4F19-8191-070F9E01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D382-F0A5-4293-B13F-B6F89B84FF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08DB-AFE1-433F-9C72-0393BA7C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BF243-4C5F-4379-B886-BE1A92716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  <a:p>
            <a:r>
              <a:rPr lang="en-IN" dirty="0"/>
              <a:t>Literature Survey</a:t>
            </a:r>
          </a:p>
          <a:p>
            <a:r>
              <a:rPr lang="en-IN" dirty="0"/>
              <a:t>Objectives</a:t>
            </a:r>
          </a:p>
          <a:p>
            <a:r>
              <a:rPr lang="en-IN" dirty="0"/>
              <a:t>Existing Methods-Drawbacks</a:t>
            </a:r>
          </a:p>
          <a:p>
            <a:r>
              <a:rPr lang="en-IN" dirty="0"/>
              <a:t>Proposed Method</a:t>
            </a:r>
          </a:p>
          <a:p>
            <a:r>
              <a:rPr lang="en-IN" dirty="0"/>
              <a:t>Architecture Diagram</a:t>
            </a:r>
          </a:p>
          <a:p>
            <a:r>
              <a:rPr lang="en-IN" dirty="0"/>
              <a:t>Modules</a:t>
            </a:r>
          </a:p>
          <a:p>
            <a:r>
              <a:rPr lang="en-IN" dirty="0"/>
              <a:t>Hardware and Software Details</a:t>
            </a:r>
          </a:p>
          <a:p>
            <a:r>
              <a:rPr lang="en-IN" dirty="0"/>
              <a:t>Time Line by Gantt Chart</a:t>
            </a:r>
          </a:p>
          <a:p>
            <a:r>
              <a:rPr lang="en-IN" dirty="0"/>
              <a:t>References</a:t>
            </a:r>
          </a:p>
          <a:p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B6972-1857-4E7B-B289-7ACF5F06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8185"/>
            <a:ext cx="2743200" cy="365125"/>
          </a:xfrm>
        </p:spPr>
        <p:txBody>
          <a:bodyPr/>
          <a:lstStyle/>
          <a:p>
            <a:r>
              <a:rPr lang="en-US" sz="1000" dirty="0" smtClean="0">
                <a:solidFill>
                  <a:schemeClr val="bg1"/>
                </a:solidFill>
              </a:rPr>
              <a:t>4/7/22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56D48-6067-4D1E-960E-DECBD875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681"/>
            <a:ext cx="4114800" cy="365125"/>
          </a:xfr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</a:rPr>
              <a:t>UNIVERSITY PROJECT - II                         REVIEW -I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25C59-38FE-4CD5-8F6B-C39E01BF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D382-F0A5-4293-B13F-B6F89B84FF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473D-01CB-4A5E-B31E-6048203C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81C7-231A-45ED-9BFD-3E9BB0FDC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is not just restricted to entertainment and networking; has extended roots to education.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use various digital platforms for different purposes.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single platform for all the student activities.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SCHOLARWISE- socio-academic portal for students to access resources, get notified about placement and internship related opportunities.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2AD1D-99FC-4C34-97AA-C03E325E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8185"/>
            <a:ext cx="2743200" cy="365125"/>
          </a:xfrm>
        </p:spPr>
        <p:txBody>
          <a:bodyPr/>
          <a:lstStyle/>
          <a:p>
            <a:r>
              <a:rPr lang="en-US" sz="1000" dirty="0" smtClean="0">
                <a:solidFill>
                  <a:schemeClr val="bg1"/>
                </a:solidFill>
              </a:rPr>
              <a:t>4/7/22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7E5FC-723B-4F3D-B5AD-57E75AF3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8184"/>
            <a:ext cx="4114800" cy="365125"/>
          </a:xfr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</a:rPr>
              <a:t>UNIVERSITY PROJECT - II                         REVIEW -I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78016-D062-4F16-A1F8-996D92D5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D382-F0A5-4293-B13F-B6F89B84FF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473D-01CB-4A5E-B31E-6048203C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B77A17-9260-4EEF-9CEA-87BEC96DE5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788339"/>
              </p:ext>
            </p:extLst>
          </p:nvPr>
        </p:nvGraphicFramePr>
        <p:xfrm>
          <a:off x="810490" y="990600"/>
          <a:ext cx="10924310" cy="486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455">
                  <a:extLst>
                    <a:ext uri="{9D8B030D-6E8A-4147-A177-3AD203B41FA5}">
                      <a16:colId xmlns:a16="http://schemas.microsoft.com/office/drawing/2014/main" val="3332060375"/>
                    </a:ext>
                  </a:extLst>
                </a:gridCol>
                <a:gridCol w="3582455">
                  <a:extLst>
                    <a:ext uri="{9D8B030D-6E8A-4147-A177-3AD203B41FA5}">
                      <a16:colId xmlns:a16="http://schemas.microsoft.com/office/drawing/2014/main" val="206492521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7855867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794327979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092159613"/>
                    </a:ext>
                  </a:extLst>
                </a:gridCol>
              </a:tblGrid>
              <a:tr h="46840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S.NO.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NAME OF THE AUTHORS, TITILE AND PUBLISHED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METHODS /ALGORITHMS /TECHNIQUES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MERITS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DEMERITS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0030"/>
                  </a:ext>
                </a:extLst>
              </a:tr>
              <a:tr h="6600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Garett, Renee Chiu,</a:t>
                      </a:r>
                      <a:r>
                        <a:rPr lang="en-IN" baseline="0" dirty="0"/>
                        <a:t> Jason Zhang, </a:t>
                      </a:r>
                    </a:p>
                    <a:p>
                      <a:pPr algn="just"/>
                      <a:r>
                        <a:rPr lang="en-IN" baseline="0" dirty="0"/>
                        <a:t>Website design and user engagement,</a:t>
                      </a:r>
                    </a:p>
                    <a:p>
                      <a:pPr algn="just"/>
                      <a:r>
                        <a:rPr lang="en-IN" baseline="0" dirty="0"/>
                        <a:t>2016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Selection criteria and data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Best practices for facilitating or predicting user engagement.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Lack of</a:t>
                      </a:r>
                      <a:r>
                        <a:rPr lang="en-IN" baseline="0" dirty="0"/>
                        <a:t> quantitative evaluation of effective web design.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36526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Nigel</a:t>
                      </a:r>
                      <a:r>
                        <a:rPr lang="en-IN" baseline="0" dirty="0"/>
                        <a:t> Bevan,</a:t>
                      </a:r>
                    </a:p>
                    <a:p>
                      <a:pPr algn="just"/>
                      <a:r>
                        <a:rPr lang="en-IN" baseline="0" dirty="0"/>
                        <a:t>Usability issues in website design,</a:t>
                      </a:r>
                    </a:p>
                    <a:p>
                      <a:pPr algn="just"/>
                      <a:r>
                        <a:rPr lang="en-IN" baseline="0" dirty="0"/>
                        <a:t>1999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Expert inspection, Early mock-ups, functional prototypes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Management and Maintenance</a:t>
                      </a:r>
                    </a:p>
                    <a:p>
                      <a:pPr algn="just"/>
                      <a:r>
                        <a:rPr lang="en-IN" dirty="0"/>
                        <a:t>Ensure that new pages meet the quality and usability requirements.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The longer you wait to run a usability test, the more the problem</a:t>
                      </a:r>
                      <a:r>
                        <a:rPr lang="en-IN" baseline="0" dirty="0"/>
                        <a:t> soaks</a:t>
                      </a:r>
                      <a:r>
                        <a:rPr lang="en-IN" dirty="0"/>
                        <a:t> into the design, and the more difficult it will be to eliminate it over time.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1640"/>
                  </a:ext>
                </a:extLst>
              </a:tr>
              <a:tr h="6600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err="1"/>
                        <a:t>Grega</a:t>
                      </a:r>
                      <a:r>
                        <a:rPr lang="en-IN" dirty="0"/>
                        <a:t> Jakus1, </a:t>
                      </a:r>
                      <a:r>
                        <a:rPr lang="en-IN" dirty="0" err="1"/>
                        <a:t>Matija</a:t>
                      </a:r>
                      <a:r>
                        <a:rPr lang="en-IN" dirty="0"/>
                        <a:t> Jekovec2,</a:t>
                      </a:r>
                    </a:p>
                    <a:p>
                      <a:pPr algn="just"/>
                      <a:r>
                        <a:rPr lang="en-IN" dirty="0"/>
                        <a:t>New technologies for web development,</a:t>
                      </a:r>
                    </a:p>
                    <a:p>
                      <a:pPr algn="just"/>
                      <a:r>
                        <a:rPr lang="en-IN" baseline="0" dirty="0"/>
                        <a:t>2010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World Wide Web, HTML5, JavaScript, CSS3</a:t>
                      </a:r>
                      <a:r>
                        <a:rPr lang="en-IN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Coding with HTML5 is</a:t>
                      </a:r>
                      <a:r>
                        <a:rPr lang="en-IN" baseline="0" dirty="0"/>
                        <a:t> cleaner and consistent, storage options with HTML 5 are more reliable.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Gaming</a:t>
                      </a:r>
                      <a:r>
                        <a:rPr lang="en-IN" baseline="0" dirty="0"/>
                        <a:t> struggle with JavaScript under HTML5 and language is still in progress.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723875"/>
                  </a:ext>
                </a:extLst>
              </a:tr>
              <a:tr h="85164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Asha </a:t>
                      </a:r>
                      <a:r>
                        <a:rPr lang="en-IN" dirty="0" err="1"/>
                        <a:t>Mandava</a:t>
                      </a:r>
                      <a:r>
                        <a:rPr lang="en-IN" dirty="0"/>
                        <a:t>, Solomon Antony,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review and analysis of technologies for developing web applications,</a:t>
                      </a:r>
                    </a:p>
                    <a:p>
                      <a:pPr algn="just"/>
                      <a:r>
                        <a:rPr lang="en-IN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Development practices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consistent design style across websites within the organization.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 development work was done in an ad hoc </a:t>
                      </a:r>
                    </a:p>
                    <a:p>
                      <a:r>
                        <a:rPr lang="en-I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Manner.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955562"/>
                  </a:ext>
                </a:extLst>
              </a:tr>
              <a:tr h="6600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Valentin </a:t>
                      </a:r>
                      <a:r>
                        <a:rPr lang="en-IN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Kuznetsov</a:t>
                      </a:r>
                      <a:r>
                        <a:rPr lang="en-I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just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Rapid web development using AJAX and Python,</a:t>
                      </a:r>
                    </a:p>
                    <a:p>
                      <a:pPr marL="0" marR="0" lvl="0" indent="0" algn="just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Data discovery services and Web service</a:t>
                      </a:r>
                      <a:r>
                        <a:rPr lang="en-IN" baseline="0" dirty="0"/>
                        <a:t> integration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Faster page renders.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Failure of any one request can fail the load of the whole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683576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102D4-BF70-425E-B3B0-9DD2D626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r>
              <a:rPr lang="en-US" sz="1000" dirty="0" smtClean="0">
                <a:solidFill>
                  <a:schemeClr val="bg1"/>
                </a:solidFill>
              </a:rPr>
              <a:t>4/7/22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A759A-E28F-4A20-BD10-64E3D926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249"/>
            <a:ext cx="4114800" cy="365125"/>
          </a:xfr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</a:rPr>
              <a:t>UNIVERSITY PROJECT - II                         REVIEW -I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B4758-ECAB-4C59-A413-9B526078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D382-F0A5-4293-B13F-B6F89B84FF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8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473D-01CB-4A5E-B31E-6048203C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81C7-231A-45ED-9BFD-3E9BB0FDC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socio-academic portal built for students to provide a holistic solution to all student needs.​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academic resource with a single click.​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Notifying students about various college events, internships, and placements.​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37E03-7450-4626-8FEC-AC019EBA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r>
              <a:rPr lang="en-US" sz="1000" dirty="0" smtClean="0">
                <a:solidFill>
                  <a:schemeClr val="bg1"/>
                </a:solidFill>
              </a:rPr>
              <a:t>4/7/22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83F29-5EA3-46A0-9CBB-F431C7DD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7713"/>
            <a:ext cx="4114800" cy="365125"/>
          </a:xfr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</a:rPr>
              <a:t>UNIVERSITY PROJECT - II                         REVIEW -I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A5ABE-774F-4C76-9C02-BCD59E24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D382-F0A5-4293-B13F-B6F89B84FF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473D-01CB-4A5E-B31E-6048203C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Methods-Drawbacks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81C7-231A-45ED-9BFD-3E9BB0FDC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Existing websites such as College space provide resources limitedly.</a:t>
            </a:r>
          </a:p>
          <a:p>
            <a:r>
              <a:rPr lang="en-IN" sz="2400" dirty="0" smtClean="0"/>
              <a:t>Don’t allow users to post information.</a:t>
            </a:r>
          </a:p>
          <a:p>
            <a:r>
              <a:rPr lang="en-IN" sz="2400" dirty="0" smtClean="0"/>
              <a:t>Info related to tests is not present.</a:t>
            </a:r>
          </a:p>
          <a:p>
            <a:r>
              <a:rPr lang="en-IN" sz="2400" dirty="0" smtClean="0"/>
              <a:t>Doesn’t have a social media interface.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9D320-A5C2-4F2B-9D1F-676156C2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r>
              <a:rPr lang="en-US" sz="1000" dirty="0" smtClean="0">
                <a:solidFill>
                  <a:schemeClr val="bg1"/>
                </a:solidFill>
              </a:rPr>
              <a:t>4/7/22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DA273-B408-4005-9C89-606A08FA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9745"/>
            <a:ext cx="4114800" cy="365125"/>
          </a:xfr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</a:rPr>
              <a:t>UNIVERSITY PROJECT - II                         REVIEW -I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056AF-F2D3-49B0-8BBF-F0D568B2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D382-F0A5-4293-B13F-B6F89B84FF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473D-01CB-4A5E-B31E-6048203C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81C7-231A-45ED-9BFD-3E9BB0FDC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resources like previous question papers, etc.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Placements and internships related posts and notifications.​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club promotions.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Reactions on every post.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of webinars.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center that includes frequently asked questions.​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search option to find the desired information.​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option to find information on the user’s wish.​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CA1F1-3A08-4764-87EA-706180FC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948" y="6444566"/>
            <a:ext cx="2743200" cy="365125"/>
          </a:xfrm>
        </p:spPr>
        <p:txBody>
          <a:bodyPr/>
          <a:lstStyle/>
          <a:p>
            <a:r>
              <a:rPr lang="en-US" sz="1000" dirty="0" smtClean="0">
                <a:solidFill>
                  <a:schemeClr val="bg1"/>
                </a:solidFill>
              </a:rPr>
              <a:t>4/7/22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14666-0359-4D29-98F9-50B1BBAA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4566"/>
            <a:ext cx="4114800" cy="365125"/>
          </a:xfr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</a:rPr>
              <a:t>UNIVERSITY PROJECT - II                         REVIEW -I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0276D-5880-4CB0-BBCF-4EE307E9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D382-F0A5-4293-B13F-B6F89B84FF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473D-01CB-4A5E-B31E-6048203C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574B1-5F58-47DF-87FD-BF53BD48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8124"/>
            <a:ext cx="2743200" cy="365125"/>
          </a:xfrm>
        </p:spPr>
        <p:txBody>
          <a:bodyPr/>
          <a:lstStyle/>
          <a:p>
            <a:r>
              <a:rPr lang="en-US" sz="1000" dirty="0" smtClean="0">
                <a:solidFill>
                  <a:schemeClr val="bg1"/>
                </a:solidFill>
              </a:rPr>
              <a:t>4/7/22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3C09A-F73C-446E-9D7B-8B0C6B03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2630"/>
            <a:ext cx="4114800" cy="365125"/>
          </a:xfr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</a:rPr>
              <a:t>UNIVERSITY PROJECT - II                         REVIEW -I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D7CD0-5B82-4628-98A8-8F2BCC36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D382-F0A5-4293-B13F-B6F89B84FFAB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6" descr="C:\Users\lohitha\Downloads\PHOTO-2022-04-06-10-28-04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129" y="1145245"/>
            <a:ext cx="4730107" cy="440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048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473D-01CB-4A5E-B31E-6048203C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81C7-231A-45ED-9BFD-3E9BB0FDC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8"/>
            <a:ext cx="10515600" cy="3951512"/>
          </a:xfrm>
        </p:spPr>
        <p:txBody>
          <a:bodyPr/>
          <a:lstStyle/>
          <a:p>
            <a:pPr marL="15875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includes three modules: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Module:</a:t>
            </a:r>
          </a:p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Admin dashboard- Register student, Register faculty, manage users,       	approve posts, log in and log out.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Module</a:t>
            </a: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a) Log in credentials assigned by admin</a:t>
            </a: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b) Faculty dashboard- News feed, Upload academic resources, Upload posts, 	Log in and Log out.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A3256-1DA1-4AA0-81AA-50045918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8185"/>
            <a:ext cx="2743200" cy="365125"/>
          </a:xfrm>
        </p:spPr>
        <p:txBody>
          <a:bodyPr/>
          <a:lstStyle/>
          <a:p>
            <a:r>
              <a:rPr lang="en-US" sz="1000" dirty="0" smtClean="0">
                <a:solidFill>
                  <a:schemeClr val="bg1"/>
                </a:solidFill>
              </a:rPr>
              <a:t>4/7/22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9E794-726E-4D4B-81B4-1860F08A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10"/>
            <a:ext cx="4114800" cy="365125"/>
          </a:xfr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</a:rPr>
              <a:t>UNIVERSITY PROJECT - II                         REVIEW -I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171D3-69D2-4840-B301-9ECC1BB5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D382-F0A5-4293-B13F-B6F89B84FF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8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B5AD61E-EFE3-46CD-BB09-B9CB8FD715DA}" vid="{2146E19F-BDE7-4735-A695-7EF2D4734C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4512C0B84DE244BA1E7F5EC32263FC" ma:contentTypeVersion="4" ma:contentTypeDescription="Create a new document." ma:contentTypeScope="" ma:versionID="a682d71c924ae738671a194102e5c74b">
  <xsd:schema xmlns:xsd="http://www.w3.org/2001/XMLSchema" xmlns:xs="http://www.w3.org/2001/XMLSchema" xmlns:p="http://schemas.microsoft.com/office/2006/metadata/properties" xmlns:ns2="46bdfb98-cd19-4afb-8ea0-70611f62d7f4" targetNamespace="http://schemas.microsoft.com/office/2006/metadata/properties" ma:root="true" ma:fieldsID="0acc2d045b6d885d7546602352ea4923" ns2:_="">
    <xsd:import namespace="46bdfb98-cd19-4afb-8ea0-70611f62d7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bdfb98-cd19-4afb-8ea0-70611f62d7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0D13A1-DD3E-465B-AA43-0E073844ACB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CB4C3AC-6022-4ACF-882C-CFCC17697D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C004EF-78B1-4FE2-AFBC-2E98F0E252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bdfb98-cd19-4afb-8ea0-70611f62d7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2171</TotalTime>
  <Words>769</Words>
  <Application>Microsoft Office PowerPoint</Application>
  <PresentationFormat>Widescreen</PresentationFormat>
  <Paragraphs>196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</vt:lpstr>
      <vt:lpstr>Times New Roman</vt:lpstr>
      <vt:lpstr>Theme1</vt:lpstr>
      <vt:lpstr>PowerPoint Presentation</vt:lpstr>
      <vt:lpstr>OVERVIEW</vt:lpstr>
      <vt:lpstr>Abstract</vt:lpstr>
      <vt:lpstr>Literature Survey</vt:lpstr>
      <vt:lpstr>Objectives</vt:lpstr>
      <vt:lpstr>Existing Methods-Drawbacks</vt:lpstr>
      <vt:lpstr>Proposed Method</vt:lpstr>
      <vt:lpstr>Architecture Diagram</vt:lpstr>
      <vt:lpstr>Modules</vt:lpstr>
      <vt:lpstr>Modules</vt:lpstr>
      <vt:lpstr>Hardware and Software Details</vt:lpstr>
      <vt:lpstr>Time Line by Gantt Chart</vt:lpstr>
      <vt:lpstr>References</vt:lpstr>
      <vt:lpstr>Thank You!</vt:lpstr>
      <vt:lpstr>Any Queries?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 </cp:lastModifiedBy>
  <cp:revision>143</cp:revision>
  <dcterms:created xsi:type="dcterms:W3CDTF">2016-07-09T03:52:32Z</dcterms:created>
  <dcterms:modified xsi:type="dcterms:W3CDTF">2022-04-06T18:19:11Z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0x0101005A4512C0B84DE244BA1E7F5EC32263FC</vt:lpwstr>
  </property>
</Properties>
</file>