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3" r:id="rId8"/>
    <p:sldId id="274" r:id="rId9"/>
    <p:sldId id="261" r:id="rId10"/>
    <p:sldId id="271" r:id="rId11"/>
    <p:sldId id="276" r:id="rId12"/>
    <p:sldId id="277" r:id="rId13"/>
    <p:sldId id="275" r:id="rId14"/>
    <p:sldId id="262" r:id="rId15"/>
    <p:sldId id="270" r:id="rId16"/>
    <p:sldId id="264" r:id="rId17"/>
    <p:sldId id="279" r:id="rId18"/>
    <p:sldId id="280" r:id="rId19"/>
    <p:sldId id="268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3E81-6F66-1001-B5D5-95173219F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CD046-6D2E-C862-4486-A78E03CE47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5455-2FB8-6A9A-54F4-916C0342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03B2-3687-410F-9D3E-23508E80154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7581-297F-E754-F310-7682D1F8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2140-5D69-C6C1-9FDA-5B585511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E59E-0679-45B3-9805-EBEB4F81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76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D46F-2FCC-83C3-9BB3-9CFEB472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5FE0A-603F-A91F-1A80-BE1973007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1BEC1-5D95-2C62-9541-2E0865FA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03B2-3687-410F-9D3E-23508E80154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AE968-0C9A-5FC2-DCFA-6BCF7092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03B1-E3D0-ACB1-D3A7-AB4271DA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E59E-0679-45B3-9805-EBEB4F81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1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F409C-E918-1B1E-242D-FB80FD14E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80FF6-8CE0-37FA-D5CF-7E912FDD0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24B7A-1A27-A9EC-DC4A-4BDD588E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03B2-3687-410F-9D3E-23508E80154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BE269-8845-D67C-538C-F60DACFB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FAE6A-73EF-9740-933B-0A90EC2C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E59E-0679-45B3-9805-EBEB4F81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7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ACC5-A836-A1BB-1EE6-F8FF0EE54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EDFD-64CF-B1B5-4031-B1E1E3BF0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38F0-AD3D-EAB6-6C00-BDEAD20B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03B2-3687-410F-9D3E-23508E80154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F8B9-0C21-7571-9179-0CD83998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42BC6-5A34-0C27-EA31-0F4A50F1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E59E-0679-45B3-9805-EBEB4F81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52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7191-14CC-B6EE-4BD2-E3D751D0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E258A-3308-FE66-0D96-F11A281E7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5AD83-A1A6-F181-1729-741F167B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03B2-3687-410F-9D3E-23508E80154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523A2-1B7B-3476-3A43-8FCA5C75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FDEE0-8D76-3BE9-05B4-621B5D50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E59E-0679-45B3-9805-EBEB4F81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8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A4D9-B45F-D4B1-FB26-ADC400DD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C6AC-906E-0598-D54C-D559787E6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68F46-B2EB-4652-8903-E6541D8D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D8EAB-4E9B-A0CD-7DE4-C586B47E4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03B2-3687-410F-9D3E-23508E80154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04BCA-D1BE-0D7C-5A84-563553E5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A1A62-E8E8-20ED-2B26-6812CEE7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E59E-0679-45B3-9805-EBEB4F81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1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B3D6-1038-C0BC-EAA9-AB6F9103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2B20F-A186-88DD-3D6F-B03C8AE8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D6396-EA03-1369-8FB6-B24618DFD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8B8FD-0208-34C1-1800-39B2AD1A9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9040F-1B39-D250-C664-65AABC266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C690B3-CD2D-0856-C431-800CFC44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03B2-3687-410F-9D3E-23508E80154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EAA96-2F67-B6E0-8E68-7375814F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4FA18-991F-FFD8-C81F-A09E8CB7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E59E-0679-45B3-9805-EBEB4F81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61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A5F6-820B-3DEB-68B6-EDB5F56F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24206D-8612-6AEA-DF38-04E1BB9B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03B2-3687-410F-9D3E-23508E80154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292F0-B7A5-1880-4AF4-23C0B2BB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7AEC2-6075-08F9-326F-01CC02E7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E59E-0679-45B3-9805-EBEB4F81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76243-17E4-B893-B8DB-DDB24EFD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03B2-3687-410F-9D3E-23508E80154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FE16E-4545-492B-154F-3300F3DA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2E945-CBA2-0019-4B26-C9670CE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E59E-0679-45B3-9805-EBEB4F81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70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8DE4-3D8D-15E2-C38A-C21DFC5D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5BDC-14B0-BA32-07C0-F3CC1F89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6182D-37D7-5916-96F5-27CD20B65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36D1F-FC46-A69F-DDD5-15E5D7EE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03B2-3687-410F-9D3E-23508E80154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48938-BE91-E343-6EDB-F1E818C6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B2D9F-3B42-8E2F-B9C8-B3078162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E59E-0679-45B3-9805-EBEB4F81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23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699F-F2BC-367A-F4DA-CB8A67E2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E6B09-E9E5-9537-CE60-57FA0F03F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7883A-1FB5-958D-4592-EBDBD435D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F1E84-ED97-CE74-B138-A2D1FC34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D03B2-3687-410F-9D3E-23508E80154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F0A05-4B00-ADBB-250E-473AB940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3D11D-8A13-5707-CADE-DF2D9882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8E59E-0679-45B3-9805-EBEB4F81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9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D583A-C97F-E305-66B9-12BE85116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3198E-0012-9030-FD11-816BBD7C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AB9F8-79F4-E6E4-F9A7-B5F7AE07B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D03B2-3687-410F-9D3E-23508E80154A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1DE9-68B6-320E-AE3F-660D17AB3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5ADB5-6182-B5F5-656C-67298555F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8E59E-0679-45B3-9805-EBEB4F817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6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5396-EBB6-059D-900E-01B4411AD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Heart Disease with Machine Learning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E15E7-B4A3-ED0F-C0E4-7E135E7801B6}"/>
              </a:ext>
            </a:extLst>
          </p:cNvPr>
          <p:cNvSpPr txBox="1"/>
          <p:nvPr/>
        </p:nvSpPr>
        <p:spPr>
          <a:xfrm>
            <a:off x="6937409" y="4535308"/>
            <a:ext cx="3620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Presented by</a:t>
            </a:r>
          </a:p>
          <a:p>
            <a:r>
              <a:rPr lang="en-IN" dirty="0"/>
              <a:t>22026A0501 S Chandra Venkata Sai</a:t>
            </a:r>
          </a:p>
          <a:p>
            <a:r>
              <a:rPr lang="en-IN" dirty="0"/>
              <a:t>22026A0515 A Yasoda Kishore</a:t>
            </a:r>
          </a:p>
          <a:p>
            <a:r>
              <a:rPr lang="en-IN" dirty="0"/>
              <a:t>22026A0517 M Aditya Mani Krushna</a:t>
            </a:r>
          </a:p>
        </p:txBody>
      </p:sp>
    </p:spTree>
    <p:extLst>
      <p:ext uri="{BB962C8B-B14F-4D97-AF65-F5344CB8AC3E}">
        <p14:creationId xmlns:p14="http://schemas.microsoft.com/office/powerpoint/2010/main" val="121293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A774-E962-D254-6450-951A0272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VS Random Search</a:t>
            </a:r>
            <a:br>
              <a:rPr lang="en-US" dirty="0"/>
            </a:br>
            <a:r>
              <a:rPr lang="en-US" sz="3200" i="1" dirty="0"/>
              <a:t>“Two Ways to Tune”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24545D-E69C-0740-3122-03EC4E95EC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64" y="1825625"/>
            <a:ext cx="85752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05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A8D6-3FB9-1F60-8231-AAB53F4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  <a:br>
              <a:rPr lang="en-US" dirty="0"/>
            </a:br>
            <a:r>
              <a:rPr lang="en-US" sz="3200" i="1" dirty="0"/>
              <a:t>“Finding Good Parameters Reliably”</a:t>
            </a:r>
            <a:endParaRPr lang="en-IN" dirty="0"/>
          </a:p>
        </p:txBody>
      </p:sp>
      <p:pic>
        <p:nvPicPr>
          <p:cNvPr id="2056" name="Picture 8" descr="l6OfS">
            <a:extLst>
              <a:ext uri="{FF2B5EF4-FFF2-40B4-BE49-F238E27FC236}">
                <a16:creationId xmlns:a16="http://schemas.microsoft.com/office/drawing/2014/main" id="{DC1ABD33-5B57-AC42-E86B-F5029E7FF3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22" y="1825625"/>
            <a:ext cx="960995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49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E4F6F1-601E-9895-E811-A0D48208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Bagging VS Boosting</a:t>
            </a:r>
            <a:br>
              <a:rPr lang="en-US" dirty="0"/>
            </a:br>
            <a:r>
              <a:rPr lang="en-US" sz="3200" i="1" dirty="0"/>
              <a:t>“Two Ways to Combine Models”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C3C4D0A-66BA-68F2-A49A-F55D79045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72"/>
          <a:stretch/>
        </p:blipFill>
        <p:spPr>
          <a:xfrm>
            <a:off x="6494610" y="2311401"/>
            <a:ext cx="4859190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891FF-1D84-1C8F-F573-044789B1C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2"/>
          <a:stretch/>
        </p:blipFill>
        <p:spPr>
          <a:xfrm>
            <a:off x="706581" y="2311401"/>
            <a:ext cx="5389419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974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1A68-37A1-400A-B539-E386D19C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</a:t>
            </a:r>
            <a:br>
              <a:rPr lang="en-US" dirty="0"/>
            </a:br>
            <a:r>
              <a:rPr lang="en-US" sz="3200" i="1" dirty="0">
                <a:solidFill>
                  <a:prstClr val="black"/>
                </a:solidFill>
                <a:latin typeface="Calibri Light" panose="020F0302020204030204"/>
              </a:rPr>
              <a:t>“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The Accuracy Booster”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4733-4A5E-B900-D049-C4FFDF56A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Fits new models to the residual errors of previous models.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ED391-C71A-08AC-C555-F219E1781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25" y="2457450"/>
            <a:ext cx="77533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93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4410C-A547-89B9-70CB-C29BE027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Good is it?</a:t>
            </a:r>
            <a:br>
              <a:rPr lang="en-IN" dirty="0"/>
            </a:br>
            <a:r>
              <a:rPr lang="en-IN" sz="3200" i="1" dirty="0"/>
              <a:t>“Measuring Its Intelligence”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DE03C-2682-8CE3-1FDF-09299FD6E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and Confusion Matrix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39689E-C1A8-7A26-6358-7AC91FA1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645"/>
          <a:stretch/>
        </p:blipFill>
        <p:spPr>
          <a:xfrm>
            <a:off x="867555" y="2846482"/>
            <a:ext cx="10456890" cy="230962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88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B7152-3019-F393-1E3E-DE17DC853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7053-8E9A-0827-2C1C-1101CD26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of Decision Boundary with PCA</a:t>
            </a:r>
            <a:br>
              <a:rPr lang="en-US" dirty="0"/>
            </a:br>
            <a:r>
              <a:rPr lang="en-US" sz="3200" i="1" dirty="0"/>
              <a:t>“The Two-Dimensional View of High-Dimensional Choices”</a:t>
            </a:r>
            <a:endParaRPr lang="en-IN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E21CD4-0143-AA1C-CAFE-D90CE47971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26707" y="1825625"/>
            <a:ext cx="673858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558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7AF7-D1A4-7092-3FE8-D52D7B4D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App in Action</a:t>
            </a:r>
            <a:br>
              <a:rPr lang="en-IN" dirty="0"/>
            </a:br>
            <a:r>
              <a:rPr lang="en-IN" sz="3200" i="1" dirty="0"/>
              <a:t>“ML Meets Real Users”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AB192-6866-10C6-613C-32D8A4D00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with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Users enter health metrics</a:t>
            </a:r>
          </a:p>
          <a:p>
            <a:r>
              <a:rPr lang="en-US" dirty="0"/>
              <a:t>Returns Heart Disease Risk instantly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013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A3ABA0-A749-E71F-9AA8-549867C70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67" y="0"/>
            <a:ext cx="9704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2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3CCAE6-4FAE-C03F-B950-3DED585B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67" y="0"/>
            <a:ext cx="9704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EAC-F71A-3C1C-121F-02E8F4AC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Next?</a:t>
            </a:r>
            <a:br>
              <a:rPr lang="en-US" dirty="0"/>
            </a:br>
            <a:r>
              <a:rPr lang="en-US" sz="3200" i="1" dirty="0"/>
              <a:t>“From College Project to Real-World Tool”</a:t>
            </a:r>
            <a:endParaRPr lang="en-IN" sz="3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CC41C-596D-61C4-4566-C01CEA0ED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larger datasets</a:t>
            </a:r>
          </a:p>
          <a:p>
            <a:r>
              <a:rPr lang="en-US" dirty="0"/>
              <a:t>Improve model tuning</a:t>
            </a:r>
          </a:p>
          <a:p>
            <a:r>
              <a:rPr lang="en-US" dirty="0"/>
              <a:t>Deploy online or on mobile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0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AFE4-8EA7-4CA0-3231-DFF41298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Matters</a:t>
            </a:r>
            <a:br>
              <a:rPr lang="en-US" dirty="0"/>
            </a:br>
            <a:r>
              <a:rPr lang="en-US" sz="3200" i="1" dirty="0"/>
              <a:t>“A Healthy Heart Can’t Wait”</a:t>
            </a:r>
            <a:endParaRPr lang="en-IN" sz="3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0AD8A-79DD-B57C-1D4C-11AF6B61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is the #1 cause of death worldwide.</a:t>
            </a:r>
          </a:p>
          <a:p>
            <a:r>
              <a:rPr lang="en-US" dirty="0"/>
              <a:t>Early prediction can save lives.</a:t>
            </a:r>
          </a:p>
          <a:p>
            <a:r>
              <a:rPr lang="en-US" dirty="0"/>
              <a:t>Let’s see how machine learning can help.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288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D2F6-C6A4-891C-9092-2357ABEE02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60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574B-A6A9-08E8-6F3B-CC8D1957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Mission</a:t>
            </a:r>
            <a:br>
              <a:rPr lang="en-US" dirty="0"/>
            </a:br>
            <a:r>
              <a:rPr lang="en-US" sz="3200" i="1" dirty="0"/>
              <a:t>“Can Data Help Us Detect Danger Early?”</a:t>
            </a:r>
            <a:endParaRPr lang="en-IN" sz="3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2F541-96B5-A8D4-239D-05630779A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smart system to predict heart disease</a:t>
            </a:r>
          </a:p>
          <a:p>
            <a:r>
              <a:rPr lang="en-US" dirty="0"/>
              <a:t>Use real medical data</a:t>
            </a:r>
          </a:p>
          <a:p>
            <a:r>
              <a:rPr lang="en-US" dirty="0"/>
              <a:t>Make it simple for anyone to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95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FF48-E26E-C332-83D0-3C6B05AA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Meet the Dataset</a:t>
            </a:r>
            <a:br>
              <a:rPr lang="en-US" dirty="0"/>
            </a:br>
            <a:r>
              <a:rPr lang="en-US" sz="3200" i="1" dirty="0"/>
              <a:t>“The Clues from Real Patients”</a:t>
            </a:r>
            <a:endParaRPr lang="en-IN" sz="3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8488F-6554-8824-785C-CB490E73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heart.csv from Kaggle</a:t>
            </a:r>
          </a:p>
          <a:p>
            <a:r>
              <a:rPr lang="en-US" dirty="0"/>
              <a:t>Goal: Predict 1 (disease) or 0 (healthy)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16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EA599-A23B-7A7C-FC3E-242974F8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7" y="2290603"/>
            <a:ext cx="11688806" cy="2276793"/>
          </a:xfrm>
          <a:prstGeom prst="rect">
            <a:avLst/>
          </a:prstGeom>
        </p:spPr>
      </p:pic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195C3F63-E0EF-C0C9-05C6-06489312E650}"/>
              </a:ext>
            </a:extLst>
          </p:cNvPr>
          <p:cNvSpPr/>
          <p:nvPr/>
        </p:nvSpPr>
        <p:spPr>
          <a:xfrm>
            <a:off x="792754" y="246889"/>
            <a:ext cx="2893939" cy="2043714"/>
          </a:xfrm>
          <a:prstGeom prst="downArrowCallout">
            <a:avLst>
              <a:gd name="adj1" fmla="val 17258"/>
              <a:gd name="adj2" fmla="val 23710"/>
              <a:gd name="adj3" fmla="val 23710"/>
              <a:gd name="adj4" fmla="val 5538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ATA(Typical Angina), NAP(Non-anginal pain), ASY(Asymptomatic), REST(Resting Pain)</a:t>
            </a:r>
            <a:endParaRPr lang="en-IN" dirty="0"/>
          </a:p>
        </p:txBody>
      </p:sp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29F6FD27-C32B-D7BB-8854-24FCC5E5C9EC}"/>
              </a:ext>
            </a:extLst>
          </p:cNvPr>
          <p:cNvSpPr/>
          <p:nvPr/>
        </p:nvSpPr>
        <p:spPr>
          <a:xfrm>
            <a:off x="4773168" y="658367"/>
            <a:ext cx="2346960" cy="1632235"/>
          </a:xfrm>
          <a:prstGeom prst="downArrowCallout">
            <a:avLst>
              <a:gd name="adj1" fmla="val 17258"/>
              <a:gd name="adj2" fmla="val 23710"/>
              <a:gd name="adj3" fmla="val 23710"/>
              <a:gd name="adj4" fmla="val 6658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Normal, ST, LVH(Left Ventricular Hypertrophy)</a:t>
            </a:r>
            <a:endParaRPr lang="en-IN" dirty="0"/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F7AC76E5-28AB-0917-7154-F829D8D5DB76}"/>
              </a:ext>
            </a:extLst>
          </p:cNvPr>
          <p:cNvSpPr/>
          <p:nvPr/>
        </p:nvSpPr>
        <p:spPr>
          <a:xfrm>
            <a:off x="8781288" y="658367"/>
            <a:ext cx="1764792" cy="1632235"/>
          </a:xfrm>
          <a:prstGeom prst="downArrowCallout">
            <a:avLst>
              <a:gd name="adj1" fmla="val 17258"/>
              <a:gd name="adj2" fmla="val 23710"/>
              <a:gd name="adj3" fmla="val 23710"/>
              <a:gd name="adj4" fmla="val 55382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Up, Flat, Down</a:t>
            </a:r>
            <a:endParaRPr lang="en-IN" dirty="0"/>
          </a:p>
        </p:txBody>
      </p:sp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F9D78270-7937-820F-E27D-263AA87FA4A7}"/>
              </a:ext>
            </a:extLst>
          </p:cNvPr>
          <p:cNvSpPr/>
          <p:nvPr/>
        </p:nvSpPr>
        <p:spPr>
          <a:xfrm rot="10800000">
            <a:off x="4034027" y="4567396"/>
            <a:ext cx="2061972" cy="1536193"/>
          </a:xfrm>
          <a:prstGeom prst="downArrowCallo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81BECE-4F2C-A5DA-6A7B-0434C2B692BC}"/>
              </a:ext>
            </a:extLst>
          </p:cNvPr>
          <p:cNvSpPr txBox="1"/>
          <p:nvPr/>
        </p:nvSpPr>
        <p:spPr>
          <a:xfrm>
            <a:off x="4034026" y="5248656"/>
            <a:ext cx="2061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: &gt; 120 mg/dl</a:t>
            </a:r>
          </a:p>
          <a:p>
            <a:pPr algn="ctr"/>
            <a:r>
              <a:rPr lang="en-US" dirty="0"/>
              <a:t>0 : &lt;= 120 mg/dl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66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DD37-E146-925E-FF56-92E6E744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Cleansing the Data</a:t>
            </a:r>
            <a:br>
              <a:rPr lang="en-US" dirty="0"/>
            </a:br>
            <a:r>
              <a:rPr lang="en-US" sz="3200" i="1" dirty="0"/>
              <a:t>“Turning Raw Data into Gold”</a:t>
            </a:r>
            <a:endParaRPr lang="en-IN" sz="3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8161B-A6F3-EEC6-83BF-2CB60DF7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into Train/Test (80/20)</a:t>
            </a:r>
          </a:p>
          <a:p>
            <a:r>
              <a:rPr lang="en-US" dirty="0"/>
              <a:t>Encoded categorical data using One Hot Encoding</a:t>
            </a:r>
          </a:p>
          <a:p>
            <a:r>
              <a:rPr lang="en-US" dirty="0"/>
              <a:t>Scaled features using Standard Scaler</a:t>
            </a:r>
          </a:p>
          <a:p>
            <a:r>
              <a:rPr lang="en-US" dirty="0"/>
              <a:t>Tools: Column Transformer, Pipeline.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689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36383-FD5C-004F-655F-7DAE74590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440C11-FA3E-276A-49F9-F1B9B2B5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How does One-Hot Encoding work?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“Understanding How Distinct Values Become Unique Columns”</a:t>
            </a:r>
            <a:endParaRPr lang="en-IN" dirty="0"/>
          </a:p>
        </p:txBody>
      </p:sp>
      <p:pic>
        <p:nvPicPr>
          <p:cNvPr id="7" name="Picture 2" descr="Imgur">
            <a:extLst>
              <a:ext uri="{FF2B5EF4-FFF2-40B4-BE49-F238E27FC236}">
                <a16:creationId xmlns:a16="http://schemas.microsoft.com/office/drawing/2014/main" id="{1B9EC574-E2C2-273E-24BB-5B79179ECC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5575" y="2667794"/>
            <a:ext cx="68008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69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71286-2BBD-C3C1-D552-541110BF3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474C9-ECC4-1786-46EF-2F6D5E58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Scaling of Data work?</a:t>
            </a:r>
            <a:br>
              <a:rPr lang="en-US" dirty="0"/>
            </a:br>
            <a:r>
              <a:rPr lang="en-US" sz="3200" i="1" dirty="0"/>
              <a:t>“The Process of Bringing Variables to a Common Ground”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02AA74-9C2B-37D4-BCEC-D718FED4ED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0" b="22875"/>
          <a:stretch/>
        </p:blipFill>
        <p:spPr bwMode="auto">
          <a:xfrm>
            <a:off x="1589792" y="1785937"/>
            <a:ext cx="9012416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24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1569-3448-4C56-FFF8-BD662115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Brain of Our Project</a:t>
            </a:r>
            <a:br>
              <a:rPr lang="en-US" dirty="0"/>
            </a:br>
            <a:r>
              <a:rPr lang="en-US" sz="3200" i="1" dirty="0"/>
              <a:t>“The Machine Behind the Prediction”</a:t>
            </a:r>
            <a:endParaRPr lang="en-IN" sz="3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36BD2-74B5-784D-7B0A-DE3D6671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Trained multiple classification models (Logistic Regression, Random Forest, etc.)  </a:t>
            </a:r>
          </a:p>
          <a:p>
            <a:r>
              <a:rPr lang="en-IN" dirty="0"/>
              <a:t>Used </a:t>
            </a:r>
            <a:r>
              <a:rPr lang="en-IN" dirty="0" err="1"/>
              <a:t>GridSearchCV</a:t>
            </a:r>
            <a:r>
              <a:rPr lang="en-IN" dirty="0"/>
              <a:t> for hyperparameter tuning.</a:t>
            </a:r>
          </a:p>
          <a:p>
            <a:r>
              <a:rPr lang="en-IN" dirty="0"/>
              <a:t>Gradient Boosting gave the best accuracy on the train and test sets. </a:t>
            </a:r>
          </a:p>
          <a:p>
            <a:r>
              <a:rPr lang="en-IN" dirty="0"/>
              <a:t>Saved the final model as ‘</a:t>
            </a:r>
            <a:r>
              <a:rPr lang="en-IN" dirty="0" err="1"/>
              <a:t>models.pkl</a:t>
            </a:r>
            <a:r>
              <a:rPr lang="en-IN" dirty="0"/>
              <a:t>’ and preprocessing as ‘</a:t>
            </a:r>
            <a:r>
              <a:rPr lang="en-IN" dirty="0" err="1"/>
              <a:t>pipeline.pkl</a:t>
            </a:r>
            <a:r>
              <a:rPr lang="en-IN" dirty="0"/>
              <a:t>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272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434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Predicting Heart Disease with Machine Learning</vt:lpstr>
      <vt:lpstr>Why this Matters “A Healthy Heart Can’t Wait”</vt:lpstr>
      <vt:lpstr>Our Mission “Can Data Help Us Detect Danger Early?”</vt:lpstr>
      <vt:lpstr>Meet the Dataset “The Clues from Real Patients”</vt:lpstr>
      <vt:lpstr>PowerPoint Presentation</vt:lpstr>
      <vt:lpstr>Cleansing the Data “Turning Raw Data into Gold”</vt:lpstr>
      <vt:lpstr>How does One-Hot Encoding work? “Understanding How Distinct Values Become Unique Columns”</vt:lpstr>
      <vt:lpstr>How does the Scaling of Data work? “The Process of Bringing Variables to a Common Ground”</vt:lpstr>
      <vt:lpstr>The Brain of Our Project “The Machine Behind the Prediction”</vt:lpstr>
      <vt:lpstr>Grid Search VS Random Search “Two Ways to Tune”</vt:lpstr>
      <vt:lpstr>Grid Search CV “Finding Good Parameters Reliably”</vt:lpstr>
      <vt:lpstr>Bagging VS Boosting “Two Ways to Combine Models”</vt:lpstr>
      <vt:lpstr>Gradient Boosting “The Accuracy Booster”</vt:lpstr>
      <vt:lpstr>How Good is it? “Measuring Its Intelligence”</vt:lpstr>
      <vt:lpstr>Visualization of Decision Boundary with PCA “The Two-Dimensional View of High-Dimensional Choices”</vt:lpstr>
      <vt:lpstr>The App in Action “ML Meets Real Users”</vt:lpstr>
      <vt:lpstr>PowerPoint Presentation</vt:lpstr>
      <vt:lpstr>PowerPoint Presentation</vt:lpstr>
      <vt:lpstr>What’s Next? “From College Project to Real-World Tool”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 Venkata Sai Sarika</dc:creator>
  <cp:lastModifiedBy>Chandra Venkata Sai Sarika</cp:lastModifiedBy>
  <cp:revision>18</cp:revision>
  <dcterms:created xsi:type="dcterms:W3CDTF">2025-05-01T20:24:40Z</dcterms:created>
  <dcterms:modified xsi:type="dcterms:W3CDTF">2025-05-06T22:35:15Z</dcterms:modified>
</cp:coreProperties>
</file>