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69" r:id="rId3"/>
    <p:sldId id="257" r:id="rId4"/>
    <p:sldId id="274" r:id="rId5"/>
    <p:sldId id="275" r:id="rId6"/>
    <p:sldId id="273" r:id="rId7"/>
    <p:sldId id="277" r:id="rId8"/>
    <p:sldId id="268" r:id="rId9"/>
    <p:sldId id="272" r:id="rId10"/>
    <p:sldId id="270"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109/ICSSS49621.2020.920204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oi.org/10.26668/businessreview/2023.v8i6.2089" TargetMode="External"/><Relationship Id="rId4" Type="http://schemas.openxmlformats.org/officeDocument/2006/relationships/hyperlink" Target="https://doi.org/10.1016/j.chb.2023.10771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venkatacha1/Smart-competency-diagnostic-and-candiadate-profile-score-calculato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SMART COMPETENCY DIAGNOSTIC AND CANDIDATE PROFILE SCORE CALCULATOR</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CSE_155</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dirty="0" err="1">
                <a:solidFill>
                  <a:srgbClr val="17365D"/>
                </a:solidFill>
                <a:latin typeface="Cambria" panose="02040503050406030204" pitchFamily="18" charset="0"/>
                <a:ea typeface="Cambria" panose="02040503050406030204" pitchFamily="18" charset="0"/>
                <a:cs typeface="Verdana"/>
                <a:sym typeface="Verdana"/>
              </a:rPr>
              <a:t>Vishwanath</a:t>
            </a:r>
            <a:r>
              <a:rPr lang="en-GB" sz="1700" b="1" dirty="0">
                <a:solidFill>
                  <a:srgbClr val="17365D"/>
                </a:solidFill>
                <a:latin typeface="Cambria" panose="02040503050406030204" pitchFamily="18" charset="0"/>
                <a:ea typeface="Cambria" panose="02040503050406030204" pitchFamily="18" charset="0"/>
                <a:cs typeface="Verdana"/>
                <a:sym typeface="Verdana"/>
              </a:rPr>
              <a:t> Y</a:t>
            </a:r>
            <a:r>
              <a:rPr lang="en-GB" dirty="0">
                <a:latin typeface="Cambria" panose="02040503050406030204" pitchFamily="18" charset="0"/>
                <a:ea typeface="Cambria" panose="02040503050406030204" pitchFamily="18" charset="0"/>
              </a:rPr>
              <a:t>  </a:t>
            </a:r>
          </a:p>
          <a:p>
            <a:pPr marL="0" marR="0" lvl="0" indent="0" algn="l" rtl="0">
              <a:spcBef>
                <a:spcPts val="340"/>
              </a:spcBef>
              <a:spcAft>
                <a:spcPts val="0"/>
              </a:spcAft>
              <a:buClr>
                <a:srgbClr val="17365D"/>
              </a:buClr>
              <a:buSzPts val="1700"/>
              <a:buFont typeface="Arial"/>
              <a:buNone/>
            </a:pPr>
            <a:r>
              <a:rPr lang="en-GB" dirty="0">
                <a:latin typeface="Cambria" panose="02040503050406030204" pitchFamily="18" charset="0"/>
                <a:ea typeface="Cambria" panose="02040503050406030204" pitchFamily="18" charset="0"/>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1506272887"/>
              </p:ext>
            </p:extLst>
          </p:nvPr>
        </p:nvGraphicFramePr>
        <p:xfrm>
          <a:off x="553347" y="2721840"/>
          <a:ext cx="5926848" cy="2743260"/>
        </p:xfrm>
        <a:graphic>
          <a:graphicData uri="http://schemas.openxmlformats.org/drawingml/2006/table">
            <a:tbl>
              <a:tblPr firstRow="1" bandRow="1">
                <a:noFill/>
                <a:tableStyleId>{57690726-49DA-4552-BDEB-330DD8EA8BD9}</a:tableStyleId>
              </a:tblPr>
              <a:tblGrid>
                <a:gridCol w="2280535">
                  <a:extLst>
                    <a:ext uri="{9D8B030D-6E8A-4147-A177-3AD203B41FA5}">
                      <a16:colId xmlns:a16="http://schemas.microsoft.com/office/drawing/2014/main" val="20000"/>
                    </a:ext>
                  </a:extLst>
                </a:gridCol>
                <a:gridCol w="3646313">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20221CSE0056</a:t>
                      </a:r>
                    </a:p>
                    <a:p>
                      <a:pPr marL="0" marR="0" lvl="0" indent="0" algn="ctr" rtl="0">
                        <a:spcBef>
                          <a:spcPts val="0"/>
                        </a:spcBef>
                        <a:spcAft>
                          <a:spcPts val="0"/>
                        </a:spcAft>
                        <a:buNone/>
                      </a:pPr>
                      <a:r>
                        <a:rPr lang="en-US" sz="1800" u="none" strike="noStrike" cap="none" dirty="0"/>
                        <a:t>20221CSE0265</a:t>
                      </a:r>
                    </a:p>
                    <a:p>
                      <a:pPr marL="0" marR="0" lvl="0" indent="0" algn="ctr" rtl="0">
                        <a:spcBef>
                          <a:spcPts val="0"/>
                        </a:spcBef>
                        <a:spcAft>
                          <a:spcPts val="0"/>
                        </a:spcAft>
                        <a:buNone/>
                      </a:pPr>
                      <a:r>
                        <a:rPr lang="en-US" sz="1800" u="none" strike="noStrike" cap="none" dirty="0"/>
                        <a:t>20221CSE0479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PARNIKA RAJGURU</a:t>
                      </a:r>
                    </a:p>
                    <a:p>
                      <a:pPr marL="0" marR="0" lvl="0" indent="0" algn="ctr" rtl="0">
                        <a:spcBef>
                          <a:spcPts val="0"/>
                        </a:spcBef>
                        <a:spcAft>
                          <a:spcPts val="0"/>
                        </a:spcAft>
                        <a:buNone/>
                      </a:pPr>
                      <a:r>
                        <a:rPr lang="en-US" sz="1800" u="none" strike="noStrike" cap="none" dirty="0"/>
                        <a:t>POLANKI VENKATA CHARAN</a:t>
                      </a:r>
                    </a:p>
                    <a:p>
                      <a:pPr marL="0" marR="0" lvl="0" indent="0" algn="ctr" rtl="0">
                        <a:spcBef>
                          <a:spcPts val="0"/>
                        </a:spcBef>
                        <a:spcAft>
                          <a:spcPts val="0"/>
                        </a:spcAft>
                        <a:buNone/>
                      </a:pPr>
                      <a:r>
                        <a:rPr lang="en-US" sz="1800" u="none" strike="noStrike" cap="none" dirty="0"/>
                        <a:t>YUKTHI S MOHAN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dirty="0">
                <a:solidFill>
                  <a:schemeClr val="accent1"/>
                </a:solidFill>
                <a:latin typeface="Cambria" panose="02040503050406030204" pitchFamily="18" charset="0"/>
                <a:ea typeface="Cambria" panose="02040503050406030204" pitchFamily="18" charset="0"/>
                <a:cs typeface="Verdana"/>
                <a:sym typeface="Verdana"/>
              </a:rPr>
              <a:t>B-</a:t>
            </a:r>
            <a:r>
              <a:rPr lang="en-US" sz="1800" b="1" dirty="0" err="1">
                <a:solidFill>
                  <a:schemeClr val="accent1"/>
                </a:solidFill>
                <a:latin typeface="Cambria" panose="02040503050406030204" pitchFamily="18" charset="0"/>
                <a:ea typeface="Cambria" panose="02040503050406030204" pitchFamily="18" charset="0"/>
                <a:cs typeface="Verdana"/>
                <a:sym typeface="Verdana"/>
              </a:rPr>
              <a:t>tech,Computer</a:t>
            </a:r>
            <a:r>
              <a:rPr lang="en-US" sz="1800" b="1" dirty="0">
                <a:solidFill>
                  <a:schemeClr val="accent1"/>
                </a:solidFill>
                <a:latin typeface="Cambria" panose="02040503050406030204" pitchFamily="18" charset="0"/>
                <a:ea typeface="Cambria" panose="02040503050406030204" pitchFamily="18" charset="0"/>
                <a:cs typeface="Verdana"/>
                <a:sym typeface="Verdana"/>
              </a:rPr>
              <a:t> Science And Engineering</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err="1">
                <a:solidFill>
                  <a:srgbClr val="FF0000"/>
                </a:solidFill>
                <a:latin typeface="Cambria" panose="02040503050406030204" pitchFamily="18" charset="0"/>
                <a:ea typeface="Cambria" panose="02040503050406030204" pitchFamily="18" charset="0"/>
                <a:cs typeface="Verdana"/>
                <a:sym typeface="Verdana"/>
              </a:rPr>
              <a:t>Dr.Asif</a:t>
            </a:r>
            <a:r>
              <a:rPr lang="en-US" sz="1800" b="1" dirty="0">
                <a:solidFill>
                  <a:srgbClr val="FF0000"/>
                </a:solidFill>
                <a:latin typeface="Cambria" panose="02040503050406030204" pitchFamily="18" charset="0"/>
                <a:ea typeface="Cambria" panose="02040503050406030204" pitchFamily="18" charset="0"/>
                <a:cs typeface="Verdana"/>
                <a:sym typeface="Verdana"/>
              </a:rPr>
              <a:t> Mohammed</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err="1">
                <a:solidFill>
                  <a:srgbClr val="FF0000"/>
                </a:solidFill>
                <a:latin typeface="Cambria" panose="02040503050406030204" pitchFamily="18" charset="0"/>
                <a:ea typeface="Cambria" panose="02040503050406030204" pitchFamily="18" charset="0"/>
                <a:cs typeface="Verdana"/>
                <a:sym typeface="Verdana"/>
              </a:rPr>
              <a:t>Dr.Jayavadivel</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 Ravi</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917238" cy="484061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SzPct val="100000"/>
              <a:buNone/>
            </a:pPr>
            <a:endParaRPr sz="1800"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A2C9A6CA-35B1-4DA0-9568-C62305FE0FEA}"/>
              </a:ext>
            </a:extLst>
          </p:cNvPr>
          <p:cNvPicPr>
            <a:picLocks noChangeAspect="1"/>
          </p:cNvPicPr>
          <p:nvPr/>
        </p:nvPicPr>
        <p:blipFill>
          <a:blip r:embed="rId3"/>
          <a:stretch>
            <a:fillRect/>
          </a:stretch>
        </p:blipFill>
        <p:spPr>
          <a:xfrm>
            <a:off x="1043360" y="1143000"/>
            <a:ext cx="9048006" cy="4840610"/>
          </a:xfrm>
          <a:prstGeom prst="rect">
            <a:avLst/>
          </a:prstGeom>
        </p:spPr>
      </p:pic>
    </p:spTree>
    <p:extLst>
      <p:ext uri="{BB962C8B-B14F-4D97-AF65-F5344CB8AC3E}">
        <p14:creationId xmlns:p14="http://schemas.microsoft.com/office/powerpoint/2010/main" val="47989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957263"/>
            <a:ext cx="10668000" cy="5138738"/>
          </a:xfrm>
          <a:prstGeom prst="rect">
            <a:avLst/>
          </a:prstGeom>
          <a:noFill/>
          <a:ln>
            <a:noFill/>
          </a:ln>
        </p:spPr>
        <p:txBody>
          <a:bodyPr spcFirstLastPara="1" wrap="square" lIns="91425" tIns="45700" rIns="91425" bIns="45700" anchor="t" anchorCtr="0">
            <a:normAutofit/>
          </a:bodyPr>
          <a:lstStyle/>
          <a:p>
            <a:r>
              <a:rPr lang="en-IN" sz="1800" b="1" dirty="0"/>
              <a:t>[1]</a:t>
            </a:r>
            <a:r>
              <a:rPr lang="en-IN" sz="1800" dirty="0"/>
              <a:t> Z. Zheng, Z. </a:t>
            </a:r>
            <a:r>
              <a:rPr lang="en-IN" sz="1800" dirty="0" err="1"/>
              <a:t>Qiu</a:t>
            </a:r>
            <a:r>
              <a:rPr lang="en-IN" sz="1800" dirty="0"/>
              <a:t>, X. Hu, L. Wu, H. Zhu, and H. </a:t>
            </a:r>
            <a:r>
              <a:rPr lang="en-IN" sz="1800" dirty="0" err="1"/>
              <a:t>Xiong</a:t>
            </a:r>
            <a:r>
              <a:rPr lang="en-IN" sz="1800" dirty="0"/>
              <a:t>, “Generative Job Recommendations with Large Language Model,” </a:t>
            </a:r>
            <a:r>
              <a:rPr lang="en-IN" sz="1800" i="1" dirty="0" err="1"/>
              <a:t>arXiv</a:t>
            </a:r>
            <a:r>
              <a:rPr lang="en-IN" sz="1800" i="1" dirty="0"/>
              <a:t> preprint</a:t>
            </a:r>
            <a:r>
              <a:rPr lang="en-IN" sz="1800" dirty="0"/>
              <a:t>, 2023. </a:t>
            </a:r>
            <a:endParaRPr lang="en-US" sz="1800" u="sng" dirty="0"/>
          </a:p>
          <a:p>
            <a:pPr marL="76200" indent="0">
              <a:buNone/>
            </a:pPr>
            <a:r>
              <a:rPr lang="en-IN" sz="1800" u="sng" dirty="0">
                <a:solidFill>
                  <a:schemeClr val="bg2">
                    <a:lumMod val="60000"/>
                    <a:lumOff val="40000"/>
                  </a:schemeClr>
                </a:solidFill>
                <a:hlinkClick r:id="rId3"/>
              </a:rPr>
              <a:t> https://doi.org/10.1109/ICSSS49621.2020.9202046</a:t>
            </a:r>
            <a:endParaRPr lang="en-IN" sz="1800" u="sng" dirty="0">
              <a:solidFill>
                <a:schemeClr val="bg2">
                  <a:lumMod val="60000"/>
                  <a:lumOff val="40000"/>
                </a:schemeClr>
              </a:solidFill>
            </a:endParaRPr>
          </a:p>
          <a:p>
            <a:pPr marL="76200" indent="0">
              <a:buNone/>
            </a:pPr>
            <a:endParaRPr lang="en-IN" sz="1800" dirty="0"/>
          </a:p>
          <a:p>
            <a:r>
              <a:rPr lang="en-IN" sz="1800" b="1" dirty="0"/>
              <a:t>[2]</a:t>
            </a:r>
            <a:r>
              <a:rPr lang="en-IN" sz="1800" dirty="0"/>
              <a:t> X. Han, C. Zhu, X. Hu, C. Qin, X. Zhao, and H. Zhu, “Adapting Job Recommendations to User Preference Drift with </a:t>
            </a:r>
            <a:r>
              <a:rPr lang="en-IN" sz="1800" dirty="0" err="1"/>
              <a:t>Behavioral</a:t>
            </a:r>
            <a:r>
              <a:rPr lang="en-IN" sz="1800" dirty="0"/>
              <a:t>‐Semantic Fusion Learning,” </a:t>
            </a:r>
            <a:endParaRPr lang="en-IN" sz="1800" u="sng" dirty="0">
              <a:solidFill>
                <a:schemeClr val="bg2">
                  <a:lumMod val="60000"/>
                  <a:lumOff val="40000"/>
                </a:schemeClr>
              </a:solidFill>
            </a:endParaRPr>
          </a:p>
          <a:p>
            <a:pPr marL="76200" indent="0">
              <a:buNone/>
            </a:pPr>
            <a:r>
              <a:rPr lang="en-IN" sz="1800" dirty="0">
                <a:hlinkClick r:id="rId4"/>
              </a:rPr>
              <a:t>https://doi.org/10.1016/j.chb.2023.107713</a:t>
            </a:r>
            <a:endParaRPr lang="en-IN" sz="1800" dirty="0"/>
          </a:p>
          <a:p>
            <a:pPr marL="76200" indent="0">
              <a:buNone/>
            </a:pPr>
            <a:endParaRPr lang="en-IN" sz="1800" dirty="0"/>
          </a:p>
          <a:p>
            <a:r>
              <a:rPr lang="en-US" sz="1800" b="1" dirty="0"/>
              <a:t>3]</a:t>
            </a:r>
            <a:r>
              <a:rPr lang="en-US" sz="1800" dirty="0"/>
              <a:t> S. A. </a:t>
            </a:r>
            <a:r>
              <a:rPr lang="en-US" sz="1800" dirty="0" err="1"/>
              <a:t>Alsaif</a:t>
            </a:r>
            <a:r>
              <a:rPr lang="en-US" sz="1800" dirty="0"/>
              <a:t>, M. S. </a:t>
            </a:r>
            <a:r>
              <a:rPr lang="en-US" sz="1800" dirty="0" err="1"/>
              <a:t>Hidri</a:t>
            </a:r>
            <a:r>
              <a:rPr lang="en-US" sz="1800" dirty="0"/>
              <a:t>, H. A. </a:t>
            </a:r>
            <a:r>
              <a:rPr lang="en-US" sz="1800" dirty="0" err="1"/>
              <a:t>Eleraky</a:t>
            </a:r>
            <a:r>
              <a:rPr lang="en-US" sz="1800" dirty="0"/>
              <a:t>, I. </a:t>
            </a:r>
            <a:r>
              <a:rPr lang="en-US" sz="1800" dirty="0" err="1"/>
              <a:t>Ferjani</a:t>
            </a:r>
            <a:r>
              <a:rPr lang="en-US" sz="1800" dirty="0"/>
              <a:t>, and R. </a:t>
            </a:r>
            <a:r>
              <a:rPr lang="en-US" sz="1800" dirty="0" err="1"/>
              <a:t>Amami</a:t>
            </a:r>
            <a:r>
              <a:rPr lang="en-US" sz="1800" dirty="0"/>
              <a:t>, “Learning-Based Matched Representation System for Job Recommendation,”</a:t>
            </a:r>
          </a:p>
          <a:p>
            <a:pPr marL="76200" indent="0">
              <a:buNone/>
            </a:pPr>
            <a:r>
              <a:rPr lang="en-US" sz="1800" dirty="0"/>
              <a:t> </a:t>
            </a:r>
            <a:r>
              <a:rPr lang="en-IN" sz="1800" dirty="0"/>
              <a:t> </a:t>
            </a:r>
            <a:r>
              <a:rPr lang="en-IN" sz="1800" u="sng" dirty="0">
                <a:solidFill>
                  <a:schemeClr val="bg2">
                    <a:lumMod val="60000"/>
                    <a:lumOff val="40000"/>
                  </a:schemeClr>
                </a:solidFill>
              </a:rPr>
              <a:t>https://doi.org/10.26668/</a:t>
            </a:r>
            <a:r>
              <a:rPr lang="en-IN" sz="1800" u="sng" dirty="0">
                <a:solidFill>
                  <a:schemeClr val="bg2">
                    <a:lumMod val="60000"/>
                    <a:lumOff val="40000"/>
                  </a:schemeClr>
                </a:solidFill>
                <a:hlinkClick r:id="rId5"/>
              </a:rPr>
              <a:t>businessreview</a:t>
            </a:r>
            <a:r>
              <a:rPr lang="en-IN" sz="1800" u="sng" baseline="-25000" dirty="0">
                <a:solidFill>
                  <a:schemeClr val="bg2">
                    <a:lumMod val="60000"/>
                    <a:lumOff val="40000"/>
                  </a:schemeClr>
                </a:solidFill>
              </a:rPr>
              <a:t>/</a:t>
            </a:r>
            <a:r>
              <a:rPr lang="en-IN" sz="1800" u="sng" dirty="0">
                <a:solidFill>
                  <a:schemeClr val="bg2">
                    <a:lumMod val="60000"/>
                    <a:lumOff val="40000"/>
                  </a:schemeClr>
                </a:solidFill>
              </a:rPr>
              <a:t>2023.v8i6.2089</a:t>
            </a:r>
          </a:p>
          <a:p>
            <a:pPr marL="152400" indent="0">
              <a:spcBef>
                <a:spcPts val="0"/>
              </a:spcBef>
              <a:buNone/>
            </a:pPr>
            <a:endParaRPr sz="1800"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1748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278</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a:t>
            </a:r>
            <a:r>
              <a:rPr lang="en-US" sz="1800" dirty="0">
                <a:latin typeface="Cambria" panose="02040503050406030204" pitchFamily="18" charset="0"/>
                <a:ea typeface="Cambria" panose="02040503050406030204" pitchFamily="18" charset="0"/>
              </a:rPr>
              <a:t> Presidency University</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 </a:t>
            </a:r>
            <a:r>
              <a:rPr lang="en-US" sz="1800" dirty="0">
                <a:latin typeface="Cambria" panose="02040503050406030204" pitchFamily="18" charset="0"/>
                <a:ea typeface="Cambria" panose="02040503050406030204" pitchFamily="18" charset="0"/>
              </a:rPr>
              <a:t>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 : </a:t>
            </a:r>
            <a:r>
              <a:rPr lang="en-US" sz="1800" dirty="0"/>
              <a:t>A smart, AI-powered employment platform that helps job seekers by assessing their skills, identifying gaps, and recommending suitable jobs and training programs. Through a competency test, the system provides personalized career paths, adaptive learning recommendations, real-time job market insights, and verified skill certifications—making job hunting and upskilling more efficient and tailored to each individual.</a:t>
            </a: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957263"/>
            <a:ext cx="11174268" cy="4433309"/>
          </a:xfrm>
          <a:prstGeom prst="rect">
            <a:avLst/>
          </a:prstGeom>
          <a:noFill/>
          <a:ln>
            <a:noFill/>
          </a:ln>
        </p:spPr>
        <p:txBody>
          <a:bodyPr spcFirstLastPara="1" wrap="square" lIns="91425" tIns="45700" rIns="91425" bIns="45700" anchor="t" anchorCtr="0">
            <a:normAutofit fontScale="70000" lnSpcReduction="20000"/>
          </a:bodyPr>
          <a:lstStyle/>
          <a:p>
            <a:pPr marL="152400" indent="0" algn="just">
              <a:lnSpc>
                <a:spcPct val="200000"/>
              </a:lnSpc>
              <a:spcBef>
                <a:spcPts val="0"/>
              </a:spcBef>
              <a:buNone/>
            </a:pP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sz="2600" dirty="0"/>
              <a:t>Most existing employment portals only list job openings without providing personalized insights into a candidate’s true competencies or skill gaps. As a result, job seekers often apply for roles blindly, while recruiters spend extra time evaluating suitability beyond resumes. Training resources are available, but they are rarely tailored to individual needs, leading to wasted effort. There is a need for a smart, AI-powered platform that can assess competencies, calculate a unified profile score, identify skill gaps, and recommend both suitable jobs and targeted training programs — all in one place.</a:t>
            </a:r>
            <a:endParaRPr lang="en-US" sz="26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6A17D396-5B1B-469C-92E2-8AC71D63E6A6}"/>
              </a:ext>
            </a:extLst>
          </p:cNvPr>
          <p:cNvSpPr>
            <a:spLocks noChangeArrowheads="1"/>
          </p:cNvSpPr>
          <p:nvPr/>
        </p:nvSpPr>
        <p:spPr bwMode="auto">
          <a:xfrm>
            <a:off x="868218" y="2243052"/>
            <a:ext cx="10668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Arial" panose="020B0604020202020204" pitchFamily="34"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Objectives:</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pPr>
            <a:r>
              <a:rPr lang="en-IN" sz="1800" dirty="0">
                <a:solidFill>
                  <a:schemeClr val="tx1"/>
                </a:solidFill>
              </a:rPr>
              <a:t>Evaluate candidates smartly</a:t>
            </a:r>
          </a:p>
          <a:p>
            <a:pPr marL="495300" indent="-342900" algn="just">
              <a:lnSpc>
                <a:spcPct val="200000"/>
              </a:lnSpc>
              <a:spcBef>
                <a:spcPts val="0"/>
              </a:spcBef>
            </a:pPr>
            <a:r>
              <a:rPr lang="en-US" sz="1800" dirty="0">
                <a:solidFill>
                  <a:schemeClr val="tx1"/>
                </a:solidFill>
              </a:rPr>
              <a:t>Generate an overall competency score</a:t>
            </a:r>
          </a:p>
          <a:p>
            <a:pPr marL="495300" indent="-342900" algn="just">
              <a:lnSpc>
                <a:spcPct val="200000"/>
              </a:lnSpc>
              <a:spcBef>
                <a:spcPts val="0"/>
              </a:spcBef>
            </a:pPr>
            <a:r>
              <a:rPr lang="en-IN" sz="1800" dirty="0">
                <a:solidFill>
                  <a:schemeClr val="tx1"/>
                </a:solidFill>
              </a:rPr>
              <a:t>Identify skill gaps</a:t>
            </a:r>
          </a:p>
          <a:p>
            <a:pPr marL="495300" indent="-342900" algn="just">
              <a:lnSpc>
                <a:spcPct val="200000"/>
              </a:lnSpc>
              <a:spcBef>
                <a:spcPts val="0"/>
              </a:spcBef>
            </a:pPr>
            <a:r>
              <a:rPr lang="en-IN" sz="1800" dirty="0">
                <a:solidFill>
                  <a:schemeClr val="tx1"/>
                </a:solidFill>
              </a:rPr>
              <a:t>Recommend the right jobs </a:t>
            </a:r>
          </a:p>
          <a:p>
            <a:pPr marL="495300" indent="-342900" algn="just">
              <a:lnSpc>
                <a:spcPct val="200000"/>
              </a:lnSpc>
              <a:spcBef>
                <a:spcPts val="0"/>
              </a:spcBef>
            </a:pPr>
            <a:r>
              <a:rPr lang="en-IN" sz="1800" dirty="0">
                <a:solidFill>
                  <a:schemeClr val="tx1"/>
                </a:solidFill>
              </a:rPr>
              <a:t>Suggest targeted training </a:t>
            </a:r>
          </a:p>
          <a:p>
            <a:pPr marL="495300" indent="-342900" algn="just">
              <a:lnSpc>
                <a:spcPct val="200000"/>
              </a:lnSpc>
              <a:spcBef>
                <a:spcPts val="0"/>
              </a:spcBef>
            </a:pPr>
            <a:r>
              <a:rPr lang="en-IN" sz="1800" dirty="0">
                <a:solidFill>
                  <a:schemeClr val="tx1"/>
                </a:solidFill>
              </a:rPr>
              <a:t>Provide real-time market insights</a:t>
            </a:r>
          </a:p>
          <a:p>
            <a:pPr marL="152400" indent="0" algn="just">
              <a:lnSpc>
                <a:spcPct val="200000"/>
              </a:lnSpc>
              <a:spcBef>
                <a:spcPts val="0"/>
              </a:spcBef>
              <a:buNone/>
            </a:pPr>
            <a:endParaRPr lang="en-US" sz="1800" dirty="0">
              <a:solidFill>
                <a:schemeClr val="tx1"/>
              </a:solidFill>
              <a:latin typeface="Cambria" panose="02040503050406030204" pitchFamily="18" charset="0"/>
              <a:ea typeface="Cambria" panose="02040503050406030204" pitchFamily="18" charset="0"/>
            </a:endParaRPr>
          </a:p>
          <a:p>
            <a:pPr marL="152400" indent="0" algn="just">
              <a:lnSpc>
                <a:spcPct val="200000"/>
              </a:lnSpc>
              <a:spcBef>
                <a:spcPts val="0"/>
              </a:spcBef>
              <a:buNone/>
            </a:pP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797955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A5C5-08ED-446F-B359-1E2A9DE46E21}"/>
              </a:ext>
            </a:extLst>
          </p:cNvPr>
          <p:cNvSpPr>
            <a:spLocks noGrp="1"/>
          </p:cNvSpPr>
          <p:nvPr>
            <p:ph type="title"/>
          </p:nvPr>
        </p:nvSpPr>
        <p:spPr/>
        <p:txBody>
          <a:bodyPr/>
          <a:lstStyle/>
          <a:p>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Background  and Related Work for title Selection</a:t>
            </a:r>
            <a:br>
              <a:rPr lang="en-US" dirty="0">
                <a:latin typeface="Cambria" panose="02040503050406030204" pitchFamily="18" charset="0"/>
                <a:ea typeface="Cambria" panose="02040503050406030204" pitchFamily="18" charset="0"/>
              </a:rPr>
            </a:br>
            <a:endParaRPr lang="en-IN" dirty="0"/>
          </a:p>
        </p:txBody>
      </p:sp>
      <p:sp>
        <p:nvSpPr>
          <p:cNvPr id="3" name="Text Placeholder 2">
            <a:extLst>
              <a:ext uri="{FF2B5EF4-FFF2-40B4-BE49-F238E27FC236}">
                <a16:creationId xmlns:a16="http://schemas.microsoft.com/office/drawing/2014/main" id="{B573833C-BE1F-403F-A67D-DF8345654C51}"/>
              </a:ext>
            </a:extLst>
          </p:cNvPr>
          <p:cNvSpPr>
            <a:spLocks noGrp="1"/>
          </p:cNvSpPr>
          <p:nvPr>
            <p:ph type="body" idx="1"/>
          </p:nvPr>
        </p:nvSpPr>
        <p:spPr/>
        <p:txBody>
          <a:bodyPr>
            <a:normAutofit/>
          </a:bodyPr>
          <a:lstStyle/>
          <a:p>
            <a:r>
              <a:rPr lang="en-IN" sz="1800" dirty="0"/>
              <a:t>Traditional job portals </a:t>
            </a:r>
          </a:p>
          <a:p>
            <a:endParaRPr lang="en-IN" sz="1800" dirty="0"/>
          </a:p>
          <a:p>
            <a:r>
              <a:rPr lang="en-IN" sz="1800" dirty="0"/>
              <a:t>Skill assessments are fragmented</a:t>
            </a:r>
          </a:p>
          <a:p>
            <a:endParaRPr lang="en-IN" sz="1800" dirty="0"/>
          </a:p>
          <a:p>
            <a:r>
              <a:rPr lang="en-IN" sz="1800" dirty="0"/>
              <a:t>Recruiters face inefficiencies</a:t>
            </a:r>
          </a:p>
          <a:p>
            <a:endParaRPr lang="en-IN" sz="1800" dirty="0"/>
          </a:p>
          <a:p>
            <a:r>
              <a:rPr lang="en-IN" sz="1800" dirty="0"/>
              <a:t>Candidates lack clarity</a:t>
            </a:r>
          </a:p>
          <a:p>
            <a:endParaRPr lang="en-IN" sz="1800" dirty="0"/>
          </a:p>
          <a:p>
            <a:r>
              <a:rPr lang="en-IN" sz="1800" dirty="0"/>
              <a:t>Industry demand for data-driven hiring</a:t>
            </a:r>
          </a:p>
          <a:p>
            <a:pPr marL="76200" indent="0">
              <a:buNone/>
            </a:pPr>
            <a:r>
              <a:rPr lang="en-IN" sz="1800" dirty="0"/>
              <a:t> </a:t>
            </a:r>
          </a:p>
          <a:p>
            <a:r>
              <a:rPr lang="en-IN" sz="1800" dirty="0"/>
              <a:t>AI-powered unified scoring systems</a:t>
            </a:r>
          </a:p>
        </p:txBody>
      </p:sp>
    </p:spTree>
    <p:extLst>
      <p:ext uri="{BB962C8B-B14F-4D97-AF65-F5344CB8AC3E}">
        <p14:creationId xmlns:p14="http://schemas.microsoft.com/office/powerpoint/2010/main" val="4070204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495300" indent="-342900" algn="just">
              <a:spcBef>
                <a:spcPts val="0"/>
              </a:spcBef>
              <a:buSzPct val="100000"/>
            </a:pPr>
            <a:r>
              <a:rPr lang="en-IN" sz="2200" dirty="0"/>
              <a:t>Frontend</a:t>
            </a:r>
            <a:r>
              <a:rPr lang="en-IN" sz="1800" dirty="0"/>
              <a:t> – React.js</a:t>
            </a:r>
          </a:p>
          <a:p>
            <a:pPr marL="495300" indent="-342900" algn="just">
              <a:spcBef>
                <a:spcPts val="0"/>
              </a:spcBef>
              <a:buSzPct val="100000"/>
            </a:pPr>
            <a:endParaRPr lang="en-IN" sz="1800" dirty="0"/>
          </a:p>
          <a:p>
            <a:pPr marL="495300" indent="-342900" algn="just">
              <a:spcBef>
                <a:spcPts val="0"/>
              </a:spcBef>
              <a:buSzPct val="100000"/>
            </a:pPr>
            <a:r>
              <a:rPr lang="en-IN" sz="2200" dirty="0"/>
              <a:t>Backend</a:t>
            </a:r>
            <a:r>
              <a:rPr lang="en-IN" sz="1800" dirty="0"/>
              <a:t> – </a:t>
            </a:r>
            <a:r>
              <a:rPr lang="en-IN" sz="1800" dirty="0" err="1"/>
              <a:t>Node.js+Express</a:t>
            </a:r>
            <a:endParaRPr lang="en-IN" sz="1800" dirty="0"/>
          </a:p>
          <a:p>
            <a:pPr marL="495300" indent="-342900" algn="just">
              <a:spcBef>
                <a:spcPts val="0"/>
              </a:spcBef>
              <a:buSzPct val="100000"/>
            </a:pPr>
            <a:endParaRPr lang="en-IN" sz="1800" dirty="0"/>
          </a:p>
          <a:p>
            <a:pPr marL="495300" indent="-342900" algn="just">
              <a:spcBef>
                <a:spcPts val="0"/>
              </a:spcBef>
              <a:buSzPct val="100000"/>
            </a:pPr>
            <a:r>
              <a:rPr lang="en-IN" sz="2200" dirty="0"/>
              <a:t>Database</a:t>
            </a:r>
            <a:r>
              <a:rPr lang="en-IN" sz="1800" dirty="0"/>
              <a:t> – MongoDB</a:t>
            </a:r>
          </a:p>
          <a:p>
            <a:pPr marL="495300" indent="-342900" algn="just">
              <a:spcBef>
                <a:spcPts val="0"/>
              </a:spcBef>
              <a:buSzPct val="100000"/>
            </a:pPr>
            <a:endParaRPr lang="en-IN" sz="1800" dirty="0"/>
          </a:p>
          <a:p>
            <a:pPr marL="495300" indent="-342900" algn="just">
              <a:spcBef>
                <a:spcPts val="0"/>
              </a:spcBef>
              <a:buSzPct val="100000"/>
            </a:pPr>
            <a:r>
              <a:rPr lang="en-IN" sz="2200" dirty="0"/>
              <a:t>AI/ML Framework </a:t>
            </a:r>
            <a:r>
              <a:rPr lang="en-IN" sz="1800" dirty="0"/>
              <a:t>- </a:t>
            </a:r>
            <a:r>
              <a:rPr lang="en-IN" sz="1800" dirty="0" err="1"/>
              <a:t>PyTorch</a:t>
            </a:r>
            <a:r>
              <a:rPr lang="en-IN" sz="1800" dirty="0"/>
              <a:t> / </a:t>
            </a:r>
            <a:r>
              <a:rPr lang="en-IN" sz="1800" dirty="0" err="1"/>
              <a:t>Scikit</a:t>
            </a:r>
            <a:r>
              <a:rPr lang="en-IN" sz="1800" dirty="0"/>
              <a:t>-learn</a:t>
            </a:r>
          </a:p>
          <a:p>
            <a:pPr marL="152400" indent="0" algn="just">
              <a:spcBef>
                <a:spcPts val="0"/>
              </a:spcBef>
              <a:buSzPct val="100000"/>
              <a:buNone/>
            </a:pPr>
            <a:endParaRPr lang="en-IN" sz="1800" dirty="0"/>
          </a:p>
          <a:p>
            <a:pPr marL="438150" indent="-285750" algn="just">
              <a:spcBef>
                <a:spcPts val="0"/>
              </a:spcBef>
              <a:buSzPct val="100000"/>
            </a:pPr>
            <a:r>
              <a:rPr lang="en-IN" sz="2200" dirty="0"/>
              <a:t>Authentication</a:t>
            </a:r>
            <a:r>
              <a:rPr lang="en-IN" sz="1800" dirty="0"/>
              <a:t> – JWT Tokens</a:t>
            </a:r>
          </a:p>
          <a:p>
            <a:pPr marL="495300" indent="-342900" algn="just">
              <a:spcBef>
                <a:spcPts val="0"/>
              </a:spcBef>
              <a:buSzPct val="100000"/>
            </a:pPr>
            <a:endParaRPr lang="en-IN" sz="1800" dirty="0"/>
          </a:p>
          <a:p>
            <a:pPr marL="495300" indent="-342900" algn="just">
              <a:spcBef>
                <a:spcPts val="0"/>
              </a:spcBef>
              <a:buSzPct val="100000"/>
            </a:pPr>
            <a:r>
              <a:rPr lang="en-IN" sz="2200" dirty="0"/>
              <a:t>Visualization</a:t>
            </a:r>
            <a:r>
              <a:rPr lang="en-IN" sz="1800" dirty="0"/>
              <a:t> - Chart.js/D3.js</a:t>
            </a:r>
            <a:endParaRPr lang="en-US"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20D8-7CCB-4FB2-8D27-14DA94D03F83}"/>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Innovation</a:t>
            </a:r>
            <a:endParaRPr lang="en-IN" dirty="0"/>
          </a:p>
        </p:txBody>
      </p:sp>
      <p:sp>
        <p:nvSpPr>
          <p:cNvPr id="3" name="Text Placeholder 2">
            <a:extLst>
              <a:ext uri="{FF2B5EF4-FFF2-40B4-BE49-F238E27FC236}">
                <a16:creationId xmlns:a16="http://schemas.microsoft.com/office/drawing/2014/main" id="{3F18F33E-BFC8-4421-89B1-6E20346B9A93}"/>
              </a:ext>
            </a:extLst>
          </p:cNvPr>
          <p:cNvSpPr>
            <a:spLocks noGrp="1"/>
          </p:cNvSpPr>
          <p:nvPr>
            <p:ph type="body" idx="1"/>
          </p:nvPr>
        </p:nvSpPr>
        <p:spPr/>
        <p:txBody>
          <a:bodyPr>
            <a:normAutofit/>
          </a:bodyPr>
          <a:lstStyle/>
          <a:p>
            <a:r>
              <a:rPr lang="en-IN" sz="1800" dirty="0"/>
              <a:t>Unified Multi-Skill Assessment</a:t>
            </a:r>
          </a:p>
          <a:p>
            <a:endParaRPr lang="en-IN" sz="1800" dirty="0"/>
          </a:p>
          <a:p>
            <a:r>
              <a:rPr lang="en-IN" sz="1800" dirty="0"/>
              <a:t>Adaptive Smart Scoring Model</a:t>
            </a:r>
          </a:p>
          <a:p>
            <a:endParaRPr lang="en-IN" sz="1800" dirty="0"/>
          </a:p>
          <a:p>
            <a:r>
              <a:rPr lang="en-IN" sz="1800" dirty="0"/>
              <a:t>Gamified Assessment Experience</a:t>
            </a:r>
          </a:p>
          <a:p>
            <a:endParaRPr lang="en-IN" sz="1800" dirty="0"/>
          </a:p>
          <a:p>
            <a:r>
              <a:rPr lang="en-US" sz="1800" dirty="0"/>
              <a:t>Role &amp; Reduced Evaluation</a:t>
            </a:r>
          </a:p>
          <a:p>
            <a:endParaRPr lang="en-US" sz="1800" dirty="0"/>
          </a:p>
          <a:p>
            <a:r>
              <a:rPr lang="en-US" sz="1800" dirty="0"/>
              <a:t>Instant Insights &amp; Feedback</a:t>
            </a:r>
          </a:p>
          <a:p>
            <a:endParaRPr lang="en-US" sz="1800" dirty="0"/>
          </a:p>
          <a:p>
            <a:endParaRPr lang="en-IN" sz="1800" dirty="0"/>
          </a:p>
        </p:txBody>
      </p:sp>
    </p:spTree>
    <p:extLst>
      <p:ext uri="{BB962C8B-B14F-4D97-AF65-F5344CB8AC3E}">
        <p14:creationId xmlns:p14="http://schemas.microsoft.com/office/powerpoint/2010/main" val="67064909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hlinkClick r:id="rId3"/>
              </a:rPr>
              <a:t>https://github.com/venkatacha1/Smart-competency-diagnostic-and-candiadate-profile-score-calculator</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11200" y="762137"/>
            <a:ext cx="10668000" cy="5281475"/>
          </a:xfrm>
          <a:prstGeom prst="rect">
            <a:avLst/>
          </a:prstGeom>
          <a:noFill/>
          <a:ln>
            <a:noFill/>
          </a:ln>
        </p:spPr>
        <p:txBody>
          <a:bodyPr spcFirstLastPara="1" wrap="square" lIns="91425" tIns="45700" rIns="91425" bIns="45700" anchor="t" anchorCtr="0">
            <a:normAutofit fontScale="85000" lnSpcReduction="20000"/>
          </a:bodyPr>
          <a:lstStyle/>
          <a:p>
            <a:pPr marL="342900" lvl="0" indent="-190500" algn="just" rtl="0">
              <a:lnSpc>
                <a:spcPct val="200000"/>
              </a:lnSpc>
              <a:spcBef>
                <a:spcPts val="0"/>
              </a:spcBef>
              <a:spcAft>
                <a:spcPts val="0"/>
              </a:spcAft>
              <a:buClr>
                <a:schemeClr val="dk1"/>
              </a:buClr>
              <a:buSzPct val="100000"/>
              <a:buNone/>
            </a:pPr>
            <a:r>
              <a:rPr lang="en-US" sz="3000" dirty="0">
                <a:latin typeface="Cambria" panose="02040503050406030204" pitchFamily="18" charset="0"/>
                <a:ea typeface="Cambria" panose="02040503050406030204" pitchFamily="18" charset="0"/>
              </a:rPr>
              <a:t>Software  Requirements: </a:t>
            </a:r>
          </a:p>
          <a:p>
            <a:pPr marL="495300" indent="-342900" algn="just">
              <a:lnSpc>
                <a:spcPct val="200000"/>
              </a:lnSpc>
              <a:spcBef>
                <a:spcPts val="0"/>
              </a:spcBef>
              <a:buSzPct val="100000"/>
            </a:pPr>
            <a:r>
              <a:rPr lang="en-US" sz="2600" dirty="0">
                <a:latin typeface="Cambria" panose="02040503050406030204" pitchFamily="18" charset="0"/>
                <a:ea typeface="Cambria" panose="02040503050406030204" pitchFamily="18" charset="0"/>
              </a:rPr>
              <a:t>Operating System </a:t>
            </a:r>
            <a:r>
              <a:rPr lang="en-US" sz="2100" dirty="0">
                <a:latin typeface="Cambria" panose="02040503050406030204" pitchFamily="18" charset="0"/>
                <a:ea typeface="Cambria" panose="02040503050406030204" pitchFamily="18" charset="0"/>
              </a:rPr>
              <a:t>- </a:t>
            </a:r>
            <a:r>
              <a:rPr lang="en-US" sz="2100" dirty="0"/>
              <a:t>Windows 10/11 or Linux (Ubuntu)</a:t>
            </a:r>
            <a:endParaRPr lang="en-US" sz="2100" dirty="0">
              <a:latin typeface="Cambria" panose="02040503050406030204" pitchFamily="18" charset="0"/>
              <a:ea typeface="Cambria" panose="02040503050406030204" pitchFamily="18" charset="0"/>
            </a:endParaRPr>
          </a:p>
          <a:p>
            <a:pPr marL="495300" indent="-342900" algn="just">
              <a:lnSpc>
                <a:spcPct val="200000"/>
              </a:lnSpc>
              <a:spcBef>
                <a:spcPts val="0"/>
              </a:spcBef>
              <a:buSzPct val="100000"/>
            </a:pPr>
            <a:r>
              <a:rPr lang="en-US" sz="2600" dirty="0">
                <a:latin typeface="Cambria" panose="02040503050406030204" pitchFamily="18" charset="0"/>
                <a:ea typeface="Cambria" panose="02040503050406030204" pitchFamily="18" charset="0"/>
              </a:rPr>
              <a:t>Development Environment</a:t>
            </a:r>
            <a:r>
              <a:rPr lang="en-US" dirty="0">
                <a:latin typeface="Cambria" panose="02040503050406030204" pitchFamily="18" charset="0"/>
                <a:ea typeface="Cambria" panose="02040503050406030204" pitchFamily="18" charset="0"/>
              </a:rPr>
              <a:t> </a:t>
            </a:r>
            <a:r>
              <a:rPr lang="en-US" sz="2100" dirty="0">
                <a:latin typeface="Cambria" panose="02040503050406030204" pitchFamily="18" charset="0"/>
                <a:ea typeface="Cambria" panose="02040503050406030204" pitchFamily="18" charset="0"/>
              </a:rPr>
              <a:t>- </a:t>
            </a:r>
            <a:r>
              <a:rPr lang="en-IN" sz="2100" dirty="0"/>
              <a:t>VS Code</a:t>
            </a:r>
            <a:endParaRPr lang="en-US" sz="2100" dirty="0">
              <a:latin typeface="Cambria" panose="02040503050406030204" pitchFamily="18" charset="0"/>
              <a:ea typeface="Cambria" panose="02040503050406030204" pitchFamily="18" charset="0"/>
            </a:endParaRPr>
          </a:p>
          <a:p>
            <a:pPr marL="495300" indent="-342900" algn="just">
              <a:lnSpc>
                <a:spcPct val="200000"/>
              </a:lnSpc>
              <a:spcBef>
                <a:spcPts val="0"/>
              </a:spcBef>
              <a:buSzPct val="100000"/>
            </a:pPr>
            <a:r>
              <a:rPr lang="en-US" sz="2600" dirty="0">
                <a:latin typeface="Cambria" panose="02040503050406030204" pitchFamily="18" charset="0"/>
                <a:ea typeface="Cambria" panose="02040503050406030204" pitchFamily="18" charset="0"/>
              </a:rPr>
              <a:t>Backend </a:t>
            </a:r>
            <a:r>
              <a:rPr lang="en-US" sz="2100" dirty="0">
                <a:latin typeface="Cambria" panose="02040503050406030204" pitchFamily="18" charset="0"/>
                <a:ea typeface="Cambria" panose="02040503050406030204" pitchFamily="18" charset="0"/>
              </a:rPr>
              <a:t>- </a:t>
            </a:r>
            <a:r>
              <a:rPr lang="en-IN" sz="2100" dirty="0"/>
              <a:t>Node.js</a:t>
            </a:r>
            <a:endParaRPr lang="en-US" sz="2100" dirty="0">
              <a:latin typeface="Cambria" panose="02040503050406030204" pitchFamily="18" charset="0"/>
              <a:ea typeface="Cambria" panose="02040503050406030204" pitchFamily="18" charset="0"/>
            </a:endParaRPr>
          </a:p>
          <a:p>
            <a:pPr marL="495300" indent="-342900" algn="just">
              <a:lnSpc>
                <a:spcPct val="200000"/>
              </a:lnSpc>
              <a:spcBef>
                <a:spcPts val="0"/>
              </a:spcBef>
              <a:buSzPct val="100000"/>
            </a:pPr>
            <a:r>
              <a:rPr lang="en-US" sz="2600" dirty="0">
                <a:latin typeface="Cambria" panose="02040503050406030204" pitchFamily="18" charset="0"/>
                <a:ea typeface="Cambria" panose="02040503050406030204" pitchFamily="18" charset="0"/>
              </a:rPr>
              <a:t>Frontend </a:t>
            </a:r>
            <a:r>
              <a:rPr lang="en-US" sz="2100" dirty="0">
                <a:latin typeface="Cambria" panose="02040503050406030204" pitchFamily="18" charset="0"/>
                <a:ea typeface="Cambria" panose="02040503050406030204" pitchFamily="18" charset="0"/>
              </a:rPr>
              <a:t>- </a:t>
            </a:r>
            <a:r>
              <a:rPr lang="en-IN" sz="2100" dirty="0"/>
              <a:t>React.js</a:t>
            </a:r>
            <a:endParaRPr lang="en-US" sz="2100" dirty="0">
              <a:latin typeface="Cambria" panose="02040503050406030204" pitchFamily="18" charset="0"/>
              <a:ea typeface="Cambria" panose="02040503050406030204" pitchFamily="18" charset="0"/>
            </a:endParaRPr>
          </a:p>
          <a:p>
            <a:pPr marL="495300" indent="-342900" algn="just">
              <a:lnSpc>
                <a:spcPct val="200000"/>
              </a:lnSpc>
              <a:spcBef>
                <a:spcPts val="0"/>
              </a:spcBef>
              <a:buSzPct val="100000"/>
            </a:pPr>
            <a:r>
              <a:rPr lang="en-US" sz="2600" dirty="0">
                <a:latin typeface="Cambria" panose="02040503050406030204" pitchFamily="18" charset="0"/>
                <a:ea typeface="Cambria" panose="02040503050406030204" pitchFamily="18" charset="0"/>
              </a:rPr>
              <a:t>Database</a:t>
            </a:r>
            <a:r>
              <a:rPr lang="en-US" sz="2100" dirty="0">
                <a:latin typeface="Cambria" panose="02040503050406030204" pitchFamily="18" charset="0"/>
                <a:ea typeface="Cambria" panose="02040503050406030204" pitchFamily="18" charset="0"/>
              </a:rPr>
              <a:t> - </a:t>
            </a:r>
            <a:r>
              <a:rPr lang="en-IN" sz="2100" dirty="0"/>
              <a:t>MongoDB</a:t>
            </a:r>
            <a:endParaRPr lang="en-US" sz="2100" dirty="0">
              <a:latin typeface="Cambria" panose="02040503050406030204" pitchFamily="18" charset="0"/>
              <a:ea typeface="Cambria" panose="02040503050406030204" pitchFamily="18" charset="0"/>
            </a:endParaRPr>
          </a:p>
          <a:p>
            <a:pPr marL="495300" indent="-342900" algn="just">
              <a:lnSpc>
                <a:spcPct val="200000"/>
              </a:lnSpc>
              <a:spcBef>
                <a:spcPts val="0"/>
              </a:spcBef>
              <a:buSzPct val="100000"/>
            </a:pPr>
            <a:r>
              <a:rPr lang="en-US" sz="2600" dirty="0">
                <a:latin typeface="Cambria" panose="02040503050406030204" pitchFamily="18" charset="0"/>
                <a:ea typeface="Cambria" panose="02040503050406030204" pitchFamily="18" charset="0"/>
              </a:rPr>
              <a:t>AI/ML Libraries </a:t>
            </a:r>
            <a:r>
              <a:rPr lang="en-US" sz="2100" dirty="0">
                <a:latin typeface="Cambria" panose="02040503050406030204" pitchFamily="18" charset="0"/>
                <a:ea typeface="Cambria" panose="02040503050406030204" pitchFamily="18" charset="0"/>
              </a:rPr>
              <a:t>- </a:t>
            </a:r>
            <a:r>
              <a:rPr lang="en-IN" sz="2100" dirty="0" err="1"/>
              <a:t>PyTorch</a:t>
            </a:r>
            <a:r>
              <a:rPr lang="en-IN" sz="2100" dirty="0"/>
              <a:t> / </a:t>
            </a:r>
            <a:r>
              <a:rPr lang="en-IN" sz="2100" dirty="0" err="1"/>
              <a:t>Scikit</a:t>
            </a:r>
            <a:r>
              <a:rPr lang="en-IN" sz="2100" dirty="0"/>
              <a:t>-learn</a:t>
            </a:r>
            <a:endParaRPr lang="en-US" sz="2100" dirty="0">
              <a:latin typeface="Cambria" panose="02040503050406030204" pitchFamily="18" charset="0"/>
              <a:ea typeface="Cambria" panose="02040503050406030204" pitchFamily="18" charset="0"/>
            </a:endParaRPr>
          </a:p>
          <a:p>
            <a:pPr marL="495300" indent="-342900" algn="just">
              <a:lnSpc>
                <a:spcPct val="200000"/>
              </a:lnSpc>
              <a:spcBef>
                <a:spcPts val="0"/>
              </a:spcBef>
              <a:buSzPct val="100000"/>
            </a:pPr>
            <a:r>
              <a:rPr lang="en-US" sz="2600" dirty="0">
                <a:latin typeface="Cambria" panose="02040503050406030204" pitchFamily="18" charset="0"/>
                <a:ea typeface="Cambria" panose="02040503050406030204" pitchFamily="18" charset="0"/>
              </a:rPr>
              <a:t>API Services </a:t>
            </a:r>
            <a:r>
              <a:rPr lang="en-US" sz="2100" dirty="0">
                <a:latin typeface="Cambria" panose="02040503050406030204" pitchFamily="18" charset="0"/>
                <a:ea typeface="Cambria" panose="02040503050406030204" pitchFamily="18" charset="0"/>
              </a:rPr>
              <a:t>- </a:t>
            </a:r>
            <a:r>
              <a:rPr lang="en-IN" sz="2100" dirty="0"/>
              <a:t>REST APIs / </a:t>
            </a:r>
            <a:r>
              <a:rPr lang="en-IN" sz="2100" dirty="0" err="1"/>
              <a:t>GraphQL</a:t>
            </a:r>
            <a:endParaRPr lang="en-US" sz="21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763</TotalTime>
  <Words>644</Words>
  <Application>Microsoft Office PowerPoint</Application>
  <PresentationFormat>Widescreen</PresentationFormat>
  <Paragraphs>107</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Cambria</vt:lpstr>
      <vt:lpstr>Verdana</vt:lpstr>
      <vt:lpstr>Wingdings</vt:lpstr>
      <vt:lpstr>Bioinformatics</vt:lpstr>
      <vt:lpstr>SMART COMPETENCY DIAGNOSTIC AND CANDIDATE PROFILE SCORE CALCULATOR</vt:lpstr>
      <vt:lpstr>Problem Statement Number: 278</vt:lpstr>
      <vt:lpstr>Problem Statement</vt:lpstr>
      <vt:lpstr>Objectives:</vt:lpstr>
      <vt:lpstr> Background  and Related Work for title Selection </vt:lpstr>
      <vt:lpstr>Analysis of Problem Statement</vt:lpstr>
      <vt:lpstr>Innovation</vt:lpstr>
      <vt:lpstr>Github Link</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hp</cp:lastModifiedBy>
  <cp:revision>66</cp:revision>
  <dcterms:modified xsi:type="dcterms:W3CDTF">2025-08-20T04:31:38Z</dcterms:modified>
</cp:coreProperties>
</file>