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6" r:id="rId14"/>
    <p:sldId id="267"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60"/>
  </p:normalViewPr>
  <p:slideViewPr>
    <p:cSldViewPr>
      <p:cViewPr>
        <p:scale>
          <a:sx n="96" d="100"/>
          <a:sy n="96" d="100"/>
        </p:scale>
        <p:origin x="-672" y="1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6B5FE3-46F3-4B55-8986-14160074957F}" type="datetimeFigureOut">
              <a:rPr lang="en-US" smtClean="0"/>
              <a:pPr/>
              <a:t>5/25/2019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A3016D-B44E-4CB3-A0D2-E95A7624874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t>
            </a:r>
            <a:endParaRPr lang="en-US" dirty="0"/>
          </a:p>
        </p:txBody>
      </p:sp>
      <p:sp>
        <p:nvSpPr>
          <p:cNvPr id="4" name="Slide Number Placeholder 3"/>
          <p:cNvSpPr>
            <a:spLocks noGrp="1"/>
          </p:cNvSpPr>
          <p:nvPr>
            <p:ph type="sldNum" sz="quarter" idx="10"/>
          </p:nvPr>
        </p:nvSpPr>
        <p:spPr/>
        <p:txBody>
          <a:bodyPr/>
          <a:lstStyle/>
          <a:p>
            <a:fld id="{61A3016D-B44E-4CB3-A0D2-E95A7624874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40C4823-7AAD-4674-AEF9-1BD42ED0D3FB}" type="datetimeFigureOut">
              <a:rPr lang="en-US" smtClean="0"/>
              <a:pPr/>
              <a:t>5/25/2019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2501ED9-26C2-4FDF-A8BD-9F67F9A2FA1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0C4823-7AAD-4674-AEF9-1BD42ED0D3FB}" type="datetimeFigureOut">
              <a:rPr lang="en-US" smtClean="0"/>
              <a:pPr/>
              <a:t>5/25/2019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2501ED9-26C2-4FDF-A8BD-9F67F9A2FA1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0C4823-7AAD-4674-AEF9-1BD42ED0D3FB}" type="datetimeFigureOut">
              <a:rPr lang="en-US" smtClean="0"/>
              <a:pPr/>
              <a:t>5/25/2019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2501ED9-26C2-4FDF-A8BD-9F67F9A2FA1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40C4823-7AAD-4674-AEF9-1BD42ED0D3FB}" type="datetimeFigureOut">
              <a:rPr lang="en-US" smtClean="0"/>
              <a:pPr/>
              <a:t>5/25/2019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2501ED9-26C2-4FDF-A8BD-9F67F9A2FA1C}" type="slidenum">
              <a:rPr lang="en-US" smtClean="0"/>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40C4823-7AAD-4674-AEF9-1BD42ED0D3FB}" type="datetimeFigureOut">
              <a:rPr lang="en-US" smtClean="0"/>
              <a:pPr/>
              <a:t>5/25/2019</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D2501ED9-26C2-4FDF-A8BD-9F67F9A2FA1C}"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40C4823-7AAD-4674-AEF9-1BD42ED0D3FB}" type="datetimeFigureOut">
              <a:rPr lang="en-US" smtClean="0"/>
              <a:pPr/>
              <a:t>5/25/2019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2501ED9-26C2-4FDF-A8BD-9F67F9A2FA1C}" type="slidenum">
              <a:rPr lang="en-US" smtClean="0"/>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40C4823-7AAD-4674-AEF9-1BD42ED0D3FB}" type="datetimeFigureOut">
              <a:rPr lang="en-US" smtClean="0"/>
              <a:pPr/>
              <a:t>5/25/2019</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D2501ED9-26C2-4FDF-A8BD-9F67F9A2FA1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40C4823-7AAD-4674-AEF9-1BD42ED0D3FB}" type="datetimeFigureOut">
              <a:rPr lang="en-US" smtClean="0"/>
              <a:pPr/>
              <a:t>5/25/2019</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D2501ED9-26C2-4FDF-A8BD-9F67F9A2FA1C}" type="slidenum">
              <a:rPr lang="en-US" smtClean="0"/>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40C4823-7AAD-4674-AEF9-1BD42ED0D3FB}" type="datetimeFigureOut">
              <a:rPr lang="en-US" smtClean="0"/>
              <a:pPr/>
              <a:t>5/25/2019</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D2501ED9-26C2-4FDF-A8BD-9F67F9A2FA1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40C4823-7AAD-4674-AEF9-1BD42ED0D3FB}" type="datetimeFigureOut">
              <a:rPr lang="en-US" smtClean="0"/>
              <a:pPr/>
              <a:t>5/25/2019</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D2501ED9-26C2-4FDF-A8BD-9F67F9A2FA1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40C4823-7AAD-4674-AEF9-1BD42ED0D3FB}" type="datetimeFigureOut">
              <a:rPr lang="en-US" smtClean="0"/>
              <a:pPr/>
              <a:t>5/25/2019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2501ED9-26C2-4FDF-A8BD-9F67F9A2FA1C}"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40C4823-7AAD-4674-AEF9-1BD42ED0D3FB}" type="datetimeFigureOut">
              <a:rPr lang="en-US" smtClean="0"/>
              <a:pPr/>
              <a:t>5/25/2019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2501ED9-26C2-4FDF-A8BD-9F67F9A2FA1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2352" y="533400"/>
            <a:ext cx="7851648" cy="1828800"/>
          </a:xfrm>
        </p:spPr>
        <p:txBody>
          <a:bodyPr>
            <a:normAutofit/>
          </a:bodyPr>
          <a:lstStyle/>
          <a:p>
            <a:pPr algn="ctr"/>
            <a:r>
              <a:rPr lang="en-US" sz="4000" dirty="0" smtClean="0">
                <a:latin typeface="Times New Roman" pitchFamily="18" charset="0"/>
                <a:cs typeface="Times New Roman" pitchFamily="18" charset="0"/>
              </a:rPr>
              <a:t>SONAR PREDICTION</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92500" lnSpcReduction="20000"/>
          </a:bodyPr>
          <a:lstStyle/>
          <a:p>
            <a:r>
              <a:rPr lang="en-US" sz="2000" dirty="0" smtClean="0">
                <a:latin typeface="Times New Roman" pitchFamily="18" charset="0"/>
                <a:cs typeface="Times New Roman" pitchFamily="18" charset="0"/>
              </a:rPr>
              <a:t>BY</a:t>
            </a:r>
          </a:p>
          <a:p>
            <a:r>
              <a:rPr lang="en-US" sz="2000" dirty="0" smtClean="0">
                <a:latin typeface="Times New Roman" pitchFamily="18" charset="0"/>
                <a:cs typeface="Times New Roman" pitchFamily="18" charset="0"/>
              </a:rPr>
              <a:t>V.V.GANDHI</a:t>
            </a:r>
          </a:p>
          <a:p>
            <a:r>
              <a:rPr lang="en-US" sz="2000" dirty="0" smtClean="0">
                <a:latin typeface="Times New Roman" pitchFamily="18" charset="0"/>
                <a:cs typeface="Times New Roman" pitchFamily="18" charset="0"/>
              </a:rPr>
              <a:t>CH.MANJUSHA DEVI</a:t>
            </a:r>
          </a:p>
          <a:p>
            <a:r>
              <a:rPr lang="en-US" sz="2000" dirty="0" smtClean="0">
                <a:latin typeface="Times New Roman" pitchFamily="18" charset="0"/>
                <a:cs typeface="Times New Roman" pitchFamily="18" charset="0"/>
              </a:rPr>
              <a:t>G.PAVANI</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p-20.PNG"/>
          <p:cNvPicPr>
            <a:picLocks noGrp="1" noChangeAspect="1"/>
          </p:cNvPicPr>
          <p:nvPr>
            <p:ph idx="1"/>
          </p:nvPr>
        </p:nvPicPr>
        <p:blipFill>
          <a:blip r:embed="rId2"/>
          <a:stretch>
            <a:fillRect/>
          </a:stretch>
        </p:blipFill>
        <p:spPr>
          <a:xfrm>
            <a:off x="609600" y="1600200"/>
            <a:ext cx="7792538" cy="1371600"/>
          </a:xfrm>
        </p:spPr>
      </p:pic>
      <p:sp>
        <p:nvSpPr>
          <p:cNvPr id="2" name="Title 1"/>
          <p:cNvSpPr>
            <a:spLocks noGrp="1"/>
          </p:cNvSpPr>
          <p:nvPr>
            <p:ph type="title"/>
          </p:nvPr>
        </p:nvSpPr>
        <p:spPr/>
        <p:txBody>
          <a:bodyPr>
            <a:normAutofit/>
          </a:bodyPr>
          <a:lstStyle/>
          <a:p>
            <a:r>
              <a:rPr lang="en-US" sz="2800" u="sng" dirty="0" smtClean="0">
                <a:latin typeface="Times New Roman" pitchFamily="18" charset="0"/>
                <a:cs typeface="Times New Roman" pitchFamily="18" charset="0"/>
              </a:rPr>
              <a:t>CREATING A MODEL</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5" name="Picture 4" descr="sp-21.PNG"/>
          <p:cNvPicPr>
            <a:picLocks noChangeAspect="1"/>
          </p:cNvPicPr>
          <p:nvPr/>
        </p:nvPicPr>
        <p:blipFill>
          <a:blip r:embed="rId3"/>
          <a:stretch>
            <a:fillRect/>
          </a:stretch>
        </p:blipFill>
        <p:spPr>
          <a:xfrm>
            <a:off x="609600" y="3429000"/>
            <a:ext cx="7754433" cy="1219370"/>
          </a:xfrm>
          <a:prstGeom prst="rect">
            <a:avLst/>
          </a:prstGeom>
        </p:spPr>
      </p:pic>
      <p:pic>
        <p:nvPicPr>
          <p:cNvPr id="6" name="Picture 5" descr="sp-22(1).PNG"/>
          <p:cNvPicPr>
            <a:picLocks noChangeAspect="1"/>
          </p:cNvPicPr>
          <p:nvPr/>
        </p:nvPicPr>
        <p:blipFill>
          <a:blip r:embed="rId4"/>
          <a:stretch>
            <a:fillRect/>
          </a:stretch>
        </p:blipFill>
        <p:spPr>
          <a:xfrm>
            <a:off x="609600" y="5029200"/>
            <a:ext cx="7735380" cy="116221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dirty="0" smtClean="0">
                <a:latin typeface="Times New Roman" pitchFamily="18" charset="0"/>
                <a:cs typeface="Times New Roman" pitchFamily="18" charset="0"/>
              </a:rPr>
              <a:t>ONCE  THE MODEL IS DEFINED IT IS NEED TO BE COMPILED THIS CRAETES THE EFFICIENT STRUCTURES USED BY THE UNDERLYING BACKEND IN ORDER TO EFFICIENT EXECUTE THE MODEL DURING </a:t>
            </a:r>
            <a:r>
              <a:rPr lang="en-US" sz="1800" dirty="0" smtClean="0">
                <a:latin typeface="Times New Roman" pitchFamily="18" charset="0"/>
                <a:cs typeface="Times New Roman" pitchFamily="18" charset="0"/>
              </a:rPr>
              <a:t>TRAINING.</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dirty="0" smtClean="0">
                <a:latin typeface="Times New Roman" pitchFamily="18" charset="0"/>
                <a:cs typeface="Times New Roman" pitchFamily="18" charset="0"/>
              </a:rPr>
              <a:t> MODEL COMPILATION </a:t>
            </a:r>
            <a:endParaRPr lang="en-US" sz="2800" dirty="0"/>
          </a:p>
        </p:txBody>
      </p:sp>
      <p:pic>
        <p:nvPicPr>
          <p:cNvPr id="6" name="Picture 5" descr="sp-23(1).PNG"/>
          <p:cNvPicPr>
            <a:picLocks noChangeAspect="1"/>
          </p:cNvPicPr>
          <p:nvPr/>
        </p:nvPicPr>
        <p:blipFill>
          <a:blip r:embed="rId2"/>
          <a:stretch>
            <a:fillRect/>
          </a:stretch>
        </p:blipFill>
        <p:spPr>
          <a:xfrm>
            <a:off x="609600" y="3810000"/>
            <a:ext cx="7811591" cy="9906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THE MODEL IS TRIANED ON NUMPY ARRAY USING THE fit() FUNCTION</a:t>
            </a:r>
          </a:p>
          <a:p>
            <a:r>
              <a:rPr lang="en-US" sz="1800" dirty="0" smtClean="0">
                <a:latin typeface="Times New Roman" pitchFamily="18" charset="0"/>
                <a:cs typeface="Times New Roman" pitchFamily="18" charset="0"/>
              </a:rPr>
              <a:t>IT HAS TWO SPECIFICATION 1)NO.OF.EPOCHS 2)BATCH SIZE</a:t>
            </a:r>
          </a:p>
          <a:p>
            <a:r>
              <a:rPr lang="en-US" sz="1800" dirty="0" smtClean="0">
                <a:latin typeface="Times New Roman" pitchFamily="18" charset="0"/>
                <a:cs typeface="Times New Roman" pitchFamily="18" charset="0"/>
              </a:rPr>
              <a:t>EPOCHS IS THE NO.OF .TIMES THAT THE MODEL IS EXPOSED TO THE TRAINING DATASET</a:t>
            </a:r>
          </a:p>
          <a:p>
            <a:r>
              <a:rPr lang="en-US" sz="1800" dirty="0" smtClean="0">
                <a:latin typeface="Times New Roman" pitchFamily="18" charset="0"/>
                <a:cs typeface="Times New Roman" pitchFamily="18" charset="0"/>
              </a:rPr>
              <a:t>BATCH SIZE IS THE NO.OF.TRAINING INSTANCES SHOWN TO THE MODEL BEFORE A WEIGTH UPDATE IS PERFORMED</a:t>
            </a:r>
          </a:p>
        </p:txBody>
      </p:sp>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TRIANING THE MODEL </a:t>
            </a:r>
            <a:endParaRPr lang="en-US" sz="2800" dirty="0"/>
          </a:p>
        </p:txBody>
      </p:sp>
      <p:pic>
        <p:nvPicPr>
          <p:cNvPr id="4" name="Picture 3" descr="sp-25.PNG"/>
          <p:cNvPicPr>
            <a:picLocks noChangeAspect="1"/>
          </p:cNvPicPr>
          <p:nvPr/>
        </p:nvPicPr>
        <p:blipFill>
          <a:blip r:embed="rId2"/>
          <a:stretch>
            <a:fillRect/>
          </a:stretch>
        </p:blipFill>
        <p:spPr>
          <a:xfrm>
            <a:off x="0" y="3886200"/>
            <a:ext cx="8991600" cy="2743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WE CAN USE MODEL TO MAKE PREDICTION ON TEST DATA OR NEW DATA</a:t>
            </a:r>
          </a:p>
          <a:p>
            <a:r>
              <a:rPr lang="en-US" sz="1800" b="1" dirty="0" smtClean="0">
                <a:latin typeface="Times New Roman" pitchFamily="18" charset="0"/>
                <a:cs typeface="Times New Roman" pitchFamily="18" charset="0"/>
              </a:rPr>
              <a:t>model. Predict()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IS METHOD USED  GENERATE NETWORK OUTPUT FOR INPUT DATA</a:t>
            </a:r>
            <a:endParaRPr lang="en-US" sz="18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2800" u="sng" dirty="0" smtClean="0">
                <a:latin typeface="Times New Roman" pitchFamily="18" charset="0"/>
                <a:cs typeface="Times New Roman" pitchFamily="18" charset="0"/>
              </a:rPr>
              <a:t>MODEL PREDICTION</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7" name="Picture 6" descr="sp-27.PNG"/>
          <p:cNvPicPr>
            <a:picLocks noChangeAspect="1"/>
          </p:cNvPicPr>
          <p:nvPr/>
        </p:nvPicPr>
        <p:blipFill>
          <a:blip r:embed="rId2"/>
          <a:stretch>
            <a:fillRect/>
          </a:stretch>
        </p:blipFill>
        <p:spPr>
          <a:xfrm>
            <a:off x="718599" y="3238473"/>
            <a:ext cx="7706801" cy="381053"/>
          </a:xfrm>
          <a:prstGeom prst="rect">
            <a:avLst/>
          </a:prstGeom>
        </p:spPr>
      </p:pic>
      <p:pic>
        <p:nvPicPr>
          <p:cNvPr id="8" name="Picture 7" descr="sp-28(1).PNG"/>
          <p:cNvPicPr>
            <a:picLocks noChangeAspect="1"/>
          </p:cNvPicPr>
          <p:nvPr/>
        </p:nvPicPr>
        <p:blipFill>
          <a:blip r:embed="rId3"/>
          <a:stretch>
            <a:fillRect/>
          </a:stretch>
        </p:blipFill>
        <p:spPr>
          <a:xfrm>
            <a:off x="762000" y="3733800"/>
            <a:ext cx="7754433" cy="362001"/>
          </a:xfrm>
          <a:prstGeom prst="rect">
            <a:avLst/>
          </a:prstGeom>
        </p:spPr>
      </p:pic>
      <p:pic>
        <p:nvPicPr>
          <p:cNvPr id="10" name="Picture 9" descr="sp-35.PNG"/>
          <p:cNvPicPr>
            <a:picLocks noChangeAspect="1"/>
          </p:cNvPicPr>
          <p:nvPr/>
        </p:nvPicPr>
        <p:blipFill>
          <a:blip r:embed="rId4"/>
          <a:stretch>
            <a:fillRect/>
          </a:stretch>
        </p:blipFill>
        <p:spPr>
          <a:xfrm>
            <a:off x="685800" y="4191000"/>
            <a:ext cx="8154539" cy="98121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600" dirty="0" smtClean="0">
                <a:latin typeface="Times New Roman" pitchFamily="18" charset="0"/>
                <a:cs typeface="Times New Roman" pitchFamily="18" charset="0"/>
              </a:rPr>
              <a:t>TO DETECT ,TRACK AND DESTROY THE ENEMY SHIPS AND THE SUBMARINES</a:t>
            </a:r>
          </a:p>
          <a:p>
            <a:r>
              <a:rPr lang="en-US" sz="1600" dirty="0" smtClean="0">
                <a:latin typeface="Times New Roman" pitchFamily="18" charset="0"/>
                <a:cs typeface="Times New Roman" pitchFamily="18" charset="0"/>
              </a:rPr>
              <a:t>TO COMMUNICATE USING UNDERWATER AS AN MEDIUM</a:t>
            </a:r>
          </a:p>
          <a:p>
            <a:r>
              <a:rPr lang="en-US" sz="1600" dirty="0" smtClean="0">
                <a:latin typeface="Times New Roman" pitchFamily="18" charset="0"/>
                <a:cs typeface="Times New Roman" pitchFamily="18" charset="0"/>
              </a:rPr>
              <a:t>TO NAVIGATE UNDER ICEBERGS</a:t>
            </a:r>
          </a:p>
          <a:p>
            <a:r>
              <a:rPr lang="en-US" sz="1600" dirty="0" smtClean="0">
                <a:latin typeface="Times New Roman" pitchFamily="18" charset="0"/>
                <a:cs typeface="Times New Roman" pitchFamily="18" charset="0"/>
              </a:rPr>
              <a:t>FOR FISH FINDING</a:t>
            </a:r>
            <a:endParaRPr lang="en-US" sz="16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2800" dirty="0" smtClean="0">
                <a:latin typeface="Times New Roman" pitchFamily="18" charset="0"/>
                <a:cs typeface="Times New Roman" pitchFamily="18" charset="0"/>
              </a:rPr>
              <a:t>   APPLICATIONS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INORDER TO MINIMISE DESTRUCTIONS CAUSED BY ENEMIES AND TO KNOW THE OBJECTS ON THE SURFACE OF THE WATER AND ALSO TO PREDICT WHETHER ANY ROCKS OR THE MINES PRESENT</a:t>
            </a:r>
            <a:r>
              <a:rPr lang="en-US" dirty="0" smtClean="0"/>
              <a:t>. </a:t>
            </a:r>
            <a:endParaRPr lang="en-US" dirty="0"/>
          </a:p>
        </p:txBody>
      </p:sp>
      <p:sp>
        <p:nvSpPr>
          <p:cNvPr id="2" name="Title 1"/>
          <p:cNvSpPr>
            <a:spLocks noGrp="1"/>
          </p:cNvSpPr>
          <p:nvPr>
            <p:ph type="title"/>
          </p:nvPr>
        </p:nvSpPr>
        <p:spPr/>
        <p:txBody>
          <a:bodyPr>
            <a:normAutofit/>
          </a:bodyPr>
          <a:lstStyle/>
          <a:p>
            <a:r>
              <a:rPr lang="en-US" sz="2800" smtClean="0">
                <a:latin typeface="Times New Roman" pitchFamily="18" charset="0"/>
                <a:cs typeface="Times New Roman" pitchFamily="18" charset="0"/>
              </a:rPr>
              <a:t>CONCLUSION: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1800" dirty="0" smtClean="0">
                <a:latin typeface="Times New Roman" pitchFamily="18" charset="0"/>
                <a:cs typeface="Times New Roman" pitchFamily="18" charset="0"/>
              </a:rPr>
              <a:t>An Artificial Neural Networks is an information processing model that is inspired by the way biological nervous systems such as the brain, process </a:t>
            </a:r>
            <a:r>
              <a:rPr lang="en-US" sz="1800" dirty="0" smtClean="0">
                <a:latin typeface="Times New Roman" pitchFamily="18" charset="0"/>
                <a:cs typeface="Times New Roman" pitchFamily="18" charset="0"/>
              </a:rPr>
              <a:t>information.</a:t>
            </a:r>
            <a:endParaRPr lang="en-US" sz="1800" dirty="0" smtClean="0">
              <a:latin typeface="Times New Roman" pitchFamily="18" charset="0"/>
              <a:cs typeface="Times New Roman" pitchFamily="18" charset="0"/>
            </a:endParaRPr>
          </a:p>
          <a:p>
            <a:pPr algn="just"/>
            <a:endParaRPr lang="en-US" dirty="0"/>
          </a:p>
        </p:txBody>
      </p:sp>
      <p:sp>
        <p:nvSpPr>
          <p:cNvPr id="2" name="Title 1"/>
          <p:cNvSpPr>
            <a:spLocks noGrp="1"/>
          </p:cNvSpPr>
          <p:nvPr>
            <p:ph type="title"/>
          </p:nvPr>
        </p:nvSpPr>
        <p:spPr/>
        <p:txBody>
          <a:bodyPr>
            <a:normAutofit/>
          </a:bodyPr>
          <a:lstStyle/>
          <a:p>
            <a:r>
              <a:rPr lang="en-US" sz="2400" u="sng" dirty="0" smtClean="0">
                <a:latin typeface="Times New Roman" pitchFamily="18" charset="0"/>
                <a:cs typeface="Times New Roman" pitchFamily="18" charset="0"/>
              </a:rPr>
              <a:t>An Introduction To ANN(Artificial Neural Networks):</a:t>
            </a:r>
            <a:endParaRPr lang="en-US" sz="2400" u="sng" dirty="0">
              <a:latin typeface="Times New Roman" pitchFamily="18" charset="0"/>
              <a:cs typeface="Times New Roman" pitchFamily="18" charset="0"/>
            </a:endParaRPr>
          </a:p>
        </p:txBody>
      </p:sp>
      <p:pic>
        <p:nvPicPr>
          <p:cNvPr id="4" name="Picture 3" descr="index234.png"/>
          <p:cNvPicPr>
            <a:picLocks noChangeAspect="1"/>
          </p:cNvPicPr>
          <p:nvPr/>
        </p:nvPicPr>
        <p:blipFill>
          <a:blip r:embed="rId2"/>
          <a:stretch>
            <a:fillRect/>
          </a:stretch>
        </p:blipFill>
        <p:spPr>
          <a:xfrm>
            <a:off x="457200" y="2895600"/>
            <a:ext cx="3457113" cy="2468380"/>
          </a:xfrm>
          <a:prstGeom prst="rect">
            <a:avLst/>
          </a:prstGeom>
        </p:spPr>
      </p:pic>
      <p:pic>
        <p:nvPicPr>
          <p:cNvPr id="5" name="Picture 4" descr="index12.jpg"/>
          <p:cNvPicPr>
            <a:picLocks noChangeAspect="1"/>
          </p:cNvPicPr>
          <p:nvPr/>
        </p:nvPicPr>
        <p:blipFill>
          <a:blip r:embed="rId3"/>
          <a:stretch>
            <a:fillRect/>
          </a:stretch>
        </p:blipFill>
        <p:spPr>
          <a:xfrm>
            <a:off x="4800600" y="2743200"/>
            <a:ext cx="4038600" cy="268205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u="sng" dirty="0" smtClean="0">
                <a:latin typeface="Times New Roman" pitchFamily="18" charset="0"/>
                <a:cs typeface="Times New Roman" pitchFamily="18" charset="0"/>
              </a:rPr>
              <a:t>Naval </a:t>
            </a:r>
            <a:r>
              <a:rPr lang="en-US" sz="2400" u="sng" dirty="0" smtClean="0">
                <a:latin typeface="Times New Roman" pitchFamily="18" charset="0"/>
                <a:cs typeface="Times New Roman" pitchFamily="18" charset="0"/>
              </a:rPr>
              <a:t>Mines</a:t>
            </a:r>
            <a:r>
              <a:rPr lang="en-US" sz="1800" u="sng"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An </a:t>
            </a:r>
            <a:r>
              <a:rPr lang="en-US" sz="1800" dirty="0" smtClean="0">
                <a:latin typeface="Times New Roman" pitchFamily="18" charset="0"/>
                <a:cs typeface="Times New Roman" pitchFamily="18" charset="0"/>
              </a:rPr>
              <a:t>naval mine is a self- contained explosive device placed in water to damage or destroy surface ship or submarines. Unlike depth charges, mines are deposited and left to wait until they are triggered by the approach of , or   contact with , any vessel.</a:t>
            </a:r>
            <a:endParaRPr lang="en-US" sz="1800" u="sng"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2800" u="sng" dirty="0" smtClean="0">
                <a:latin typeface="Times New Roman" pitchFamily="18" charset="0"/>
                <a:cs typeface="Times New Roman" pitchFamily="18" charset="0"/>
              </a:rPr>
              <a:t>PROBLEM STATEMENT</a:t>
            </a:r>
            <a:endParaRPr lang="en-US" sz="2800" u="sng" dirty="0">
              <a:latin typeface="Times New Roman" pitchFamily="18" charset="0"/>
              <a:cs typeface="Times New Roman" pitchFamily="18" charset="0"/>
            </a:endParaRPr>
          </a:p>
        </p:txBody>
      </p:sp>
      <p:pic>
        <p:nvPicPr>
          <p:cNvPr id="4" name="Picture 3" descr="index.jpg"/>
          <p:cNvPicPr>
            <a:picLocks noChangeAspect="1"/>
          </p:cNvPicPr>
          <p:nvPr/>
        </p:nvPicPr>
        <p:blipFill>
          <a:blip r:embed="rId2"/>
          <a:stretch>
            <a:fillRect/>
          </a:stretch>
        </p:blipFill>
        <p:spPr>
          <a:xfrm>
            <a:off x="4724400" y="3200400"/>
            <a:ext cx="3962400" cy="3008489"/>
          </a:xfrm>
          <a:prstGeom prst="rect">
            <a:avLst/>
          </a:prstGeom>
        </p:spPr>
      </p:pic>
      <p:pic>
        <p:nvPicPr>
          <p:cNvPr id="5" name="Picture 4" descr="index345.jpg"/>
          <p:cNvPicPr>
            <a:picLocks noChangeAspect="1"/>
          </p:cNvPicPr>
          <p:nvPr/>
        </p:nvPicPr>
        <p:blipFill>
          <a:blip r:embed="rId3"/>
          <a:stretch>
            <a:fillRect/>
          </a:stretch>
        </p:blipFill>
        <p:spPr>
          <a:xfrm>
            <a:off x="533400" y="3276600"/>
            <a:ext cx="3588911" cy="26670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u="sng" dirty="0" smtClean="0">
                <a:latin typeface="Times New Roman" pitchFamily="18" charset="0"/>
                <a:cs typeface="Times New Roman" pitchFamily="18" charset="0"/>
              </a:rPr>
              <a:t>SONAR(Sound Navigation And Ranging </a:t>
            </a:r>
            <a:r>
              <a:rPr lang="en-US" sz="2000" u="sng"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Sonar </a:t>
            </a:r>
            <a:r>
              <a:rPr lang="en-US" sz="2000" dirty="0" smtClean="0">
                <a:latin typeface="Times New Roman" pitchFamily="18" charset="0"/>
                <a:cs typeface="Times New Roman" pitchFamily="18" charset="0"/>
              </a:rPr>
              <a:t>is A technique that uses  sound  propagation to navigate , communicate with or detect object on or under the surface of the water </a:t>
            </a:r>
            <a:r>
              <a:rPr lang="en-US" sz="2000" dirty="0" smtClean="0"/>
              <a:t>.</a:t>
            </a:r>
            <a:endParaRPr lang="en-US" sz="2000" u="sng" dirty="0"/>
          </a:p>
        </p:txBody>
      </p:sp>
      <p:sp>
        <p:nvSpPr>
          <p:cNvPr id="2" name="Title 1"/>
          <p:cNvSpPr>
            <a:spLocks noGrp="1"/>
          </p:cNvSpPr>
          <p:nvPr>
            <p:ph type="title"/>
          </p:nvPr>
        </p:nvSpPr>
        <p:spPr/>
        <p:txBody>
          <a:bodyPr>
            <a:normAutofit/>
          </a:bodyPr>
          <a:lstStyle/>
          <a:p>
            <a:r>
              <a:rPr lang="en-US" sz="2400" u="sng" dirty="0" smtClean="0">
                <a:latin typeface="Times New Roman" pitchFamily="18" charset="0"/>
                <a:cs typeface="Times New Roman" pitchFamily="18" charset="0"/>
              </a:rPr>
              <a:t>SONAR PREDICTION FOR NAVAL MINES DETECTION</a:t>
            </a:r>
            <a:endParaRPr lang="en-US" sz="2400" u="sng" dirty="0">
              <a:latin typeface="Times New Roman" pitchFamily="18" charset="0"/>
              <a:cs typeface="Times New Roman" pitchFamily="18" charset="0"/>
            </a:endParaRPr>
          </a:p>
        </p:txBody>
      </p:sp>
      <p:pic>
        <p:nvPicPr>
          <p:cNvPr id="4" name="Picture 3" descr="index.png"/>
          <p:cNvPicPr>
            <a:picLocks noChangeAspect="1"/>
          </p:cNvPicPr>
          <p:nvPr/>
        </p:nvPicPr>
        <p:blipFill>
          <a:blip r:embed="rId2"/>
          <a:stretch>
            <a:fillRect/>
          </a:stretch>
        </p:blipFill>
        <p:spPr>
          <a:xfrm>
            <a:off x="152400" y="2667000"/>
            <a:ext cx="4114800" cy="2895600"/>
          </a:xfrm>
          <a:prstGeom prst="rect">
            <a:avLst/>
          </a:prstGeom>
        </p:spPr>
      </p:pic>
      <p:pic>
        <p:nvPicPr>
          <p:cNvPr id="5" name="Picture 4" descr="vanguard.jpg"/>
          <p:cNvPicPr>
            <a:picLocks noChangeAspect="1"/>
          </p:cNvPicPr>
          <p:nvPr/>
        </p:nvPicPr>
        <p:blipFill>
          <a:blip r:embed="rId3"/>
          <a:stretch>
            <a:fillRect/>
          </a:stretch>
        </p:blipFill>
        <p:spPr>
          <a:xfrm>
            <a:off x="4495800" y="2667001"/>
            <a:ext cx="4419600" cy="347122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n-3.PNG"/>
          <p:cNvPicPr>
            <a:picLocks noGrp="1" noChangeAspect="1"/>
          </p:cNvPicPr>
          <p:nvPr>
            <p:ph idx="1"/>
          </p:nvPr>
        </p:nvPicPr>
        <p:blipFill>
          <a:blip r:embed="rId2"/>
          <a:stretch>
            <a:fillRect/>
          </a:stretch>
        </p:blipFill>
        <p:spPr>
          <a:xfrm>
            <a:off x="780880" y="1481138"/>
            <a:ext cx="7582239" cy="4525962"/>
          </a:xfrm>
        </p:spPr>
      </p:pic>
      <p:sp>
        <p:nvSpPr>
          <p:cNvPr id="2" name="Title 1"/>
          <p:cNvSpPr>
            <a:spLocks noGrp="1"/>
          </p:cNvSpPr>
          <p:nvPr>
            <p:ph type="title"/>
          </p:nvPr>
        </p:nvSpPr>
        <p:spPr/>
        <p:txBody>
          <a:bodyPr>
            <a:normAutofit/>
          </a:bodyPr>
          <a:lstStyle/>
          <a:p>
            <a:r>
              <a:rPr lang="en-US" sz="2800" u="sng" dirty="0" smtClean="0">
                <a:latin typeface="Times New Roman" pitchFamily="18" charset="0"/>
                <a:cs typeface="Times New Roman" pitchFamily="18" charset="0"/>
              </a:rPr>
              <a:t>dataset:</a:t>
            </a:r>
            <a:endParaRPr lang="en-US" sz="2800"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latin typeface="Times New Roman" pitchFamily="18" charset="0"/>
                <a:cs typeface="Times New Roman" pitchFamily="18" charset="0"/>
              </a:rPr>
              <a:t>IMPORTING </a:t>
            </a:r>
            <a:r>
              <a:rPr lang="en-US" sz="2000" dirty="0" smtClean="0">
                <a:latin typeface="Times New Roman" pitchFamily="18" charset="0"/>
                <a:cs typeface="Times New Roman" pitchFamily="18" charset="0"/>
              </a:rPr>
              <a:t>LIBRARIES AND DATASET</a:t>
            </a:r>
          </a:p>
          <a:p>
            <a:r>
              <a:rPr lang="en-US" sz="2000" dirty="0" smtClean="0">
                <a:latin typeface="Times New Roman" pitchFamily="18" charset="0"/>
                <a:cs typeface="Times New Roman" pitchFamily="18" charset="0"/>
              </a:rPr>
              <a:t>DATA PREPROCESSING </a:t>
            </a:r>
          </a:p>
          <a:p>
            <a:r>
              <a:rPr lang="en-US" sz="2000" dirty="0" smtClean="0">
                <a:latin typeface="Times New Roman" pitchFamily="18" charset="0"/>
                <a:cs typeface="Times New Roman" pitchFamily="18" charset="0"/>
              </a:rPr>
              <a:t>SPLITING DATASET INTO TEST AND TRAIN SETS</a:t>
            </a:r>
          </a:p>
          <a:p>
            <a:r>
              <a:rPr lang="en-US" sz="2000" dirty="0" smtClean="0">
                <a:latin typeface="Times New Roman" pitchFamily="18" charset="0"/>
                <a:cs typeface="Times New Roman" pitchFamily="18" charset="0"/>
              </a:rPr>
              <a:t>CREATING A MODEL</a:t>
            </a:r>
          </a:p>
          <a:p>
            <a:r>
              <a:rPr lang="en-US" sz="2000" dirty="0" smtClean="0">
                <a:latin typeface="Times New Roman" pitchFamily="18" charset="0"/>
                <a:cs typeface="Times New Roman" pitchFamily="18" charset="0"/>
              </a:rPr>
              <a:t>COMPILING OF MODEL</a:t>
            </a:r>
          </a:p>
          <a:p>
            <a:r>
              <a:rPr lang="en-US" sz="2000" dirty="0" smtClean="0">
                <a:latin typeface="Times New Roman" pitchFamily="18" charset="0"/>
                <a:cs typeface="Times New Roman" pitchFamily="18" charset="0"/>
              </a:rPr>
              <a:t>TRIANING THE MODEL </a:t>
            </a:r>
          </a:p>
          <a:p>
            <a:r>
              <a:rPr lang="en-US" sz="2000" dirty="0" smtClean="0">
                <a:latin typeface="Times New Roman" pitchFamily="18" charset="0"/>
                <a:cs typeface="Times New Roman" pitchFamily="18" charset="0"/>
              </a:rPr>
              <a:t>PREDICTING THE OUTPUT</a:t>
            </a:r>
          </a:p>
          <a:p>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2800" u="sng" dirty="0" smtClean="0">
                <a:latin typeface="Times New Roman" pitchFamily="18" charset="0"/>
                <a:cs typeface="Times New Roman" pitchFamily="18" charset="0"/>
              </a:rPr>
              <a:t>STEPS IN THE PROGRAM</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normAutofit/>
          </a:bodyPr>
          <a:lstStyle/>
          <a:p>
            <a:r>
              <a:rPr lang="en-US" sz="1800" b="1" u="sng" dirty="0" smtClean="0">
                <a:latin typeface="Times New Roman" pitchFamily="18" charset="0"/>
                <a:cs typeface="Times New Roman" pitchFamily="18" charset="0"/>
              </a:rPr>
              <a:t>PANDAS: </a:t>
            </a:r>
            <a:r>
              <a:rPr lang="en-US" sz="1800" dirty="0" smtClean="0">
                <a:latin typeface="Times New Roman" pitchFamily="18" charset="0"/>
                <a:cs typeface="Times New Roman" pitchFamily="18" charset="0"/>
              </a:rPr>
              <a:t>(PYTHON DATA ANALYSIS LIBRARY):- PANDAS IS OPEN SOURCE,BSD-LICENSED LIBRARY PROVIDING HIGH-PERFORMANCE ,EASY-TO-USE DATA STRUCTURES AND DATA ANALYSIS TOOLS FOR </a:t>
            </a:r>
            <a:r>
              <a:rPr lang="en-US" sz="1800" dirty="0" smtClean="0">
                <a:latin typeface="Times New Roman" pitchFamily="18" charset="0"/>
                <a:cs typeface="Times New Roman" pitchFamily="18" charset="0"/>
              </a:rPr>
              <a:t>PYTHON. </a:t>
            </a:r>
            <a:endParaRPr lang="en-US" sz="1800" dirty="0" smtClean="0">
              <a:latin typeface="Times New Roman" pitchFamily="18" charset="0"/>
              <a:cs typeface="Times New Roman" pitchFamily="18" charset="0"/>
            </a:endParaRPr>
          </a:p>
          <a:p>
            <a:pPr marL="0" algn="just">
              <a:spcBef>
                <a:spcPts val="0"/>
              </a:spcBef>
            </a:pPr>
            <a:r>
              <a:rPr lang="en-US" sz="1800" b="1" u="sng" dirty="0" smtClean="0">
                <a:latin typeface="Times New Roman" pitchFamily="18" charset="0"/>
                <a:cs typeface="Times New Roman" pitchFamily="18" charset="0"/>
              </a:rPr>
              <a:t>NUMPY:</a:t>
            </a:r>
            <a:r>
              <a:rPr lang="en-US" sz="1800" dirty="0" smtClean="0">
                <a:latin typeface="Times New Roman" pitchFamily="18" charset="0"/>
                <a:cs typeface="Times New Roman" pitchFamily="18" charset="0"/>
              </a:rPr>
              <a:t>NUMPY PROVIDES </a:t>
            </a:r>
            <a:r>
              <a:rPr lang="en-US" sz="1800" dirty="0" smtClean="0">
                <a:latin typeface="Times New Roman" pitchFamily="18" charset="0"/>
                <a:cs typeface="Times New Roman" pitchFamily="18" charset="0"/>
              </a:rPr>
              <a:t>A HIGH-PERFORMANCE </a:t>
            </a:r>
            <a:r>
              <a:rPr lang="en-US" sz="1800" dirty="0" smtClean="0">
                <a:latin typeface="Times New Roman" pitchFamily="18" charset="0"/>
                <a:cs typeface="Times New Roman" pitchFamily="18" charset="0"/>
              </a:rPr>
              <a:t>  MULTIDIMENTIONAL </a:t>
            </a:r>
            <a:r>
              <a:rPr lang="en-US" sz="1800" dirty="0" smtClean="0">
                <a:latin typeface="Times New Roman" pitchFamily="18" charset="0"/>
                <a:cs typeface="Times New Roman" pitchFamily="18" charset="0"/>
              </a:rPr>
              <a:t>ARRAY AND BASIC TOOLS TO COMPUTE WITH AND MANIPULATE THESE </a:t>
            </a:r>
            <a:r>
              <a:rPr lang="en-US" sz="1800" dirty="0" smtClean="0">
                <a:latin typeface="Times New Roman" pitchFamily="18" charset="0"/>
                <a:cs typeface="Times New Roman" pitchFamily="18" charset="0"/>
              </a:rPr>
              <a:t>ARRAY.</a:t>
            </a:r>
            <a:endParaRPr lang="en-US" sz="1800" b="1" u="sng"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US" sz="2800" u="sng" dirty="0" smtClean="0">
                <a:latin typeface="Times New Roman" pitchFamily="18" charset="0"/>
                <a:cs typeface="Times New Roman" pitchFamily="18" charset="0"/>
              </a:rPr>
              <a:t>IMPORTING LIBRAIES AND DATASET</a:t>
            </a:r>
            <a:endParaRPr lang="en-US" sz="2800" u="sng" dirty="0">
              <a:latin typeface="Times New Roman" pitchFamily="18" charset="0"/>
              <a:cs typeface="Times New Roman" pitchFamily="18" charset="0"/>
            </a:endParaRPr>
          </a:p>
        </p:txBody>
      </p:sp>
      <p:pic>
        <p:nvPicPr>
          <p:cNvPr id="10" name="Picture 9" descr="20190524_234150-1.jpg"/>
          <p:cNvPicPr>
            <a:picLocks noChangeAspect="1"/>
          </p:cNvPicPr>
          <p:nvPr/>
        </p:nvPicPr>
        <p:blipFill>
          <a:blip r:embed="rId2" cstate="print"/>
          <a:stretch>
            <a:fillRect/>
          </a:stretch>
        </p:blipFill>
        <p:spPr>
          <a:xfrm>
            <a:off x="304800" y="3962400"/>
            <a:ext cx="8534400" cy="2661397"/>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b="1" u="sng" dirty="0" smtClean="0">
                <a:latin typeface="Times New Roman" pitchFamily="18" charset="0"/>
                <a:cs typeface="Times New Roman" pitchFamily="18" charset="0"/>
              </a:rPr>
              <a:t>DATA PREPROCESSING</a:t>
            </a:r>
            <a:r>
              <a:rPr lang="en-US" sz="1800" dirty="0" smtClean="0">
                <a:latin typeface="Times New Roman" pitchFamily="18" charset="0"/>
                <a:cs typeface="Times New Roman" pitchFamily="18" charset="0"/>
              </a:rPr>
              <a:t> IS A DATA MINING TECHNIQUE THAT INVOLVES TRANSFORMING RAW DATA INTO AN UNDERSTANDABLE FORMAT.REAL WORLD DATA IS OFTEN IN COMPLETE ,INCONSISTANCE ,LACKING OF BEHAVIOUR.</a:t>
            </a:r>
          </a:p>
          <a:p>
            <a:pPr>
              <a:buNone/>
            </a:pPr>
            <a:endParaRPr lang="en-US" sz="1800" dirty="0" smtClean="0">
              <a:latin typeface="Times New Roman" pitchFamily="18" charset="0"/>
              <a:cs typeface="Times New Roman" pitchFamily="18" charset="0"/>
            </a:endParaRPr>
          </a:p>
          <a:p>
            <a:endParaRPr lang="en-US" sz="1800" b="1" u="sng" dirty="0" smtClean="0"/>
          </a:p>
          <a:p>
            <a:r>
              <a:rPr lang="en-US" sz="1800" b="1" u="sng" dirty="0" smtClean="0">
                <a:latin typeface="Times New Roman" pitchFamily="18" charset="0"/>
                <a:cs typeface="Times New Roman" pitchFamily="18" charset="0"/>
              </a:rPr>
              <a:t>STEP-1</a:t>
            </a:r>
            <a:r>
              <a:rPr lang="en-US" sz="1800" dirty="0" smtClean="0">
                <a:latin typeface="Times New Roman" pitchFamily="18" charset="0"/>
                <a:cs typeface="Times New Roman" pitchFamily="18" charset="0"/>
              </a:rPr>
              <a:t> : SEPARATION OF INDEPENDENT AND DEPENDENT </a:t>
            </a:r>
            <a:r>
              <a:rPr lang="en-US" sz="1800" dirty="0" smtClean="0">
                <a:latin typeface="Times New Roman" pitchFamily="18" charset="0"/>
                <a:cs typeface="Times New Roman" pitchFamily="18" charset="0"/>
              </a:rPr>
              <a:t>DATA.</a:t>
            </a:r>
            <a:endParaRPr lang="en-US" sz="1800" dirty="0" smtClean="0">
              <a:latin typeface="Times New Roman" pitchFamily="18" charset="0"/>
              <a:cs typeface="Times New Roman" pitchFamily="18" charset="0"/>
            </a:endParaRPr>
          </a:p>
          <a:p>
            <a:endParaRPr lang="en-US" sz="1800" dirty="0" smtClean="0"/>
          </a:p>
          <a:p>
            <a:endParaRPr lang="en-US" sz="1800" dirty="0" smtClean="0"/>
          </a:p>
          <a:p>
            <a:pPr>
              <a:buNone/>
            </a:pPr>
            <a:endParaRPr lang="en-US" sz="1800" dirty="0" smtClean="0"/>
          </a:p>
          <a:p>
            <a:endParaRPr lang="en-US" sz="1800" dirty="0" smtClean="0"/>
          </a:p>
          <a:p>
            <a:r>
              <a:rPr lang="en-US" sz="1800" b="1" u="sng" dirty="0" smtClean="0"/>
              <a:t>STEP-2 </a:t>
            </a:r>
            <a:r>
              <a:rPr lang="en-US" sz="1800" dirty="0" smtClean="0"/>
              <a:t>: LABEL ENCODING</a:t>
            </a:r>
          </a:p>
          <a:p>
            <a:endParaRPr lang="en-US" sz="1800" dirty="0" smtClean="0"/>
          </a:p>
        </p:txBody>
      </p:sp>
      <p:sp>
        <p:nvSpPr>
          <p:cNvPr id="2" name="Title 1"/>
          <p:cNvSpPr>
            <a:spLocks noGrp="1"/>
          </p:cNvSpPr>
          <p:nvPr>
            <p:ph type="title"/>
          </p:nvPr>
        </p:nvSpPr>
        <p:spPr/>
        <p:txBody>
          <a:bodyPr>
            <a:normAutofit/>
          </a:bodyPr>
          <a:lstStyle/>
          <a:p>
            <a:r>
              <a:rPr lang="en-US" sz="2800" u="sng" dirty="0" smtClean="0">
                <a:latin typeface="Times New Roman" pitchFamily="18" charset="0"/>
                <a:cs typeface="Times New Roman" pitchFamily="18" charset="0"/>
              </a:rPr>
              <a:t>DATA PREPROCESSING</a:t>
            </a:r>
            <a:r>
              <a:rPr lang="en-US" sz="2800" dirty="0" smtClean="0">
                <a:latin typeface="Times New Roman" pitchFamily="18" charset="0"/>
                <a:cs typeface="Times New Roman" pitchFamily="18" charset="0"/>
              </a:rPr>
              <a:t> </a:t>
            </a:r>
            <a:br>
              <a:rPr lang="en-US" sz="2800" dirty="0" smtClean="0">
                <a:latin typeface="Times New Roman" pitchFamily="18" charset="0"/>
                <a:cs typeface="Times New Roman" pitchFamily="18" charset="0"/>
              </a:rPr>
            </a:br>
            <a:endParaRPr lang="en-US" sz="2800" dirty="0"/>
          </a:p>
        </p:txBody>
      </p:sp>
      <p:pic>
        <p:nvPicPr>
          <p:cNvPr id="4" name="Picture 3" descr="sp-10.PNG"/>
          <p:cNvPicPr>
            <a:picLocks noChangeAspect="1"/>
          </p:cNvPicPr>
          <p:nvPr/>
        </p:nvPicPr>
        <p:blipFill>
          <a:blip r:embed="rId2"/>
          <a:stretch>
            <a:fillRect/>
          </a:stretch>
        </p:blipFill>
        <p:spPr>
          <a:xfrm>
            <a:off x="685800" y="4267200"/>
            <a:ext cx="7687748" cy="342948"/>
          </a:xfrm>
          <a:prstGeom prst="rect">
            <a:avLst/>
          </a:prstGeom>
        </p:spPr>
      </p:pic>
      <p:pic>
        <p:nvPicPr>
          <p:cNvPr id="5" name="Picture 4" descr="20190525_001047-1.jpg"/>
          <p:cNvPicPr>
            <a:picLocks noChangeAspect="1"/>
          </p:cNvPicPr>
          <p:nvPr/>
        </p:nvPicPr>
        <p:blipFill>
          <a:blip r:embed="rId3" cstate="print"/>
          <a:stretch>
            <a:fillRect/>
          </a:stretch>
        </p:blipFill>
        <p:spPr>
          <a:xfrm>
            <a:off x="609600" y="4800600"/>
            <a:ext cx="7543800" cy="381000"/>
          </a:xfrm>
          <a:prstGeom prst="rect">
            <a:avLst/>
          </a:prstGeom>
        </p:spPr>
      </p:pic>
      <p:pic>
        <p:nvPicPr>
          <p:cNvPr id="7" name="Picture 6" descr="sp-12.PNG"/>
          <p:cNvPicPr>
            <a:picLocks noChangeAspect="1"/>
          </p:cNvPicPr>
          <p:nvPr/>
        </p:nvPicPr>
        <p:blipFill>
          <a:blip r:embed="rId4"/>
          <a:stretch>
            <a:fillRect/>
          </a:stretch>
        </p:blipFill>
        <p:spPr>
          <a:xfrm>
            <a:off x="457200" y="5943600"/>
            <a:ext cx="7754433" cy="65731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sz="1800" dirty="0" smtClean="0"/>
          </a:p>
          <a:p>
            <a:pPr>
              <a:buNone/>
            </a:pPr>
            <a:endParaRPr lang="en-US" sz="1800" dirty="0" smtClean="0"/>
          </a:p>
          <a:p>
            <a:r>
              <a:rPr lang="en-US" sz="1800" dirty="0" smtClean="0">
                <a:latin typeface="Times New Roman" pitchFamily="18" charset="0"/>
                <a:cs typeface="Times New Roman" pitchFamily="18" charset="0"/>
              </a:rPr>
              <a:t>We are training the data at 80% and test as 20%.</a:t>
            </a:r>
            <a:endParaRPr lang="en-US" sz="1800" dirty="0" smtClean="0">
              <a:latin typeface="Times New Roman" pitchFamily="18" charset="0"/>
              <a:cs typeface="Times New Roman" pitchFamily="18" charset="0"/>
            </a:endParaRPr>
          </a:p>
          <a:p>
            <a:r>
              <a:rPr lang="en-US" sz="1800" dirty="0" smtClean="0"/>
              <a:t>STANDARD SCALER OF THE DATA</a:t>
            </a:r>
          </a:p>
          <a:p>
            <a:endParaRPr lang="en-US" sz="1800" dirty="0" smtClean="0"/>
          </a:p>
          <a:p>
            <a:r>
              <a:rPr lang="en-US" sz="1800" dirty="0" smtClean="0">
                <a:latin typeface="Times New Roman" pitchFamily="18" charset="0"/>
                <a:cs typeface="Times New Roman" pitchFamily="18" charset="0"/>
              </a:rPr>
              <a:t>Standardize the data.</a:t>
            </a:r>
            <a:endParaRPr lang="en-US" sz="1800" dirty="0" smtClean="0">
              <a:latin typeface="Times New Roman" pitchFamily="18" charset="0"/>
              <a:cs typeface="Times New Roman" pitchFamily="18" charset="0"/>
            </a:endParaRPr>
          </a:p>
          <a:p>
            <a:endParaRPr lang="en-US" sz="1800" dirty="0" smtClean="0"/>
          </a:p>
          <a:p>
            <a:endParaRPr lang="en-US" sz="1800" dirty="0"/>
          </a:p>
        </p:txBody>
      </p:sp>
      <p:sp>
        <p:nvSpPr>
          <p:cNvPr id="2" name="Title 1"/>
          <p:cNvSpPr>
            <a:spLocks noGrp="1"/>
          </p:cNvSpPr>
          <p:nvPr>
            <p:ph type="title"/>
          </p:nvPr>
        </p:nvSpPr>
        <p:spPr/>
        <p:txBody>
          <a:bodyPr>
            <a:normAutofit fontScale="90000"/>
          </a:bodyPr>
          <a:lstStyle/>
          <a:p>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r>
              <a:rPr lang="en-US" sz="3200" u="sng" dirty="0" smtClean="0">
                <a:latin typeface="Times New Roman" pitchFamily="18" charset="0"/>
                <a:cs typeface="Times New Roman" pitchFamily="18" charset="0"/>
              </a:rPr>
              <a:t>SPLITING DATA INTO TRAIN AND TEST:</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a:p>
        </p:txBody>
      </p:sp>
      <p:pic>
        <p:nvPicPr>
          <p:cNvPr id="4" name="Picture 3" descr="sp-13.PNG"/>
          <p:cNvPicPr>
            <a:picLocks noChangeAspect="1"/>
          </p:cNvPicPr>
          <p:nvPr/>
        </p:nvPicPr>
        <p:blipFill>
          <a:blip r:embed="rId2"/>
          <a:stretch>
            <a:fillRect/>
          </a:stretch>
        </p:blipFill>
        <p:spPr>
          <a:xfrm>
            <a:off x="609600" y="2514600"/>
            <a:ext cx="7621064" cy="514422"/>
          </a:xfrm>
          <a:prstGeom prst="rect">
            <a:avLst/>
          </a:prstGeom>
        </p:spPr>
      </p:pic>
      <p:pic>
        <p:nvPicPr>
          <p:cNvPr id="5" name="Picture 4" descr="sp-14.PNG"/>
          <p:cNvPicPr>
            <a:picLocks noChangeAspect="1"/>
          </p:cNvPicPr>
          <p:nvPr/>
        </p:nvPicPr>
        <p:blipFill>
          <a:blip r:embed="rId3"/>
          <a:stretch>
            <a:fillRect/>
          </a:stretch>
        </p:blipFill>
        <p:spPr>
          <a:xfrm>
            <a:off x="685800" y="3733800"/>
            <a:ext cx="7611538" cy="724001"/>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902</TotalTime>
  <Words>448</Words>
  <Application>Microsoft Office PowerPoint</Application>
  <PresentationFormat>On-screen Show (4:3)</PresentationFormat>
  <Paragraphs>60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SONAR PREDICTION</vt:lpstr>
      <vt:lpstr>An Introduction To ANN(Artificial Neural Networks):</vt:lpstr>
      <vt:lpstr>PROBLEM STATEMENT</vt:lpstr>
      <vt:lpstr>SONAR PREDICTION FOR NAVAL MINES DETECTION</vt:lpstr>
      <vt:lpstr>dataset:</vt:lpstr>
      <vt:lpstr>STEPS IN THE PROGRAM </vt:lpstr>
      <vt:lpstr>IMPORTING LIBRAIES AND DATASET</vt:lpstr>
      <vt:lpstr>DATA PREPROCESSING  </vt:lpstr>
      <vt:lpstr>  SPLITING DATA INTO TRAIN AND TEST:   </vt:lpstr>
      <vt:lpstr>CREATING A MODEL </vt:lpstr>
      <vt:lpstr>  MODEL COMPILATION </vt:lpstr>
      <vt:lpstr>TRIANING THE MODEL </vt:lpstr>
      <vt:lpstr>MODEL PREDICTION </vt:lpstr>
      <vt:lpstr>   APPLICATIONS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SONAR PREDICTION</dc:title>
  <dc:creator>PC</dc:creator>
  <cp:lastModifiedBy>Windows User</cp:lastModifiedBy>
  <cp:revision>69</cp:revision>
  <dcterms:created xsi:type="dcterms:W3CDTF">2019-05-24T13:11:26Z</dcterms:created>
  <dcterms:modified xsi:type="dcterms:W3CDTF">2019-05-25T04:25:52Z</dcterms:modified>
</cp:coreProperties>
</file>