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4"/>
  </p:notesMasterIdLst>
  <p:sldIdLst>
    <p:sldId id="293" r:id="rId2"/>
    <p:sldId id="275" r:id="rId3"/>
    <p:sldId id="276" r:id="rId4"/>
    <p:sldId id="260" r:id="rId5"/>
    <p:sldId id="273" r:id="rId6"/>
    <p:sldId id="274" r:id="rId7"/>
    <p:sldId id="277" r:id="rId8"/>
    <p:sldId id="278" r:id="rId9"/>
    <p:sldId id="289" r:id="rId10"/>
    <p:sldId id="290" r:id="rId11"/>
    <p:sldId id="291"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0F2B5-455D-4C3B-9669-3FA2E41BE13B}" type="datetimeFigureOut">
              <a:rPr lang="en-IN" smtClean="0"/>
              <a:t>15-02-2024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05E2C-622D-48E5-A1B9-7DA17E53BF23}" type="slidenum">
              <a:rPr lang="en-IN" smtClean="0"/>
              <a:t>‹#›</a:t>
            </a:fld>
            <a:endParaRPr lang="en-IN"/>
          </a:p>
        </p:txBody>
      </p:sp>
    </p:spTree>
    <p:extLst>
      <p:ext uri="{BB962C8B-B14F-4D97-AF65-F5344CB8AC3E}">
        <p14:creationId xmlns:p14="http://schemas.microsoft.com/office/powerpoint/2010/main" val="371630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33FA-F5B1-BEE9-7628-F377B7A15B76}"/>
              </a:ext>
            </a:extLst>
          </p:cNvPr>
          <p:cNvSpPr>
            <a:spLocks noGrp="1"/>
          </p:cNvSpPr>
          <p:nvPr>
            <p:ph type="ctrTitle"/>
          </p:nvPr>
        </p:nvSpPr>
        <p:spPr>
          <a:xfrm>
            <a:off x="2101628" y="1152273"/>
            <a:ext cx="7988744" cy="1049868"/>
          </a:xfrm>
        </p:spPr>
        <p:txBody>
          <a:bodyPr>
            <a:normAutofit/>
          </a:bodyPr>
          <a:lstStyle/>
          <a:p>
            <a:r>
              <a:rPr lang="en-US" sz="3200" dirty="0">
                <a:solidFill>
                  <a:schemeClr val="bg1"/>
                </a:solidFill>
                <a:effectLst/>
                <a:latin typeface="Times New Roman" panose="02020603050405020304" pitchFamily="18" charset="0"/>
                <a:cs typeface="Times New Roman" panose="02020603050405020304" pitchFamily="18" charset="0"/>
              </a:rPr>
              <a:t>Preserving Endangered Indigenous Heritage And Culture</a:t>
            </a:r>
            <a:endParaRPr lang="en-IN" sz="3200" dirty="0">
              <a:solidFill>
                <a:schemeClr val="bg1"/>
              </a:solidFill>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A2818A-9F99-A40B-5503-1E1BBDBB3CD5}"/>
              </a:ext>
            </a:extLst>
          </p:cNvPr>
          <p:cNvSpPr>
            <a:spLocks noGrp="1"/>
          </p:cNvSpPr>
          <p:nvPr>
            <p:ph type="subTitle" idx="1"/>
          </p:nvPr>
        </p:nvSpPr>
        <p:spPr>
          <a:xfrm>
            <a:off x="1016000" y="1986289"/>
            <a:ext cx="10424160" cy="4160512"/>
          </a:xfrm>
        </p:spPr>
        <p:txBody>
          <a:bodyPr>
            <a:normAutofit fontScale="70000" lnSpcReduction="20000"/>
          </a:bodyPr>
          <a:lstStyle/>
          <a:p>
            <a:endParaRPr lang="en-IN" sz="2000" i="1" dirty="0">
              <a:solidFill>
                <a:schemeClr val="bg1"/>
              </a:solidFill>
              <a:effectLst/>
              <a:latin typeface="Times New Roman" panose="02020603050405020304" pitchFamily="18" charset="0"/>
              <a:cs typeface="Times New Roman" panose="02020603050405020304" pitchFamily="18" charset="0"/>
            </a:endParaRPr>
          </a:p>
          <a:p>
            <a:r>
              <a:rPr lang="en-IN" sz="2000" b="1" i="1" dirty="0">
                <a:solidFill>
                  <a:schemeClr val="bg1"/>
                </a:solidFill>
                <a:effectLst/>
                <a:latin typeface="Times New Roman" panose="02020603050405020304" pitchFamily="18" charset="0"/>
                <a:cs typeface="Times New Roman" panose="02020603050405020304" pitchFamily="18" charset="0"/>
              </a:rPr>
              <a:t>Team Members:</a:t>
            </a:r>
          </a:p>
          <a:p>
            <a:r>
              <a:rPr lang="en-IN" sz="2600" dirty="0">
                <a:solidFill>
                  <a:schemeClr val="bg1"/>
                </a:solidFill>
                <a:effectLst/>
                <a:latin typeface="Times New Roman" panose="02020603050405020304" pitchFamily="18" charset="0"/>
                <a:cs typeface="Times New Roman" panose="02020603050405020304" pitchFamily="18" charset="0"/>
              </a:rPr>
              <a:t>VENKATAGIRIRAJU U  (611220104318)</a:t>
            </a:r>
          </a:p>
          <a:p>
            <a:r>
              <a:rPr lang="en-IN" sz="2600" dirty="0">
                <a:solidFill>
                  <a:schemeClr val="bg1"/>
                </a:solidFill>
                <a:effectLst/>
                <a:latin typeface="Times New Roman" panose="02020603050405020304" pitchFamily="18" charset="0"/>
                <a:cs typeface="Times New Roman" panose="02020603050405020304" pitchFamily="18" charset="0"/>
              </a:rPr>
              <a:t> SRIRAM R             	   (611220104153)</a:t>
            </a:r>
          </a:p>
          <a:p>
            <a:r>
              <a:rPr lang="en-IN" sz="2600" dirty="0">
                <a:solidFill>
                  <a:schemeClr val="bg1"/>
                </a:solidFill>
                <a:effectLst/>
                <a:latin typeface="Times New Roman" panose="02020603050405020304" pitchFamily="18" charset="0"/>
                <a:cs typeface="Times New Roman" panose="02020603050405020304" pitchFamily="18" charset="0"/>
              </a:rPr>
              <a:t> SRIDHARAN G		    (611220104315)</a:t>
            </a:r>
          </a:p>
          <a:p>
            <a:r>
              <a:rPr lang="en-IN" sz="2600" dirty="0">
                <a:solidFill>
                  <a:schemeClr val="bg1"/>
                </a:solidFill>
                <a:effectLst/>
                <a:latin typeface="Times New Roman" panose="02020603050405020304" pitchFamily="18" charset="0"/>
                <a:cs typeface="Times New Roman" panose="02020603050405020304" pitchFamily="18" charset="0"/>
              </a:rPr>
              <a:t> GOWTHAM K		    (611220104051)</a:t>
            </a:r>
          </a:p>
          <a:p>
            <a:endParaRPr lang="en-IN" sz="2600" dirty="0">
              <a:solidFill>
                <a:schemeClr val="bg1"/>
              </a:solidFill>
              <a:effectLst/>
              <a:latin typeface="Times New Roman" panose="02020603050405020304" pitchFamily="18" charset="0"/>
              <a:cs typeface="Times New Roman" panose="02020603050405020304" pitchFamily="18" charset="0"/>
            </a:endParaRPr>
          </a:p>
          <a:p>
            <a:r>
              <a:rPr lang="en-IN" sz="2600" b="1" dirty="0">
                <a:solidFill>
                  <a:schemeClr val="bg1"/>
                </a:solidFill>
                <a:effectLst/>
                <a:latin typeface="Times New Roman" panose="02020603050405020304" pitchFamily="18" charset="0"/>
                <a:cs typeface="Times New Roman" panose="02020603050405020304" pitchFamily="18" charset="0"/>
              </a:rPr>
              <a:t>UNDER THE GUIDANCE OF</a:t>
            </a:r>
          </a:p>
          <a:p>
            <a:r>
              <a:rPr lang="en-IN" sz="2600" b="1" dirty="0">
                <a:solidFill>
                  <a:schemeClr val="bg1"/>
                </a:solidFill>
                <a:effectLst/>
                <a:latin typeface="Times New Roman" panose="02020603050405020304" pitchFamily="18" charset="0"/>
                <a:cs typeface="Times New Roman" panose="02020603050405020304" pitchFamily="18" charset="0"/>
              </a:rPr>
              <a:t>Mrs. R.SATHIYA  PRIYA,</a:t>
            </a:r>
          </a:p>
          <a:p>
            <a:r>
              <a:rPr lang="en-IN" sz="2600" b="1" dirty="0">
                <a:solidFill>
                  <a:schemeClr val="bg1"/>
                </a:solidFill>
                <a:effectLst/>
                <a:latin typeface="Times New Roman" panose="02020603050405020304" pitchFamily="18" charset="0"/>
                <a:cs typeface="Times New Roman" panose="02020603050405020304" pitchFamily="18" charset="0"/>
              </a:rPr>
              <a:t>ASSISTANT PROFESSOR,</a:t>
            </a:r>
          </a:p>
          <a:p>
            <a:r>
              <a:rPr lang="en-IN" sz="2600" b="1" dirty="0">
                <a:solidFill>
                  <a:schemeClr val="bg1"/>
                </a:solidFill>
                <a:effectLst/>
                <a:latin typeface="Times New Roman" panose="02020603050405020304" pitchFamily="18" charset="0"/>
                <a:cs typeface="Times New Roman" panose="02020603050405020304" pitchFamily="18" charset="0"/>
              </a:rPr>
              <a:t>DEPARTMENT OF COMPUTER SCIENCE AND ENGINEERING</a:t>
            </a:r>
          </a:p>
          <a:p>
            <a:endParaRPr lang="en-IN" sz="2000" b="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52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6AAE81C-B780-202B-6231-A068FA4DE0C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DE80AC4-1531-3A0F-B71B-FB162991037D}"/>
              </a:ext>
            </a:extLst>
          </p:cNvPr>
          <p:cNvGraphicFramePr>
            <a:graphicFrameLocks noGrp="1"/>
          </p:cNvGraphicFramePr>
          <p:nvPr>
            <p:extLst>
              <p:ext uri="{D42A27DB-BD31-4B8C-83A1-F6EECF244321}">
                <p14:modId xmlns:p14="http://schemas.microsoft.com/office/powerpoint/2010/main" val="3979290865"/>
              </p:ext>
            </p:extLst>
          </p:nvPr>
        </p:nvGraphicFramePr>
        <p:xfrm>
          <a:off x="944880" y="1127761"/>
          <a:ext cx="10373359" cy="5132506"/>
        </p:xfrm>
        <a:graphic>
          <a:graphicData uri="http://schemas.openxmlformats.org/drawingml/2006/table">
            <a:tbl>
              <a:tblPr firstRow="1" bandRow="1">
                <a:tableStyleId>{5C22544A-7EE6-4342-B048-85BDC9FD1C3A}</a:tableStyleId>
              </a:tblPr>
              <a:tblGrid>
                <a:gridCol w="619760">
                  <a:extLst>
                    <a:ext uri="{9D8B030D-6E8A-4147-A177-3AD203B41FA5}">
                      <a16:colId xmlns:a16="http://schemas.microsoft.com/office/drawing/2014/main" val="519815577"/>
                    </a:ext>
                  </a:extLst>
                </a:gridCol>
                <a:gridCol w="1251832">
                  <a:extLst>
                    <a:ext uri="{9D8B030D-6E8A-4147-A177-3AD203B41FA5}">
                      <a16:colId xmlns:a16="http://schemas.microsoft.com/office/drawing/2014/main" val="151498472"/>
                    </a:ext>
                  </a:extLst>
                </a:gridCol>
                <a:gridCol w="1254040">
                  <a:extLst>
                    <a:ext uri="{9D8B030D-6E8A-4147-A177-3AD203B41FA5}">
                      <a16:colId xmlns:a16="http://schemas.microsoft.com/office/drawing/2014/main" val="195046980"/>
                    </a:ext>
                  </a:extLst>
                </a:gridCol>
                <a:gridCol w="969389">
                  <a:extLst>
                    <a:ext uri="{9D8B030D-6E8A-4147-A177-3AD203B41FA5}">
                      <a16:colId xmlns:a16="http://schemas.microsoft.com/office/drawing/2014/main" val="4247637490"/>
                    </a:ext>
                  </a:extLst>
                </a:gridCol>
                <a:gridCol w="2454034">
                  <a:extLst>
                    <a:ext uri="{9D8B030D-6E8A-4147-A177-3AD203B41FA5}">
                      <a16:colId xmlns:a16="http://schemas.microsoft.com/office/drawing/2014/main" val="3596932685"/>
                    </a:ext>
                  </a:extLst>
                </a:gridCol>
                <a:gridCol w="1852775">
                  <a:extLst>
                    <a:ext uri="{9D8B030D-6E8A-4147-A177-3AD203B41FA5}">
                      <a16:colId xmlns:a16="http://schemas.microsoft.com/office/drawing/2014/main" val="3198064721"/>
                    </a:ext>
                  </a:extLst>
                </a:gridCol>
                <a:gridCol w="1971529">
                  <a:extLst>
                    <a:ext uri="{9D8B030D-6E8A-4147-A177-3AD203B41FA5}">
                      <a16:colId xmlns:a16="http://schemas.microsoft.com/office/drawing/2014/main" val="2824460677"/>
                    </a:ext>
                  </a:extLst>
                </a:gridCol>
              </a:tblGrid>
              <a:tr h="502199">
                <a:tc>
                  <a:txBody>
                    <a:bodyPr/>
                    <a:lstStyle/>
                    <a:p>
                      <a:pPr algn="ctr"/>
                      <a:r>
                        <a:rPr lang="en-IN" sz="1400" dirty="0">
                          <a:latin typeface="Times New Roman" panose="02020603050405020304" pitchFamily="18" charset="0"/>
                          <a:cs typeface="Times New Roman" panose="02020603050405020304" pitchFamily="18" charset="0"/>
                        </a:rPr>
                        <a:t>S.NO</a:t>
                      </a:r>
                    </a:p>
                  </a:txBody>
                  <a:tcPr/>
                </a:tc>
                <a:tc>
                  <a:txBody>
                    <a:bodyPr/>
                    <a:lstStyle/>
                    <a:p>
                      <a:pPr algn="ctr"/>
                      <a:r>
                        <a:rPr lang="en-IN" sz="1400" dirty="0">
                          <a:latin typeface="Times New Roman" panose="02020603050405020304" pitchFamily="18" charset="0"/>
                          <a:cs typeface="Times New Roman" panose="02020603050405020304" pitchFamily="18" charset="0"/>
                        </a:rPr>
                        <a:t>TITLE</a:t>
                      </a:r>
                    </a:p>
                  </a:txBody>
                  <a:tcPr/>
                </a:tc>
                <a:tc>
                  <a:txBody>
                    <a:bodyPr/>
                    <a:lstStyle/>
                    <a:p>
                      <a:pPr algn="ctr"/>
                      <a:r>
                        <a:rPr lang="en-IN" sz="1400" dirty="0">
                          <a:latin typeface="Times New Roman" panose="02020603050405020304" pitchFamily="18" charset="0"/>
                          <a:cs typeface="Times New Roman" panose="02020603050405020304" pitchFamily="18" charset="0"/>
                        </a:rPr>
                        <a:t>AUTHOR</a:t>
                      </a:r>
                    </a:p>
                  </a:txBody>
                  <a:tcPr/>
                </a:tc>
                <a:tc>
                  <a:txBody>
                    <a:bodyPr/>
                    <a:lstStyle/>
                    <a:p>
                      <a:pPr algn="ctr"/>
                      <a:r>
                        <a:rPr lang="en-IN" sz="1400" dirty="0">
                          <a:latin typeface="Times New Roman" panose="02020603050405020304" pitchFamily="18" charset="0"/>
                          <a:cs typeface="Times New Roman" panose="02020603050405020304" pitchFamily="18" charset="0"/>
                        </a:rPr>
                        <a:t>YEAR</a:t>
                      </a:r>
                    </a:p>
                  </a:txBody>
                  <a:tcPr/>
                </a:tc>
                <a:tc>
                  <a:txBody>
                    <a:bodyPr/>
                    <a:lstStyle/>
                    <a:p>
                      <a:pPr algn="ctr"/>
                      <a:r>
                        <a:rPr lang="en-IN" sz="1400" dirty="0">
                          <a:latin typeface="Times New Roman" panose="02020603050405020304" pitchFamily="18" charset="0"/>
                          <a:cs typeface="Times New Roman" panose="02020603050405020304" pitchFamily="18" charset="0"/>
                        </a:rPr>
                        <a:t>TECHNOLOGY USED</a:t>
                      </a:r>
                    </a:p>
                  </a:txBody>
                  <a:tcPr/>
                </a:tc>
                <a:tc>
                  <a:txBody>
                    <a:bodyPr/>
                    <a:lstStyle/>
                    <a:p>
                      <a:pPr algn="ctr"/>
                      <a:r>
                        <a:rPr lang="en-IN" sz="1400" dirty="0">
                          <a:latin typeface="Times New Roman" panose="02020603050405020304" pitchFamily="18" charset="0"/>
                          <a:cs typeface="Times New Roman" panose="02020603050405020304" pitchFamily="18" charset="0"/>
                        </a:rPr>
                        <a:t>ADVANTAGE</a:t>
                      </a:r>
                    </a:p>
                  </a:txBody>
                  <a:tcPr/>
                </a:tc>
                <a:tc>
                  <a:txBody>
                    <a:bodyPr/>
                    <a:lstStyle/>
                    <a:p>
                      <a:pPr algn="ctr"/>
                      <a:r>
                        <a:rPr lang="en-IN" sz="1400"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3772653911"/>
                  </a:ext>
                </a:extLst>
              </a:tr>
              <a:tr h="2172533">
                <a:tc>
                  <a:txBody>
                    <a:bodyPr/>
                    <a:lstStyle/>
                    <a:p>
                      <a:pPr algn="ctr"/>
                      <a:r>
                        <a:rPr lang="en-IN" sz="1400" dirty="0">
                          <a:latin typeface="Times New Roman" panose="02020603050405020304" pitchFamily="18" charset="0"/>
                          <a:cs typeface="Times New Roman" panose="02020603050405020304" pitchFamily="18" charset="0"/>
                        </a:rPr>
                        <a:t>5.</a:t>
                      </a: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Digital Cultural Heritage: Concepts, Methodologies, Tools, and Applications – A Comprehensive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err="1">
                          <a:solidFill>
                            <a:schemeClr val="bg1"/>
                          </a:solidFill>
                          <a:effectLst/>
                          <a:latin typeface="Times New Roman" panose="02020603050405020304" pitchFamily="18" charset="0"/>
                          <a:cs typeface="Times New Roman" panose="02020603050405020304" pitchFamily="18" charset="0"/>
                        </a:rPr>
                        <a:t>Marinos</a:t>
                      </a:r>
                      <a:r>
                        <a:rPr lang="en-IN" sz="1400" b="0" i="0" dirty="0">
                          <a:solidFill>
                            <a:schemeClr val="bg1"/>
                          </a:solidFill>
                          <a:effectLst/>
                          <a:latin typeface="Times New Roman" panose="02020603050405020304" pitchFamily="18" charset="0"/>
                          <a:cs typeface="Times New Roman" panose="02020603050405020304" pitchFamily="18" charset="0"/>
                        </a:rPr>
                        <a:t> Ioannides, Nadia </a:t>
                      </a:r>
                      <a:r>
                        <a:rPr lang="en-IN" sz="1400" b="0" i="0" dirty="0" err="1">
                          <a:solidFill>
                            <a:schemeClr val="bg1"/>
                          </a:solidFill>
                          <a:effectLst/>
                          <a:latin typeface="Times New Roman" panose="02020603050405020304" pitchFamily="18" charset="0"/>
                          <a:cs typeface="Times New Roman" panose="02020603050405020304" pitchFamily="18" charset="0"/>
                        </a:rPr>
                        <a:t>Magnenat-Thalmann</a:t>
                      </a:r>
                      <a:r>
                        <a:rPr lang="en-IN" sz="1400" b="0" i="0" dirty="0">
                          <a:solidFill>
                            <a:schemeClr val="bg1"/>
                          </a:solidFill>
                          <a:effectLst/>
                          <a:latin typeface="Times New Roman" panose="02020603050405020304" pitchFamily="18" charset="0"/>
                          <a:cs typeface="Times New Roman" panose="02020603050405020304" pitchFamily="18" charset="0"/>
                        </a:rPr>
                        <a:t>, Eleanor Fink, Roko </a:t>
                      </a:r>
                      <a:r>
                        <a:rPr lang="en-IN" sz="1400" b="0" i="0" dirty="0" err="1">
                          <a:solidFill>
                            <a:schemeClr val="bg1"/>
                          </a:solidFill>
                          <a:effectLst/>
                          <a:latin typeface="Times New Roman" panose="02020603050405020304" pitchFamily="18" charset="0"/>
                          <a:cs typeface="Times New Roman" panose="02020603050405020304" pitchFamily="18" charset="0"/>
                        </a:rPr>
                        <a:t>Zarnic</a:t>
                      </a:r>
                      <a:r>
                        <a:rPr lang="en-IN" sz="1400" b="0" i="0" dirty="0">
                          <a:solidFill>
                            <a:schemeClr val="bg1"/>
                          </a:solidFill>
                          <a:effectLst/>
                          <a:latin typeface="Times New Roman" panose="02020603050405020304" pitchFamily="18" charset="0"/>
                          <a:cs typeface="Times New Roman" panose="02020603050405020304" pitchFamily="18" charset="0"/>
                        </a:rPr>
                        <a:t>, Thomas </a:t>
                      </a:r>
                      <a:r>
                        <a:rPr lang="en-IN" sz="1400" b="0" i="0" dirty="0" err="1">
                          <a:solidFill>
                            <a:schemeClr val="bg1"/>
                          </a:solidFill>
                          <a:effectLst/>
                          <a:latin typeface="Times New Roman" panose="02020603050405020304" pitchFamily="18" charset="0"/>
                          <a:cs typeface="Times New Roman" panose="02020603050405020304" pitchFamily="18" charset="0"/>
                        </a:rPr>
                        <a:t>Schioeberg</a:t>
                      </a:r>
                      <a:r>
                        <a:rPr lang="en-IN" sz="1400" b="0" i="0" dirty="0">
                          <a:solidFill>
                            <a:schemeClr val="bg1"/>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2017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Digital methodologies, tools, and applications for preserving and promoting cultural heritage.</a:t>
                      </a:r>
                      <a:endParaRPr lang="en-IN" sz="1400" b="0" i="0" dirty="0">
                        <a:solidFill>
                          <a:schemeClr val="bg1"/>
                        </a:solidFill>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Offers a comprehensive overview of digital methodologies, tools, and applications for preserving and promoting cultural heritage.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Addresses challenges related to data interoperability, long-term preservation strategies, and funding sustainability for digital heritage projects.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306429"/>
                  </a:ext>
                </a:extLst>
              </a:tr>
              <a:tr h="2405267">
                <a:tc>
                  <a:txBody>
                    <a:bodyPr/>
                    <a:lstStyle/>
                    <a:p>
                      <a:pPr algn="ctr"/>
                      <a:r>
                        <a:rPr lang="en-IN" sz="1400" dirty="0">
                          <a:latin typeface="Times New Roman" panose="02020603050405020304" pitchFamily="18" charset="0"/>
                          <a:cs typeface="Times New Roman" panose="02020603050405020304" pitchFamily="18" charset="0"/>
                        </a:rPr>
                        <a:t>6.</a:t>
                      </a: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Digital Heritage: A Systematic Literature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Maria Economou, Sally-Anne Barnes, Mattia Thibault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2020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Digital technologies for preserving, presenting, and accessing cultural heritage.</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Discusses the potentials of digital technologies in preserving, presenting, and accessing cultural heritage.</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Explores challenges related to the sustainability of digital heritage projects, digital divide, and issues of authenticity and authority.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1548501"/>
                  </a:ext>
                </a:extLst>
              </a:tr>
            </a:tbl>
          </a:graphicData>
        </a:graphic>
      </p:graphicFrame>
    </p:spTree>
    <p:extLst>
      <p:ext uri="{BB962C8B-B14F-4D97-AF65-F5344CB8AC3E}">
        <p14:creationId xmlns:p14="http://schemas.microsoft.com/office/powerpoint/2010/main" val="306526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98D7982-1005-DB8F-E127-639652F6D7D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B9544B0-545E-FC24-F204-EA079373E5C1}"/>
              </a:ext>
            </a:extLst>
          </p:cNvPr>
          <p:cNvGraphicFramePr>
            <a:graphicFrameLocks noGrp="1"/>
          </p:cNvGraphicFramePr>
          <p:nvPr>
            <p:extLst>
              <p:ext uri="{D42A27DB-BD31-4B8C-83A1-F6EECF244321}">
                <p14:modId xmlns:p14="http://schemas.microsoft.com/office/powerpoint/2010/main" val="3602224745"/>
              </p:ext>
            </p:extLst>
          </p:nvPr>
        </p:nvGraphicFramePr>
        <p:xfrm>
          <a:off x="944880" y="1127761"/>
          <a:ext cx="10450521" cy="5100319"/>
        </p:xfrm>
        <a:graphic>
          <a:graphicData uri="http://schemas.openxmlformats.org/drawingml/2006/table">
            <a:tbl>
              <a:tblPr firstRow="1" bandRow="1">
                <a:tableStyleId>{5C22544A-7EE6-4342-B048-85BDC9FD1C3A}</a:tableStyleId>
              </a:tblPr>
              <a:tblGrid>
                <a:gridCol w="636905">
                  <a:extLst>
                    <a:ext uri="{9D8B030D-6E8A-4147-A177-3AD203B41FA5}">
                      <a16:colId xmlns:a16="http://schemas.microsoft.com/office/drawing/2014/main" val="519815577"/>
                    </a:ext>
                  </a:extLst>
                </a:gridCol>
                <a:gridCol w="1311849">
                  <a:extLst>
                    <a:ext uri="{9D8B030D-6E8A-4147-A177-3AD203B41FA5}">
                      <a16:colId xmlns:a16="http://schemas.microsoft.com/office/drawing/2014/main" val="151498472"/>
                    </a:ext>
                  </a:extLst>
                </a:gridCol>
                <a:gridCol w="1254040">
                  <a:extLst>
                    <a:ext uri="{9D8B030D-6E8A-4147-A177-3AD203B41FA5}">
                      <a16:colId xmlns:a16="http://schemas.microsoft.com/office/drawing/2014/main" val="195046980"/>
                    </a:ext>
                  </a:extLst>
                </a:gridCol>
                <a:gridCol w="969389">
                  <a:extLst>
                    <a:ext uri="{9D8B030D-6E8A-4147-A177-3AD203B41FA5}">
                      <a16:colId xmlns:a16="http://schemas.microsoft.com/office/drawing/2014/main" val="4247637490"/>
                    </a:ext>
                  </a:extLst>
                </a:gridCol>
                <a:gridCol w="2454034">
                  <a:extLst>
                    <a:ext uri="{9D8B030D-6E8A-4147-A177-3AD203B41FA5}">
                      <a16:colId xmlns:a16="http://schemas.microsoft.com/office/drawing/2014/main" val="3596932685"/>
                    </a:ext>
                  </a:extLst>
                </a:gridCol>
                <a:gridCol w="1852775">
                  <a:extLst>
                    <a:ext uri="{9D8B030D-6E8A-4147-A177-3AD203B41FA5}">
                      <a16:colId xmlns:a16="http://schemas.microsoft.com/office/drawing/2014/main" val="3198064721"/>
                    </a:ext>
                  </a:extLst>
                </a:gridCol>
                <a:gridCol w="1971529">
                  <a:extLst>
                    <a:ext uri="{9D8B030D-6E8A-4147-A177-3AD203B41FA5}">
                      <a16:colId xmlns:a16="http://schemas.microsoft.com/office/drawing/2014/main" val="2824460677"/>
                    </a:ext>
                  </a:extLst>
                </a:gridCol>
              </a:tblGrid>
              <a:tr h="531121">
                <a:tc>
                  <a:txBody>
                    <a:bodyPr/>
                    <a:lstStyle/>
                    <a:p>
                      <a:pPr algn="ctr"/>
                      <a:r>
                        <a:rPr lang="en-IN" sz="1400" dirty="0">
                          <a:latin typeface="Times New Roman" panose="02020603050405020304" pitchFamily="18" charset="0"/>
                          <a:cs typeface="Times New Roman" panose="02020603050405020304" pitchFamily="18" charset="0"/>
                        </a:rPr>
                        <a:t>S.NO</a:t>
                      </a:r>
                    </a:p>
                  </a:txBody>
                  <a:tcPr/>
                </a:tc>
                <a:tc>
                  <a:txBody>
                    <a:bodyPr/>
                    <a:lstStyle/>
                    <a:p>
                      <a:pPr algn="ctr"/>
                      <a:r>
                        <a:rPr lang="en-IN" sz="1400" dirty="0">
                          <a:latin typeface="Times New Roman" panose="02020603050405020304" pitchFamily="18" charset="0"/>
                          <a:cs typeface="Times New Roman" panose="02020603050405020304" pitchFamily="18" charset="0"/>
                        </a:rPr>
                        <a:t>TITLE</a:t>
                      </a:r>
                    </a:p>
                  </a:txBody>
                  <a:tcPr/>
                </a:tc>
                <a:tc>
                  <a:txBody>
                    <a:bodyPr/>
                    <a:lstStyle/>
                    <a:p>
                      <a:pPr algn="ctr"/>
                      <a:r>
                        <a:rPr lang="en-IN" sz="1400" dirty="0">
                          <a:latin typeface="Times New Roman" panose="02020603050405020304" pitchFamily="18" charset="0"/>
                          <a:cs typeface="Times New Roman" panose="02020603050405020304" pitchFamily="18" charset="0"/>
                        </a:rPr>
                        <a:t>AUTHOR</a:t>
                      </a:r>
                    </a:p>
                  </a:txBody>
                  <a:tcPr/>
                </a:tc>
                <a:tc>
                  <a:txBody>
                    <a:bodyPr/>
                    <a:lstStyle/>
                    <a:p>
                      <a:pPr algn="ctr"/>
                      <a:r>
                        <a:rPr lang="en-IN" sz="1400" dirty="0">
                          <a:latin typeface="Times New Roman" panose="02020603050405020304" pitchFamily="18" charset="0"/>
                          <a:cs typeface="Times New Roman" panose="02020603050405020304" pitchFamily="18" charset="0"/>
                        </a:rPr>
                        <a:t>YEAR</a:t>
                      </a:r>
                    </a:p>
                  </a:txBody>
                  <a:tcPr/>
                </a:tc>
                <a:tc>
                  <a:txBody>
                    <a:bodyPr/>
                    <a:lstStyle/>
                    <a:p>
                      <a:pPr algn="ctr"/>
                      <a:r>
                        <a:rPr lang="en-IN" sz="1400" dirty="0">
                          <a:latin typeface="Times New Roman" panose="02020603050405020304" pitchFamily="18" charset="0"/>
                          <a:cs typeface="Times New Roman" panose="02020603050405020304" pitchFamily="18" charset="0"/>
                        </a:rPr>
                        <a:t>TECHNOLOGY USED</a:t>
                      </a:r>
                    </a:p>
                  </a:txBody>
                  <a:tcPr/>
                </a:tc>
                <a:tc>
                  <a:txBody>
                    <a:bodyPr/>
                    <a:lstStyle/>
                    <a:p>
                      <a:pPr algn="ctr"/>
                      <a:r>
                        <a:rPr lang="en-IN" sz="1400" dirty="0">
                          <a:latin typeface="Times New Roman" panose="02020603050405020304" pitchFamily="18" charset="0"/>
                          <a:cs typeface="Times New Roman" panose="02020603050405020304" pitchFamily="18" charset="0"/>
                        </a:rPr>
                        <a:t>ADVANTAGE</a:t>
                      </a:r>
                    </a:p>
                  </a:txBody>
                  <a:tcPr/>
                </a:tc>
                <a:tc>
                  <a:txBody>
                    <a:bodyPr/>
                    <a:lstStyle/>
                    <a:p>
                      <a:pPr algn="ctr"/>
                      <a:r>
                        <a:rPr lang="en-IN" sz="1400"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3772653911"/>
                  </a:ext>
                </a:extLst>
              </a:tr>
              <a:tr h="2096530">
                <a:tc>
                  <a:txBody>
                    <a:bodyPr/>
                    <a:lstStyle/>
                    <a:p>
                      <a:pPr algn="ctr"/>
                      <a:r>
                        <a:rPr lang="en-IN" sz="1400" dirty="0">
                          <a:latin typeface="Times New Roman" panose="02020603050405020304" pitchFamily="18" charset="0"/>
                          <a:cs typeface="Times New Roman" panose="02020603050405020304" pitchFamily="18" charset="0"/>
                        </a:rPr>
                        <a:t>7.</a:t>
                      </a: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Cultural Heritage Information Access: A Systematic Literature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Jia Tina Du, Paul Clough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  2019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Search engines, digital libraries, and semantic web technologies for accessing cultural heritage information.</a:t>
                      </a:r>
                      <a:endParaRPr lang="en-IN" sz="1400" b="0" i="0" dirty="0">
                        <a:solidFill>
                          <a:schemeClr val="bg1"/>
                        </a:solidFill>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Examines various methods and technologies for accessing cultural heritage information, including search engines, digital libraries, and semantic web technologies.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Addresses challenges such as information overload, interoperability issues, and cultural sensitivities in information retrieval systems.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306429"/>
                  </a:ext>
                </a:extLst>
              </a:tr>
              <a:tr h="2472668">
                <a:tc>
                  <a:txBody>
                    <a:bodyPr/>
                    <a:lstStyle/>
                    <a:p>
                      <a:pPr algn="ctr"/>
                      <a:r>
                        <a:rPr lang="en-IN" sz="1400" dirty="0">
                          <a:latin typeface="Times New Roman" panose="02020603050405020304" pitchFamily="18" charset="0"/>
                          <a:cs typeface="Times New Roman" panose="02020603050405020304" pitchFamily="18" charset="0"/>
                        </a:rPr>
                        <a:t>8.</a:t>
                      </a: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Advancing Digital Cultural Heritage: A Systematic Literature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err="1">
                          <a:solidFill>
                            <a:schemeClr val="bg1"/>
                          </a:solidFill>
                          <a:effectLst/>
                          <a:latin typeface="Times New Roman" panose="02020603050405020304" pitchFamily="18" charset="0"/>
                          <a:cs typeface="Times New Roman" panose="02020603050405020304" pitchFamily="18" charset="0"/>
                        </a:rPr>
                        <a:t>Giorgia</a:t>
                      </a:r>
                      <a:r>
                        <a:rPr lang="en-IN" sz="1400" b="0" i="0" dirty="0">
                          <a:solidFill>
                            <a:schemeClr val="bg1"/>
                          </a:solidFill>
                          <a:effectLst/>
                          <a:latin typeface="Times New Roman" panose="02020603050405020304" pitchFamily="18" charset="0"/>
                          <a:cs typeface="Times New Roman" panose="02020603050405020304" pitchFamily="18" charset="0"/>
                        </a:rPr>
                        <a:t> </a:t>
                      </a:r>
                      <a:r>
                        <a:rPr lang="en-IN" sz="1400" b="0" i="0" dirty="0" err="1">
                          <a:solidFill>
                            <a:schemeClr val="bg1"/>
                          </a:solidFill>
                          <a:effectLst/>
                          <a:latin typeface="Times New Roman" panose="02020603050405020304" pitchFamily="18" charset="0"/>
                          <a:cs typeface="Times New Roman" panose="02020603050405020304" pitchFamily="18" charset="0"/>
                        </a:rPr>
                        <a:t>Liaci</a:t>
                      </a:r>
                      <a:r>
                        <a:rPr lang="en-IN" sz="1400" b="0" i="0" dirty="0">
                          <a:solidFill>
                            <a:schemeClr val="bg1"/>
                          </a:solidFill>
                          <a:effectLst/>
                          <a:latin typeface="Times New Roman" panose="02020603050405020304" pitchFamily="18" charset="0"/>
                          <a:cs typeface="Times New Roman" panose="02020603050405020304" pitchFamily="18" charset="0"/>
                        </a:rPr>
                        <a:t>, Paloma Diaz, Habib M. </a:t>
                      </a:r>
                      <a:r>
                        <a:rPr lang="en-IN" sz="1400" b="0" i="0" dirty="0" err="1">
                          <a:solidFill>
                            <a:schemeClr val="bg1"/>
                          </a:solidFill>
                          <a:effectLst/>
                          <a:latin typeface="Times New Roman" panose="02020603050405020304" pitchFamily="18" charset="0"/>
                          <a:cs typeface="Times New Roman" panose="02020603050405020304" pitchFamily="18" charset="0"/>
                        </a:rPr>
                        <a:t>Fardoun</a:t>
                      </a:r>
                      <a:r>
                        <a:rPr lang="en-IN" sz="1400" b="0" i="0" dirty="0">
                          <a:solidFill>
                            <a:schemeClr val="bg1"/>
                          </a:solidFill>
                          <a:effectLst/>
                          <a:latin typeface="Times New Roman" panose="02020603050405020304" pitchFamily="18" charset="0"/>
                          <a:cs typeface="Times New Roman" panose="02020603050405020304" pitchFamily="18" charset="0"/>
                        </a:rPr>
                        <a:t>, </a:t>
                      </a:r>
                      <a:r>
                        <a:rPr lang="en-IN" sz="1400" b="0" i="0" dirty="0" err="1">
                          <a:solidFill>
                            <a:schemeClr val="bg1"/>
                          </a:solidFill>
                          <a:effectLst/>
                          <a:latin typeface="Times New Roman" panose="02020603050405020304" pitchFamily="18" charset="0"/>
                          <a:cs typeface="Times New Roman" panose="02020603050405020304" pitchFamily="18" charset="0"/>
                        </a:rPr>
                        <a:t>Abdulmotaleb</a:t>
                      </a:r>
                      <a:r>
                        <a:rPr lang="en-IN" sz="1400" b="0" i="0" dirty="0">
                          <a:solidFill>
                            <a:schemeClr val="bg1"/>
                          </a:solidFill>
                          <a:effectLst/>
                          <a:latin typeface="Times New Roman" panose="02020603050405020304" pitchFamily="18" charset="0"/>
                          <a:cs typeface="Times New Roman" panose="02020603050405020304" pitchFamily="18" charset="0"/>
                        </a:rPr>
                        <a:t> El-Saddik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2018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3D modeling, virtual reality, and augmented reality applications in digital cultural heritage.</a:t>
                      </a:r>
                      <a:endParaRPr lang="en-IN" sz="1400" b="0" i="0" dirty="0">
                        <a:solidFill>
                          <a:schemeClr val="bg1"/>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Explores recent advancements in digital cultural heritage, including 3D </a:t>
                      </a:r>
                      <a:r>
                        <a:rPr lang="en-IN" sz="1400" b="0" i="0" dirty="0" err="1">
                          <a:solidFill>
                            <a:schemeClr val="bg1"/>
                          </a:solidFill>
                          <a:effectLst/>
                          <a:latin typeface="Times New Roman" panose="02020603050405020304" pitchFamily="18" charset="0"/>
                          <a:cs typeface="Times New Roman" panose="02020603050405020304" pitchFamily="18" charset="0"/>
                        </a:rPr>
                        <a:t>modeling</a:t>
                      </a:r>
                      <a:r>
                        <a:rPr lang="en-IN" sz="1400" b="0" i="0" dirty="0">
                          <a:solidFill>
                            <a:schemeClr val="bg1"/>
                          </a:solidFill>
                          <a:effectLst/>
                          <a:latin typeface="Times New Roman" panose="02020603050405020304" pitchFamily="18" charset="0"/>
                          <a:cs typeface="Times New Roman" panose="02020603050405020304" pitchFamily="18" charset="0"/>
                        </a:rPr>
                        <a:t>, virtual reality, and augmented reality applications.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Discusses technical challenges, such as hardware requirements, software compatibility issues, and the need for standardization in digital heritage practices.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1548501"/>
                  </a:ext>
                </a:extLst>
              </a:tr>
            </a:tbl>
          </a:graphicData>
        </a:graphic>
      </p:graphicFrame>
    </p:spTree>
    <p:extLst>
      <p:ext uri="{BB962C8B-B14F-4D97-AF65-F5344CB8AC3E}">
        <p14:creationId xmlns:p14="http://schemas.microsoft.com/office/powerpoint/2010/main" val="191215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9BBC061-ED31-AA61-32CA-A3B7ABCA07D5}"/>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29ABDCF-11E9-862B-2203-68CF7FCA5B69}"/>
              </a:ext>
            </a:extLst>
          </p:cNvPr>
          <p:cNvGraphicFramePr>
            <a:graphicFrameLocks noGrp="1"/>
          </p:cNvGraphicFramePr>
          <p:nvPr>
            <p:extLst>
              <p:ext uri="{D42A27DB-BD31-4B8C-83A1-F6EECF244321}">
                <p14:modId xmlns:p14="http://schemas.microsoft.com/office/powerpoint/2010/main" val="2188601259"/>
              </p:ext>
            </p:extLst>
          </p:nvPr>
        </p:nvGraphicFramePr>
        <p:xfrm>
          <a:off x="944880" y="1127760"/>
          <a:ext cx="10450521" cy="5110480"/>
        </p:xfrm>
        <a:graphic>
          <a:graphicData uri="http://schemas.openxmlformats.org/drawingml/2006/table">
            <a:tbl>
              <a:tblPr firstRow="1" bandRow="1">
                <a:tableStyleId>{5C22544A-7EE6-4342-B048-85BDC9FD1C3A}</a:tableStyleId>
              </a:tblPr>
              <a:tblGrid>
                <a:gridCol w="636905">
                  <a:extLst>
                    <a:ext uri="{9D8B030D-6E8A-4147-A177-3AD203B41FA5}">
                      <a16:colId xmlns:a16="http://schemas.microsoft.com/office/drawing/2014/main" val="519815577"/>
                    </a:ext>
                  </a:extLst>
                </a:gridCol>
                <a:gridCol w="1311849">
                  <a:extLst>
                    <a:ext uri="{9D8B030D-6E8A-4147-A177-3AD203B41FA5}">
                      <a16:colId xmlns:a16="http://schemas.microsoft.com/office/drawing/2014/main" val="151498472"/>
                    </a:ext>
                  </a:extLst>
                </a:gridCol>
                <a:gridCol w="1254040">
                  <a:extLst>
                    <a:ext uri="{9D8B030D-6E8A-4147-A177-3AD203B41FA5}">
                      <a16:colId xmlns:a16="http://schemas.microsoft.com/office/drawing/2014/main" val="195046980"/>
                    </a:ext>
                  </a:extLst>
                </a:gridCol>
                <a:gridCol w="969389">
                  <a:extLst>
                    <a:ext uri="{9D8B030D-6E8A-4147-A177-3AD203B41FA5}">
                      <a16:colId xmlns:a16="http://schemas.microsoft.com/office/drawing/2014/main" val="4247637490"/>
                    </a:ext>
                  </a:extLst>
                </a:gridCol>
                <a:gridCol w="2454034">
                  <a:extLst>
                    <a:ext uri="{9D8B030D-6E8A-4147-A177-3AD203B41FA5}">
                      <a16:colId xmlns:a16="http://schemas.microsoft.com/office/drawing/2014/main" val="3596932685"/>
                    </a:ext>
                  </a:extLst>
                </a:gridCol>
                <a:gridCol w="1852775">
                  <a:extLst>
                    <a:ext uri="{9D8B030D-6E8A-4147-A177-3AD203B41FA5}">
                      <a16:colId xmlns:a16="http://schemas.microsoft.com/office/drawing/2014/main" val="3198064721"/>
                    </a:ext>
                  </a:extLst>
                </a:gridCol>
                <a:gridCol w="1971529">
                  <a:extLst>
                    <a:ext uri="{9D8B030D-6E8A-4147-A177-3AD203B41FA5}">
                      <a16:colId xmlns:a16="http://schemas.microsoft.com/office/drawing/2014/main" val="2824460677"/>
                    </a:ext>
                  </a:extLst>
                </a:gridCol>
              </a:tblGrid>
              <a:tr h="534251">
                <a:tc>
                  <a:txBody>
                    <a:bodyPr/>
                    <a:lstStyle/>
                    <a:p>
                      <a:pPr algn="ctr"/>
                      <a:r>
                        <a:rPr lang="en-IN" sz="1400" dirty="0">
                          <a:latin typeface="Times New Roman" panose="02020603050405020304" pitchFamily="18" charset="0"/>
                          <a:cs typeface="Times New Roman" panose="02020603050405020304" pitchFamily="18" charset="0"/>
                        </a:rPr>
                        <a:t>S.NO</a:t>
                      </a:r>
                    </a:p>
                  </a:txBody>
                  <a:tcPr/>
                </a:tc>
                <a:tc>
                  <a:txBody>
                    <a:bodyPr/>
                    <a:lstStyle/>
                    <a:p>
                      <a:pPr algn="ctr"/>
                      <a:r>
                        <a:rPr lang="en-IN" sz="1400" dirty="0">
                          <a:latin typeface="Times New Roman" panose="02020603050405020304" pitchFamily="18" charset="0"/>
                          <a:cs typeface="Times New Roman" panose="02020603050405020304" pitchFamily="18" charset="0"/>
                        </a:rPr>
                        <a:t>TITLE</a:t>
                      </a:r>
                    </a:p>
                  </a:txBody>
                  <a:tcPr/>
                </a:tc>
                <a:tc>
                  <a:txBody>
                    <a:bodyPr/>
                    <a:lstStyle/>
                    <a:p>
                      <a:pPr algn="ctr"/>
                      <a:r>
                        <a:rPr lang="en-IN" sz="1400" dirty="0">
                          <a:latin typeface="Times New Roman" panose="02020603050405020304" pitchFamily="18" charset="0"/>
                          <a:cs typeface="Times New Roman" panose="02020603050405020304" pitchFamily="18" charset="0"/>
                        </a:rPr>
                        <a:t>AUTHOR</a:t>
                      </a:r>
                    </a:p>
                  </a:txBody>
                  <a:tcPr/>
                </a:tc>
                <a:tc>
                  <a:txBody>
                    <a:bodyPr/>
                    <a:lstStyle/>
                    <a:p>
                      <a:pPr algn="ctr"/>
                      <a:r>
                        <a:rPr lang="en-IN" sz="1400" dirty="0">
                          <a:latin typeface="Times New Roman" panose="02020603050405020304" pitchFamily="18" charset="0"/>
                          <a:cs typeface="Times New Roman" panose="02020603050405020304" pitchFamily="18" charset="0"/>
                        </a:rPr>
                        <a:t>YEAR</a:t>
                      </a:r>
                    </a:p>
                  </a:txBody>
                  <a:tcPr/>
                </a:tc>
                <a:tc>
                  <a:txBody>
                    <a:bodyPr/>
                    <a:lstStyle/>
                    <a:p>
                      <a:pPr algn="ctr"/>
                      <a:r>
                        <a:rPr lang="en-IN" sz="1400" dirty="0">
                          <a:latin typeface="Times New Roman" panose="02020603050405020304" pitchFamily="18" charset="0"/>
                          <a:cs typeface="Times New Roman" panose="02020603050405020304" pitchFamily="18" charset="0"/>
                        </a:rPr>
                        <a:t>TECHNOLOGY USED</a:t>
                      </a:r>
                    </a:p>
                  </a:txBody>
                  <a:tcPr/>
                </a:tc>
                <a:tc>
                  <a:txBody>
                    <a:bodyPr/>
                    <a:lstStyle/>
                    <a:p>
                      <a:pPr algn="ctr"/>
                      <a:r>
                        <a:rPr lang="en-IN" sz="1400" dirty="0">
                          <a:latin typeface="Times New Roman" panose="02020603050405020304" pitchFamily="18" charset="0"/>
                          <a:cs typeface="Times New Roman" panose="02020603050405020304" pitchFamily="18" charset="0"/>
                        </a:rPr>
                        <a:t>ADVANTAGE</a:t>
                      </a:r>
                    </a:p>
                  </a:txBody>
                  <a:tcPr/>
                </a:tc>
                <a:tc>
                  <a:txBody>
                    <a:bodyPr/>
                    <a:lstStyle/>
                    <a:p>
                      <a:pPr algn="ctr"/>
                      <a:r>
                        <a:rPr lang="en-IN" sz="1400"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3772653911"/>
                  </a:ext>
                </a:extLst>
              </a:tr>
              <a:tr h="2108886">
                <a:tc>
                  <a:txBody>
                    <a:bodyPr/>
                    <a:lstStyle/>
                    <a:p>
                      <a:pPr algn="ctr"/>
                      <a:r>
                        <a:rPr lang="en-IN" sz="1400" dirty="0">
                          <a:latin typeface="Times New Roman" panose="02020603050405020304" pitchFamily="18" charset="0"/>
                          <a:cs typeface="Times New Roman" panose="02020603050405020304" pitchFamily="18" charset="0"/>
                        </a:rPr>
                        <a:t>9.</a:t>
                      </a: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Community Engagement in Digital Heritage Preservation: A Literature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Emily W. Bell, Nancy H. J. Paris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2017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Crowd-sourcing, participatory mapping, and citizen science projects for community engagement in digital heritage preservation.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Investigates the role of community engagement in digital heritage preservation initiatives, including crowd-sourcing, participatory mapping, and citizen science projects. </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Examines issues related to community participation, such as sustainability, inclusivity, and power dynamics within community-driven heritage initiatives.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306429"/>
                  </a:ext>
                </a:extLst>
              </a:tr>
              <a:tr h="2351189">
                <a:tc>
                  <a:txBody>
                    <a:bodyPr/>
                    <a:lstStyle/>
                    <a:p>
                      <a:pPr algn="ctr"/>
                      <a:r>
                        <a:rPr lang="en-IN" sz="1400" dirty="0">
                          <a:latin typeface="Times New Roman" panose="02020603050405020304" pitchFamily="18" charset="0"/>
                          <a:cs typeface="Times New Roman" panose="02020603050405020304" pitchFamily="18" charset="0"/>
                        </a:rPr>
                        <a:t>10.</a:t>
                      </a: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The Role of Social Media in Cultural Heritage Tourism: A Literature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err="1">
                          <a:solidFill>
                            <a:schemeClr val="bg1"/>
                          </a:solidFill>
                          <a:effectLst/>
                          <a:latin typeface="Times New Roman" panose="02020603050405020304" pitchFamily="18" charset="0"/>
                          <a:cs typeface="Times New Roman" panose="02020603050405020304" pitchFamily="18" charset="0"/>
                        </a:rPr>
                        <a:t>Xiangping</a:t>
                      </a:r>
                      <a:r>
                        <a:rPr lang="en-US" sz="1400" b="0" i="0" dirty="0">
                          <a:solidFill>
                            <a:schemeClr val="bg1"/>
                          </a:solidFill>
                          <a:effectLst/>
                          <a:latin typeface="Times New Roman" panose="02020603050405020304" pitchFamily="18" charset="0"/>
                          <a:cs typeface="Times New Roman" panose="02020603050405020304" pitchFamily="18" charset="0"/>
                        </a:rPr>
                        <a:t> Li, Sara </a:t>
                      </a:r>
                      <a:r>
                        <a:rPr lang="en-US" sz="1400" b="0" i="0" dirty="0" err="1">
                          <a:solidFill>
                            <a:schemeClr val="bg1"/>
                          </a:solidFill>
                          <a:effectLst/>
                          <a:latin typeface="Times New Roman" panose="02020603050405020304" pitchFamily="18" charset="0"/>
                          <a:cs typeface="Times New Roman" panose="02020603050405020304" pitchFamily="18" charset="0"/>
                        </a:rPr>
                        <a:t>Dolnicar</a:t>
                      </a:r>
                      <a:r>
                        <a:rPr lang="en-US" sz="1400" b="0" i="0" dirty="0">
                          <a:solidFill>
                            <a:schemeClr val="bg1"/>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2016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dirty="0">
                          <a:solidFill>
                            <a:schemeClr val="bg1"/>
                          </a:solidFill>
                          <a:effectLst/>
                          <a:latin typeface="Times New Roman" panose="02020603050405020304" pitchFamily="18" charset="0"/>
                          <a:cs typeface="Times New Roman" panose="02020603050405020304" pitchFamily="18" charset="0"/>
                        </a:rPr>
                        <a:t>Social media platforms for cultural heritage tourism promotion, visitor engagement, and destination marketing</a:t>
                      </a:r>
                      <a:r>
                        <a:rPr lang="en-US" sz="1400" b="0" i="0" dirty="0">
                          <a:solidFill>
                            <a:schemeClr val="bg1"/>
                          </a:solidFill>
                          <a:effectLst/>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Explores the impact of social media platforms on cultural heritage tourism promotion, visitor engagement, and destination marketing.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bg1"/>
                          </a:solidFill>
                          <a:effectLst/>
                          <a:latin typeface="Times New Roman" panose="02020603050405020304" pitchFamily="18" charset="0"/>
                          <a:cs typeface="Times New Roman" panose="02020603050405020304" pitchFamily="18" charset="0"/>
                        </a:rPr>
                        <a:t>Discusses challenges related to the authenticity of user-generated content, privacy concerns, and the management of online reputation in cultural heritage tourism contexts.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1548501"/>
                  </a:ext>
                </a:extLst>
              </a:tr>
            </a:tbl>
          </a:graphicData>
        </a:graphic>
      </p:graphicFrame>
    </p:spTree>
    <p:extLst>
      <p:ext uri="{BB962C8B-B14F-4D97-AF65-F5344CB8AC3E}">
        <p14:creationId xmlns:p14="http://schemas.microsoft.com/office/powerpoint/2010/main" val="355033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38C7F4B-0650-0468-7E83-BBD53D1BC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0EDBB-06F8-7DCC-BEFB-8D4811A4244E}"/>
              </a:ext>
            </a:extLst>
          </p:cNvPr>
          <p:cNvSpPr>
            <a:spLocks noGrp="1"/>
          </p:cNvSpPr>
          <p:nvPr>
            <p:ph type="title"/>
          </p:nvPr>
        </p:nvSpPr>
        <p:spPr>
          <a:xfrm>
            <a:off x="913794" y="1073246"/>
            <a:ext cx="10353762" cy="1257300"/>
          </a:xfrm>
        </p:spPr>
        <p:txBody>
          <a:bodyPr/>
          <a:lstStyle/>
          <a:p>
            <a:r>
              <a:rPr lang="en-IN" dirty="0">
                <a:solidFill>
                  <a:schemeClr val="bg1"/>
                </a:solidFill>
                <a:effectLst/>
                <a:latin typeface="Söhne"/>
              </a:rPr>
              <a:t>Project Abstract</a:t>
            </a:r>
            <a:endParaRPr lang="en-IN" i="0" dirty="0">
              <a:solidFill>
                <a:schemeClr val="bg1"/>
              </a:solidFill>
              <a:effectLst/>
              <a:latin typeface="Söhne"/>
            </a:endParaRPr>
          </a:p>
        </p:txBody>
      </p:sp>
      <p:sp>
        <p:nvSpPr>
          <p:cNvPr id="3" name="Content Placeholder 2">
            <a:extLst>
              <a:ext uri="{FF2B5EF4-FFF2-40B4-BE49-F238E27FC236}">
                <a16:creationId xmlns:a16="http://schemas.microsoft.com/office/drawing/2014/main" id="{D1F31EB3-D611-1C65-D73A-25EEC484B253}"/>
              </a:ext>
            </a:extLst>
          </p:cNvPr>
          <p:cNvSpPr>
            <a:spLocks noGrp="1"/>
          </p:cNvSpPr>
          <p:nvPr>
            <p:ph idx="1"/>
          </p:nvPr>
        </p:nvSpPr>
        <p:spPr>
          <a:xfrm>
            <a:off x="1137373" y="1701896"/>
            <a:ext cx="9906605" cy="4399472"/>
          </a:xfrm>
        </p:spPr>
        <p:txBody>
          <a:bodyPr>
            <a:normAutofit/>
          </a:bodyPr>
          <a:lstStyle/>
          <a:p>
            <a:pPr algn="l"/>
            <a:endParaRPr lang="en-US" sz="2000" i="0" dirty="0">
              <a:solidFill>
                <a:schemeClr val="bg1"/>
              </a:solidFill>
              <a:effectLst/>
              <a:latin typeface="Söhne"/>
            </a:endParaRPr>
          </a:p>
          <a:p>
            <a:pPr algn="l"/>
            <a:endParaRPr lang="en-US" sz="2000" dirty="0">
              <a:solidFill>
                <a:schemeClr val="bg1"/>
              </a:solidFill>
              <a:effectLst/>
              <a:latin typeface="Söhne"/>
            </a:endParaRPr>
          </a:p>
          <a:p>
            <a:pPr algn="l"/>
            <a:r>
              <a:rPr lang="en-US" sz="2000" i="0" dirty="0">
                <a:solidFill>
                  <a:schemeClr val="bg1"/>
                </a:solidFill>
                <a:effectLst/>
                <a:latin typeface="Söhne"/>
              </a:rPr>
              <a:t>This project creates an interactive map showcasing India's diverse cultural heritage. Users explore detailed state pages featuring traditional attire, dance forms, religions, and tourist attractions. The platform undergoes iterative refinement based on user feedback and maintains authenticity through collaboration with cultural experts. It serves as a valuable resource for cultural exchange and preservation.</a:t>
            </a:r>
          </a:p>
        </p:txBody>
      </p:sp>
    </p:spTree>
    <p:extLst>
      <p:ext uri="{BB962C8B-B14F-4D97-AF65-F5344CB8AC3E}">
        <p14:creationId xmlns:p14="http://schemas.microsoft.com/office/powerpoint/2010/main" val="382473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5A967D0-7464-B03C-AA41-942841C4E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AD176-6DC6-19F0-4909-3D90B7B0C08A}"/>
              </a:ext>
            </a:extLst>
          </p:cNvPr>
          <p:cNvSpPr>
            <a:spLocks noGrp="1"/>
          </p:cNvSpPr>
          <p:nvPr>
            <p:ph type="title"/>
          </p:nvPr>
        </p:nvSpPr>
        <p:spPr>
          <a:xfrm>
            <a:off x="919119" y="1095737"/>
            <a:ext cx="10353762" cy="1257300"/>
          </a:xfrm>
        </p:spPr>
        <p:txBody>
          <a:bodyPr/>
          <a:lstStyle/>
          <a:p>
            <a:r>
              <a:rPr lang="en-US" sz="4800" i="0" dirty="0">
                <a:solidFill>
                  <a:schemeClr val="bg1"/>
                </a:solidFill>
                <a:effectLst/>
                <a:latin typeface="Söhne"/>
              </a:rPr>
              <a:t>Existing System</a:t>
            </a:r>
          </a:p>
        </p:txBody>
      </p:sp>
      <p:sp>
        <p:nvSpPr>
          <p:cNvPr id="3" name="Content Placeholder 2">
            <a:extLst>
              <a:ext uri="{FF2B5EF4-FFF2-40B4-BE49-F238E27FC236}">
                <a16:creationId xmlns:a16="http://schemas.microsoft.com/office/drawing/2014/main" id="{076432AF-8C18-006C-8C8E-154F4F280267}"/>
              </a:ext>
            </a:extLst>
          </p:cNvPr>
          <p:cNvSpPr>
            <a:spLocks noGrp="1"/>
          </p:cNvSpPr>
          <p:nvPr>
            <p:ph idx="1"/>
          </p:nvPr>
        </p:nvSpPr>
        <p:spPr>
          <a:xfrm>
            <a:off x="1360952" y="2458528"/>
            <a:ext cx="9906605" cy="4399472"/>
          </a:xfrm>
        </p:spPr>
        <p:txBody>
          <a:bodyPr>
            <a:normAutofit/>
          </a:bodyPr>
          <a:lstStyle/>
          <a:p>
            <a:pPr algn="l"/>
            <a:r>
              <a:rPr lang="en-US" sz="2000" i="0" dirty="0">
                <a:solidFill>
                  <a:schemeClr val="bg1"/>
                </a:solidFill>
                <a:effectLst/>
                <a:latin typeface="Söhne"/>
              </a:rPr>
              <a:t>Currently, there is a lack of a comprehensive digital platform that effectively showcases the diverse cultural heritage of India. Traditional methods of accessing cultural information often rely on static resources such as books, documentaries, or fragmented online sources. These sources may not offer interactive experiences or comprehensive coverage of India's rich cultural tapestry. Additionally, there might be misinformation or misrepresentation of cultural practices in existing digital content.</a:t>
            </a:r>
          </a:p>
        </p:txBody>
      </p:sp>
    </p:spTree>
    <p:extLst>
      <p:ext uri="{BB962C8B-B14F-4D97-AF65-F5344CB8AC3E}">
        <p14:creationId xmlns:p14="http://schemas.microsoft.com/office/powerpoint/2010/main" val="59078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F041-8361-613E-650C-08AD34420CEE}"/>
              </a:ext>
            </a:extLst>
          </p:cNvPr>
          <p:cNvSpPr>
            <a:spLocks noGrp="1"/>
          </p:cNvSpPr>
          <p:nvPr>
            <p:ph type="title"/>
          </p:nvPr>
        </p:nvSpPr>
        <p:spPr>
          <a:xfrm>
            <a:off x="919119" y="889904"/>
            <a:ext cx="10353762" cy="1257300"/>
          </a:xfrm>
        </p:spPr>
        <p:txBody>
          <a:bodyPr/>
          <a:lstStyle/>
          <a:p>
            <a:r>
              <a:rPr lang="en-IN" i="0" dirty="0">
                <a:solidFill>
                  <a:schemeClr val="bg1"/>
                </a:solidFill>
                <a:effectLst/>
                <a:latin typeface="Söhne"/>
              </a:rPr>
              <a:t>Proposed Solution with Methodology</a:t>
            </a:r>
          </a:p>
        </p:txBody>
      </p:sp>
      <p:sp>
        <p:nvSpPr>
          <p:cNvPr id="3" name="Content Placeholder 2">
            <a:extLst>
              <a:ext uri="{FF2B5EF4-FFF2-40B4-BE49-F238E27FC236}">
                <a16:creationId xmlns:a16="http://schemas.microsoft.com/office/drawing/2014/main" id="{5C4E2AAA-CB12-6427-96F4-B80F232B61BF}"/>
              </a:ext>
            </a:extLst>
          </p:cNvPr>
          <p:cNvSpPr>
            <a:spLocks noGrp="1"/>
          </p:cNvSpPr>
          <p:nvPr>
            <p:ph idx="1"/>
          </p:nvPr>
        </p:nvSpPr>
        <p:spPr>
          <a:xfrm>
            <a:off x="1060444" y="1863305"/>
            <a:ext cx="8808175" cy="4399472"/>
          </a:xfrm>
        </p:spPr>
        <p:txBody>
          <a:bodyPr>
            <a:normAutofit fontScale="85000" lnSpcReduction="20000"/>
          </a:bodyPr>
          <a:lstStyle/>
          <a:p>
            <a:pPr marL="36900" indent="0" algn="l">
              <a:buNone/>
            </a:pPr>
            <a:r>
              <a:rPr lang="en-IN" sz="2600" b="1" i="0" dirty="0">
                <a:solidFill>
                  <a:schemeClr val="bg1"/>
                </a:solidFill>
                <a:effectLst/>
                <a:latin typeface="Söhne"/>
              </a:rPr>
              <a:t>Methodology:</a:t>
            </a:r>
          </a:p>
          <a:p>
            <a:pPr algn="l"/>
            <a:r>
              <a:rPr lang="en-US" b="0" i="0" dirty="0">
                <a:solidFill>
                  <a:schemeClr val="bg1"/>
                </a:solidFill>
                <a:effectLst/>
                <a:latin typeface="Söhne"/>
              </a:rPr>
              <a:t>1. Research and Documentation:</a:t>
            </a:r>
          </a:p>
          <a:p>
            <a:pPr algn="l">
              <a:buFont typeface="Arial" panose="020B0604020202020204" pitchFamily="34" charset="0"/>
              <a:buChar char="•"/>
            </a:pPr>
            <a:r>
              <a:rPr lang="en-US" b="1" i="0" dirty="0">
                <a:solidFill>
                  <a:schemeClr val="bg1"/>
                </a:solidFill>
                <a:effectLst/>
                <a:latin typeface="Söhne"/>
              </a:rPr>
              <a:t>Collecting Cultural Data:</a:t>
            </a:r>
            <a:endParaRPr lang="en-US" b="0" i="0" dirty="0">
              <a:solidFill>
                <a:schemeClr val="bg1"/>
              </a:solidFill>
              <a:effectLst/>
              <a:latin typeface="Söhne"/>
            </a:endParaRPr>
          </a:p>
          <a:p>
            <a:pPr marL="742950" lvl="1" indent="-285750" algn="l">
              <a:buFont typeface="Arial" panose="020B0604020202020204" pitchFamily="34" charset="0"/>
              <a:buChar char="•"/>
            </a:pPr>
            <a:r>
              <a:rPr lang="en-US" b="0" i="0" dirty="0">
                <a:solidFill>
                  <a:schemeClr val="bg1"/>
                </a:solidFill>
                <a:effectLst/>
                <a:latin typeface="Söhne"/>
              </a:rPr>
              <a:t>Engage in extensive research to gather cultural information for each Indian state.</a:t>
            </a:r>
          </a:p>
          <a:p>
            <a:pPr marL="742950" lvl="1" indent="-285750" algn="l">
              <a:buFont typeface="Arial" panose="020B0604020202020204" pitchFamily="34" charset="0"/>
              <a:buChar char="•"/>
            </a:pPr>
            <a:r>
              <a:rPr lang="en-US" b="0" i="0" dirty="0">
                <a:solidFill>
                  <a:schemeClr val="bg1"/>
                </a:solidFill>
                <a:effectLst/>
                <a:latin typeface="Söhne"/>
              </a:rPr>
              <a:t>Collaborate with cultural experts, historians, and local communities to ensure accuracy and authenticity.</a:t>
            </a:r>
          </a:p>
          <a:p>
            <a:pPr algn="l"/>
            <a:r>
              <a:rPr lang="en-US" b="0" i="0" dirty="0">
                <a:solidFill>
                  <a:schemeClr val="bg1"/>
                </a:solidFill>
                <a:effectLst/>
                <a:latin typeface="Söhne"/>
              </a:rPr>
              <a:t>2. Platform Development:</a:t>
            </a:r>
          </a:p>
          <a:p>
            <a:pPr algn="l">
              <a:buFont typeface="Arial" panose="020B0604020202020204" pitchFamily="34" charset="0"/>
              <a:buChar char="•"/>
            </a:pPr>
            <a:r>
              <a:rPr lang="en-US" b="1" i="0" dirty="0">
                <a:solidFill>
                  <a:schemeClr val="bg1"/>
                </a:solidFill>
                <a:effectLst/>
                <a:latin typeface="Söhne"/>
              </a:rPr>
              <a:t>Map Visualization:</a:t>
            </a:r>
            <a:endParaRPr lang="en-US" b="0" i="0" dirty="0">
              <a:solidFill>
                <a:schemeClr val="bg1"/>
              </a:solidFill>
              <a:effectLst/>
              <a:latin typeface="Söhne"/>
            </a:endParaRPr>
          </a:p>
          <a:p>
            <a:pPr marL="742950" lvl="1" indent="-285750" algn="l">
              <a:buFont typeface="Arial" panose="020B0604020202020204" pitchFamily="34" charset="0"/>
              <a:buChar char="•"/>
            </a:pPr>
            <a:r>
              <a:rPr lang="en-US" b="0" i="0" dirty="0">
                <a:solidFill>
                  <a:schemeClr val="bg1"/>
                </a:solidFill>
                <a:effectLst/>
                <a:latin typeface="Söhne"/>
              </a:rPr>
              <a:t>Utilize the React library to create an interactive India Political map visual.</a:t>
            </a:r>
          </a:p>
          <a:p>
            <a:pPr marL="742950" lvl="1" indent="-285750" algn="l">
              <a:buFont typeface="Arial" panose="020B0604020202020204" pitchFamily="34" charset="0"/>
              <a:buChar char="•"/>
            </a:pPr>
            <a:r>
              <a:rPr lang="en-US" b="0" i="0" dirty="0">
                <a:solidFill>
                  <a:schemeClr val="bg1"/>
                </a:solidFill>
                <a:effectLst/>
                <a:latin typeface="Söhne"/>
              </a:rPr>
              <a:t>Differentiate states using distinct colors, making it visually appealing and user-friendly.</a:t>
            </a:r>
          </a:p>
          <a:p>
            <a:pPr marL="742950" lvl="1" indent="-285750" algn="l">
              <a:buFont typeface="Arial" panose="020B0604020202020204" pitchFamily="34" charset="0"/>
              <a:buChar char="•"/>
            </a:pPr>
            <a:r>
              <a:rPr lang="en-US" b="0" i="0" dirty="0">
                <a:solidFill>
                  <a:schemeClr val="bg1"/>
                </a:solidFill>
                <a:effectLst/>
                <a:latin typeface="Söhne"/>
              </a:rPr>
              <a:t>Implement a responsive design for optimal user experience across devices.</a:t>
            </a:r>
          </a:p>
          <a:p>
            <a:endParaRPr lang="en-IN" dirty="0">
              <a:solidFill>
                <a:schemeClr val="bg1"/>
              </a:solidFill>
              <a:effectLst/>
            </a:endParaRPr>
          </a:p>
        </p:txBody>
      </p:sp>
    </p:spTree>
    <p:extLst>
      <p:ext uri="{BB962C8B-B14F-4D97-AF65-F5344CB8AC3E}">
        <p14:creationId xmlns:p14="http://schemas.microsoft.com/office/powerpoint/2010/main" val="31487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F041-8361-613E-650C-08AD34420CEE}"/>
              </a:ext>
            </a:extLst>
          </p:cNvPr>
          <p:cNvSpPr>
            <a:spLocks noGrp="1"/>
          </p:cNvSpPr>
          <p:nvPr>
            <p:ph type="title"/>
          </p:nvPr>
        </p:nvSpPr>
        <p:spPr>
          <a:xfrm>
            <a:off x="924443" y="817944"/>
            <a:ext cx="10353762" cy="1257300"/>
          </a:xfrm>
        </p:spPr>
        <p:txBody>
          <a:bodyPr/>
          <a:lstStyle/>
          <a:p>
            <a:r>
              <a:rPr lang="en-IN" i="0" dirty="0">
                <a:solidFill>
                  <a:schemeClr val="bg1"/>
                </a:solidFill>
                <a:effectLst/>
                <a:latin typeface="Söhne"/>
              </a:rPr>
              <a:t>Proposed Solution with Methodology</a:t>
            </a:r>
          </a:p>
        </p:txBody>
      </p:sp>
      <p:sp>
        <p:nvSpPr>
          <p:cNvPr id="3" name="Content Placeholder 2">
            <a:extLst>
              <a:ext uri="{FF2B5EF4-FFF2-40B4-BE49-F238E27FC236}">
                <a16:creationId xmlns:a16="http://schemas.microsoft.com/office/drawing/2014/main" id="{5C4E2AAA-CB12-6427-96F4-B80F232B61BF}"/>
              </a:ext>
            </a:extLst>
          </p:cNvPr>
          <p:cNvSpPr>
            <a:spLocks noGrp="1"/>
          </p:cNvSpPr>
          <p:nvPr>
            <p:ph idx="1"/>
          </p:nvPr>
        </p:nvSpPr>
        <p:spPr>
          <a:xfrm>
            <a:off x="913795" y="1742536"/>
            <a:ext cx="10913020" cy="4399472"/>
          </a:xfrm>
        </p:spPr>
        <p:txBody>
          <a:bodyPr>
            <a:noAutofit/>
          </a:bodyPr>
          <a:lstStyle/>
          <a:p>
            <a:pPr marL="36900" indent="0" algn="l">
              <a:buNone/>
            </a:pPr>
            <a:r>
              <a:rPr lang="en-IN" sz="2000" b="1" dirty="0">
                <a:solidFill>
                  <a:schemeClr val="bg1"/>
                </a:solidFill>
                <a:effectLst/>
                <a:latin typeface="Söhne"/>
              </a:rPr>
              <a:t>       </a:t>
            </a:r>
            <a:r>
              <a:rPr lang="en-US" sz="2000" b="1" i="0" dirty="0">
                <a:solidFill>
                  <a:schemeClr val="bg1"/>
                </a:solidFill>
                <a:effectLst/>
                <a:latin typeface="Söhne"/>
              </a:rPr>
              <a:t>Detailed State Pages:</a:t>
            </a:r>
            <a:endParaRPr lang="en-US" sz="2000" b="0" i="0" dirty="0">
              <a:solidFill>
                <a:schemeClr val="bg1"/>
              </a:solidFill>
              <a:effectLst/>
              <a:latin typeface="Söhne"/>
            </a:endParaRPr>
          </a:p>
          <a:p>
            <a:pPr marL="742950" lvl="1" indent="-285750" algn="l">
              <a:buFont typeface="Arial" panose="020B0604020202020204" pitchFamily="34" charset="0"/>
              <a:buChar char="•"/>
            </a:pPr>
            <a:r>
              <a:rPr lang="en-US" sz="2000" b="0" i="0" dirty="0">
                <a:solidFill>
                  <a:schemeClr val="bg1"/>
                </a:solidFill>
                <a:effectLst/>
                <a:latin typeface="Söhne"/>
              </a:rPr>
              <a:t>Develop individual pages for each state, accessible by clicking on the respective state on the map.</a:t>
            </a:r>
          </a:p>
          <a:p>
            <a:pPr marL="742950" lvl="1" indent="-285750" algn="l">
              <a:buFont typeface="Arial" panose="020B0604020202020204" pitchFamily="34" charset="0"/>
              <a:buChar char="•"/>
            </a:pPr>
            <a:r>
              <a:rPr lang="en-US" sz="2000" b="0" i="0" dirty="0">
                <a:solidFill>
                  <a:schemeClr val="bg1"/>
                </a:solidFill>
                <a:effectLst/>
                <a:latin typeface="Söhne"/>
              </a:rPr>
              <a:t>Include multimedia content such as images, videos, and audio to showcase the cultural richness.</a:t>
            </a:r>
          </a:p>
          <a:p>
            <a:pPr marL="742950" lvl="1" indent="-285750" algn="l">
              <a:buFont typeface="Arial" panose="020B0604020202020204" pitchFamily="34" charset="0"/>
              <a:buChar char="•"/>
            </a:pPr>
            <a:r>
              <a:rPr lang="en-US" sz="2000" b="0" i="0" dirty="0">
                <a:solidFill>
                  <a:schemeClr val="bg1"/>
                </a:solidFill>
                <a:effectLst/>
                <a:latin typeface="Söhne"/>
              </a:rPr>
              <a:t>Design a colorful interface that reflects the essence of each state's culture.</a:t>
            </a:r>
          </a:p>
          <a:p>
            <a:pPr algn="l"/>
            <a:r>
              <a:rPr lang="en-US" sz="2400" b="0" i="0" dirty="0">
                <a:solidFill>
                  <a:schemeClr val="bg1"/>
                </a:solidFill>
                <a:effectLst/>
                <a:latin typeface="Söhne"/>
              </a:rPr>
              <a:t>3. Testing and Refinement:</a:t>
            </a:r>
          </a:p>
          <a:p>
            <a:pPr algn="l">
              <a:buFont typeface="Arial" panose="020B0604020202020204" pitchFamily="34" charset="0"/>
              <a:buChar char="•"/>
            </a:pPr>
            <a:r>
              <a:rPr lang="en-US" sz="2000" b="1" i="0" dirty="0">
                <a:solidFill>
                  <a:schemeClr val="bg1"/>
                </a:solidFill>
                <a:effectLst/>
                <a:latin typeface="Söhne"/>
              </a:rPr>
              <a:t>User Feedback and Testing:</a:t>
            </a:r>
            <a:endParaRPr lang="en-US" sz="2000" b="0" i="0" dirty="0">
              <a:solidFill>
                <a:schemeClr val="bg1"/>
              </a:solidFill>
              <a:effectLst/>
              <a:latin typeface="Söhne"/>
            </a:endParaRPr>
          </a:p>
          <a:p>
            <a:pPr marL="742950" lvl="1" indent="-285750" algn="l">
              <a:buFont typeface="Arial" panose="020B0604020202020204" pitchFamily="34" charset="0"/>
              <a:buChar char="•"/>
            </a:pPr>
            <a:r>
              <a:rPr lang="en-US" sz="2000" b="0" i="0" dirty="0">
                <a:solidFill>
                  <a:schemeClr val="bg1"/>
                </a:solidFill>
                <a:effectLst/>
                <a:latin typeface="Söhne"/>
              </a:rPr>
              <a:t>Conduct user testing to gather feedback on the map interface and state pages.</a:t>
            </a:r>
          </a:p>
          <a:p>
            <a:pPr marL="742950" lvl="1" indent="-285750" algn="l">
              <a:buFont typeface="Arial" panose="020B0604020202020204" pitchFamily="34" charset="0"/>
              <a:buChar char="•"/>
            </a:pPr>
            <a:r>
              <a:rPr lang="en-US" sz="2000" b="0" i="0" dirty="0">
                <a:solidFill>
                  <a:schemeClr val="bg1"/>
                </a:solidFill>
                <a:effectLst/>
                <a:latin typeface="Söhne"/>
              </a:rPr>
              <a:t>Iteratively refine the platform based on user suggestions to enhance usability and engagement.</a:t>
            </a:r>
          </a:p>
          <a:p>
            <a:br>
              <a:rPr lang="en-US" sz="2000" dirty="0">
                <a:solidFill>
                  <a:schemeClr val="bg1"/>
                </a:solidFill>
              </a:rPr>
            </a:br>
            <a:endParaRPr lang="en-IN" sz="2000" dirty="0">
              <a:solidFill>
                <a:schemeClr val="bg1"/>
              </a:solidFill>
              <a:effectLst/>
            </a:endParaRPr>
          </a:p>
        </p:txBody>
      </p:sp>
    </p:spTree>
    <p:extLst>
      <p:ext uri="{BB962C8B-B14F-4D97-AF65-F5344CB8AC3E}">
        <p14:creationId xmlns:p14="http://schemas.microsoft.com/office/powerpoint/2010/main" val="345840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F041-8361-613E-650C-08AD34420CEE}"/>
              </a:ext>
            </a:extLst>
          </p:cNvPr>
          <p:cNvSpPr>
            <a:spLocks noGrp="1"/>
          </p:cNvSpPr>
          <p:nvPr>
            <p:ph type="title"/>
          </p:nvPr>
        </p:nvSpPr>
        <p:spPr>
          <a:xfrm>
            <a:off x="919119" y="1003140"/>
            <a:ext cx="10353762" cy="1257300"/>
          </a:xfrm>
        </p:spPr>
        <p:txBody>
          <a:bodyPr/>
          <a:lstStyle/>
          <a:p>
            <a:r>
              <a:rPr lang="en-IN" i="0" dirty="0">
                <a:solidFill>
                  <a:schemeClr val="bg1"/>
                </a:solidFill>
                <a:effectLst/>
                <a:latin typeface="Söhne"/>
              </a:rPr>
              <a:t>Proposed Solution with Methodology</a:t>
            </a:r>
          </a:p>
        </p:txBody>
      </p:sp>
      <p:sp>
        <p:nvSpPr>
          <p:cNvPr id="3" name="Content Placeholder 2">
            <a:extLst>
              <a:ext uri="{FF2B5EF4-FFF2-40B4-BE49-F238E27FC236}">
                <a16:creationId xmlns:a16="http://schemas.microsoft.com/office/drawing/2014/main" id="{5C4E2AAA-CB12-6427-96F4-B80F232B61BF}"/>
              </a:ext>
            </a:extLst>
          </p:cNvPr>
          <p:cNvSpPr>
            <a:spLocks noGrp="1"/>
          </p:cNvSpPr>
          <p:nvPr>
            <p:ph idx="1"/>
          </p:nvPr>
        </p:nvSpPr>
        <p:spPr>
          <a:xfrm>
            <a:off x="1087415" y="2136075"/>
            <a:ext cx="8808175" cy="4399472"/>
          </a:xfrm>
        </p:spPr>
        <p:txBody>
          <a:bodyPr>
            <a:normAutofit/>
          </a:bodyPr>
          <a:lstStyle/>
          <a:p>
            <a:pPr algn="l"/>
            <a:r>
              <a:rPr lang="en-US" b="0" i="0" dirty="0">
                <a:solidFill>
                  <a:schemeClr val="bg1"/>
                </a:solidFill>
                <a:effectLst/>
                <a:latin typeface="Söhne"/>
              </a:rPr>
              <a:t>4. Authenticity Verification:</a:t>
            </a:r>
          </a:p>
          <a:p>
            <a:pPr algn="l"/>
            <a:r>
              <a:rPr lang="en-US" b="1" i="0" dirty="0">
                <a:solidFill>
                  <a:schemeClr val="bg1"/>
                </a:solidFill>
                <a:effectLst/>
                <a:latin typeface="Söhne"/>
              </a:rPr>
              <a:t>Collaboration with Cultural Experts:</a:t>
            </a:r>
          </a:p>
          <a:p>
            <a:pPr algn="l"/>
            <a:r>
              <a:rPr lang="en-US" b="0" i="0" dirty="0">
                <a:solidFill>
                  <a:schemeClr val="bg1"/>
                </a:solidFill>
                <a:effectLst/>
                <a:latin typeface="Söhne"/>
              </a:rPr>
              <a:t>Establish partnerships with cultural experts to verify the accuracy of the information presented.</a:t>
            </a:r>
          </a:p>
          <a:p>
            <a:pPr algn="l"/>
            <a:r>
              <a:rPr lang="en-US" b="0" i="0" dirty="0">
                <a:solidFill>
                  <a:schemeClr val="bg1"/>
                </a:solidFill>
                <a:effectLst/>
                <a:latin typeface="Söhne"/>
              </a:rPr>
              <a:t>Implement a user-generated content moderation system to maintain authenticity.</a:t>
            </a:r>
          </a:p>
          <a:p>
            <a:pPr algn="l"/>
            <a:r>
              <a:rPr lang="en-US" b="0" i="0" dirty="0">
                <a:solidFill>
                  <a:schemeClr val="bg1"/>
                </a:solidFill>
                <a:effectLst/>
                <a:latin typeface="Söhne"/>
              </a:rPr>
              <a:t>Result (Approximately 2000 words):</a:t>
            </a:r>
          </a:p>
          <a:p>
            <a:endParaRPr lang="en-IN" dirty="0">
              <a:solidFill>
                <a:schemeClr val="bg1"/>
              </a:solidFill>
              <a:effectLst/>
            </a:endParaRPr>
          </a:p>
        </p:txBody>
      </p:sp>
    </p:spTree>
    <p:extLst>
      <p:ext uri="{BB962C8B-B14F-4D97-AF65-F5344CB8AC3E}">
        <p14:creationId xmlns:p14="http://schemas.microsoft.com/office/powerpoint/2010/main" val="39888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B083078-5184-E1A1-FE6E-C40A20279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A9A50-D82D-7387-8F1A-D563F0CE7EAA}"/>
              </a:ext>
            </a:extLst>
          </p:cNvPr>
          <p:cNvSpPr>
            <a:spLocks noGrp="1"/>
          </p:cNvSpPr>
          <p:nvPr>
            <p:ph type="title"/>
          </p:nvPr>
        </p:nvSpPr>
        <p:spPr>
          <a:xfrm>
            <a:off x="919119" y="973785"/>
            <a:ext cx="10353762" cy="1257300"/>
          </a:xfrm>
        </p:spPr>
        <p:txBody>
          <a:bodyPr/>
          <a:lstStyle/>
          <a:p>
            <a:r>
              <a:rPr lang="en-IN" i="0" dirty="0">
                <a:solidFill>
                  <a:schemeClr val="bg1"/>
                </a:solidFill>
                <a:effectLst/>
                <a:latin typeface="Söhne"/>
              </a:rPr>
              <a:t>Proposed Solution with Methodology</a:t>
            </a:r>
          </a:p>
        </p:txBody>
      </p:sp>
      <p:sp>
        <p:nvSpPr>
          <p:cNvPr id="3" name="Content Placeholder 2">
            <a:extLst>
              <a:ext uri="{FF2B5EF4-FFF2-40B4-BE49-F238E27FC236}">
                <a16:creationId xmlns:a16="http://schemas.microsoft.com/office/drawing/2014/main" id="{236F458D-B9DA-3606-A728-B9FA434B558F}"/>
              </a:ext>
            </a:extLst>
          </p:cNvPr>
          <p:cNvSpPr>
            <a:spLocks noGrp="1"/>
          </p:cNvSpPr>
          <p:nvPr>
            <p:ph idx="1"/>
          </p:nvPr>
        </p:nvSpPr>
        <p:spPr>
          <a:xfrm>
            <a:off x="2629850" y="3594812"/>
            <a:ext cx="4013805" cy="4399472"/>
          </a:xfrm>
        </p:spPr>
        <p:txBody>
          <a:bodyPr>
            <a:normAutofit/>
          </a:bodyPr>
          <a:lstStyle/>
          <a:p>
            <a:pPr algn="l"/>
            <a:r>
              <a:rPr lang="en-IN" sz="2400" i="0" dirty="0">
                <a:solidFill>
                  <a:schemeClr val="bg1"/>
                </a:solidFill>
                <a:effectLst/>
                <a:latin typeface="Söhne"/>
              </a:rPr>
              <a:t>Hardware:</a:t>
            </a:r>
          </a:p>
          <a:p>
            <a:pPr algn="l">
              <a:buFont typeface="+mj-lt"/>
              <a:buAutoNum type="arabicPeriod"/>
            </a:pPr>
            <a:r>
              <a:rPr lang="en-IN" sz="1800" i="0" dirty="0">
                <a:solidFill>
                  <a:schemeClr val="bg1"/>
                </a:solidFill>
                <a:effectLst/>
                <a:latin typeface="Söhne"/>
              </a:rPr>
              <a:t>Computer or Server</a:t>
            </a:r>
          </a:p>
          <a:p>
            <a:pPr algn="l">
              <a:buFont typeface="+mj-lt"/>
              <a:buAutoNum type="arabicPeriod"/>
            </a:pPr>
            <a:r>
              <a:rPr lang="en-IN" sz="1800" i="0" dirty="0">
                <a:solidFill>
                  <a:schemeClr val="bg1"/>
                </a:solidFill>
                <a:effectLst/>
                <a:latin typeface="Söhne"/>
              </a:rPr>
              <a:t>Adequate Storage</a:t>
            </a:r>
          </a:p>
          <a:p>
            <a:pPr algn="l">
              <a:buFont typeface="+mj-lt"/>
              <a:buAutoNum type="arabicPeriod"/>
            </a:pPr>
            <a:r>
              <a:rPr lang="en-IN" sz="1800" i="0" dirty="0">
                <a:solidFill>
                  <a:schemeClr val="bg1"/>
                </a:solidFill>
                <a:effectLst/>
                <a:latin typeface="Söhne"/>
              </a:rPr>
              <a:t>Stable Network Connectivity</a:t>
            </a:r>
          </a:p>
          <a:p>
            <a:pPr algn="l"/>
            <a:endParaRPr lang="en-IN" sz="1800" i="0" dirty="0">
              <a:solidFill>
                <a:schemeClr val="bg1"/>
              </a:solidFill>
              <a:effectLst/>
              <a:latin typeface="Söhne"/>
            </a:endParaRPr>
          </a:p>
        </p:txBody>
      </p:sp>
      <p:graphicFrame>
        <p:nvGraphicFramePr>
          <p:cNvPr id="4" name="Table 3">
            <a:extLst>
              <a:ext uri="{FF2B5EF4-FFF2-40B4-BE49-F238E27FC236}">
                <a16:creationId xmlns:a16="http://schemas.microsoft.com/office/drawing/2014/main" id="{43285183-D8CD-555E-E705-290BFC584105}"/>
              </a:ext>
            </a:extLst>
          </p:cNvPr>
          <p:cNvGraphicFramePr>
            <a:graphicFrameLocks noGrp="1"/>
          </p:cNvGraphicFramePr>
          <p:nvPr>
            <p:extLst>
              <p:ext uri="{D42A27DB-BD31-4B8C-83A1-F6EECF244321}">
                <p14:modId xmlns:p14="http://schemas.microsoft.com/office/powerpoint/2010/main" val="1006022698"/>
              </p:ext>
            </p:extLst>
          </p:nvPr>
        </p:nvGraphicFramePr>
        <p:xfrm>
          <a:off x="1072120" y="2017101"/>
          <a:ext cx="10564914" cy="4023360"/>
        </p:xfrm>
        <a:graphic>
          <a:graphicData uri="http://schemas.openxmlformats.org/drawingml/2006/table">
            <a:tbl>
              <a:tblPr firstRow="1" bandRow="1">
                <a:tableStyleId>{5C22544A-7EE6-4342-B048-85BDC9FD1C3A}</a:tableStyleId>
              </a:tblPr>
              <a:tblGrid>
                <a:gridCol w="5282457">
                  <a:extLst>
                    <a:ext uri="{9D8B030D-6E8A-4147-A177-3AD203B41FA5}">
                      <a16:colId xmlns:a16="http://schemas.microsoft.com/office/drawing/2014/main" val="4016545194"/>
                    </a:ext>
                  </a:extLst>
                </a:gridCol>
                <a:gridCol w="5282457">
                  <a:extLst>
                    <a:ext uri="{9D8B030D-6E8A-4147-A177-3AD203B41FA5}">
                      <a16:colId xmlns:a16="http://schemas.microsoft.com/office/drawing/2014/main" val="4121843640"/>
                    </a:ext>
                  </a:extLst>
                </a:gridCol>
              </a:tblGrid>
              <a:tr h="329233">
                <a:tc>
                  <a:txBody>
                    <a:bodyPr/>
                    <a:lstStyle/>
                    <a:p>
                      <a:r>
                        <a:rPr lang="en-IN" sz="1800" i="0" dirty="0">
                          <a:solidFill>
                            <a:schemeClr val="bg1"/>
                          </a:solidFill>
                          <a:effectLst/>
                          <a:latin typeface="Söhne"/>
                        </a:rPr>
                        <a:t>Hardware</a:t>
                      </a:r>
                      <a:endParaRPr lang="en-IN" dirty="0"/>
                    </a:p>
                  </a:txBody>
                  <a:tcPr/>
                </a:tc>
                <a:tc>
                  <a:txBody>
                    <a:bodyPr/>
                    <a:lstStyle/>
                    <a:p>
                      <a:r>
                        <a:rPr lang="en-IN" sz="1800" i="0" dirty="0">
                          <a:solidFill>
                            <a:schemeClr val="bg1"/>
                          </a:solidFill>
                          <a:effectLst>
                            <a:outerShdw blurRad="38100" dist="38100" dir="2700000" algn="tl">
                              <a:srgbClr val="000000">
                                <a:alpha val="43137"/>
                              </a:srgbClr>
                            </a:outerShdw>
                          </a:effectLst>
                          <a:latin typeface="Söhne"/>
                        </a:rPr>
                        <a:t>Software</a:t>
                      </a:r>
                      <a:endParaRPr lang="en-IN" dirty="0"/>
                    </a:p>
                  </a:txBody>
                  <a:tcPr/>
                </a:tc>
                <a:extLst>
                  <a:ext uri="{0D108BD9-81ED-4DB2-BD59-A6C34878D82A}">
                    <a16:rowId xmlns:a16="http://schemas.microsoft.com/office/drawing/2014/main" val="3020549600"/>
                  </a:ext>
                </a:extLst>
              </a:tr>
              <a:tr h="3247230">
                <a:tc>
                  <a:txBody>
                    <a:bodyPr/>
                    <a:lstStyle/>
                    <a:p>
                      <a:pPr algn="l">
                        <a:buFont typeface="+mj-lt"/>
                        <a:buAutoNum type="arabicPeriod"/>
                      </a:pPr>
                      <a:r>
                        <a:rPr lang="en-IN" sz="1800" i="0" dirty="0">
                          <a:solidFill>
                            <a:schemeClr val="bg1"/>
                          </a:solidFill>
                          <a:effectLst/>
                          <a:latin typeface="Söhne"/>
                        </a:rPr>
                        <a:t>Computer or Server</a:t>
                      </a:r>
                    </a:p>
                    <a:p>
                      <a:pPr algn="l">
                        <a:buFont typeface="+mj-lt"/>
                        <a:buAutoNum type="arabicPeriod"/>
                      </a:pPr>
                      <a:r>
                        <a:rPr lang="en-IN" sz="1800" i="0" dirty="0">
                          <a:solidFill>
                            <a:schemeClr val="bg1"/>
                          </a:solidFill>
                          <a:effectLst/>
                          <a:latin typeface="Söhne"/>
                        </a:rPr>
                        <a:t>Adequate Storage</a:t>
                      </a:r>
                    </a:p>
                    <a:p>
                      <a:pPr algn="l">
                        <a:buFont typeface="+mj-lt"/>
                        <a:buAutoNum type="arabicPeriod"/>
                      </a:pPr>
                      <a:r>
                        <a:rPr lang="en-IN" sz="1800" i="0" dirty="0">
                          <a:solidFill>
                            <a:schemeClr val="bg1"/>
                          </a:solidFill>
                          <a:effectLst/>
                          <a:latin typeface="Söhne"/>
                        </a:rPr>
                        <a:t>Stable Network Connectivity</a:t>
                      </a:r>
                    </a:p>
                    <a:p>
                      <a:endParaRPr lang="en-IN" dirty="0"/>
                    </a:p>
                  </a:txBody>
                  <a:tcPr/>
                </a:tc>
                <a:tc>
                  <a:txBody>
                    <a:bodyPr/>
                    <a:lstStyle/>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Operating System</a:t>
                      </a: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Web Server</a:t>
                      </a: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Programming Languages: HTML, CSS, JavaScript (Frontend); Node.js, Python, Ruby (Backend)</a:t>
                      </a: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Database Management System: </a:t>
                      </a:r>
                      <a:r>
                        <a:rPr lang="en-IN" i="0" dirty="0" err="1">
                          <a:solidFill>
                            <a:schemeClr val="bg1"/>
                          </a:solidFill>
                          <a:effectLst>
                            <a:outerShdw blurRad="38100" dist="38100" dir="2700000" algn="tl">
                              <a:srgbClr val="000000">
                                <a:alpha val="43137"/>
                              </a:srgbClr>
                            </a:outerShdw>
                          </a:effectLst>
                          <a:latin typeface="Söhne"/>
                        </a:rPr>
                        <a:t>Mongodb</a:t>
                      </a:r>
                      <a:endParaRPr lang="en-IN" i="0" dirty="0">
                        <a:solidFill>
                          <a:schemeClr val="bg1"/>
                        </a:solidFill>
                        <a:effectLst>
                          <a:outerShdw blurRad="38100" dist="38100" dir="2700000" algn="tl">
                            <a:srgbClr val="000000">
                              <a:alpha val="43137"/>
                            </a:srgbClr>
                          </a:outerShdw>
                        </a:effectLst>
                        <a:latin typeface="Söhne"/>
                      </a:endParaRP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Multimedia Handling Libraries</a:t>
                      </a: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Content Management System (Optional): WordPress, Drupal</a:t>
                      </a: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Development Tools: IDEs, text editors, version control systems</a:t>
                      </a: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Security Tools: SSL/TLS certificates, firewalls</a:t>
                      </a:r>
                    </a:p>
                    <a:p>
                      <a:pPr algn="l">
                        <a:buFont typeface="+mj-lt"/>
                        <a:buAutoNum type="arabicPeriod"/>
                      </a:pPr>
                      <a:r>
                        <a:rPr lang="en-IN" i="0" dirty="0">
                          <a:solidFill>
                            <a:schemeClr val="bg1"/>
                          </a:solidFill>
                          <a:effectLst>
                            <a:outerShdw blurRad="38100" dist="38100" dir="2700000" algn="tl">
                              <a:srgbClr val="000000">
                                <a:alpha val="43137"/>
                              </a:srgbClr>
                            </a:outerShdw>
                          </a:effectLst>
                          <a:latin typeface="Söhne"/>
                        </a:rPr>
                        <a:t>Analytics and Monitoring Tools</a:t>
                      </a:r>
                    </a:p>
                    <a:p>
                      <a:endParaRPr lang="en-IN" dirty="0"/>
                    </a:p>
                  </a:txBody>
                  <a:tcPr/>
                </a:tc>
                <a:extLst>
                  <a:ext uri="{0D108BD9-81ED-4DB2-BD59-A6C34878D82A}">
                    <a16:rowId xmlns:a16="http://schemas.microsoft.com/office/drawing/2014/main" val="1637892419"/>
                  </a:ext>
                </a:extLst>
              </a:tr>
            </a:tbl>
          </a:graphicData>
        </a:graphic>
      </p:graphicFrame>
    </p:spTree>
    <p:extLst>
      <p:ext uri="{BB962C8B-B14F-4D97-AF65-F5344CB8AC3E}">
        <p14:creationId xmlns:p14="http://schemas.microsoft.com/office/powerpoint/2010/main" val="87794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D8E21CB-F4A4-97B2-E175-C2FA68547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66337-8FCE-AEE5-78C0-88BCFBD319C5}"/>
              </a:ext>
            </a:extLst>
          </p:cNvPr>
          <p:cNvSpPr>
            <a:spLocks noGrp="1"/>
          </p:cNvSpPr>
          <p:nvPr>
            <p:ph type="title"/>
          </p:nvPr>
        </p:nvSpPr>
        <p:spPr>
          <a:xfrm>
            <a:off x="959946" y="650240"/>
            <a:ext cx="10353762" cy="1257300"/>
          </a:xfrm>
        </p:spPr>
        <p:txBody>
          <a:bodyPr>
            <a:normAutofit/>
          </a:bodyPr>
          <a:lstStyle/>
          <a:p>
            <a:r>
              <a:rPr lang="en-IN" sz="3000" i="0" dirty="0">
                <a:solidFill>
                  <a:schemeClr val="bg1"/>
                </a:solidFill>
                <a:effectLst/>
                <a:latin typeface="Söhne"/>
              </a:rPr>
              <a:t>Literat</a:t>
            </a:r>
            <a:r>
              <a:rPr lang="en-IN" sz="3000" dirty="0">
                <a:solidFill>
                  <a:schemeClr val="bg1"/>
                </a:solidFill>
                <a:effectLst/>
                <a:latin typeface="Söhne"/>
              </a:rPr>
              <a:t>ure</a:t>
            </a:r>
            <a:r>
              <a:rPr lang="en-IN" sz="3000" i="0" dirty="0">
                <a:solidFill>
                  <a:schemeClr val="bg1"/>
                </a:solidFill>
                <a:effectLst/>
                <a:latin typeface="Söhne"/>
              </a:rPr>
              <a:t> Survey</a:t>
            </a:r>
          </a:p>
        </p:txBody>
      </p:sp>
      <p:graphicFrame>
        <p:nvGraphicFramePr>
          <p:cNvPr id="6" name="Table 5">
            <a:extLst>
              <a:ext uri="{FF2B5EF4-FFF2-40B4-BE49-F238E27FC236}">
                <a16:creationId xmlns:a16="http://schemas.microsoft.com/office/drawing/2014/main" id="{336B6069-18B0-EDAA-7C3E-485F5B1BCD7C}"/>
              </a:ext>
            </a:extLst>
          </p:cNvPr>
          <p:cNvGraphicFramePr>
            <a:graphicFrameLocks noGrp="1"/>
          </p:cNvGraphicFramePr>
          <p:nvPr>
            <p:extLst>
              <p:ext uri="{D42A27DB-BD31-4B8C-83A1-F6EECF244321}">
                <p14:modId xmlns:p14="http://schemas.microsoft.com/office/powerpoint/2010/main" val="890593405"/>
              </p:ext>
            </p:extLst>
          </p:nvPr>
        </p:nvGraphicFramePr>
        <p:xfrm>
          <a:off x="959946" y="1544320"/>
          <a:ext cx="10470545" cy="4663440"/>
        </p:xfrm>
        <a:graphic>
          <a:graphicData uri="http://schemas.openxmlformats.org/drawingml/2006/table">
            <a:tbl>
              <a:tblPr firstRow="1" bandRow="1">
                <a:tableStyleId>{5C22544A-7EE6-4342-B048-85BDC9FD1C3A}</a:tableStyleId>
              </a:tblPr>
              <a:tblGrid>
                <a:gridCol w="564987">
                  <a:extLst>
                    <a:ext uri="{9D8B030D-6E8A-4147-A177-3AD203B41FA5}">
                      <a16:colId xmlns:a16="http://schemas.microsoft.com/office/drawing/2014/main" val="519815577"/>
                    </a:ext>
                  </a:extLst>
                </a:gridCol>
                <a:gridCol w="1324122">
                  <a:extLst>
                    <a:ext uri="{9D8B030D-6E8A-4147-A177-3AD203B41FA5}">
                      <a16:colId xmlns:a16="http://schemas.microsoft.com/office/drawing/2014/main" val="151498472"/>
                    </a:ext>
                  </a:extLst>
                </a:gridCol>
                <a:gridCol w="1265806">
                  <a:extLst>
                    <a:ext uri="{9D8B030D-6E8A-4147-A177-3AD203B41FA5}">
                      <a16:colId xmlns:a16="http://schemas.microsoft.com/office/drawing/2014/main" val="195046980"/>
                    </a:ext>
                  </a:extLst>
                </a:gridCol>
                <a:gridCol w="978471">
                  <a:extLst>
                    <a:ext uri="{9D8B030D-6E8A-4147-A177-3AD203B41FA5}">
                      <a16:colId xmlns:a16="http://schemas.microsoft.com/office/drawing/2014/main" val="4247637490"/>
                    </a:ext>
                  </a:extLst>
                </a:gridCol>
                <a:gridCol w="2477026">
                  <a:extLst>
                    <a:ext uri="{9D8B030D-6E8A-4147-A177-3AD203B41FA5}">
                      <a16:colId xmlns:a16="http://schemas.microsoft.com/office/drawing/2014/main" val="3596932685"/>
                    </a:ext>
                  </a:extLst>
                </a:gridCol>
                <a:gridCol w="1870133">
                  <a:extLst>
                    <a:ext uri="{9D8B030D-6E8A-4147-A177-3AD203B41FA5}">
                      <a16:colId xmlns:a16="http://schemas.microsoft.com/office/drawing/2014/main" val="3198064721"/>
                    </a:ext>
                  </a:extLst>
                </a:gridCol>
                <a:gridCol w="1990000">
                  <a:extLst>
                    <a:ext uri="{9D8B030D-6E8A-4147-A177-3AD203B41FA5}">
                      <a16:colId xmlns:a16="http://schemas.microsoft.com/office/drawing/2014/main" val="2824460677"/>
                    </a:ext>
                  </a:extLst>
                </a:gridCol>
              </a:tblGrid>
              <a:tr h="521547">
                <a:tc>
                  <a:txBody>
                    <a:bodyPr/>
                    <a:lstStyle/>
                    <a:p>
                      <a:pPr algn="ctr"/>
                      <a:r>
                        <a:rPr lang="en-IN" sz="1600" dirty="0">
                          <a:latin typeface="Times New Roman" panose="02020603050405020304" pitchFamily="18" charset="0"/>
                          <a:cs typeface="Times New Roman" panose="02020603050405020304" pitchFamily="18" charset="0"/>
                        </a:rPr>
                        <a:t>S.NO</a:t>
                      </a:r>
                    </a:p>
                  </a:txBody>
                  <a:tcPr/>
                </a:tc>
                <a:tc>
                  <a:txBody>
                    <a:bodyPr/>
                    <a:lstStyle/>
                    <a:p>
                      <a:pPr algn="ctr"/>
                      <a:r>
                        <a:rPr lang="en-IN" sz="1600" dirty="0">
                          <a:latin typeface="Times New Roman" panose="02020603050405020304" pitchFamily="18" charset="0"/>
                          <a:cs typeface="Times New Roman" panose="02020603050405020304" pitchFamily="18" charset="0"/>
                        </a:rPr>
                        <a:t>TITLE</a:t>
                      </a:r>
                    </a:p>
                  </a:txBody>
                  <a:tcPr/>
                </a:tc>
                <a:tc>
                  <a:txBody>
                    <a:bodyPr/>
                    <a:lstStyle/>
                    <a:p>
                      <a:pPr algn="ctr"/>
                      <a:r>
                        <a:rPr lang="en-IN" sz="1600" dirty="0">
                          <a:latin typeface="Times New Roman" panose="02020603050405020304" pitchFamily="18" charset="0"/>
                          <a:cs typeface="Times New Roman" panose="02020603050405020304" pitchFamily="18" charset="0"/>
                        </a:rPr>
                        <a:t>AUTHOR</a:t>
                      </a:r>
                    </a:p>
                  </a:txBody>
                  <a:tcPr/>
                </a:tc>
                <a:tc>
                  <a:txBody>
                    <a:bodyPr/>
                    <a:lstStyle/>
                    <a:p>
                      <a:pPr algn="ctr"/>
                      <a:r>
                        <a:rPr lang="en-IN" sz="1600" dirty="0">
                          <a:latin typeface="Times New Roman" panose="02020603050405020304" pitchFamily="18" charset="0"/>
                          <a:cs typeface="Times New Roman" panose="02020603050405020304" pitchFamily="18" charset="0"/>
                        </a:rPr>
                        <a:t>YEAR</a:t>
                      </a:r>
                    </a:p>
                  </a:txBody>
                  <a:tcPr/>
                </a:tc>
                <a:tc>
                  <a:txBody>
                    <a:bodyPr/>
                    <a:lstStyle/>
                    <a:p>
                      <a:pPr algn="ctr"/>
                      <a:r>
                        <a:rPr lang="en-IN" sz="1600" dirty="0">
                          <a:latin typeface="Times New Roman" panose="02020603050405020304" pitchFamily="18" charset="0"/>
                          <a:cs typeface="Times New Roman" panose="02020603050405020304" pitchFamily="18" charset="0"/>
                        </a:rPr>
                        <a:t>TECHNOLOGY USED</a:t>
                      </a:r>
                    </a:p>
                  </a:txBody>
                  <a:tcPr/>
                </a:tc>
                <a:tc>
                  <a:txBody>
                    <a:bodyPr/>
                    <a:lstStyle/>
                    <a:p>
                      <a:pPr algn="ctr"/>
                      <a:r>
                        <a:rPr lang="en-IN" sz="1600" dirty="0">
                          <a:latin typeface="Times New Roman" panose="02020603050405020304" pitchFamily="18" charset="0"/>
                          <a:cs typeface="Times New Roman" panose="02020603050405020304" pitchFamily="18" charset="0"/>
                        </a:rPr>
                        <a:t>ADVANTAGE</a:t>
                      </a:r>
                    </a:p>
                  </a:txBody>
                  <a:tcPr/>
                </a:tc>
                <a:tc>
                  <a:txBody>
                    <a:bodyPr/>
                    <a:lstStyle/>
                    <a:p>
                      <a:pPr algn="ctr"/>
                      <a:r>
                        <a:rPr lang="en-IN" sz="1600"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3772653911"/>
                  </a:ext>
                </a:extLst>
              </a:tr>
              <a:tr h="1750907">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r>
                        <a:rPr lang="en-US" sz="1600" b="0" i="0" dirty="0">
                          <a:solidFill>
                            <a:schemeClr val="bg1"/>
                          </a:solidFill>
                          <a:effectLst/>
                          <a:latin typeface="Times New Roman" panose="02020603050405020304" pitchFamily="18" charset="0"/>
                          <a:cs typeface="Times New Roman" panose="02020603050405020304" pitchFamily="18" charset="0"/>
                        </a:rPr>
                        <a:t>Cultural Heritage Tourism: A Literature Review</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dirty="0">
                          <a:solidFill>
                            <a:schemeClr val="bg1"/>
                          </a:solidFill>
                          <a:effectLst/>
                          <a:latin typeface="Times New Roman" panose="02020603050405020304" pitchFamily="18" charset="0"/>
                          <a:cs typeface="Times New Roman" panose="02020603050405020304" pitchFamily="18" charset="0"/>
                        </a:rPr>
                        <a:t>Akram Zeki, M. </a:t>
                      </a:r>
                      <a:r>
                        <a:rPr lang="en-US" sz="1600" b="0" i="0" dirty="0" err="1">
                          <a:solidFill>
                            <a:schemeClr val="bg1"/>
                          </a:solidFill>
                          <a:effectLst/>
                          <a:latin typeface="Times New Roman" panose="02020603050405020304" pitchFamily="18" charset="0"/>
                          <a:cs typeface="Times New Roman" panose="02020603050405020304" pitchFamily="18" charset="0"/>
                        </a:rPr>
                        <a:t>Raafat</a:t>
                      </a:r>
                      <a:r>
                        <a:rPr lang="en-US" sz="1600" b="0" i="0" dirty="0">
                          <a:solidFill>
                            <a:schemeClr val="bg1"/>
                          </a:solidFill>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dirty="0">
                          <a:solidFill>
                            <a:schemeClr val="bg1"/>
                          </a:solidFill>
                          <a:effectLst/>
                          <a:latin typeface="Times New Roman" panose="02020603050405020304" pitchFamily="18" charset="0"/>
                          <a:cs typeface="Times New Roman" panose="02020603050405020304" pitchFamily="18" charset="0"/>
                        </a:rPr>
                        <a:t>2021 </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chemeClr val="bg1"/>
                          </a:solidFill>
                          <a:effectLst/>
                          <a:latin typeface="Times New Roman" panose="02020603050405020304" pitchFamily="18" charset="0"/>
                          <a:cs typeface="Times New Roman" panose="02020603050405020304" pitchFamily="18" charset="0"/>
                        </a:rPr>
                        <a:t>Digital methodologies, tools, and applications for preserving and promoting cultural heritage.</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dirty="0">
                          <a:solidFill>
                            <a:schemeClr val="bg1"/>
                          </a:solidFill>
                          <a:effectLst/>
                          <a:latin typeface="Times New Roman" panose="02020603050405020304" pitchFamily="18" charset="0"/>
                          <a:cs typeface="Times New Roman" panose="02020603050405020304" pitchFamily="18" charset="0"/>
                        </a:rPr>
                        <a:t>Highlights the economic benefits and cultural preservation aspects of cultural heritage tourism.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dirty="0">
                          <a:solidFill>
                            <a:schemeClr val="bg1"/>
                          </a:solidFill>
                          <a:effectLst/>
                          <a:latin typeface="Times New Roman" panose="02020603050405020304" pitchFamily="18" charset="0"/>
                          <a:cs typeface="Times New Roman" panose="02020603050405020304" pitchFamily="18" charset="0"/>
                        </a:rPr>
                        <a:t>Discusses challenges related to over-tourism, environmental degradation, and commercialization of heritage sites.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306429"/>
                  </a:ext>
                </a:extLst>
              </a:tr>
              <a:tr h="2086187">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r>
                        <a:rPr lang="en-IN" sz="1600" b="0" i="0" dirty="0">
                          <a:solidFill>
                            <a:schemeClr val="bg1"/>
                          </a:solidFill>
                          <a:effectLst/>
                          <a:latin typeface="Times New Roman" panose="02020603050405020304" pitchFamily="18" charset="0"/>
                          <a:cs typeface="Times New Roman" panose="02020603050405020304" pitchFamily="18" charset="0"/>
                        </a:rPr>
                        <a:t>Interactive Digital Cultural Heritage: A Literature Review</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dirty="0" err="1">
                          <a:solidFill>
                            <a:schemeClr val="bg1"/>
                          </a:solidFill>
                          <a:effectLst/>
                          <a:latin typeface="Times New Roman" panose="02020603050405020304" pitchFamily="18" charset="0"/>
                          <a:cs typeface="Times New Roman" panose="02020603050405020304" pitchFamily="18" charset="0"/>
                        </a:rPr>
                        <a:t>Hanbyul</a:t>
                      </a:r>
                      <a:r>
                        <a:rPr lang="en-IN" sz="1600" b="0" i="0" dirty="0">
                          <a:solidFill>
                            <a:schemeClr val="bg1"/>
                          </a:solidFill>
                          <a:effectLst/>
                          <a:latin typeface="Times New Roman" panose="02020603050405020304" pitchFamily="18" charset="0"/>
                          <a:cs typeface="Times New Roman" panose="02020603050405020304" pitchFamily="18" charset="0"/>
                        </a:rPr>
                        <a:t> Jo, Hong-Suk Lee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dirty="0">
                          <a:solidFill>
                            <a:schemeClr val="bg1"/>
                          </a:solidFill>
                          <a:effectLst/>
                          <a:latin typeface="Times New Roman" panose="02020603050405020304" pitchFamily="18" charset="0"/>
                          <a:cs typeface="Times New Roman" panose="02020603050405020304" pitchFamily="18" charset="0"/>
                        </a:rPr>
                        <a:t>2020 </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dirty="0">
                          <a:solidFill>
                            <a:schemeClr val="bg1"/>
                          </a:solidFill>
                          <a:effectLst/>
                          <a:latin typeface="Times New Roman" panose="02020603050405020304" pitchFamily="18" charset="0"/>
                          <a:cs typeface="Times New Roman" panose="02020603050405020304" pitchFamily="18" charset="0"/>
                        </a:rPr>
                        <a:t>Interactive technologies for enhancing user engagement and educational experiences.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dirty="0">
                          <a:solidFill>
                            <a:schemeClr val="bg1"/>
                          </a:solidFill>
                          <a:effectLst/>
                          <a:latin typeface="Times New Roman" panose="02020603050405020304" pitchFamily="18" charset="0"/>
                          <a:cs typeface="Times New Roman" panose="02020603050405020304" pitchFamily="18" charset="0"/>
                        </a:rPr>
                        <a:t>Explores the potential of interactive technologies in enhancing user engagement and educational experiences.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dirty="0">
                          <a:solidFill>
                            <a:schemeClr val="bg1"/>
                          </a:solidFill>
                          <a:effectLst/>
                          <a:latin typeface="Times New Roman" panose="02020603050405020304" pitchFamily="18" charset="0"/>
                          <a:cs typeface="Times New Roman" panose="02020603050405020304" pitchFamily="18" charset="0"/>
                        </a:rPr>
                        <a:t>Addresses issues concerning accessibility, inclusivity, and digital divide among different user groups.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1548501"/>
                  </a:ext>
                </a:extLst>
              </a:tr>
            </a:tbl>
          </a:graphicData>
        </a:graphic>
      </p:graphicFrame>
    </p:spTree>
    <p:extLst>
      <p:ext uri="{BB962C8B-B14F-4D97-AF65-F5344CB8AC3E}">
        <p14:creationId xmlns:p14="http://schemas.microsoft.com/office/powerpoint/2010/main" val="48697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29B257B-1BE6-20C9-9EC0-1892B625236D}"/>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0CE4459-4417-7980-4280-661B1AFD3D1B}"/>
              </a:ext>
            </a:extLst>
          </p:cNvPr>
          <p:cNvGraphicFramePr>
            <a:graphicFrameLocks noGrp="1"/>
          </p:cNvGraphicFramePr>
          <p:nvPr>
            <p:extLst>
              <p:ext uri="{D42A27DB-BD31-4B8C-83A1-F6EECF244321}">
                <p14:modId xmlns:p14="http://schemas.microsoft.com/office/powerpoint/2010/main" val="3678026692"/>
              </p:ext>
            </p:extLst>
          </p:nvPr>
        </p:nvGraphicFramePr>
        <p:xfrm>
          <a:off x="965200" y="1056640"/>
          <a:ext cx="10450521" cy="5100321"/>
        </p:xfrm>
        <a:graphic>
          <a:graphicData uri="http://schemas.openxmlformats.org/drawingml/2006/table">
            <a:tbl>
              <a:tblPr firstRow="1" bandRow="1">
                <a:tableStyleId>{5C22544A-7EE6-4342-B048-85BDC9FD1C3A}</a:tableStyleId>
              </a:tblPr>
              <a:tblGrid>
                <a:gridCol w="636905">
                  <a:extLst>
                    <a:ext uri="{9D8B030D-6E8A-4147-A177-3AD203B41FA5}">
                      <a16:colId xmlns:a16="http://schemas.microsoft.com/office/drawing/2014/main" val="519815577"/>
                    </a:ext>
                  </a:extLst>
                </a:gridCol>
                <a:gridCol w="1311849">
                  <a:extLst>
                    <a:ext uri="{9D8B030D-6E8A-4147-A177-3AD203B41FA5}">
                      <a16:colId xmlns:a16="http://schemas.microsoft.com/office/drawing/2014/main" val="151498472"/>
                    </a:ext>
                  </a:extLst>
                </a:gridCol>
                <a:gridCol w="1254040">
                  <a:extLst>
                    <a:ext uri="{9D8B030D-6E8A-4147-A177-3AD203B41FA5}">
                      <a16:colId xmlns:a16="http://schemas.microsoft.com/office/drawing/2014/main" val="195046980"/>
                    </a:ext>
                  </a:extLst>
                </a:gridCol>
                <a:gridCol w="969389">
                  <a:extLst>
                    <a:ext uri="{9D8B030D-6E8A-4147-A177-3AD203B41FA5}">
                      <a16:colId xmlns:a16="http://schemas.microsoft.com/office/drawing/2014/main" val="4247637490"/>
                    </a:ext>
                  </a:extLst>
                </a:gridCol>
                <a:gridCol w="2454034">
                  <a:extLst>
                    <a:ext uri="{9D8B030D-6E8A-4147-A177-3AD203B41FA5}">
                      <a16:colId xmlns:a16="http://schemas.microsoft.com/office/drawing/2014/main" val="3596932685"/>
                    </a:ext>
                  </a:extLst>
                </a:gridCol>
                <a:gridCol w="1852775">
                  <a:extLst>
                    <a:ext uri="{9D8B030D-6E8A-4147-A177-3AD203B41FA5}">
                      <a16:colId xmlns:a16="http://schemas.microsoft.com/office/drawing/2014/main" val="3198064721"/>
                    </a:ext>
                  </a:extLst>
                </a:gridCol>
                <a:gridCol w="1971529">
                  <a:extLst>
                    <a:ext uri="{9D8B030D-6E8A-4147-A177-3AD203B41FA5}">
                      <a16:colId xmlns:a16="http://schemas.microsoft.com/office/drawing/2014/main" val="2824460677"/>
                    </a:ext>
                  </a:extLst>
                </a:gridCol>
              </a:tblGrid>
              <a:tr h="545110">
                <a:tc>
                  <a:txBody>
                    <a:bodyPr/>
                    <a:lstStyle/>
                    <a:p>
                      <a:pPr algn="ctr"/>
                      <a:r>
                        <a:rPr lang="en-IN" sz="1400" dirty="0">
                          <a:latin typeface="Times New Roman" panose="02020603050405020304" pitchFamily="18" charset="0"/>
                          <a:cs typeface="Times New Roman" panose="02020603050405020304" pitchFamily="18" charset="0"/>
                        </a:rPr>
                        <a:t>S.NO</a:t>
                      </a:r>
                    </a:p>
                  </a:txBody>
                  <a:tcPr/>
                </a:tc>
                <a:tc>
                  <a:txBody>
                    <a:bodyPr/>
                    <a:lstStyle/>
                    <a:p>
                      <a:pPr algn="ctr"/>
                      <a:r>
                        <a:rPr lang="en-IN" sz="1400" dirty="0">
                          <a:latin typeface="Times New Roman" panose="02020603050405020304" pitchFamily="18" charset="0"/>
                          <a:cs typeface="Times New Roman" panose="02020603050405020304" pitchFamily="18" charset="0"/>
                        </a:rPr>
                        <a:t>TITLE</a:t>
                      </a:r>
                    </a:p>
                  </a:txBody>
                  <a:tcPr/>
                </a:tc>
                <a:tc>
                  <a:txBody>
                    <a:bodyPr/>
                    <a:lstStyle/>
                    <a:p>
                      <a:pPr algn="ctr"/>
                      <a:r>
                        <a:rPr lang="en-IN" sz="1400" dirty="0">
                          <a:latin typeface="Times New Roman" panose="02020603050405020304" pitchFamily="18" charset="0"/>
                          <a:cs typeface="Times New Roman" panose="02020603050405020304" pitchFamily="18" charset="0"/>
                        </a:rPr>
                        <a:t>AUTHOR</a:t>
                      </a:r>
                    </a:p>
                  </a:txBody>
                  <a:tcPr/>
                </a:tc>
                <a:tc>
                  <a:txBody>
                    <a:bodyPr/>
                    <a:lstStyle/>
                    <a:p>
                      <a:pPr algn="ctr"/>
                      <a:r>
                        <a:rPr lang="en-IN" sz="1400" dirty="0">
                          <a:latin typeface="Times New Roman" panose="02020603050405020304" pitchFamily="18" charset="0"/>
                          <a:cs typeface="Times New Roman" panose="02020603050405020304" pitchFamily="18" charset="0"/>
                        </a:rPr>
                        <a:t>YEAR</a:t>
                      </a:r>
                    </a:p>
                  </a:txBody>
                  <a:tcPr/>
                </a:tc>
                <a:tc>
                  <a:txBody>
                    <a:bodyPr/>
                    <a:lstStyle/>
                    <a:p>
                      <a:pPr algn="ctr"/>
                      <a:r>
                        <a:rPr lang="en-IN" sz="1400" dirty="0">
                          <a:latin typeface="Times New Roman" panose="02020603050405020304" pitchFamily="18" charset="0"/>
                          <a:cs typeface="Times New Roman" panose="02020603050405020304" pitchFamily="18" charset="0"/>
                        </a:rPr>
                        <a:t>TECHNOLOGY USED</a:t>
                      </a:r>
                    </a:p>
                  </a:txBody>
                  <a:tcPr/>
                </a:tc>
                <a:tc>
                  <a:txBody>
                    <a:bodyPr/>
                    <a:lstStyle/>
                    <a:p>
                      <a:pPr algn="ctr"/>
                      <a:r>
                        <a:rPr lang="en-IN" sz="1400" dirty="0">
                          <a:latin typeface="Times New Roman" panose="02020603050405020304" pitchFamily="18" charset="0"/>
                          <a:cs typeface="Times New Roman" panose="02020603050405020304" pitchFamily="18" charset="0"/>
                        </a:rPr>
                        <a:t>ADVANTAGE</a:t>
                      </a:r>
                    </a:p>
                  </a:txBody>
                  <a:tcPr/>
                </a:tc>
                <a:tc>
                  <a:txBody>
                    <a:bodyPr/>
                    <a:lstStyle/>
                    <a:p>
                      <a:pPr algn="ctr"/>
                      <a:r>
                        <a:rPr lang="en-IN" sz="1400"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3772653911"/>
                  </a:ext>
                </a:extLst>
              </a:tr>
              <a:tr h="2151750">
                <a:tc>
                  <a:txBody>
                    <a:bodyPr/>
                    <a:lstStyle/>
                    <a:p>
                      <a:pPr algn="ctr"/>
                      <a:r>
                        <a:rPr lang="en-IN" sz="1400" dirty="0">
                          <a:latin typeface="Times New Roman" panose="02020603050405020304" pitchFamily="18" charset="0"/>
                          <a:cs typeface="Times New Roman" panose="02020603050405020304" pitchFamily="18" charset="0"/>
                        </a:rPr>
                        <a:t>3.</a:t>
                      </a: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Mapping Heritage: A Literature Review on Interactive Mapping Technologies in Cultural Heritage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Letizia </a:t>
                      </a:r>
                      <a:r>
                        <a:rPr lang="en-IN" sz="1400" b="0" i="0" dirty="0" err="1">
                          <a:solidFill>
                            <a:schemeClr val="bg1"/>
                          </a:solidFill>
                          <a:effectLst/>
                          <a:latin typeface="Times New Roman" panose="02020603050405020304" pitchFamily="18" charset="0"/>
                          <a:cs typeface="Times New Roman" panose="02020603050405020304" pitchFamily="18" charset="0"/>
                        </a:rPr>
                        <a:t>Jaccheri</a:t>
                      </a:r>
                      <a:r>
                        <a:rPr lang="en-IN" sz="1400" b="0" i="0" dirty="0">
                          <a:solidFill>
                            <a:schemeClr val="bg1"/>
                          </a:solidFill>
                          <a:effectLst/>
                          <a:latin typeface="Times New Roman" panose="02020603050405020304" pitchFamily="18" charset="0"/>
                          <a:cs typeface="Times New Roman" panose="02020603050405020304" pitchFamily="18" charset="0"/>
                        </a:rPr>
                        <a:t>, Hanne E. M. </a:t>
                      </a:r>
                      <a:r>
                        <a:rPr lang="en-IN" sz="1400" b="0" i="0" dirty="0" err="1">
                          <a:solidFill>
                            <a:schemeClr val="bg1"/>
                          </a:solidFill>
                          <a:effectLst/>
                          <a:latin typeface="Times New Roman" panose="02020603050405020304" pitchFamily="18" charset="0"/>
                          <a:cs typeface="Times New Roman" panose="02020603050405020304" pitchFamily="18" charset="0"/>
                        </a:rPr>
                        <a:t>Sundve</a:t>
                      </a:r>
                      <a:r>
                        <a:rPr lang="en-IN" sz="1400" b="0" i="0" dirty="0">
                          <a:solidFill>
                            <a:schemeClr val="bg1"/>
                          </a:solidFill>
                          <a:effectLst/>
                          <a:latin typeface="Times New Roman" panose="02020603050405020304" pitchFamily="18" charset="0"/>
                          <a:cs typeface="Times New Roman" panose="02020603050405020304" pitchFamily="18" charset="0"/>
                        </a:rPr>
                        <a:t>, </a:t>
                      </a:r>
                      <a:r>
                        <a:rPr lang="en-IN" sz="1400" b="0" i="0" dirty="0" err="1">
                          <a:solidFill>
                            <a:schemeClr val="bg1"/>
                          </a:solidFill>
                          <a:effectLst/>
                          <a:latin typeface="Times New Roman" panose="02020603050405020304" pitchFamily="18" charset="0"/>
                          <a:cs typeface="Times New Roman" panose="02020603050405020304" pitchFamily="18" charset="0"/>
                        </a:rPr>
                        <a:t>Tiziana</a:t>
                      </a:r>
                      <a:r>
                        <a:rPr lang="en-IN" sz="1400" b="0" i="0" dirty="0">
                          <a:solidFill>
                            <a:schemeClr val="bg1"/>
                          </a:solidFill>
                          <a:effectLst/>
                          <a:latin typeface="Times New Roman" panose="02020603050405020304" pitchFamily="18" charset="0"/>
                          <a:cs typeface="Times New Roman" panose="02020603050405020304" pitchFamily="18" charset="0"/>
                        </a:rPr>
                        <a:t> </a:t>
                      </a:r>
                      <a:r>
                        <a:rPr lang="en-IN" sz="1400" b="0" i="0" dirty="0" err="1">
                          <a:solidFill>
                            <a:schemeClr val="bg1"/>
                          </a:solidFill>
                          <a:effectLst/>
                          <a:latin typeface="Times New Roman" panose="02020603050405020304" pitchFamily="18" charset="0"/>
                          <a:cs typeface="Times New Roman" panose="02020603050405020304" pitchFamily="18" charset="0"/>
                        </a:rPr>
                        <a:t>Catarci</a:t>
                      </a:r>
                      <a:r>
                        <a:rPr lang="en-IN" sz="1400" b="0" i="0" dirty="0">
                          <a:solidFill>
                            <a:schemeClr val="bg1"/>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2019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Interactive mapping technologies for documenting, preserving, and presenting cultural heritage.</a:t>
                      </a:r>
                      <a:endParaRPr lang="en-IN" sz="1400" b="0" i="0" dirty="0">
                        <a:solidFill>
                          <a:schemeClr val="bg1"/>
                        </a:solidFill>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dirty="0">
                          <a:solidFill>
                            <a:schemeClr val="bg1"/>
                          </a:solidFill>
                          <a:effectLst/>
                          <a:latin typeface="Times New Roman" panose="02020603050405020304" pitchFamily="18" charset="0"/>
                          <a:cs typeface="Times New Roman" panose="02020603050405020304" pitchFamily="18" charset="0"/>
                        </a:rPr>
                        <a:t>Examines the role of interactive mapping technologies in documenting, preserving, and presenting cultural heritage.</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Discusses challenges related to data accuracy, privacy concerns, and technological limitations.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8306429"/>
                  </a:ext>
                </a:extLst>
              </a:tr>
              <a:tr h="2403461">
                <a:tc>
                  <a:txBody>
                    <a:bodyPr/>
                    <a:lstStyle/>
                    <a:p>
                      <a:pPr algn="ctr"/>
                      <a:r>
                        <a:rPr lang="en-IN" sz="1400" dirty="0">
                          <a:latin typeface="Times New Roman" panose="02020603050405020304" pitchFamily="18" charset="0"/>
                          <a:cs typeface="Times New Roman" panose="02020603050405020304" pitchFamily="18" charset="0"/>
                        </a:rPr>
                        <a:t>4.</a:t>
                      </a: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User Engagement in Digital Cultural Heritage: A Systematic Literature Review</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dirty="0" err="1">
                          <a:solidFill>
                            <a:schemeClr val="bg1"/>
                          </a:solidFill>
                          <a:effectLst/>
                          <a:latin typeface="Times New Roman" panose="02020603050405020304" pitchFamily="18" charset="0"/>
                          <a:cs typeface="Times New Roman" panose="02020603050405020304" pitchFamily="18" charset="0"/>
                        </a:rPr>
                        <a:t>Noorul</a:t>
                      </a:r>
                      <a:r>
                        <a:rPr lang="en-IN" sz="1400" b="0" i="0" dirty="0">
                          <a:solidFill>
                            <a:schemeClr val="bg1"/>
                          </a:solidFill>
                          <a:effectLst/>
                          <a:latin typeface="Times New Roman" panose="02020603050405020304" pitchFamily="18" charset="0"/>
                          <a:cs typeface="Times New Roman" panose="02020603050405020304" pitchFamily="18" charset="0"/>
                        </a:rPr>
                        <a:t> </a:t>
                      </a:r>
                      <a:r>
                        <a:rPr lang="en-IN" sz="1400" b="0" i="0" dirty="0" err="1">
                          <a:solidFill>
                            <a:schemeClr val="bg1"/>
                          </a:solidFill>
                          <a:effectLst/>
                          <a:latin typeface="Times New Roman" panose="02020603050405020304" pitchFamily="18" charset="0"/>
                          <a:cs typeface="Times New Roman" panose="02020603050405020304" pitchFamily="18" charset="0"/>
                        </a:rPr>
                        <a:t>Azwin</a:t>
                      </a:r>
                      <a:r>
                        <a:rPr lang="en-IN" sz="1400" b="0" i="0" dirty="0">
                          <a:solidFill>
                            <a:schemeClr val="bg1"/>
                          </a:solidFill>
                          <a:effectLst/>
                          <a:latin typeface="Times New Roman" panose="02020603050405020304" pitchFamily="18" charset="0"/>
                          <a:cs typeface="Times New Roman" panose="02020603050405020304" pitchFamily="18" charset="0"/>
                        </a:rPr>
                        <a:t> Md Nasir, Mohammad Nazir Ahmad, Azman Yasin, Nurul Aini Mohd Azman </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2018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Times New Roman" panose="02020603050405020304" pitchFamily="18" charset="0"/>
                          <a:cs typeface="Times New Roman" panose="02020603050405020304" pitchFamily="18" charset="0"/>
                        </a:rPr>
                        <a:t>Digital cultural heritage platforms for enhancing user engagement and promoting active participation.</a:t>
                      </a:r>
                      <a:endParaRPr lang="en-IN" sz="1400" b="0" i="0" dirty="0">
                        <a:solidFill>
                          <a:schemeClr val="bg1"/>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Provides insights into strategies for enhancing user engagement and promoting active participation in digital cultural heritage platforms.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dirty="0">
                          <a:solidFill>
                            <a:schemeClr val="bg1"/>
                          </a:solidFill>
                          <a:effectLst/>
                          <a:latin typeface="Times New Roman" panose="02020603050405020304" pitchFamily="18" charset="0"/>
                          <a:cs typeface="Times New Roman" panose="02020603050405020304" pitchFamily="18" charset="0"/>
                        </a:rPr>
                        <a:t> Identifies issues such as usability barriers, content relevance, and sustainability of user engagement initiatives.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1548501"/>
                  </a:ext>
                </a:extLst>
              </a:tr>
            </a:tbl>
          </a:graphicData>
        </a:graphic>
      </p:graphicFrame>
    </p:spTree>
    <p:extLst>
      <p:ext uri="{BB962C8B-B14F-4D97-AF65-F5344CB8AC3E}">
        <p14:creationId xmlns:p14="http://schemas.microsoft.com/office/powerpoint/2010/main" val="2405246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{80DEC9FB-D614-42E6-891C-D8E3A7C5F662}tf12214701_win32</Template>
  <TotalTime>434</TotalTime>
  <Words>1314</Words>
  <Application>Microsoft Office PowerPoint</Application>
  <PresentationFormat>Widescreen</PresentationFormat>
  <Paragraphs>170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Goudy Old Style</vt:lpstr>
      <vt:lpstr>Söhne</vt:lpstr>
      <vt:lpstr>Times New Roman</vt:lpstr>
      <vt:lpstr>Wingdings 2</vt:lpstr>
      <vt:lpstr>SlateVTI</vt:lpstr>
      <vt:lpstr>Preserving Endangered Indigenous Heritage And Culture</vt:lpstr>
      <vt:lpstr>Project Abstract</vt:lpstr>
      <vt:lpstr>Existing System</vt:lpstr>
      <vt:lpstr>Proposed Solution with Methodology</vt:lpstr>
      <vt:lpstr>Proposed Solution with Methodology</vt:lpstr>
      <vt:lpstr>Proposed Solution with Methodology</vt:lpstr>
      <vt:lpstr>Proposed Solution with Methodology</vt:lpstr>
      <vt:lpstr>Literature Survey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Preserving Endangered Indigenous Heritage and Culture</dc:title>
  <dc:creator>Venkatagiriraju U</dc:creator>
  <cp:lastModifiedBy>Venkatagiriraju U</cp:lastModifiedBy>
  <cp:revision>12</cp:revision>
  <dcterms:created xsi:type="dcterms:W3CDTF">2024-01-18T05:05:16Z</dcterms:created>
  <dcterms:modified xsi:type="dcterms:W3CDTF">2024-02-15T10:11:19Z</dcterms:modified>
</cp:coreProperties>
</file>