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3" r:id="rId4"/>
    <p:sldId id="280" r:id="rId5"/>
    <p:sldId id="281" r:id="rId6"/>
    <p:sldId id="282" r:id="rId7"/>
    <p:sldId id="283" r:id="rId8"/>
    <p:sldId id="284" r:id="rId9"/>
    <p:sldId id="285" r:id="rId10"/>
    <p:sldId id="274" r:id="rId11"/>
    <p:sldId id="275" r:id="rId12"/>
    <p:sldId id="276" r:id="rId13"/>
    <p:sldId id="279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BDFB-DB30-07E1-8FE6-0E05540B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EDC18-A982-04CC-80B7-DB515E35F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E83B-E657-E3D2-54A4-7C2DA2E0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EB63-336B-47A4-AC34-A05C67D642E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8E4B-80E8-956C-AB9A-559B0E5C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2F15-E3A4-14B8-3FBC-B0AF68E5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1BA2-D1C0-4857-95FF-BF21B031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9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1D62-C840-5C65-7B70-D43B454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95218-263C-E80E-0FB2-B8E365F55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F09E6-B67E-774D-B39D-5D48E75E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EB63-336B-47A4-AC34-A05C67D642E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7E89-A50B-50DB-95E1-70D9A387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E2DCF-0F8E-52D7-5A10-D77CD76D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1BA2-D1C0-4857-95FF-BF21B031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36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B7080-246D-EC8E-DA3C-FA9696D79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3DBB6-1FBA-858E-DC4F-DA79FF1B3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5F75-49FE-75D5-DA03-91D29223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EB63-336B-47A4-AC34-A05C67D642E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DBAD-C0F3-1316-CF51-292D1274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72E6-73E6-376E-D6A6-4E7FED1B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1BA2-D1C0-4857-95FF-BF21B031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50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C2A0-905D-6814-C2F6-119F4BAF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0D01-AFF6-23A0-4167-9B4B8CE1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7335-7BC4-F6CC-8DEB-2334D3BF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EB63-336B-47A4-AC34-A05C67D642E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2BABC-B8A6-9761-BC6A-295F4DE7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B40E5-8734-95FC-9704-3F44C5A3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1BA2-D1C0-4857-95FF-BF21B031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7D13-FE1F-ABBF-BBC8-5A112F7E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2862F-3747-4789-264B-3660CD0F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2F66-2B18-A61A-21EC-86365029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EB63-336B-47A4-AC34-A05C67D642E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F4B8-34EF-C97D-8207-9A32CD02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DCD1-D96B-2D76-70D3-134AF4F5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1BA2-D1C0-4857-95FF-BF21B031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15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1BD4-9969-C24F-3313-28234BFC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81D7-C547-56FA-5785-88BE82041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9963D-9EC4-9FE1-FB8E-DBBB7FD89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F79ED-5A65-B83C-C427-D7D238D4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EB63-336B-47A4-AC34-A05C67D642E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8DF34-793B-8703-CB52-2E0A5130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55863-13FC-4D86-7FC9-63000F3C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1BA2-D1C0-4857-95FF-BF21B031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0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D2CE-C215-781F-E20A-E89B412C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F639-7B9F-8A7D-2F8C-B4DD0BE8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27C4C-866F-033C-D352-5CABC2EA5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3B6E3-F316-34EB-9719-0F430209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26710-50CA-07E7-A92A-059F0FF8C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D2707-00A3-1AFA-F788-59D2BDC8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EB63-336B-47A4-AC34-A05C67D642E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62F1A-3A6D-2636-845B-64F4A818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E5D18-A524-6B63-CC1F-587E4C62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1BA2-D1C0-4857-95FF-BF21B031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4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D8C2-43B0-A52C-F04F-7F9A4C2B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825F7-709D-F4FE-D35A-B76E002B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EB63-336B-47A4-AC34-A05C67D642E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56E25-F0C3-8C19-AFF9-85EC7B2B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19D7D-AF51-277F-ACCF-F7342BC4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1BA2-D1C0-4857-95FF-BF21B031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28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38F44-7B45-2445-989A-9A144BCA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EB63-336B-47A4-AC34-A05C67D642E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C71CF-4282-002E-6933-0E040B4A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BB858-DD13-F8B5-A178-6243DA95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1BA2-D1C0-4857-95FF-BF21B031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47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CB61-073F-7024-75C1-50E61B69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DE312-89C5-1874-096F-D196BE1D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88493-976A-2FC5-35EE-E4391EAE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87E14-AC17-7F61-867E-00E9703F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EB63-336B-47A4-AC34-A05C67D642E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EEF46-6B46-28A9-1577-FAB0A7FF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19E11-1A9D-5C42-DB37-DF71F831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1BA2-D1C0-4857-95FF-BF21B031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4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6BEE-0975-C856-E4D4-19A3ECF6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B31E2-E218-4D68-4845-DB59B1FFC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59A13-810A-B508-2B1C-8F6DA8087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6800-E799-C5F8-223F-2B0C7683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EB63-336B-47A4-AC34-A05C67D642E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D6ABE-A1DB-6B5F-D034-B238C202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E2298-6840-85B1-05C9-D7C9A764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1BA2-D1C0-4857-95FF-BF21B031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2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AEC4B-CE12-FA17-6799-B6BFADC5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29760-B6D1-9DF3-9AE5-E2C302C0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0FDFA-B9F8-E537-01E4-9932A5E8A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EB63-336B-47A4-AC34-A05C67D642E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B36B0-F6D2-2C91-E94E-FC2363347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55CE4-230B-FE0D-429B-AF8B3EC0C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E1BA2-D1C0-4857-95FF-BF21B031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7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34CB6B-1992-5EB8-89DF-48C6B3ED7728}"/>
              </a:ext>
            </a:extLst>
          </p:cNvPr>
          <p:cNvSpPr/>
          <p:nvPr/>
        </p:nvSpPr>
        <p:spPr>
          <a:xfrm>
            <a:off x="370936" y="270550"/>
            <a:ext cx="11602528" cy="6316900"/>
          </a:xfrm>
          <a:prstGeom prst="rect">
            <a:avLst/>
          </a:prstGeom>
          <a:solidFill>
            <a:schemeClr val="lt1">
              <a:alpha val="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FA9C6-4AFF-FC53-08BF-D2485B2E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744"/>
            <a:ext cx="10515600" cy="424418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Parallel Implementation of Advanced Matrix Operations for Machine Learning using MPI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                               B11</a:t>
            </a:r>
            <a:endParaRPr lang="en-IN" dirty="0"/>
          </a:p>
        </p:txBody>
      </p:sp>
      <p:pic>
        <p:nvPicPr>
          <p:cNvPr id="3" name="Picture 2" descr="Amrita University: Courses, Fees &amp; Eligibility - CareerGuide">
            <a:extLst>
              <a:ext uri="{FF2B5EF4-FFF2-40B4-BE49-F238E27FC236}">
                <a16:creationId xmlns:a16="http://schemas.microsoft.com/office/drawing/2014/main" id="{5F7BC367-4D42-B7CE-D253-5D4005347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744" y="785867"/>
            <a:ext cx="5731510" cy="1493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04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6106-6D60-FF88-A7FF-65ABCCDD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 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67CC2-AA1B-C79A-FB1F-74A8E64D7796}"/>
              </a:ext>
            </a:extLst>
          </p:cNvPr>
          <p:cNvSpPr txBox="1"/>
          <p:nvPr/>
        </p:nvSpPr>
        <p:spPr>
          <a:xfrm>
            <a:off x="838200" y="1387748"/>
            <a:ext cx="102985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implement parallel matrix multiplication using MPI.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demonstrate how matrix operations for Machine Learning can be accelerated through parallel processing.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analyzing performance gains compared to sequential execution.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Improve performance and scalability for ML workloads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Demonstrate manager-worker paradigm for workload distribution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94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9BE1526-1080-5912-5C06-2F8B40407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6057" y="471441"/>
            <a:ext cx="92202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Manager–Worker Paradigm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 (Rank 0):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Initializes matrices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Divides workload into row chunks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data to workers and collects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Workers (Rank &gt; 0):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 assigned rows of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matrix1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entire matrix2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local multiplication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 partial product back to Manager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4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EFD5-15A5-AD2F-4429-71A4B11D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>
            <a:normAutofit/>
          </a:bodyPr>
          <a:lstStyle/>
          <a:p>
            <a:r>
              <a:rPr lang="en-IN" sz="3600" dirty="0"/>
              <a:t>MPI Functions Used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8AD2DCC-0CD7-7DB6-BCE7-D81438E8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90385"/>
            <a:ext cx="525272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MPI_Init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Initialize MPI environment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MPI_Comm_size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Get number of processes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MPI_Comm_rank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Get rank of process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MPI_Send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Send data between processes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MPI_Recv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Receive data from processes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MPI_Finalize()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Terminate MPI environment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4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790507-958B-E1EF-22B4-14425DDA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97" y="0"/>
            <a:ext cx="6823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3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94BB-90C3-72BA-DF57-61F180D2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Flow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2154A7-32C6-FC6B-FFE0-A1A504BB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68" y="1473015"/>
            <a:ext cx="787967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 MPI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 creates and populates matrices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 distributes rows of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matrix1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workers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Workers perform multiplication with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matrix2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Workers send results back to Manager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 assembles final product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 results and runtime</a:t>
            </a:r>
          </a:p>
        </p:txBody>
      </p:sp>
    </p:spTree>
    <p:extLst>
      <p:ext uri="{BB962C8B-B14F-4D97-AF65-F5344CB8AC3E}">
        <p14:creationId xmlns:p14="http://schemas.microsoft.com/office/powerpoint/2010/main" val="42043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5601-AB0E-7CF8-A46A-37CFD055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79670-8BE9-082D-8465-D2B2E4CE4755}"/>
              </a:ext>
            </a:extLst>
          </p:cNvPr>
          <p:cNvSpPr txBox="1"/>
          <p:nvPr/>
        </p:nvSpPr>
        <p:spPr>
          <a:xfrm>
            <a:off x="750498" y="1570008"/>
            <a:ext cx="88593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MPI enables efficient parallel implementation of matrix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Manager–worker paradigm distributes workload effectively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 MPI code demonstrates real performance gains for ML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Future Scope:</a:t>
            </a:r>
            <a:r>
              <a:rPr lang="en-IN" sz="2400" dirty="0"/>
              <a:t> Extend to advanced ML operations (factorization, inversion, GPU-MPI hybrid)</a:t>
            </a:r>
          </a:p>
        </p:txBody>
      </p:sp>
    </p:spTree>
    <p:extLst>
      <p:ext uri="{BB962C8B-B14F-4D97-AF65-F5344CB8AC3E}">
        <p14:creationId xmlns:p14="http://schemas.microsoft.com/office/powerpoint/2010/main" val="101210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328" y="605429"/>
            <a:ext cx="3778370" cy="1143000"/>
          </a:xfrm>
        </p:spPr>
        <p:txBody>
          <a:bodyPr>
            <a:noAutofit/>
          </a:bodyPr>
          <a:lstStyle/>
          <a:p>
            <a:r>
              <a:rPr lang="en-US" dirty="0"/>
              <a:t>Team Members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328" y="2353858"/>
            <a:ext cx="5088194" cy="2150284"/>
          </a:xfrm>
        </p:spPr>
        <p:txBody>
          <a:bodyPr>
            <a:noAutofit/>
          </a:bodyPr>
          <a:lstStyle/>
          <a:p>
            <a:r>
              <a:rPr lang="en-US" sz="2400" dirty="0"/>
              <a:t>CB.AI.U4AID23125 M SATHVIKA </a:t>
            </a:r>
          </a:p>
          <a:p>
            <a:r>
              <a:rPr lang="en-US" sz="2400" dirty="0"/>
              <a:t>CB.AI.U4AID23129 P HARIGOPAL </a:t>
            </a:r>
          </a:p>
          <a:p>
            <a:r>
              <a:rPr lang="en-US" sz="2400" dirty="0"/>
              <a:t>CB.AI.U4AID23130 SAI CHARAN </a:t>
            </a:r>
          </a:p>
          <a:p>
            <a:r>
              <a:rPr lang="en-US" sz="2400" dirty="0"/>
              <a:t>CB.AI.U4AID23153 MOHIT MADHAV 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866" y="0"/>
            <a:ext cx="6519134" cy="73559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097B57-741B-B611-7182-363184C68710}"/>
              </a:ext>
            </a:extLst>
          </p:cNvPr>
          <p:cNvSpPr/>
          <p:nvPr/>
        </p:nvSpPr>
        <p:spPr>
          <a:xfrm>
            <a:off x="370936" y="270550"/>
            <a:ext cx="11602528" cy="6316900"/>
          </a:xfrm>
          <a:prstGeom prst="rect">
            <a:avLst/>
          </a:prstGeom>
          <a:solidFill>
            <a:schemeClr val="lt1">
              <a:alpha val="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E15F7D-8C7A-E239-37AF-C04C601D4DF7}"/>
              </a:ext>
            </a:extLst>
          </p:cNvPr>
          <p:cNvSpPr/>
          <p:nvPr/>
        </p:nvSpPr>
        <p:spPr>
          <a:xfrm>
            <a:off x="294736" y="279492"/>
            <a:ext cx="11602528" cy="6316900"/>
          </a:xfrm>
          <a:prstGeom prst="rect">
            <a:avLst/>
          </a:prstGeom>
          <a:solidFill>
            <a:schemeClr val="lt1">
              <a:alpha val="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4CFC4-96EF-51F0-36A4-7A4C0D51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33" y="410291"/>
            <a:ext cx="2832803" cy="1046082"/>
          </a:xfrm>
        </p:spPr>
        <p:txBody>
          <a:bodyPr/>
          <a:lstStyle/>
          <a:p>
            <a:r>
              <a:rPr lang="en-US" sz="3200" b="1" u="sng" dirty="0"/>
              <a:t>INTRODUCTION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609AE-7F6F-DEE9-7B2D-7B0232087ADC}"/>
              </a:ext>
            </a:extLst>
          </p:cNvPr>
          <p:cNvSpPr txBox="1"/>
          <p:nvPr/>
        </p:nvSpPr>
        <p:spPr>
          <a:xfrm>
            <a:off x="500333" y="1587171"/>
            <a:ext cx="114472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Matrix operations like multiplication, addition, and inversion are fundamental in machine learning algorithms such as neural networks, principal component analysis, and support vector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growing data sizes, these operations become computationally intensive, slowing down training and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 computing distributes the workload across multiple processors to perform matrix computations faster and more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MPI (Message Passing Interface) </a:t>
            </a:r>
            <a:r>
              <a:rPr lang="en-US" dirty="0"/>
              <a:t>is a standardized, portable communication protocol used to program parallel computers. It enables multiple processes to communicate by sending and receiving messages, making it ideal for distributed memory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78994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E319AE-5E0D-DF49-433D-F5E16C999475}"/>
              </a:ext>
            </a:extLst>
          </p:cNvPr>
          <p:cNvSpPr/>
          <p:nvPr/>
        </p:nvSpPr>
        <p:spPr>
          <a:xfrm>
            <a:off x="294736" y="279492"/>
            <a:ext cx="11602528" cy="6316900"/>
          </a:xfrm>
          <a:prstGeom prst="rect">
            <a:avLst/>
          </a:prstGeom>
          <a:solidFill>
            <a:schemeClr val="lt1">
              <a:alpha val="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1D813-F6BD-A9B2-47BF-52AB10C8E5EF}"/>
              </a:ext>
            </a:extLst>
          </p:cNvPr>
          <p:cNvSpPr txBox="1"/>
          <p:nvPr/>
        </p:nvSpPr>
        <p:spPr>
          <a:xfrm>
            <a:off x="550607" y="1401377"/>
            <a:ext cx="108843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Large-scale machine learning models require advanced matrix operations on massive datasets, leading to high computational costs and long execution times.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Traditional sequential execution of matrix operations does not scale well and becomes a bottleneck.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There is a need for a parallel implementation that efficiently utilizes computing resources to handle the complexity and scale of matrix computations in machine learning.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7DF59-50FB-477E-CD88-36C8186AECBF}"/>
              </a:ext>
            </a:extLst>
          </p:cNvPr>
          <p:cNvSpPr txBox="1"/>
          <p:nvPr/>
        </p:nvSpPr>
        <p:spPr>
          <a:xfrm>
            <a:off x="550607" y="65514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3200" b="1" i="0" u="sng" dirty="0">
                <a:effectLst/>
                <a:latin typeface="+mj-lt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57507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F109B1-940E-AE67-2323-BC358A99CAE4}"/>
              </a:ext>
            </a:extLst>
          </p:cNvPr>
          <p:cNvSpPr/>
          <p:nvPr/>
        </p:nvSpPr>
        <p:spPr>
          <a:xfrm>
            <a:off x="294736" y="279492"/>
            <a:ext cx="11602528" cy="6316900"/>
          </a:xfrm>
          <a:prstGeom prst="rect">
            <a:avLst/>
          </a:prstGeom>
          <a:solidFill>
            <a:schemeClr val="lt1">
              <a:alpha val="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4C964-5A6A-70EE-A167-DDDF51E9F06C}"/>
              </a:ext>
            </a:extLst>
          </p:cNvPr>
          <p:cNvSpPr txBox="1"/>
          <p:nvPr/>
        </p:nvSpPr>
        <p:spPr>
          <a:xfrm>
            <a:off x="550606" y="1177815"/>
            <a:ext cx="104123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Develop efficient parallel algorithms for advanced matrix operations such as multiplication and inversion using MPI.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Achieve significant performance improvements over sequential methods.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Ensure scalability of the implementation to handle increasing data sizes and compute nodes.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Minimize communication overhead and balance load among processors for optimal performance.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FF77E-3D24-1AF5-2520-15A3C015E586}"/>
              </a:ext>
            </a:extLst>
          </p:cNvPr>
          <p:cNvSpPr txBox="1"/>
          <p:nvPr/>
        </p:nvSpPr>
        <p:spPr>
          <a:xfrm>
            <a:off x="550606" y="43626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sz="3200" b="1" i="0" u="sng" dirty="0">
                <a:effectLst/>
                <a:latin typeface="+mj-lt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1337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4C359-FF77-50B0-3FF1-21528F9F3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163330-9F92-AC12-AED4-A6E58A7B981F}"/>
              </a:ext>
            </a:extLst>
          </p:cNvPr>
          <p:cNvSpPr/>
          <p:nvPr/>
        </p:nvSpPr>
        <p:spPr>
          <a:xfrm>
            <a:off x="294736" y="279492"/>
            <a:ext cx="11602528" cy="6316900"/>
          </a:xfrm>
          <a:prstGeom prst="rect">
            <a:avLst/>
          </a:prstGeom>
          <a:solidFill>
            <a:schemeClr val="lt1">
              <a:alpha val="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8EB78-C682-1A69-AB69-982A2AEACD0C}"/>
              </a:ext>
            </a:extLst>
          </p:cNvPr>
          <p:cNvSpPr txBox="1"/>
          <p:nvPr/>
        </p:nvSpPr>
        <p:spPr>
          <a:xfrm>
            <a:off x="648929" y="1167441"/>
            <a:ext cx="1094330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program multiplies two square matrices of fixed size N×N</a:t>
            </a:r>
            <a:r>
              <a:rPr lang="en-US" sz="2000" b="0" i="1" dirty="0">
                <a:effectLst/>
              </a:rPr>
              <a:t> </a:t>
            </a:r>
            <a:r>
              <a:rPr lang="en-US" sz="2000" b="0" i="0" dirty="0">
                <a:effectLst/>
              </a:rPr>
              <a:t>(here, N=64) in parallel using MPI.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There are multiple MPI processes: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Process with rank 0 acts as the Manager, which distributes data to worker processes and collects computed results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Worker processes (rank &gt; 0) perform matrix multiplication for a subset of rows.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EFF5C-4B59-D94E-391F-82A23D00A1ED}"/>
              </a:ext>
            </a:extLst>
          </p:cNvPr>
          <p:cNvSpPr txBox="1"/>
          <p:nvPr/>
        </p:nvSpPr>
        <p:spPr>
          <a:xfrm>
            <a:off x="648929" y="521110"/>
            <a:ext cx="314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kGrotesk"/>
              </a:rPr>
              <a:t>Overview of the Program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58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D51E-BFD6-F38B-46AB-A82BE9611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FB5252-CFF9-14A3-951D-7C178606535A}"/>
              </a:ext>
            </a:extLst>
          </p:cNvPr>
          <p:cNvSpPr/>
          <p:nvPr/>
        </p:nvSpPr>
        <p:spPr>
          <a:xfrm>
            <a:off x="294736" y="279492"/>
            <a:ext cx="11602528" cy="6316900"/>
          </a:xfrm>
          <a:prstGeom prst="rect">
            <a:avLst/>
          </a:prstGeom>
          <a:solidFill>
            <a:schemeClr val="lt1">
              <a:alpha val="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0BC6B-8E3D-D14E-7152-E0AAFB8B7163}"/>
                  </a:ext>
                </a:extLst>
              </p:cNvPr>
              <p:cNvSpPr txBox="1"/>
              <p:nvPr/>
            </p:nvSpPr>
            <p:spPr>
              <a:xfrm>
                <a:off x="924232" y="427470"/>
                <a:ext cx="10343536" cy="6020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575"/>
                  </a:spcBef>
                  <a:spcAft>
                    <a:spcPts val="525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Step 1: Initialization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Initialize the MPI environment to enable communication among distributed processes.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Determine the total number of processes and each process's rank.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Define the size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0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 of the matrices to be multiplied.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575"/>
                  </a:spcBef>
                  <a:spcAft>
                    <a:spcPts val="525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Step 2: Data Preparation by Manager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The manager (rank 0) creates and initializes two matrices (</a:t>
                </a:r>
                <a:r>
                  <a:rPr lang="en-US" sz="900" dirty="0">
                    <a:solidFill>
                      <a:srgbClr val="000000"/>
                    </a:solidFill>
                    <a:effectLst/>
                    <a:latin typeface="IBM Plex Mono" panose="020F0502020204030204" pitchFamily="49" charset="0"/>
                    <a:ea typeface="IBM Plex Mono" panose="020F0502020204030204" pitchFamily="49" charset="0"/>
                    <a:cs typeface="IBM Plex Mono" panose="020F0502020204030204" pitchFamily="49" charset="0"/>
                  </a:rPr>
                  <a:t>matrix1</a:t>
                </a: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 and </a:t>
                </a:r>
                <a:r>
                  <a:rPr lang="en-US" sz="900" dirty="0">
                    <a:solidFill>
                      <a:srgbClr val="000000"/>
                    </a:solidFill>
                    <a:effectLst/>
                    <a:latin typeface="IBM Plex Mono" panose="020F0502020204030204" pitchFamily="49" charset="0"/>
                    <a:ea typeface="IBM Plex Mono" panose="020F0502020204030204" pitchFamily="49" charset="0"/>
                    <a:cs typeface="IBM Plex Mono" panose="020F0502020204030204" pitchFamily="49" charset="0"/>
                  </a:rPr>
                  <a:t>matrix2</a:t>
                </a: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) with random integer values.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The total workload is divided by equally partitioning the rows of </a:t>
                </a:r>
                <a:r>
                  <a:rPr lang="en-US" sz="900" dirty="0">
                    <a:solidFill>
                      <a:srgbClr val="000000"/>
                    </a:solidFill>
                    <a:effectLst/>
                    <a:latin typeface="IBM Plex Mono" panose="020F0502020204030204" pitchFamily="49" charset="0"/>
                    <a:ea typeface="IBM Plex Mono" panose="020F0502020204030204" pitchFamily="49" charset="0"/>
                    <a:cs typeface="IBM Plex Mono" panose="020F0502020204030204" pitchFamily="49" charset="0"/>
                  </a:rPr>
                  <a:t>matrix1</a:t>
                </a: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 among the worker processes.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Calculate the number of rows each worker will handle: $ rows = N / </a:t>
                </a:r>
                <a:r>
                  <a:rPr lang="en-US" sz="1050" dirty="0" err="1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numberOfWorkers</a:t>
                </a: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 $.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575"/>
                  </a:spcBef>
                  <a:spcAft>
                    <a:spcPts val="525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Step 3: Data Distribution to Workers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For each worker process: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Send the starting row index (</a:t>
                </a:r>
                <a:r>
                  <a:rPr lang="en-US" sz="900" dirty="0" err="1">
                    <a:solidFill>
                      <a:srgbClr val="000000"/>
                    </a:solidFill>
                    <a:effectLst/>
                    <a:latin typeface="IBM Plex Mono" panose="020F0502020204030204" pitchFamily="49" charset="0"/>
                    <a:ea typeface="IBM Plex Mono" panose="020F0502020204030204" pitchFamily="49" charset="0"/>
                    <a:cs typeface="IBM Plex Mono" panose="020F0502020204030204" pitchFamily="49" charset="0"/>
                  </a:rPr>
                  <a:t>matrixSubset</a:t>
                </a: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) for its assigned subset.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Send the number of rows it needs to process.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Send the corresponding block (subset of rows) of </a:t>
                </a:r>
                <a:r>
                  <a:rPr lang="en-US" sz="900" dirty="0">
                    <a:solidFill>
                      <a:srgbClr val="000000"/>
                    </a:solidFill>
                    <a:effectLst/>
                    <a:latin typeface="IBM Plex Mono" panose="020F0502020204030204" pitchFamily="49" charset="0"/>
                    <a:ea typeface="IBM Plex Mono" panose="020F0502020204030204" pitchFamily="49" charset="0"/>
                    <a:cs typeface="IBM Plex Mono" panose="020F0502020204030204" pitchFamily="49" charset="0"/>
                  </a:rPr>
                  <a:t>matrix1</a:t>
                </a: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Send the full </a:t>
                </a:r>
                <a:r>
                  <a:rPr lang="en-US" sz="900" dirty="0">
                    <a:solidFill>
                      <a:srgbClr val="000000"/>
                    </a:solidFill>
                    <a:effectLst/>
                    <a:latin typeface="IBM Plex Mono" panose="020F0502020204030204" pitchFamily="49" charset="0"/>
                    <a:ea typeface="IBM Plex Mono" panose="020F0502020204030204" pitchFamily="49" charset="0"/>
                    <a:cs typeface="IBM Plex Mono" panose="020F0502020204030204" pitchFamily="49" charset="0"/>
                  </a:rPr>
                  <a:t>matrix2</a:t>
                </a: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 since workers require all columns of this matrix to perform multiplication.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575"/>
                  </a:spcBef>
                  <a:spcAft>
                    <a:spcPts val="525"/>
                  </a:spcAft>
                  <a:buNone/>
                </a:pP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0BC6B-8E3D-D14E-7152-E0AAFB8B7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32" y="427470"/>
                <a:ext cx="10343536" cy="6020944"/>
              </a:xfrm>
              <a:prstGeom prst="rect">
                <a:avLst/>
              </a:prstGeom>
              <a:blipFill>
                <a:blip r:embed="rId2"/>
                <a:stretch>
                  <a:fillRect l="-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94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45908-FBF8-FA12-7ACA-ADF23DDC3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D8CC30-06B3-FA82-55C0-EC679162B0B3}"/>
              </a:ext>
            </a:extLst>
          </p:cNvPr>
          <p:cNvSpPr/>
          <p:nvPr/>
        </p:nvSpPr>
        <p:spPr>
          <a:xfrm>
            <a:off x="294736" y="270550"/>
            <a:ext cx="11602528" cy="6316900"/>
          </a:xfrm>
          <a:prstGeom prst="rect">
            <a:avLst/>
          </a:prstGeom>
          <a:solidFill>
            <a:schemeClr val="lt1">
              <a:alpha val="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8B1829-AB1C-6DE9-9C81-BFDAF6213149}"/>
                  </a:ext>
                </a:extLst>
              </p:cNvPr>
              <p:cNvSpPr txBox="1"/>
              <p:nvPr/>
            </p:nvSpPr>
            <p:spPr>
              <a:xfrm>
                <a:off x="1012723" y="533068"/>
                <a:ext cx="9665109" cy="5925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575"/>
                  </a:spcBef>
                  <a:spcAft>
                    <a:spcPts val="525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Step 4: Parallel Computation by Workers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Each worker receives its assigned subset of rows from </a:t>
                </a:r>
                <a:r>
                  <a:rPr lang="en-US" sz="900" dirty="0">
                    <a:solidFill>
                      <a:srgbClr val="000000"/>
                    </a:solidFill>
                    <a:effectLst/>
                    <a:latin typeface="IBM Plex Mono" panose="020F0502020204030204" pitchFamily="49" charset="0"/>
                    <a:ea typeface="IBM Plex Mono" panose="020F0502020204030204" pitchFamily="49" charset="0"/>
                    <a:cs typeface="IBM Plex Mono" panose="020F0502020204030204" pitchFamily="49" charset="0"/>
                  </a:rPr>
                  <a:t>matrix1</a:t>
                </a: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 and the full </a:t>
                </a:r>
                <a:r>
                  <a:rPr lang="en-US" sz="900" dirty="0">
                    <a:solidFill>
                      <a:srgbClr val="000000"/>
                    </a:solidFill>
                    <a:effectLst/>
                    <a:latin typeface="IBM Plex Mono" panose="020F0502020204030204" pitchFamily="49" charset="0"/>
                    <a:ea typeface="IBM Plex Mono" panose="020F0502020204030204" pitchFamily="49" charset="0"/>
                    <a:cs typeface="IBM Plex Mono" panose="020F0502020204030204" pitchFamily="49" charset="0"/>
                  </a:rPr>
                  <a:t>matrix2</a:t>
                </a: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Workers perform local matrix multiplication on their subset: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productMatrix</m:t>
                    </m:r>
                    <m:r>
                      <a:rPr lang="en-US" sz="10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0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][</m:t>
                    </m:r>
                    <m:r>
                      <a:rPr lang="en-US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0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105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0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0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sz="10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r>
                      <m:rPr>
                        <m:nor/>
                      </m:rPr>
                      <a:rPr lang="en-US" sz="105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matrix</m:t>
                    </m:r>
                    <m:r>
                      <m:rPr>
                        <m:nor/>
                      </m:rPr>
                      <a:rPr lang="en-US" sz="105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0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0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][</m:t>
                    </m:r>
                    <m:r>
                      <a:rPr lang="en-US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0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]×</m:t>
                    </m:r>
                    <m:r>
                      <m:rPr>
                        <m:nor/>
                      </m:rPr>
                      <a:rPr lang="en-US" sz="105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matrix</m:t>
                    </m:r>
                    <m:r>
                      <m:rPr>
                        <m:nor/>
                      </m:rPr>
                      <a:rPr lang="en-US" sz="105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0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0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][</m:t>
                    </m:r>
                    <m:r>
                      <a:rPr lang="en-US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0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050" dirty="0">
                  <a:solidFill>
                    <a:srgbClr val="000000"/>
                  </a:solidFill>
                  <a:effectLst/>
                  <a:latin typeface="inter"/>
                  <a:ea typeface="inter"/>
                  <a:cs typeface="inter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 iterates over assigned rows and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 over columns.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This local computation is done independently across all worker processes in parallel.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575"/>
                  </a:spcBef>
                  <a:spcAft>
                    <a:spcPts val="525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Step 5: Collecting Results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Upon completing their computation, workers send back to the manager: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The starting subset row index.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The number of rows computed.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The computed partial result matrix block.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The manager receives and assembles all partial matrices into the final </a:t>
                </a:r>
                <a:r>
                  <a:rPr lang="en-US" sz="900" dirty="0" err="1">
                    <a:solidFill>
                      <a:srgbClr val="000000"/>
                    </a:solidFill>
                    <a:effectLst/>
                    <a:latin typeface="IBM Plex Mono" panose="020F0502020204030204" pitchFamily="49" charset="0"/>
                    <a:ea typeface="IBM Plex Mono" panose="020F0502020204030204" pitchFamily="49" charset="0"/>
                    <a:cs typeface="IBM Plex Mono" panose="020F0502020204030204" pitchFamily="49" charset="0"/>
                  </a:rPr>
                  <a:t>productMatrix</a:t>
                </a: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575"/>
                  </a:spcBef>
                  <a:spcAft>
                    <a:spcPts val="525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Step 6: Finalization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Optionally, the manager prints all matrices (</a:t>
                </a:r>
                <a:r>
                  <a:rPr lang="en-US" sz="900" dirty="0">
                    <a:solidFill>
                      <a:srgbClr val="000000"/>
                    </a:solidFill>
                    <a:effectLst/>
                    <a:latin typeface="IBM Plex Mono" panose="020F0502020204030204" pitchFamily="49" charset="0"/>
                    <a:ea typeface="IBM Plex Mono" panose="020F0502020204030204" pitchFamily="49" charset="0"/>
                    <a:cs typeface="IBM Plex Mono" panose="020F0502020204030204" pitchFamily="49" charset="0"/>
                  </a:rPr>
                  <a:t>matrix1</a:t>
                </a: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, </a:t>
                </a:r>
                <a:r>
                  <a:rPr lang="en-US" sz="900" dirty="0">
                    <a:solidFill>
                      <a:srgbClr val="000000"/>
                    </a:solidFill>
                    <a:effectLst/>
                    <a:latin typeface="IBM Plex Mono" panose="020F0502020204030204" pitchFamily="49" charset="0"/>
                    <a:ea typeface="IBM Plex Mono" panose="020F0502020204030204" pitchFamily="49" charset="0"/>
                    <a:cs typeface="IBM Plex Mono" panose="020F0502020204030204" pitchFamily="49" charset="0"/>
                  </a:rPr>
                  <a:t>matrix2</a:t>
                </a: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, </a:t>
                </a:r>
                <a:r>
                  <a:rPr lang="en-US" sz="900" dirty="0" err="1">
                    <a:solidFill>
                      <a:srgbClr val="000000"/>
                    </a:solidFill>
                    <a:effectLst/>
                    <a:latin typeface="IBM Plex Mono" panose="020F0502020204030204" pitchFamily="49" charset="0"/>
                    <a:ea typeface="IBM Plex Mono" panose="020F0502020204030204" pitchFamily="49" charset="0"/>
                    <a:cs typeface="IBM Plex Mono" panose="020F0502020204030204" pitchFamily="49" charset="0"/>
                  </a:rPr>
                  <a:t>productMatrix</a:t>
                </a: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) for verification.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The runtime of the entire parallel multiplication is measured and displayed.</a:t>
                </a:r>
                <a:endParaRPr lang="en-IN" sz="105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ts val="525"/>
                  </a:spcBef>
                  <a:spcAft>
                    <a:spcPts val="525"/>
                  </a:spcAft>
                  <a:buFont typeface="Symbol" panose="05050102010706020507" pitchFamily="18" charset="2"/>
                  <a:buChar char=""/>
                  <a:tabLst>
                    <a:tab pos="5715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inter"/>
                    <a:ea typeface="inter"/>
                    <a:cs typeface="inter"/>
                  </a:rPr>
                  <a:t>Finally, MPI environment is finalized to clean up resources.</a:t>
                </a:r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8B1829-AB1C-6DE9-9C81-BFDAF6213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23" y="533068"/>
                <a:ext cx="9665109" cy="5925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51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CD2C62-7E92-9AEF-B054-5386383A2F6D}"/>
              </a:ext>
            </a:extLst>
          </p:cNvPr>
          <p:cNvSpPr/>
          <p:nvPr/>
        </p:nvSpPr>
        <p:spPr>
          <a:xfrm>
            <a:off x="294736" y="270550"/>
            <a:ext cx="11602528" cy="6316900"/>
          </a:xfrm>
          <a:prstGeom prst="rect">
            <a:avLst/>
          </a:prstGeom>
          <a:solidFill>
            <a:schemeClr val="lt1">
              <a:alpha val="0"/>
            </a:schemeClr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9BADD9-76C9-BAC5-2566-5928A7788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86812"/>
              </p:ext>
            </p:extLst>
          </p:nvPr>
        </p:nvGraphicFramePr>
        <p:xfrm>
          <a:off x="563715" y="457200"/>
          <a:ext cx="1106457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471">
                  <a:extLst>
                    <a:ext uri="{9D8B030D-6E8A-4147-A177-3AD203B41FA5}">
                      <a16:colId xmlns:a16="http://schemas.microsoft.com/office/drawing/2014/main" val="2302907397"/>
                    </a:ext>
                  </a:extLst>
                </a:gridCol>
                <a:gridCol w="2576051">
                  <a:extLst>
                    <a:ext uri="{9D8B030D-6E8A-4147-A177-3AD203B41FA5}">
                      <a16:colId xmlns:a16="http://schemas.microsoft.com/office/drawing/2014/main" val="713110041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150641707"/>
                    </a:ext>
                  </a:extLst>
                </a:gridCol>
                <a:gridCol w="3519295">
                  <a:extLst>
                    <a:ext uri="{9D8B030D-6E8A-4147-A177-3AD203B41FA5}">
                      <a16:colId xmlns:a16="http://schemas.microsoft.com/office/drawing/2014/main" val="4010069788"/>
                    </a:ext>
                  </a:extLst>
                </a:gridCol>
                <a:gridCol w="2212914">
                  <a:extLst>
                    <a:ext uri="{9D8B030D-6E8A-4147-A177-3AD203B41FA5}">
                      <a16:colId xmlns:a16="http://schemas.microsoft.com/office/drawing/2014/main" val="249258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 dirty="0">
                          <a:effectLst/>
                        </a:rPr>
                        <a:t>Reference &amp; Year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>
                          <a:effectLst/>
                        </a:rPr>
                        <a:t>Key Focus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 dirty="0">
                          <a:effectLst/>
                        </a:rPr>
                        <a:t>Parallelization Approach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>
                          <a:effectLst/>
                        </a:rPr>
                        <a:t>Main Results &amp; Contributions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>
                          <a:effectLst/>
                        </a:rPr>
                        <a:t>Notes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7549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Adefemi (2024) 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Performance analysis of matrix multiplication on Cirrus supercomputer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dirty="0">
                          <a:effectLst/>
                        </a:rPr>
                        <a:t>MPI + OpenMP hybrid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Demonstrated scalability and efficiency of parallel matmul; MPI scales better for large matrices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Discusses trade-offs between multithreading and MPI for different matrix sizes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404513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Earth Science (2023) 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Parallel numerical algorithm for matrix assembly and multiplication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MPI + OpenMP hybrid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Achieved near-linear speedup on up to 100 cores; optimized finite element matrix computations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Optimizes matrix symmetry and reduces workload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421695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ScienceDirect (2023) 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Accelerating large dataset preprocessing in ML with MPI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MPI distributed matrix computation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Reduced runtime significantly vs sequential; suitable for real-time large-scale ML data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Focus on preprocessing pipeline acceleration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358209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IIT Goa (2025) 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fr-FR" sz="1600">
                          <a:effectLst/>
                        </a:rPr>
                        <a:t>Matrix multiplication implementation using MPI_SEND &amp; MPI_RECV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Manager-Worker MPI paradigm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Analysis of execution time and communication overhead; scalability limited by communication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Highlights communication overhead as limitation for many MPI-based implementations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89545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Arxiv (2020) 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Parallel matrix multiplication algorithms &amp; optimization frameworks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Diverse including Cannon's &amp; SUMMA algorithms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Discussed communication minimization strategies; compared traditional and advanced MPI algorithms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Provides mathematical background and practical considerations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148771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0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1097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Cambria Math</vt:lpstr>
      <vt:lpstr>Courier New</vt:lpstr>
      <vt:lpstr>fkGrotesk</vt:lpstr>
      <vt:lpstr>fkGroteskNeue</vt:lpstr>
      <vt:lpstr>Georgia</vt:lpstr>
      <vt:lpstr>IBM Plex Mono</vt:lpstr>
      <vt:lpstr>inter</vt:lpstr>
      <vt:lpstr>Symbol</vt:lpstr>
      <vt:lpstr>Office Theme</vt:lpstr>
      <vt:lpstr>Parallel Implementation of Advanced Matrix Operations for Machine Learning using MPI                                                                           B11</vt:lpstr>
      <vt:lpstr>Team Members 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Objectives </vt:lpstr>
      <vt:lpstr> Manager–Worker Paradigm Manager (Rank 0): Initializes matrices Divides workload into row chunks Sends data to workers and collects results   Workers (Rank &gt; 0): Receive assigned rows of matrix1 and entire matrix2 Perform local multiplication Send partial product back to Manager </vt:lpstr>
      <vt:lpstr>MPI Functions Used</vt:lpstr>
      <vt:lpstr>PowerPoint Presentation</vt:lpstr>
      <vt:lpstr>Code Flow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Madhav</dc:creator>
  <cp:lastModifiedBy>venkatavatsal@gmail.com</cp:lastModifiedBy>
  <cp:revision>3</cp:revision>
  <dcterms:created xsi:type="dcterms:W3CDTF">2025-08-25T13:11:52Z</dcterms:created>
  <dcterms:modified xsi:type="dcterms:W3CDTF">2025-08-25T17:42:50Z</dcterms:modified>
</cp:coreProperties>
</file>