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GMBA\Certifications\Case_study-%20Performance%20Improvement%20program-%20Results\Case1_Proposed_Point_struct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090310586176728"/>
          <c:y val="0.23599555263925343"/>
          <c:w val="0.38930511811023621"/>
          <c:h val="0.64884186351706041"/>
        </c:manualLayout>
      </c:layout>
      <c:pieChart>
        <c:varyColors val="1"/>
        <c:ser>
          <c:idx val="0"/>
          <c:order val="0"/>
          <c:tx>
            <c:strRef>
              <c:f>'Month-Wise_CPT'!$B$1</c:f>
              <c:strCache>
                <c:ptCount val="1"/>
                <c:pt idx="0">
                  <c:v>Month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06-4B56-8284-5AC8B5C1A1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06-4B56-8284-5AC8B5C1A1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06-4B56-8284-5AC8B5C1A1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106-4B56-8284-5AC8B5C1A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'Month-Wise_CPT'!$B$2:$B$5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06-4B56-8284-5AC8B5C1A17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'Month-Wise_CPT'!$E$1</c15:sqref>
                        </c15:formulaRef>
                      </c:ext>
                    </c:extLst>
                    <c:strCache>
                      <c:ptCount val="1"/>
                      <c:pt idx="0">
                        <c:v>CPT Impact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8106-4B56-8284-5AC8B5C1A17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8106-4B56-8284-5AC8B5C1A17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8106-4B56-8284-5AC8B5C1A175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8106-4B56-8284-5AC8B5C1A17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'Month-Wise_CPT'!$E$2:$E$5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3.9769999999999999</c:v>
                      </c:pt>
                      <c:pt idx="1">
                        <c:v>3.8849999999999998</c:v>
                      </c:pt>
                      <c:pt idx="2">
                        <c:v>4.069</c:v>
                      </c:pt>
                      <c:pt idx="3">
                        <c:v>3.6379999999999999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8106-4B56-8284-5AC8B5C1A17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C77D-0C69-B1A6-D19D-5CCC83E1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D775-6B0F-1C46-F87C-0DA219CA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2883-EF27-3852-7D13-6E81312A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74AF-EC93-2288-2A26-6C96CCDD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DBA2-DD90-C22C-EBC8-C3C2C494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1440-8C9A-6361-6521-55C6FBE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5135C-48C5-3B99-C5D9-31ECE6FCB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B33D-C3B3-0E46-B60F-5B6E928B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F577-80C0-9DDC-EC10-96EFF1FD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CE8A-B822-BA88-4883-BEF0BBCE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3AD15-C931-3E81-3216-A2C298F98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6C1F5-E89C-0C61-4FED-39D7E46D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D2F6-F3E5-E4C0-3FC7-EBD2202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F3A9-DD74-A02A-C382-226CB238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B3CF-AE67-9367-B0E2-99C5BC2E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4EFD-F68F-FEEA-B0F2-2785EE72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8EC8-72F5-0C69-A34F-2AA379C2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BEF7-9130-4335-804E-848CE374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CF43-8F30-53D5-27D7-ABB923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7180-BF36-3EC8-CB1C-0949B8AA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33CF-6BB1-2A6B-82ED-BFEE1F90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3CA4A-6DBC-0850-FADE-2153AC6C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3EAC-AB1A-DD71-C456-F6ADF231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C0D2-B56E-CCE5-6FE7-A6EAF57D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FF10-00DC-A2C6-0BD5-2C95AE63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F1A9-7B03-F04C-F13B-BA1E671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D71D-E850-2A9F-1C08-43C08620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2C28A-2C6B-2EAB-E2F6-2FE1977F2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1072-3A2D-59FF-9461-9AE81908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CE5D-0333-0718-798A-FE5AC1CC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316EC-CC3C-A33C-DE0F-9DE2329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161B-9196-906C-8E1E-A08F39B7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1BBD5-0183-B6BA-E33F-087AD38C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8248A-8508-2A9E-326B-62C1429A2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38410-5462-430E-6DD9-106C7C9DA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0525C-C44D-6810-BC8C-77F5EAE3D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F5418-D374-F12C-EC88-E25718E2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A9E7C-34CB-F963-7E81-0C22A314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E9782-B418-1CBF-56C0-CD28C964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4359-30E7-19E3-B655-9C15D641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76C63-29C3-AE6E-CA31-619D90EC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A9F83-F1FA-33C4-B6FA-63CDDFE2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B61A4-068D-836F-8FAB-13AAC393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3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77863-ACDB-443C-A1CF-5457A835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176C5-760F-7EB5-2F68-BE44E826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9C6E-7919-DCBE-C8FE-E6F2D1FE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0FCE-DE6B-D54F-30B8-143A87E3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A79C-629E-6D11-3D30-6C6EF491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2D8F-D574-CBC0-05AF-6956E6D0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914AF-A6E9-3E19-DEF1-7F523FA7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B5E7-4B3F-E6BA-92F7-5CABD8C2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386B-8D43-3D78-82CB-786B61A3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DE62-5F1B-9AA5-6DCC-BDB5235F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CC95B-700A-4EC7-DF6C-5020BE99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43465-E584-FD99-ADCD-E0DC0339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517D-D1C6-EBEB-7C4F-2979AFE8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5296D-84A8-C2DD-CB79-840BC760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3F17-D4A0-86B8-8324-798F7DC1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D61D5-0BBC-735C-531B-E6CF9B1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62B3-9EA6-D8D1-D341-03879E1A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6124-300E-A166-BC2D-520FBD836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98E1-872D-4BCB-91E9-439D6418EF1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67DD-8EE6-4274-83B2-ABBBA6816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A72C-5A43-CB37-D4EC-B0E7794AF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31FB-5D38-4F77-8CD3-D24EFCC05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FD1EB-CBB8-C961-B4B3-F9605E307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/>
              <a:t>Hyperlocal Firm- Performance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537F-B71A-9DC7-D4C3-C778EE56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409" y="465127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Consultant : we </a:t>
            </a:r>
            <a:r>
              <a:rPr lang="en-US" sz="2000" dirty="0" err="1"/>
              <a:t>Rize</a:t>
            </a:r>
            <a:endParaRPr lang="en-US" sz="2000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Rize - Crunchbase Company Profile &amp; Funding">
            <a:extLst>
              <a:ext uri="{FF2B5EF4-FFF2-40B4-BE49-F238E27FC236}">
                <a16:creationId xmlns:a16="http://schemas.microsoft.com/office/drawing/2014/main" id="{82F7FC48-947A-F690-85F1-C2917808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291892"/>
            <a:ext cx="5536001" cy="22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499F-4D0E-07EE-DE09-2740235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883920"/>
            <a:ext cx="10073639" cy="8121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I – Benefit Program to Incentivize Partners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61D-A06C-CF2D-6DF0-65FD677D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1951374"/>
            <a:ext cx="9931399" cy="36366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Description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Partner ID - ID of the Delivery Partner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- Date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Supply Hours - Number of hours the partner was online on the platform on that day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- Number of deliveries the partner completed on that day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chemeClr val="tx1"/>
                </a:solidFill>
              </a:rPr>
              <a:t>Constraints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CPT should below 0.9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Incentivize partners to stay longer time in the platform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41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499F-4D0E-07EE-DE09-2740235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883920"/>
            <a:ext cx="10073639" cy="812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Point Structure &amp; Budget Summary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61D-A06C-CF2D-6DF0-65FD677D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641" y="1880254"/>
            <a:ext cx="5796279" cy="36264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Structuring the reward system into three categories based on priorities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Daily points, Weekly bonus, Weekend bonus points for additional work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Base Points: 1 point per every hour in the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Weekly Points: At least 4 hours for all seven days – 50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Weekend Points: At least 8 hours on Sunday &amp; Monday – 100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 CPP, </a:t>
            </a:r>
            <a:r>
              <a:rPr lang="en-US" sz="2000" dirty="0">
                <a:solidFill>
                  <a:schemeClr val="tx1"/>
                </a:solidFill>
              </a:rPr>
              <a:t>Budget Summary, CPT Impact on individual partner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9CF2AC-6B1E-1908-F299-581E82557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499135"/>
              </p:ext>
            </p:extLst>
          </p:nvPr>
        </p:nvGraphicFramePr>
        <p:xfrm>
          <a:off x="6766560" y="2209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39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499F-4D0E-07EE-DE09-2740235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599440"/>
            <a:ext cx="10073639" cy="812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II – </a:t>
            </a:r>
            <a:r>
              <a:rPr lang="en-US" sz="4000" dirty="0"/>
              <a:t>Partner</a:t>
            </a:r>
            <a:r>
              <a:rPr lang="en-US" sz="4400" dirty="0"/>
              <a:t> Quality model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61D-A06C-CF2D-6DF0-65FD677D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160" y="1412240"/>
            <a:ext cx="10657840" cy="47244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Description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Partner ID - ID of the Delivery Partner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- Date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- Number of deliveries the partner completed on that day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Acceptance rate- (no. of tasks accepted by the partner)/(no. of tasks assigned)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Cancellation rate- (no. of tasks canceled by the partner)/(no. of tasks accepted)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not delivered- Percentage of tasks not delivered over accepted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Partner cancellation- Percentage of tasks where partner-induced cancellation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time- Average time taken by partners to deliver tasks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 rate- Percentage of tasks where partner contacted support center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 rate- Percentage of tasks where partner contacted customer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Rating- Average rating given by customers (on a scale of 1-5)</a:t>
            </a:r>
          </a:p>
          <a:p>
            <a:r>
              <a:rPr lang="en-US" dirty="0">
                <a:solidFill>
                  <a:schemeClr val="tx1"/>
                </a:solidFill>
              </a:rPr>
              <a:t>Expectations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Partner Quality model</a:t>
            </a:r>
          </a:p>
          <a:p>
            <a:r>
              <a:rPr lang="en-US" sz="2000" dirty="0">
                <a:solidFill>
                  <a:schemeClr val="tx1"/>
                </a:solidFill>
              </a:rPr>
              <a:t>Plan of action if partner falls in retraining more than once.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2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499F-4D0E-07EE-DE09-2740235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21360"/>
            <a:ext cx="10073639" cy="812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Partner Quality Score 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61D-A06C-CF2D-6DF0-65FD677D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81" y="1585614"/>
            <a:ext cx="9778999" cy="45510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the metrics which are important </a:t>
            </a:r>
            <a:r>
              <a:rPr lang="en-US" sz="2000" dirty="0">
                <a:solidFill>
                  <a:schemeClr val="tx1"/>
                </a:solidFill>
              </a:rPr>
              <a:t>for assessing the partner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Assigning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each metric according to individual importance to each metric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Acceptance rate= 0.1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Cancellation rate= 0.1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not delivered= 0.2*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Partner cancellation = 0.1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time= 0.2*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 rate = 0.05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 rate= 0.05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Rating = 0.2*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(*) denotes primary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 Precision Quality score = 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 limit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less than avg. precision Quality= 20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70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A499F-4D0E-07EE-DE09-27402352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883920"/>
            <a:ext cx="10073639" cy="812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of Action on retraining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761D-A06C-CF2D-6DF0-65FD677D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641" y="1880254"/>
            <a:ext cx="4983479" cy="3626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33.36% of the partners are below the threshold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Conduct a performance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 mentor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Continuous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Retraining performance Assessment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9B1F-B565-5030-9063-77AF7CA7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759490"/>
            <a:ext cx="5678170" cy="443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3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Hyperlocal Firm- Performance Improvement</vt:lpstr>
      <vt:lpstr>Case I – Benefit Program to Incentivize Partners</vt:lpstr>
      <vt:lpstr>Point Structure &amp; Budget Summary</vt:lpstr>
      <vt:lpstr>Case II – Partner Quality model</vt:lpstr>
      <vt:lpstr>Partner Quality Score </vt:lpstr>
      <vt:lpstr>Plan of Action on retraining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Hyperlocal Firm- Performance Improvement</dc:title>
  <dc:creator>Mekanaboina Venkat Nikesh (22 JGBS)</dc:creator>
  <cp:lastModifiedBy>Mekanaboina Venkat Nikesh (22 JGBS)</cp:lastModifiedBy>
  <cp:revision>3</cp:revision>
  <dcterms:created xsi:type="dcterms:W3CDTF">2023-06-15T08:26:08Z</dcterms:created>
  <dcterms:modified xsi:type="dcterms:W3CDTF">2023-06-15T13:14:57Z</dcterms:modified>
</cp:coreProperties>
</file>