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7544E6-F6AF-47D9-AF44-A280D880DF61}" v="162" dt="2024-07-03T15:30:46.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1E63-0DA6-7EDC-E4C9-125F8DF18A98}"/>
              </a:ext>
            </a:extLst>
          </p:cNvPr>
          <p:cNvSpPr>
            <a:spLocks noGrp="1"/>
          </p:cNvSpPr>
          <p:nvPr>
            <p:ph type="ctrTitle"/>
          </p:nvPr>
        </p:nvSpPr>
        <p:spPr>
          <a:xfrm>
            <a:off x="1876424" y="640081"/>
            <a:ext cx="8791575" cy="1929384"/>
          </a:xfrm>
        </p:spPr>
        <p:txBody>
          <a:bodyPr>
            <a:normAutofit/>
          </a:bodyPr>
          <a:lstStyle/>
          <a:p>
            <a:r>
              <a:rPr lang="en-IN" sz="6600" dirty="0"/>
              <a:t>           Final project </a:t>
            </a:r>
          </a:p>
        </p:txBody>
      </p:sp>
      <p:sp>
        <p:nvSpPr>
          <p:cNvPr id="3" name="Subtitle 2">
            <a:extLst>
              <a:ext uri="{FF2B5EF4-FFF2-40B4-BE49-F238E27FC236}">
                <a16:creationId xmlns:a16="http://schemas.microsoft.com/office/drawing/2014/main" id="{FFD258A5-B663-74D6-03EB-C33E1D603890}"/>
              </a:ext>
            </a:extLst>
          </p:cNvPr>
          <p:cNvSpPr>
            <a:spLocks noGrp="1"/>
          </p:cNvSpPr>
          <p:nvPr>
            <p:ph type="subTitle" idx="1"/>
          </p:nvPr>
        </p:nvSpPr>
        <p:spPr/>
        <p:txBody>
          <a:bodyPr>
            <a:normAutofit/>
          </a:bodyPr>
          <a:lstStyle/>
          <a:p>
            <a:r>
              <a:rPr lang="en-IN" sz="2800" dirty="0">
                <a:effectLst/>
              </a:rPr>
              <a:t>                                       p .</a:t>
            </a:r>
            <a:r>
              <a:rPr lang="en-IN" sz="2800" dirty="0">
                <a:effectLst/>
                <a:latin typeface="Calibri Light" panose="020F0302020204030204" pitchFamily="34" charset="0"/>
                <a:ea typeface="Calibri Light" panose="020F0302020204030204" pitchFamily="34" charset="0"/>
                <a:cs typeface="Calibri Light" panose="020F0302020204030204" pitchFamily="34" charset="0"/>
              </a:rPr>
              <a:t>Venkata </a:t>
            </a:r>
            <a:r>
              <a:rPr lang="en-IN" sz="2800" dirty="0" err="1">
                <a:effectLst/>
                <a:latin typeface="Calibri Light" panose="020F0302020204030204" pitchFamily="34" charset="0"/>
                <a:ea typeface="Calibri Light" panose="020F0302020204030204" pitchFamily="34" charset="0"/>
                <a:cs typeface="Calibri Light" panose="020F0302020204030204" pitchFamily="34" charset="0"/>
              </a:rPr>
              <a:t>krishna</a:t>
            </a:r>
            <a:r>
              <a:rPr lang="en-IN" sz="2800" dirty="0">
                <a:effectLst/>
              </a:rPr>
              <a:t>  </a:t>
            </a:r>
            <a:r>
              <a:rPr lang="en-IN" sz="2800" dirty="0" err="1">
                <a:effectLst/>
                <a:latin typeface="Calibri Light" panose="020F0302020204030204" pitchFamily="34" charset="0"/>
                <a:ea typeface="Calibri Light" panose="020F0302020204030204" pitchFamily="34" charset="0"/>
                <a:cs typeface="Calibri Light" panose="020F0302020204030204" pitchFamily="34" charset="0"/>
              </a:rPr>
              <a:t>aditya</a:t>
            </a:r>
            <a:endParaRPr lang="en-IN" sz="2800" dirty="0">
              <a:effectLst/>
            </a:endParaRPr>
          </a:p>
        </p:txBody>
      </p:sp>
    </p:spTree>
    <p:extLst>
      <p:ext uri="{BB962C8B-B14F-4D97-AF65-F5344CB8AC3E}">
        <p14:creationId xmlns:p14="http://schemas.microsoft.com/office/powerpoint/2010/main" val="113390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442FD-09E7-6928-F84D-9F9D5C277F34}"/>
              </a:ext>
            </a:extLst>
          </p:cNvPr>
          <p:cNvSpPr>
            <a:spLocks noGrp="1"/>
          </p:cNvSpPr>
          <p:nvPr>
            <p:ph type="title"/>
          </p:nvPr>
        </p:nvSpPr>
        <p:spPr>
          <a:xfrm>
            <a:off x="1130680" y="179606"/>
            <a:ext cx="9905998" cy="1100554"/>
          </a:xfrm>
        </p:spPr>
        <p:txBody>
          <a:bodyPr>
            <a:normAutofit/>
          </a:bodyPr>
          <a:lstStyle/>
          <a:p>
            <a:r>
              <a:rPr lang="en-IN" sz="4000" dirty="0">
                <a:solidFill>
                  <a:schemeClr val="bg1"/>
                </a:solidFill>
              </a:rPr>
              <a:t>Results</a:t>
            </a:r>
          </a:p>
        </p:txBody>
      </p:sp>
      <p:pic>
        <p:nvPicPr>
          <p:cNvPr id="5" name="Content Placeholder 4">
            <a:extLst>
              <a:ext uri="{FF2B5EF4-FFF2-40B4-BE49-F238E27FC236}">
                <a16:creationId xmlns:a16="http://schemas.microsoft.com/office/drawing/2014/main" id="{A1D56E17-41A6-AF82-BE28-D7925CB91118}"/>
              </a:ext>
            </a:extLst>
          </p:cNvPr>
          <p:cNvPicPr>
            <a:picLocks noGrp="1" noChangeAspect="1"/>
          </p:cNvPicPr>
          <p:nvPr>
            <p:ph idx="1"/>
          </p:nvPr>
        </p:nvPicPr>
        <p:blipFill>
          <a:blip r:embed="rId2"/>
          <a:stretch>
            <a:fillRect/>
          </a:stretch>
        </p:blipFill>
        <p:spPr>
          <a:xfrm>
            <a:off x="859535" y="1892808"/>
            <a:ext cx="3337561" cy="3328416"/>
          </a:xfrm>
        </p:spPr>
      </p:pic>
      <p:pic>
        <p:nvPicPr>
          <p:cNvPr id="7" name="Picture 6">
            <a:extLst>
              <a:ext uri="{FF2B5EF4-FFF2-40B4-BE49-F238E27FC236}">
                <a16:creationId xmlns:a16="http://schemas.microsoft.com/office/drawing/2014/main" id="{DC0A17B0-025E-05D0-A1F5-E2C014C33EE8}"/>
              </a:ext>
            </a:extLst>
          </p:cNvPr>
          <p:cNvPicPr>
            <a:picLocks noChangeAspect="1"/>
          </p:cNvPicPr>
          <p:nvPr/>
        </p:nvPicPr>
        <p:blipFill>
          <a:blip r:embed="rId3"/>
          <a:stretch>
            <a:fillRect/>
          </a:stretch>
        </p:blipFill>
        <p:spPr>
          <a:xfrm>
            <a:off x="4599431" y="1830910"/>
            <a:ext cx="3337561" cy="3390313"/>
          </a:xfrm>
          <a:prstGeom prst="rect">
            <a:avLst/>
          </a:prstGeom>
        </p:spPr>
      </p:pic>
      <p:pic>
        <p:nvPicPr>
          <p:cNvPr id="9" name="Picture 8">
            <a:extLst>
              <a:ext uri="{FF2B5EF4-FFF2-40B4-BE49-F238E27FC236}">
                <a16:creationId xmlns:a16="http://schemas.microsoft.com/office/drawing/2014/main" id="{FBFFB23D-4036-0D0B-5078-C5FECEE42696}"/>
              </a:ext>
            </a:extLst>
          </p:cNvPr>
          <p:cNvPicPr>
            <a:picLocks noChangeAspect="1"/>
          </p:cNvPicPr>
          <p:nvPr/>
        </p:nvPicPr>
        <p:blipFill>
          <a:blip r:embed="rId4"/>
          <a:stretch>
            <a:fillRect/>
          </a:stretch>
        </p:blipFill>
        <p:spPr>
          <a:xfrm>
            <a:off x="8497442" y="1830910"/>
            <a:ext cx="2914269" cy="3298874"/>
          </a:xfrm>
          <a:prstGeom prst="rect">
            <a:avLst/>
          </a:prstGeom>
        </p:spPr>
      </p:pic>
    </p:spTree>
    <p:extLst>
      <p:ext uri="{BB962C8B-B14F-4D97-AF65-F5344CB8AC3E}">
        <p14:creationId xmlns:p14="http://schemas.microsoft.com/office/powerpoint/2010/main" val="291940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E90F-5E87-3664-03A1-49B7A0A4799C}"/>
              </a:ext>
            </a:extLst>
          </p:cNvPr>
          <p:cNvSpPr>
            <a:spLocks noGrp="1"/>
          </p:cNvSpPr>
          <p:nvPr>
            <p:ph type="title"/>
          </p:nvPr>
        </p:nvSpPr>
        <p:spPr>
          <a:xfrm>
            <a:off x="4120896" y="1618487"/>
            <a:ext cx="3950208" cy="1097281"/>
          </a:xfrm>
        </p:spPr>
        <p:txBody>
          <a:bodyPr>
            <a:normAutofit/>
          </a:bodyPr>
          <a:lstStyle/>
          <a:p>
            <a:r>
              <a:rPr lang="en-IN" sz="4800" dirty="0">
                <a:solidFill>
                  <a:schemeClr val="bg1"/>
                </a:solidFill>
              </a:rPr>
              <a:t>Project link:</a:t>
            </a:r>
          </a:p>
        </p:txBody>
      </p:sp>
      <p:sp>
        <p:nvSpPr>
          <p:cNvPr id="3" name="Text Placeholder 2">
            <a:extLst>
              <a:ext uri="{FF2B5EF4-FFF2-40B4-BE49-F238E27FC236}">
                <a16:creationId xmlns:a16="http://schemas.microsoft.com/office/drawing/2014/main" id="{F95A66FD-2A17-95B9-4C09-02F0B4D1AA65}"/>
              </a:ext>
            </a:extLst>
          </p:cNvPr>
          <p:cNvSpPr>
            <a:spLocks noGrp="1"/>
          </p:cNvSpPr>
          <p:nvPr>
            <p:ph type="body" idx="1"/>
          </p:nvPr>
        </p:nvSpPr>
        <p:spPr>
          <a:xfrm>
            <a:off x="1141411" y="3355848"/>
            <a:ext cx="9906000" cy="1207008"/>
          </a:xfrm>
        </p:spPr>
        <p:txBody>
          <a:bodyPr/>
          <a:lstStyle/>
          <a:p>
            <a:endParaRPr lang="en-IN" dirty="0"/>
          </a:p>
        </p:txBody>
      </p:sp>
    </p:spTree>
    <p:extLst>
      <p:ext uri="{BB962C8B-B14F-4D97-AF65-F5344CB8AC3E}">
        <p14:creationId xmlns:p14="http://schemas.microsoft.com/office/powerpoint/2010/main" val="3020886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BA75E-4ABB-6D62-AE07-6663C9341D4D}"/>
              </a:ext>
            </a:extLst>
          </p:cNvPr>
          <p:cNvSpPr>
            <a:spLocks noGrp="1"/>
          </p:cNvSpPr>
          <p:nvPr>
            <p:ph type="title"/>
          </p:nvPr>
        </p:nvSpPr>
        <p:spPr>
          <a:xfrm>
            <a:off x="3621023" y="1419227"/>
            <a:ext cx="7426387" cy="1451990"/>
          </a:xfrm>
        </p:spPr>
        <p:txBody>
          <a:bodyPr>
            <a:normAutofit/>
          </a:bodyPr>
          <a:lstStyle/>
          <a:p>
            <a:r>
              <a:rPr lang="en-IN" sz="6000" dirty="0">
                <a:solidFill>
                  <a:schemeClr val="bg1"/>
                </a:solidFill>
              </a:rPr>
              <a:t>Thank you</a:t>
            </a:r>
          </a:p>
        </p:txBody>
      </p:sp>
      <p:sp>
        <p:nvSpPr>
          <p:cNvPr id="3" name="Text Placeholder 2">
            <a:extLst>
              <a:ext uri="{FF2B5EF4-FFF2-40B4-BE49-F238E27FC236}">
                <a16:creationId xmlns:a16="http://schemas.microsoft.com/office/drawing/2014/main" id="{46100DB3-F1B1-3B84-E73B-889A4B243217}"/>
              </a:ext>
            </a:extLst>
          </p:cNvPr>
          <p:cNvSpPr>
            <a:spLocks noGrp="1"/>
          </p:cNvSpPr>
          <p:nvPr>
            <p:ph type="body" idx="1"/>
          </p:nvPr>
        </p:nvSpPr>
        <p:spPr>
          <a:xfrm>
            <a:off x="5769863" y="3429000"/>
            <a:ext cx="5277547" cy="2370138"/>
          </a:xfrm>
        </p:spPr>
        <p:txBody>
          <a:bodyPr>
            <a:normAutofit/>
          </a:bodyPr>
          <a:lstStyle/>
          <a:p>
            <a:r>
              <a:rPr lang="en-IN" sz="3200" dirty="0">
                <a:solidFill>
                  <a:schemeClr val="bg1"/>
                </a:solidFill>
              </a:rPr>
              <a:t>p. Venkata  </a:t>
            </a:r>
            <a:r>
              <a:rPr lang="en-IN" sz="3200" dirty="0" err="1">
                <a:solidFill>
                  <a:schemeClr val="bg1"/>
                </a:solidFill>
              </a:rPr>
              <a:t>krishna</a:t>
            </a:r>
            <a:r>
              <a:rPr lang="en-IN" sz="3200" dirty="0">
                <a:solidFill>
                  <a:schemeClr val="bg1"/>
                </a:solidFill>
              </a:rPr>
              <a:t>  </a:t>
            </a:r>
            <a:r>
              <a:rPr lang="en-IN" sz="3200" dirty="0" err="1">
                <a:solidFill>
                  <a:schemeClr val="bg1"/>
                </a:solidFill>
              </a:rPr>
              <a:t>aditya</a:t>
            </a:r>
            <a:endParaRPr lang="en-IN" sz="3200" dirty="0">
              <a:solidFill>
                <a:schemeClr val="bg1"/>
              </a:solidFill>
            </a:endParaRPr>
          </a:p>
        </p:txBody>
      </p:sp>
    </p:spTree>
    <p:extLst>
      <p:ext uri="{BB962C8B-B14F-4D97-AF65-F5344CB8AC3E}">
        <p14:creationId xmlns:p14="http://schemas.microsoft.com/office/powerpoint/2010/main" val="215391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66AF-6E87-19C5-D8C3-5D12E57DA486}"/>
              </a:ext>
            </a:extLst>
          </p:cNvPr>
          <p:cNvSpPr>
            <a:spLocks noGrp="1"/>
          </p:cNvSpPr>
          <p:nvPr>
            <p:ph type="title"/>
          </p:nvPr>
        </p:nvSpPr>
        <p:spPr>
          <a:xfrm>
            <a:off x="804672" y="0"/>
            <a:ext cx="10242739" cy="1335024"/>
          </a:xfrm>
        </p:spPr>
        <p:txBody>
          <a:bodyPr/>
          <a:lstStyle/>
          <a:p>
            <a:r>
              <a:rPr lang="en-IN" dirty="0">
                <a:solidFill>
                  <a:schemeClr val="bg1"/>
                </a:solidFill>
              </a:rPr>
              <a:t>.</a:t>
            </a:r>
            <a:r>
              <a:rPr lang="en-IN" dirty="0"/>
              <a:t> </a:t>
            </a:r>
            <a:r>
              <a:rPr lang="en-IN" sz="4400" dirty="0">
                <a:solidFill>
                  <a:schemeClr val="bg1"/>
                </a:solidFill>
              </a:rPr>
              <a:t>Key logger and security</a:t>
            </a:r>
          </a:p>
        </p:txBody>
      </p:sp>
      <p:sp>
        <p:nvSpPr>
          <p:cNvPr id="3" name="Content Placeholder 2">
            <a:extLst>
              <a:ext uri="{FF2B5EF4-FFF2-40B4-BE49-F238E27FC236}">
                <a16:creationId xmlns:a16="http://schemas.microsoft.com/office/drawing/2014/main" id="{16062DEC-C150-E3AB-62F6-68911B3646D9}"/>
              </a:ext>
            </a:extLst>
          </p:cNvPr>
          <p:cNvSpPr>
            <a:spLocks noGrp="1"/>
          </p:cNvSpPr>
          <p:nvPr>
            <p:ph idx="1"/>
          </p:nvPr>
        </p:nvSpPr>
        <p:spPr>
          <a:xfrm>
            <a:off x="804672" y="1097280"/>
            <a:ext cx="10242739" cy="5468112"/>
          </a:xfrm>
        </p:spPr>
        <p:txBody>
          <a:bodyPr>
            <a:normAutofit lnSpcReduction="10000"/>
          </a:bodyPr>
          <a:lstStyle/>
          <a:p>
            <a:r>
              <a:rPr lang="en-IN" dirty="0"/>
              <a:t>A keylogger or keystroke logger, is a type of surveillance software or hardware designed to record a log every keystroke made on a computer or mobile device. This data can be retrieved later to see what was typed, potentially revealing sensitive information like passwords, personal messages, and credit card numbers. </a:t>
            </a:r>
          </a:p>
          <a:p>
            <a:pPr marL="0" indent="0">
              <a:buNone/>
            </a:pPr>
            <a:r>
              <a:rPr lang="en-IN" sz="3200" u="sng" dirty="0">
                <a:solidFill>
                  <a:schemeClr val="bg1"/>
                </a:solidFill>
              </a:rPr>
              <a:t>Security Risks</a:t>
            </a:r>
          </a:p>
          <a:p>
            <a:r>
              <a:rPr lang="en-IN" dirty="0">
                <a:solidFill>
                  <a:schemeClr val="bg1"/>
                </a:solidFill>
              </a:rPr>
              <a:t>Data Theft: </a:t>
            </a:r>
            <a:r>
              <a:rPr lang="en-IN" dirty="0"/>
              <a:t>Keyloggers can capture sensitive information such as login credentials , financial data and personal communications.</a:t>
            </a:r>
          </a:p>
          <a:p>
            <a:r>
              <a:rPr lang="en-IN" dirty="0">
                <a:solidFill>
                  <a:schemeClr val="bg1"/>
                </a:solidFill>
              </a:rPr>
              <a:t>Privacy Invasion</a:t>
            </a:r>
            <a:r>
              <a:rPr lang="en-IN" dirty="0"/>
              <a:t>: They can be used for spying on individuals monitoring employees activity or unauthorised surveillance.</a:t>
            </a:r>
          </a:p>
          <a:p>
            <a:r>
              <a:rPr lang="en-IN" dirty="0">
                <a:solidFill>
                  <a:schemeClr val="bg1"/>
                </a:solidFill>
              </a:rPr>
              <a:t>Identity Theft: </a:t>
            </a:r>
            <a:r>
              <a:rPr lang="en-IN" dirty="0"/>
              <a:t>The stolen information can be used.</a:t>
            </a:r>
          </a:p>
          <a:p>
            <a:endParaRPr lang="en-IN" dirty="0"/>
          </a:p>
        </p:txBody>
      </p:sp>
    </p:spTree>
    <p:extLst>
      <p:ext uri="{BB962C8B-B14F-4D97-AF65-F5344CB8AC3E}">
        <p14:creationId xmlns:p14="http://schemas.microsoft.com/office/powerpoint/2010/main" val="4044672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4DE0-1F1C-6F87-D826-A84785E015ED}"/>
              </a:ext>
            </a:extLst>
          </p:cNvPr>
          <p:cNvSpPr>
            <a:spLocks noGrp="1"/>
          </p:cNvSpPr>
          <p:nvPr>
            <p:ph type="title"/>
          </p:nvPr>
        </p:nvSpPr>
        <p:spPr>
          <a:xfrm>
            <a:off x="1024128" y="146304"/>
            <a:ext cx="10023283" cy="1197864"/>
          </a:xfrm>
        </p:spPr>
        <p:txBody>
          <a:bodyPr>
            <a:normAutofit/>
          </a:bodyPr>
          <a:lstStyle/>
          <a:p>
            <a:r>
              <a:rPr lang="en-IN" dirty="0">
                <a:solidFill>
                  <a:schemeClr val="bg1"/>
                </a:solidFill>
              </a:rPr>
              <a:t>.</a:t>
            </a:r>
            <a:r>
              <a:rPr lang="en-IN" sz="4000" dirty="0">
                <a:solidFill>
                  <a:schemeClr val="bg1"/>
                </a:solidFill>
              </a:rPr>
              <a:t>AGENDA</a:t>
            </a:r>
          </a:p>
        </p:txBody>
      </p:sp>
      <p:sp>
        <p:nvSpPr>
          <p:cNvPr id="3" name="Content Placeholder 2">
            <a:extLst>
              <a:ext uri="{FF2B5EF4-FFF2-40B4-BE49-F238E27FC236}">
                <a16:creationId xmlns:a16="http://schemas.microsoft.com/office/drawing/2014/main" id="{4F3DFA95-7F4F-8B08-95D4-D65CB87851C1}"/>
              </a:ext>
            </a:extLst>
          </p:cNvPr>
          <p:cNvSpPr>
            <a:spLocks noGrp="1"/>
          </p:cNvSpPr>
          <p:nvPr>
            <p:ph idx="1"/>
          </p:nvPr>
        </p:nvSpPr>
        <p:spPr>
          <a:xfrm>
            <a:off x="1024128" y="1170432"/>
            <a:ext cx="10023283" cy="4620769"/>
          </a:xfrm>
        </p:spPr>
        <p:txBody>
          <a:bodyPr/>
          <a:lstStyle/>
          <a:p>
            <a:pPr marL="457200" indent="-457200">
              <a:buFont typeface="+mj-lt"/>
              <a:buAutoNum type="arabicPeriod"/>
            </a:pPr>
            <a:r>
              <a:rPr lang="en-IN" dirty="0"/>
              <a:t>Problem statement</a:t>
            </a:r>
          </a:p>
          <a:p>
            <a:pPr marL="457200" indent="-457200">
              <a:buFont typeface="+mj-lt"/>
              <a:buAutoNum type="arabicPeriod"/>
            </a:pPr>
            <a:r>
              <a:rPr lang="en-IN" dirty="0"/>
              <a:t>Project overview </a:t>
            </a:r>
          </a:p>
          <a:p>
            <a:pPr marL="457200" indent="-457200">
              <a:buFont typeface="+mj-lt"/>
              <a:buAutoNum type="arabicPeriod"/>
            </a:pPr>
            <a:r>
              <a:rPr lang="en-IN" dirty="0"/>
              <a:t>who are the end users ?</a:t>
            </a:r>
          </a:p>
          <a:p>
            <a:pPr marL="457200" indent="-457200">
              <a:buFont typeface="+mj-lt"/>
              <a:buAutoNum type="arabicPeriod"/>
            </a:pPr>
            <a:r>
              <a:rPr lang="en-IN" dirty="0"/>
              <a:t>Solution and its value proposition</a:t>
            </a:r>
          </a:p>
          <a:p>
            <a:pPr marL="457200" indent="-457200">
              <a:buFont typeface="+mj-lt"/>
              <a:buAutoNum type="arabicPeriod"/>
            </a:pPr>
            <a:r>
              <a:rPr lang="en-IN" dirty="0"/>
              <a:t>The solution</a:t>
            </a:r>
          </a:p>
          <a:p>
            <a:pPr marL="457200" indent="-457200">
              <a:buFont typeface="+mj-lt"/>
              <a:buAutoNum type="arabicPeriod"/>
            </a:pPr>
            <a:r>
              <a:rPr lang="en-IN" dirty="0"/>
              <a:t>Modelling</a:t>
            </a:r>
          </a:p>
          <a:p>
            <a:pPr marL="457200" indent="-457200">
              <a:buFont typeface="+mj-lt"/>
              <a:buAutoNum type="arabicPeriod"/>
            </a:pPr>
            <a:r>
              <a:rPr lang="en-IN" dirty="0"/>
              <a:t>Results</a:t>
            </a:r>
          </a:p>
          <a:p>
            <a:pPr marL="457200" indent="-457200">
              <a:buFont typeface="+mj-lt"/>
              <a:buAutoNum type="arabicPeriod"/>
            </a:pPr>
            <a:r>
              <a:rPr lang="en-IN" dirty="0"/>
              <a:t>Project link</a:t>
            </a:r>
          </a:p>
        </p:txBody>
      </p:sp>
    </p:spTree>
    <p:extLst>
      <p:ext uri="{BB962C8B-B14F-4D97-AF65-F5344CB8AC3E}">
        <p14:creationId xmlns:p14="http://schemas.microsoft.com/office/powerpoint/2010/main" val="42616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A57E-CED9-6022-B6A1-9CB550948E31}"/>
              </a:ext>
            </a:extLst>
          </p:cNvPr>
          <p:cNvSpPr>
            <a:spLocks noGrp="1"/>
          </p:cNvSpPr>
          <p:nvPr>
            <p:ph type="title"/>
          </p:nvPr>
        </p:nvSpPr>
        <p:spPr>
          <a:xfrm>
            <a:off x="1141413" y="137160"/>
            <a:ext cx="9905998" cy="1069848"/>
          </a:xfrm>
        </p:spPr>
        <p:txBody>
          <a:bodyPr>
            <a:normAutofit/>
          </a:bodyPr>
          <a:lstStyle/>
          <a:p>
            <a:r>
              <a:rPr lang="en-IN" dirty="0">
                <a:solidFill>
                  <a:schemeClr val="bg1"/>
                </a:solidFill>
              </a:rPr>
              <a:t>.</a:t>
            </a:r>
            <a:r>
              <a:rPr lang="en-IN" dirty="0">
                <a:solidFill>
                  <a:schemeClr val="bg1">
                    <a:lumMod val="95000"/>
                    <a:lumOff val="5000"/>
                  </a:schemeClr>
                </a:solidFill>
              </a:rPr>
              <a:t> Problem statement</a:t>
            </a:r>
            <a:endParaRPr lang="en-IN" dirty="0">
              <a:solidFill>
                <a:schemeClr val="bg1"/>
              </a:solidFill>
            </a:endParaRPr>
          </a:p>
        </p:txBody>
      </p:sp>
      <p:sp>
        <p:nvSpPr>
          <p:cNvPr id="5" name="Content Placeholder 4">
            <a:extLst>
              <a:ext uri="{FF2B5EF4-FFF2-40B4-BE49-F238E27FC236}">
                <a16:creationId xmlns:a16="http://schemas.microsoft.com/office/drawing/2014/main" id="{C50D28D9-CCA0-328A-B362-651046597C33}"/>
              </a:ext>
            </a:extLst>
          </p:cNvPr>
          <p:cNvSpPr>
            <a:spLocks noGrp="1"/>
          </p:cNvSpPr>
          <p:nvPr>
            <p:ph idx="1"/>
          </p:nvPr>
        </p:nvSpPr>
        <p:spPr>
          <a:xfrm>
            <a:off x="1077404" y="1097342"/>
            <a:ext cx="9905999" cy="5358321"/>
          </a:xfrm>
        </p:spPr>
        <p:txBody>
          <a:bodyPr/>
          <a:lstStyle/>
          <a:p>
            <a:r>
              <a:rPr lang="en-IN" dirty="0"/>
              <a:t>A keylogger designed covertly recorded keystrokes on various platforms (windows ,  </a:t>
            </a:r>
            <a:r>
              <a:rPr lang="en-IN" dirty="0" err="1"/>
              <a:t>macos</a:t>
            </a:r>
            <a:r>
              <a:rPr lang="en-IN" dirty="0"/>
              <a:t>, Linux )with an emphasis on Secure data transmission. Explore software and hardware-based methods implement encryption and address ethical and legal implications.</a:t>
            </a:r>
          </a:p>
          <a:p>
            <a:endParaRPr lang="en-IN" dirty="0"/>
          </a:p>
          <a:p>
            <a:r>
              <a:rPr lang="en-IN" dirty="0"/>
              <a:t>A key logger is a type of malicious software or hardware device designed to secretly record keystrokes made on a computer or other electronic devices. Its primary objective is to capture sensitive information such as user names, passwords, credit card numbers and other personal or financial data typed by the user. Keyloggers operate covertly, often without the user knowledge. And can transmit the capture data to a 3</a:t>
            </a:r>
            <a:r>
              <a:rPr lang="en-IN" baseline="30000" dirty="0"/>
              <a:t>rd</a:t>
            </a:r>
            <a:r>
              <a:rPr lang="en-IN" dirty="0"/>
              <a:t> party for malicious purposes.</a:t>
            </a:r>
          </a:p>
        </p:txBody>
      </p:sp>
    </p:spTree>
    <p:extLst>
      <p:ext uri="{BB962C8B-B14F-4D97-AF65-F5344CB8AC3E}">
        <p14:creationId xmlns:p14="http://schemas.microsoft.com/office/powerpoint/2010/main" val="195030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C6CB7-F0B2-7A4B-1357-27CE8029CD6A}"/>
              </a:ext>
            </a:extLst>
          </p:cNvPr>
          <p:cNvSpPr>
            <a:spLocks noGrp="1"/>
          </p:cNvSpPr>
          <p:nvPr>
            <p:ph type="title"/>
          </p:nvPr>
        </p:nvSpPr>
        <p:spPr>
          <a:xfrm>
            <a:off x="1141413" y="82296"/>
            <a:ext cx="9905998" cy="1115568"/>
          </a:xfrm>
        </p:spPr>
        <p:txBody>
          <a:bodyPr/>
          <a:lstStyle/>
          <a:p>
            <a:r>
              <a:rPr lang="en-IN" dirty="0">
                <a:solidFill>
                  <a:schemeClr val="bg1"/>
                </a:solidFill>
              </a:rPr>
              <a:t>.</a:t>
            </a:r>
            <a:r>
              <a:rPr lang="en-IN" sz="4000" dirty="0">
                <a:solidFill>
                  <a:schemeClr val="bg1"/>
                </a:solidFill>
              </a:rPr>
              <a:t> Project overview</a:t>
            </a:r>
            <a:endParaRPr lang="en-IN" dirty="0">
              <a:solidFill>
                <a:schemeClr val="bg1"/>
              </a:solidFill>
            </a:endParaRPr>
          </a:p>
        </p:txBody>
      </p:sp>
      <p:sp>
        <p:nvSpPr>
          <p:cNvPr id="3" name="Content Placeholder 2">
            <a:extLst>
              <a:ext uri="{FF2B5EF4-FFF2-40B4-BE49-F238E27FC236}">
                <a16:creationId xmlns:a16="http://schemas.microsoft.com/office/drawing/2014/main" id="{FA765669-3AE1-2040-D027-02DA4191EEE3}"/>
              </a:ext>
            </a:extLst>
          </p:cNvPr>
          <p:cNvSpPr>
            <a:spLocks noGrp="1"/>
          </p:cNvSpPr>
          <p:nvPr>
            <p:ph idx="1"/>
          </p:nvPr>
        </p:nvSpPr>
        <p:spPr>
          <a:xfrm>
            <a:off x="1141413" y="960120"/>
            <a:ext cx="9905998" cy="4831081"/>
          </a:xfrm>
        </p:spPr>
        <p:txBody>
          <a:bodyPr/>
          <a:lstStyle/>
          <a:p>
            <a:r>
              <a:rPr lang="en-IN" dirty="0"/>
              <a:t>This project aims to develop a comprehensive keylogger capable of covertly recording keystrokes on diverse platforms such as Windows,  macOS  and Linux. The keylogger will emphasise stealth to operate discreetly in the background, without user detection. Secure data transmissions protocols will be implemented to ensure capture keystrokes in transmitted safely. The project will explore both software and hardware-based approaches to maximise versatility and effectiveness. Ethical consideration regarding privacy and legal will be thoroughly addressed throughout the development process. The ultimate goal is to enhance cybersecurity awareness and defence against potential threats posed by key logging techniques.</a:t>
            </a:r>
          </a:p>
        </p:txBody>
      </p:sp>
    </p:spTree>
    <p:extLst>
      <p:ext uri="{BB962C8B-B14F-4D97-AF65-F5344CB8AC3E}">
        <p14:creationId xmlns:p14="http://schemas.microsoft.com/office/powerpoint/2010/main" val="73421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3855-CE4D-0ED6-1F4B-FD7C1DAF1AB7}"/>
              </a:ext>
            </a:extLst>
          </p:cNvPr>
          <p:cNvSpPr>
            <a:spLocks noGrp="1"/>
          </p:cNvSpPr>
          <p:nvPr>
            <p:ph type="title"/>
          </p:nvPr>
        </p:nvSpPr>
        <p:spPr>
          <a:xfrm>
            <a:off x="1005840" y="64008"/>
            <a:ext cx="10041571" cy="1271016"/>
          </a:xfrm>
        </p:spPr>
        <p:txBody>
          <a:bodyPr/>
          <a:lstStyle/>
          <a:p>
            <a:r>
              <a:rPr lang="en-IN" dirty="0">
                <a:solidFill>
                  <a:schemeClr val="bg1"/>
                </a:solidFill>
              </a:rPr>
              <a:t>. Who are the end users ?</a:t>
            </a:r>
          </a:p>
        </p:txBody>
      </p:sp>
      <p:sp>
        <p:nvSpPr>
          <p:cNvPr id="3" name="Content Placeholder 2">
            <a:extLst>
              <a:ext uri="{FF2B5EF4-FFF2-40B4-BE49-F238E27FC236}">
                <a16:creationId xmlns:a16="http://schemas.microsoft.com/office/drawing/2014/main" id="{924D6848-581C-5789-D866-D6BCF879A565}"/>
              </a:ext>
            </a:extLst>
          </p:cNvPr>
          <p:cNvSpPr>
            <a:spLocks noGrp="1"/>
          </p:cNvSpPr>
          <p:nvPr>
            <p:ph idx="1"/>
          </p:nvPr>
        </p:nvSpPr>
        <p:spPr>
          <a:xfrm>
            <a:off x="1005840" y="1060704"/>
            <a:ext cx="10041571" cy="4730497"/>
          </a:xfrm>
        </p:spPr>
        <p:txBody>
          <a:bodyPr>
            <a:normAutofit lnSpcReduction="10000"/>
          </a:bodyPr>
          <a:lstStyle/>
          <a:p>
            <a:r>
              <a:rPr lang="en-IN" u="sng" dirty="0">
                <a:solidFill>
                  <a:schemeClr val="bg1"/>
                </a:solidFill>
              </a:rPr>
              <a:t>The end users of keyloggers projects typically include</a:t>
            </a:r>
            <a:r>
              <a:rPr lang="en-IN" dirty="0"/>
              <a:t>:</a:t>
            </a:r>
          </a:p>
          <a:p>
            <a:pPr marL="0" indent="0">
              <a:buNone/>
            </a:pPr>
            <a:r>
              <a:rPr lang="en-IN" sz="2800" dirty="0">
                <a:solidFill>
                  <a:schemeClr val="bg1"/>
                </a:solidFill>
              </a:rPr>
              <a:t>.</a:t>
            </a:r>
            <a:r>
              <a:rPr lang="en-IN" dirty="0">
                <a:solidFill>
                  <a:schemeClr val="bg1"/>
                </a:solidFill>
              </a:rPr>
              <a:t>Security professionals and penetration Testers: </a:t>
            </a:r>
            <a:r>
              <a:rPr lang="en-IN" dirty="0"/>
              <a:t>They use keyloggers to access and strengthen the security of computer system and networks by identifying vulnerabilities and testing defences against potential cyber threats.</a:t>
            </a:r>
          </a:p>
          <a:p>
            <a:pPr marL="0" indent="0">
              <a:buNone/>
            </a:pPr>
            <a:r>
              <a:rPr lang="en-IN" dirty="0">
                <a:solidFill>
                  <a:schemeClr val="bg1"/>
                </a:solidFill>
              </a:rPr>
              <a:t>. Parents or Guardians: </a:t>
            </a:r>
            <a:r>
              <a:rPr lang="en-IN" dirty="0"/>
              <a:t>Some install keyloggers on family devices to monitor children’s online activities, ensuring their safety and protecting them from inappropriate content or interactions.</a:t>
            </a:r>
          </a:p>
          <a:p>
            <a:pPr marL="0" indent="0">
              <a:buNone/>
            </a:pPr>
            <a:r>
              <a:rPr lang="en-IN" sz="2800" dirty="0">
                <a:solidFill>
                  <a:schemeClr val="bg1"/>
                </a:solidFill>
              </a:rPr>
              <a:t>. Law Enforcement and forensic investigators: </a:t>
            </a:r>
            <a:r>
              <a:rPr lang="en-IN" dirty="0"/>
              <a:t>Keyloggers assist in gathering digital evidences for criminal investigations, aiding in the prosecution of cyber crimes such as hacking, fraud or unauthorised access.</a:t>
            </a:r>
            <a:endParaRPr lang="en-IN" sz="2800" dirty="0">
              <a:solidFill>
                <a:schemeClr val="bg1"/>
              </a:solidFill>
            </a:endParaRPr>
          </a:p>
        </p:txBody>
      </p:sp>
    </p:spTree>
    <p:extLst>
      <p:ext uri="{BB962C8B-B14F-4D97-AF65-F5344CB8AC3E}">
        <p14:creationId xmlns:p14="http://schemas.microsoft.com/office/powerpoint/2010/main" val="141867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99A8-1F6E-A4DC-3955-AA56B025F530}"/>
              </a:ext>
            </a:extLst>
          </p:cNvPr>
          <p:cNvSpPr>
            <a:spLocks noGrp="1"/>
          </p:cNvSpPr>
          <p:nvPr>
            <p:ph type="title"/>
          </p:nvPr>
        </p:nvSpPr>
        <p:spPr>
          <a:xfrm>
            <a:off x="987552" y="0"/>
            <a:ext cx="10059859" cy="859536"/>
          </a:xfrm>
        </p:spPr>
        <p:txBody>
          <a:bodyPr/>
          <a:lstStyle/>
          <a:p>
            <a:r>
              <a:rPr lang="en-IN" dirty="0">
                <a:solidFill>
                  <a:schemeClr val="bg1"/>
                </a:solidFill>
              </a:rPr>
              <a:t> Your solution and its value propositions</a:t>
            </a:r>
          </a:p>
        </p:txBody>
      </p:sp>
      <p:sp>
        <p:nvSpPr>
          <p:cNvPr id="3" name="Content Placeholder 2">
            <a:extLst>
              <a:ext uri="{FF2B5EF4-FFF2-40B4-BE49-F238E27FC236}">
                <a16:creationId xmlns:a16="http://schemas.microsoft.com/office/drawing/2014/main" id="{74FAC8C7-1804-2F0A-7E13-DA48E06EADA0}"/>
              </a:ext>
            </a:extLst>
          </p:cNvPr>
          <p:cNvSpPr>
            <a:spLocks noGrp="1"/>
          </p:cNvSpPr>
          <p:nvPr>
            <p:ph idx="1"/>
          </p:nvPr>
        </p:nvSpPr>
        <p:spPr>
          <a:xfrm>
            <a:off x="1051560" y="950976"/>
            <a:ext cx="9995851" cy="5779008"/>
          </a:xfrm>
        </p:spPr>
        <p:txBody>
          <a:bodyPr>
            <a:normAutofit lnSpcReduction="10000"/>
          </a:bodyPr>
          <a:lstStyle/>
          <a:p>
            <a:pPr marL="0" indent="0">
              <a:buNone/>
            </a:pPr>
            <a:r>
              <a:rPr lang="en-IN" sz="2800" u="sng" dirty="0">
                <a:solidFill>
                  <a:schemeClr val="bg1"/>
                </a:solidFill>
              </a:rPr>
              <a:t>The solution consists of various components addressing key loggers:</a:t>
            </a:r>
          </a:p>
          <a:p>
            <a:pPr marL="0" indent="0">
              <a:buNone/>
            </a:pPr>
            <a:r>
              <a:rPr lang="en-IN" sz="2800" dirty="0">
                <a:solidFill>
                  <a:schemeClr val="bg1"/>
                </a:solidFill>
              </a:rPr>
              <a:t>. Detecting algorithms:</a:t>
            </a:r>
            <a:r>
              <a:rPr lang="en-IN" dirty="0">
                <a:solidFill>
                  <a:schemeClr val="bg1"/>
                </a:solidFill>
              </a:rPr>
              <a:t> </a:t>
            </a:r>
            <a:r>
              <a:rPr lang="en-IN" dirty="0"/>
              <a:t>Development and implementation of algorithms to detect keyloggers on system.</a:t>
            </a:r>
          </a:p>
          <a:p>
            <a:pPr marL="0" indent="0">
              <a:buNone/>
            </a:pPr>
            <a:r>
              <a:rPr lang="en-IN" sz="2800" dirty="0">
                <a:solidFill>
                  <a:schemeClr val="bg1"/>
                </a:solidFill>
              </a:rPr>
              <a:t>. User Education:</a:t>
            </a:r>
            <a:r>
              <a:rPr lang="en-IN" dirty="0"/>
              <a:t> Initiatives and materials to educate users on risk of keyloggers and preventive measures.</a:t>
            </a:r>
          </a:p>
          <a:p>
            <a:pPr marL="0" indent="0">
              <a:buNone/>
            </a:pPr>
            <a:r>
              <a:rPr lang="en-IN" sz="2800" dirty="0">
                <a:solidFill>
                  <a:schemeClr val="bg1"/>
                </a:solidFill>
              </a:rPr>
              <a:t>. Software tools: </a:t>
            </a:r>
            <a:r>
              <a:rPr lang="en-IN" dirty="0"/>
              <a:t>Creation and development of software tools designed to detect and remove keyloggers.</a:t>
            </a:r>
          </a:p>
          <a:p>
            <a:pPr marL="0" indent="0">
              <a:buNone/>
            </a:pPr>
            <a:r>
              <a:rPr lang="en-IN" sz="2800" dirty="0">
                <a:solidFill>
                  <a:schemeClr val="bg1"/>
                </a:solidFill>
              </a:rPr>
              <a:t>. Regular updates: </a:t>
            </a:r>
            <a:r>
              <a:rPr lang="en-IN" dirty="0"/>
              <a:t>Ensuring that detection tools and education materials are regularly updated to addresses new types of key loggers.</a:t>
            </a:r>
          </a:p>
          <a:p>
            <a:pPr marL="0" indent="0">
              <a:buNone/>
            </a:pPr>
            <a:r>
              <a:rPr lang="en-IN" sz="2800" dirty="0">
                <a:solidFill>
                  <a:schemeClr val="bg1"/>
                </a:solidFill>
              </a:rPr>
              <a:t>. Enhanced security:</a:t>
            </a:r>
            <a:r>
              <a:rPr lang="en-IN" dirty="0"/>
              <a:t> Improved overall security for users systems by effectively detecting and removing keyloggers.</a:t>
            </a:r>
            <a:endParaRPr lang="en-IN" sz="2800" dirty="0">
              <a:solidFill>
                <a:schemeClr val="bg1"/>
              </a:solidFill>
            </a:endParaRPr>
          </a:p>
          <a:p>
            <a:pPr marL="0" indent="0">
              <a:buNone/>
            </a:pPr>
            <a:endParaRPr lang="en-IN" sz="2800" dirty="0">
              <a:solidFill>
                <a:schemeClr val="bg1"/>
              </a:solidFill>
            </a:endParaRPr>
          </a:p>
          <a:p>
            <a:pPr marL="0" indent="0">
              <a:buNone/>
            </a:pPr>
            <a:endParaRPr lang="en-IN" sz="2800" dirty="0">
              <a:solidFill>
                <a:schemeClr val="bg1"/>
              </a:solidFill>
            </a:endParaRPr>
          </a:p>
        </p:txBody>
      </p:sp>
    </p:spTree>
    <p:extLst>
      <p:ext uri="{BB962C8B-B14F-4D97-AF65-F5344CB8AC3E}">
        <p14:creationId xmlns:p14="http://schemas.microsoft.com/office/powerpoint/2010/main" val="19602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837A-DE7A-A4D7-1111-10CC011C4E50}"/>
              </a:ext>
            </a:extLst>
          </p:cNvPr>
          <p:cNvSpPr>
            <a:spLocks noGrp="1"/>
          </p:cNvSpPr>
          <p:nvPr>
            <p:ph type="title"/>
          </p:nvPr>
        </p:nvSpPr>
        <p:spPr>
          <a:xfrm>
            <a:off x="1141412" y="118872"/>
            <a:ext cx="9905999" cy="1216152"/>
          </a:xfrm>
        </p:spPr>
        <p:txBody>
          <a:bodyPr/>
          <a:lstStyle/>
          <a:p>
            <a:r>
              <a:rPr lang="en-IN" u="sng" dirty="0">
                <a:solidFill>
                  <a:schemeClr val="bg1"/>
                </a:solidFill>
              </a:rPr>
              <a:t>The solution</a:t>
            </a:r>
          </a:p>
        </p:txBody>
      </p:sp>
      <p:sp>
        <p:nvSpPr>
          <p:cNvPr id="3" name="Content Placeholder 2">
            <a:extLst>
              <a:ext uri="{FF2B5EF4-FFF2-40B4-BE49-F238E27FC236}">
                <a16:creationId xmlns:a16="http://schemas.microsoft.com/office/drawing/2014/main" id="{D679DFF1-6151-89F4-7B4B-3C8792097AFF}"/>
              </a:ext>
            </a:extLst>
          </p:cNvPr>
          <p:cNvSpPr>
            <a:spLocks noGrp="1"/>
          </p:cNvSpPr>
          <p:nvPr>
            <p:ph idx="1"/>
          </p:nvPr>
        </p:nvSpPr>
        <p:spPr>
          <a:xfrm>
            <a:off x="1141412" y="1133856"/>
            <a:ext cx="9905999" cy="4657345"/>
          </a:xfrm>
        </p:spPr>
        <p:txBody>
          <a:bodyPr>
            <a:normAutofit/>
          </a:bodyPr>
          <a:lstStyle/>
          <a:p>
            <a:r>
              <a:rPr lang="en-IN" sz="2800" dirty="0">
                <a:solidFill>
                  <a:schemeClr val="bg1"/>
                </a:solidFill>
              </a:rPr>
              <a:t>Innovative detection techniques:</a:t>
            </a:r>
            <a:r>
              <a:rPr lang="en-IN" dirty="0"/>
              <a:t> Cutting edge algorithms and method for detecting keyloggers that are more effective than existing solutions.</a:t>
            </a:r>
          </a:p>
          <a:p>
            <a:r>
              <a:rPr lang="en-IN" sz="2800" dirty="0">
                <a:solidFill>
                  <a:schemeClr val="bg1"/>
                </a:solidFill>
              </a:rPr>
              <a:t>Comprehensive user education</a:t>
            </a:r>
            <a:r>
              <a:rPr lang="en-IN" dirty="0">
                <a:solidFill>
                  <a:schemeClr val="bg1"/>
                </a:solidFill>
              </a:rPr>
              <a:t>:</a:t>
            </a:r>
            <a:r>
              <a:rPr lang="en-IN" dirty="0"/>
              <a:t> Extensive and accessible educational materials that empower users to protect themselves proactively.</a:t>
            </a:r>
          </a:p>
          <a:p>
            <a:r>
              <a:rPr lang="en-IN" sz="2800" dirty="0">
                <a:solidFill>
                  <a:schemeClr val="bg1"/>
                </a:solidFill>
              </a:rPr>
              <a:t>Advanced software tools:</a:t>
            </a:r>
            <a:r>
              <a:rPr lang="en-IN" dirty="0"/>
              <a:t> Robust and user-friendly software tools that provided reliable detection and removal of keyloggers.</a:t>
            </a:r>
          </a:p>
          <a:p>
            <a:r>
              <a:rPr lang="en-IN" sz="2800" dirty="0">
                <a:solidFill>
                  <a:schemeClr val="bg1"/>
                </a:solidFill>
              </a:rPr>
              <a:t>Continuous improvement:</a:t>
            </a:r>
            <a:r>
              <a:rPr lang="en-IN" dirty="0">
                <a:solidFill>
                  <a:schemeClr val="bg1"/>
                </a:solidFill>
              </a:rPr>
              <a:t> </a:t>
            </a:r>
            <a:r>
              <a:rPr lang="en-IN" dirty="0"/>
              <a:t>Commitment to regular updates and improvement based on the latest research and threat intelligence.</a:t>
            </a:r>
            <a:endParaRPr lang="en-IN" sz="2800" dirty="0"/>
          </a:p>
        </p:txBody>
      </p:sp>
    </p:spTree>
    <p:extLst>
      <p:ext uri="{BB962C8B-B14F-4D97-AF65-F5344CB8AC3E}">
        <p14:creationId xmlns:p14="http://schemas.microsoft.com/office/powerpoint/2010/main" val="104755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8534-4FB5-8F31-4B00-85F31C4D2275}"/>
              </a:ext>
            </a:extLst>
          </p:cNvPr>
          <p:cNvSpPr>
            <a:spLocks noGrp="1"/>
          </p:cNvSpPr>
          <p:nvPr>
            <p:ph type="title"/>
          </p:nvPr>
        </p:nvSpPr>
        <p:spPr>
          <a:xfrm>
            <a:off x="1141412" y="73152"/>
            <a:ext cx="9905999" cy="1088136"/>
          </a:xfrm>
        </p:spPr>
        <p:txBody>
          <a:bodyPr/>
          <a:lstStyle/>
          <a:p>
            <a:r>
              <a:rPr lang="en-IN" b="1" u="sng" dirty="0">
                <a:solidFill>
                  <a:schemeClr val="bg1"/>
                </a:solidFill>
              </a:rPr>
              <a:t>Modelling</a:t>
            </a:r>
          </a:p>
        </p:txBody>
      </p:sp>
      <p:sp>
        <p:nvSpPr>
          <p:cNvPr id="3" name="Content Placeholder 2">
            <a:extLst>
              <a:ext uri="{FF2B5EF4-FFF2-40B4-BE49-F238E27FC236}">
                <a16:creationId xmlns:a16="http://schemas.microsoft.com/office/drawing/2014/main" id="{0DD04C33-621E-06E2-B0CB-2081A35D91F8}"/>
              </a:ext>
            </a:extLst>
          </p:cNvPr>
          <p:cNvSpPr>
            <a:spLocks noGrp="1"/>
          </p:cNvSpPr>
          <p:nvPr>
            <p:ph idx="1"/>
          </p:nvPr>
        </p:nvSpPr>
        <p:spPr>
          <a:xfrm>
            <a:off x="1141412" y="1161288"/>
            <a:ext cx="9905999" cy="4629913"/>
          </a:xfrm>
        </p:spPr>
        <p:txBody>
          <a:bodyPr>
            <a:normAutofit fontScale="70000" lnSpcReduction="20000"/>
          </a:bodyPr>
          <a:lstStyle/>
          <a:p>
            <a:pPr marL="0" indent="0">
              <a:buNone/>
            </a:pPr>
            <a:r>
              <a:rPr lang="en-IN" sz="2800" dirty="0">
                <a:solidFill>
                  <a:schemeClr val="bg1"/>
                </a:solidFill>
              </a:rPr>
              <a:t>. Data collection sources: </a:t>
            </a:r>
            <a:r>
              <a:rPr lang="en-IN" dirty="0"/>
              <a:t>Collect data from various sources such as user keystrokes, system logs, application behaviour logs and network traffic.</a:t>
            </a:r>
          </a:p>
          <a:p>
            <a:pPr marL="0" indent="0">
              <a:buNone/>
            </a:pPr>
            <a:r>
              <a:rPr lang="en-IN" sz="2800" dirty="0">
                <a:solidFill>
                  <a:schemeClr val="bg1"/>
                </a:solidFill>
              </a:rPr>
              <a:t>. Methods:</a:t>
            </a:r>
            <a:r>
              <a:rPr lang="en-IN" dirty="0"/>
              <a:t> Use monitoring software, honeypots and simulated environments to gather comprehensive data on both normal and malicious behaviour.</a:t>
            </a:r>
          </a:p>
          <a:p>
            <a:pPr marL="0" indent="0">
              <a:buNone/>
            </a:pPr>
            <a:r>
              <a:rPr lang="en-IN" sz="2800" dirty="0">
                <a:solidFill>
                  <a:schemeClr val="bg1"/>
                </a:solidFill>
              </a:rPr>
              <a:t>Identify key attributes that can indicate the presence of key loggers. These might include:</a:t>
            </a:r>
          </a:p>
          <a:p>
            <a:pPr marL="514350" indent="-514350">
              <a:buFont typeface="+mj-lt"/>
              <a:buAutoNum type="arabicPeriod"/>
            </a:pPr>
            <a:r>
              <a:rPr lang="en-IN" dirty="0"/>
              <a:t>Keystroke dynamics (timing frequency patterns)</a:t>
            </a:r>
          </a:p>
          <a:p>
            <a:pPr marL="514350" indent="-514350">
              <a:buFont typeface="+mj-lt"/>
              <a:buAutoNum type="arabicPeriod"/>
            </a:pPr>
            <a:r>
              <a:rPr lang="en-IN" dirty="0"/>
              <a:t>Unusual applications behaviours (e.g. unauthorised access to system resources)</a:t>
            </a:r>
          </a:p>
          <a:p>
            <a:pPr marL="514350" indent="-514350">
              <a:buFont typeface="+mj-lt"/>
              <a:buAutoNum type="arabicPeriod"/>
            </a:pPr>
            <a:r>
              <a:rPr lang="en-IN" dirty="0"/>
              <a:t>Network anomalies (e .g. Unexpected data exfiltration)</a:t>
            </a:r>
          </a:p>
          <a:p>
            <a:pPr marL="0" indent="0">
              <a:buNone/>
            </a:pPr>
            <a:r>
              <a:rPr lang="en-IN" sz="2600" dirty="0">
                <a:solidFill>
                  <a:schemeClr val="bg1"/>
                </a:solidFill>
              </a:rPr>
              <a:t>Features extraction</a:t>
            </a:r>
            <a:r>
              <a:rPr lang="en-IN" dirty="0">
                <a:solidFill>
                  <a:schemeClr val="bg1"/>
                </a:solidFill>
              </a:rPr>
              <a:t>: </a:t>
            </a:r>
            <a:r>
              <a:rPr lang="en-IN" dirty="0"/>
              <a:t>Process raw data to derive meaningful features. For instance:</a:t>
            </a:r>
          </a:p>
          <a:p>
            <a:pPr marL="514350" indent="-514350">
              <a:buFont typeface="+mj-lt"/>
              <a:buAutoNum type="arabicPeriod"/>
            </a:pPr>
            <a:r>
              <a:rPr lang="en-IN" sz="2600" dirty="0"/>
              <a:t>Calculate the average time between keystrokes and track the sequences of applications accessing the keyboard.</a:t>
            </a:r>
          </a:p>
          <a:p>
            <a:pPr marL="514350" indent="-514350">
              <a:buFont typeface="+mj-lt"/>
              <a:buAutoNum type="arabicPeriod"/>
            </a:pPr>
            <a:r>
              <a:rPr lang="en-IN" sz="2600" dirty="0"/>
              <a:t>Monitor data packets being sent to external servers.</a:t>
            </a:r>
          </a:p>
          <a:p>
            <a:pPr marL="0" indent="0">
              <a:buNone/>
            </a:pPr>
            <a:endParaRPr lang="en-IN" sz="2800" dirty="0">
              <a:solidFill>
                <a:schemeClr val="bg1"/>
              </a:solidFill>
            </a:endParaRPr>
          </a:p>
        </p:txBody>
      </p:sp>
    </p:spTree>
    <p:extLst>
      <p:ext uri="{BB962C8B-B14F-4D97-AF65-F5344CB8AC3E}">
        <p14:creationId xmlns:p14="http://schemas.microsoft.com/office/powerpoint/2010/main" val="3829617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102</TotalTime>
  <Words>806</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 Light</vt:lpstr>
      <vt:lpstr>Tw Cen MT</vt:lpstr>
      <vt:lpstr>Circuit</vt:lpstr>
      <vt:lpstr>           Final project </vt:lpstr>
      <vt:lpstr>. Key logger and security</vt:lpstr>
      <vt:lpstr>.AGENDA</vt:lpstr>
      <vt:lpstr>. Problem statement</vt:lpstr>
      <vt:lpstr>. Project overview</vt:lpstr>
      <vt:lpstr>. Who are the end users ?</vt:lpstr>
      <vt:lpstr> Your solution and its value propositions</vt:lpstr>
      <vt:lpstr>The solution</vt:lpstr>
      <vt:lpstr>Modelling</vt:lpstr>
      <vt:lpstr>Results</vt:lpstr>
      <vt:lpstr>Project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KRISHNA</dc:creator>
  <cp:lastModifiedBy>ADITYA KRISHNA</cp:lastModifiedBy>
  <cp:revision>2</cp:revision>
  <dcterms:created xsi:type="dcterms:W3CDTF">2024-07-03T13:53:24Z</dcterms:created>
  <dcterms:modified xsi:type="dcterms:W3CDTF">2024-07-03T15:35:45Z</dcterms:modified>
</cp:coreProperties>
</file>