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6" r:id="rId5"/>
    <p:sldId id="257" r:id="rId6"/>
    <p:sldId id="260" r:id="rId7"/>
    <p:sldId id="258"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3174BF-7A2A-4025-8661-906DF0685B07}" v="18" dt="2023-08-21T20:42:29.492"/>
    <p1510:client id="{660EDAD0-ADE6-4F73-9305-E0D1B361389D}" v="137" dt="2023-08-21T14:38:27.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varScale="1">
        <p:scale>
          <a:sx n="63" d="100"/>
          <a:sy n="63" d="100"/>
        </p:scale>
        <p:origin x="80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8/21/2023</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noProof="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p:txBody>
          <a:bodyPr/>
          <a:lstStyle/>
          <a:p>
            <a:fld id="{7B7810A5-1A13-4087-8DFA-155E6E5B5D73}" type="datetimeFigureOut">
              <a:rPr lang="en-US" noProof="0" smtClean="0"/>
              <a:t>8/21/2023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rIns="45720"/>
          <a:lstStyle/>
          <a:p>
            <a:fld id="{600CBFCC-E1FF-473E-BF42-70E7405CF173}" type="slidenum">
              <a:rPr lang="en-US" noProof="0" smtClean="0"/>
              <a:t>‹#›</a:t>
            </a:fld>
            <a:endParaRPr lang="en-US" noProof="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8/21/2023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2608751" y="970410"/>
            <a:ext cx="6466903" cy="5079534"/>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B7810A5-1A13-4087-8DFA-155E6E5B5D73}" type="datetimeFigureOut">
              <a:rPr lang="en-US" noProof="0" smtClean="0"/>
              <a:t>8/21/2023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8/21/2023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hasCustomPrompt="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B7810A5-1A13-4087-8DFA-155E6E5B5D73}" type="datetimeFigureOut">
              <a:rPr lang="en-US" noProof="0" smtClean="0"/>
              <a:t>8/21/2023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en-US" noProof="0" smtClean="0"/>
              <a:t>8/21/2023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666635" y="2851331"/>
            <a:ext cx="3899798" cy="307143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7B7810A5-1A13-4087-8DFA-155E6E5B5D73}" type="datetimeFigureOut">
              <a:rPr lang="en-US" noProof="0" smtClean="0"/>
              <a:t>8/21/2023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en-US" noProof="0" smtClean="0"/>
              <a:t>8/21/2023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en-US" noProof="0" smtClean="0"/>
              <a:t>8/21/2023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8/21/2023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8/21/2023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21.08.2023</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venkatavijay@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i.spacexdata.com/v4/rock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ndex.php?title=List_of_Falcon_9_and_Falcon_Heavy_launches&amp;oldid=102768692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title"/>
          </p:nvPr>
        </p:nvSpPr>
        <p:spPr>
          <a:xfrm>
            <a:off x="1890997" y="1652434"/>
            <a:ext cx="7958331" cy="1077229"/>
          </a:xfrm>
        </p:spPr>
        <p:txBody>
          <a:bodyPr>
            <a:noAutofit/>
          </a:bodyPr>
          <a:lstStyle/>
          <a:p>
            <a:r>
              <a:rPr lang="en-US" sz="3600" dirty="0">
                <a:cs typeface="Arial"/>
              </a:rPr>
              <a:t>Space X Falcon 9 Capstone Project</a:t>
            </a:r>
          </a:p>
        </p:txBody>
      </p:sp>
      <p:sp>
        <p:nvSpPr>
          <p:cNvPr id="4" name="Content Placeholder 3">
            <a:extLst>
              <a:ext uri="{FF2B5EF4-FFF2-40B4-BE49-F238E27FC236}">
                <a16:creationId xmlns:a16="http://schemas.microsoft.com/office/drawing/2014/main" id="{16B88416-EFD2-5F78-B984-EF2FF8CE259C}"/>
              </a:ext>
            </a:extLst>
          </p:cNvPr>
          <p:cNvSpPr>
            <a:spLocks noGrp="1"/>
          </p:cNvSpPr>
          <p:nvPr>
            <p:ph idx="1"/>
          </p:nvPr>
        </p:nvSpPr>
        <p:spPr>
          <a:xfrm>
            <a:off x="1218707" y="3514332"/>
            <a:ext cx="7796540" cy="3050477"/>
          </a:xfrm>
        </p:spPr>
        <p:txBody>
          <a:bodyPr vert="horz" lIns="91440" tIns="45720" rIns="91440" bIns="45720" rtlCol="0" anchor="t">
            <a:normAutofit lnSpcReduction="10000"/>
          </a:bodyPr>
          <a:lstStyle/>
          <a:p>
            <a:pPr marL="344170" indent="-344170"/>
            <a:endParaRPr lang="en-US" dirty="0">
              <a:cs typeface="Arial"/>
            </a:endParaRPr>
          </a:p>
          <a:p>
            <a:pPr marL="344170" indent="-344170"/>
            <a:endParaRPr lang="en-US" dirty="0">
              <a:cs typeface="Arial"/>
            </a:endParaRPr>
          </a:p>
          <a:p>
            <a:pPr marL="344170" indent="-344170"/>
            <a:endParaRPr lang="en-US" dirty="0">
              <a:cs typeface="Arial"/>
            </a:endParaRPr>
          </a:p>
          <a:p>
            <a:pPr marL="344170" indent="-344170"/>
            <a:r>
              <a:rPr lang="en-US" dirty="0">
                <a:cs typeface="Arial"/>
              </a:rPr>
              <a:t>Author: Venkata Nadikatla</a:t>
            </a:r>
          </a:p>
          <a:p>
            <a:pPr marL="344170" indent="-344170"/>
            <a:r>
              <a:rPr lang="en-US" sz="1200" dirty="0">
                <a:cs typeface="Arial"/>
              </a:rPr>
              <a:t>Contact Details: </a:t>
            </a:r>
            <a:r>
              <a:rPr lang="en-US" sz="1200" dirty="0">
                <a:solidFill>
                  <a:srgbClr val="6D9D9B"/>
                </a:solidFill>
                <a:cs typeface="Arial"/>
                <a:hlinkClick r:id="rId3"/>
              </a:rPr>
              <a:t>nvenkatavijay@gmail.com</a:t>
            </a:r>
            <a:endParaRPr lang="en-US" sz="1200" dirty="0">
              <a:latin typeface="Calibri"/>
              <a:cs typeface="Calibri"/>
            </a:endParaRPr>
          </a:p>
          <a:p>
            <a:pPr marL="344170" indent="-344170"/>
            <a:r>
              <a:rPr lang="en-US" sz="1600" dirty="0">
                <a:solidFill>
                  <a:srgbClr val="FFFFFF"/>
                </a:solidFill>
                <a:cs typeface="Arial"/>
              </a:rPr>
              <a:t>Date of the Publication: Aug 23, 2023</a:t>
            </a:r>
          </a:p>
          <a:p>
            <a:pPr marL="344170" indent="-344170">
              <a:buFont typeface="Wingdings"/>
              <a:buChar char="§"/>
            </a:pPr>
            <a:endParaRPr lang="en-US" sz="1200" dirty="0">
              <a:solidFill>
                <a:srgbClr val="6D9D9B"/>
              </a:solidFill>
              <a:cs typeface="Arial"/>
            </a:endParaRPr>
          </a:p>
          <a:p>
            <a:pPr marL="0" indent="0">
              <a:buNone/>
            </a:pPr>
            <a:endParaRPr lang="en-US" dirty="0">
              <a:cs typeface="Arial"/>
            </a:endParaRP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A567-7603-855B-113A-429B5468EAA1}"/>
              </a:ext>
            </a:extLst>
          </p:cNvPr>
          <p:cNvSpPr>
            <a:spLocks noGrp="1"/>
          </p:cNvSpPr>
          <p:nvPr>
            <p:ph type="title"/>
          </p:nvPr>
        </p:nvSpPr>
        <p:spPr>
          <a:xfrm>
            <a:off x="2611808" y="808057"/>
            <a:ext cx="7958331" cy="533064"/>
          </a:xfrm>
        </p:spPr>
        <p:txBody>
          <a:bodyPr>
            <a:normAutofit/>
          </a:bodyPr>
          <a:lstStyle/>
          <a:p>
            <a:pPr algn="l"/>
            <a:r>
              <a:rPr lang="en-US" sz="2800" dirty="0"/>
              <a:t>3(</a:t>
            </a:r>
            <a:r>
              <a:rPr lang="en-US" sz="2800" dirty="0" err="1"/>
              <a:t>a&amp;b</a:t>
            </a:r>
            <a:r>
              <a:rPr lang="en-US" sz="2800" dirty="0"/>
              <a:t>). EDA with Visualization matplotlib &amp; </a:t>
            </a:r>
            <a:r>
              <a:rPr lang="en-US" sz="2800" dirty="0" err="1"/>
              <a:t>sns</a:t>
            </a:r>
            <a:r>
              <a:rPr lang="en-US" sz="2800" dirty="0"/>
              <a:t> </a:t>
            </a:r>
          </a:p>
        </p:txBody>
      </p:sp>
      <p:sp>
        <p:nvSpPr>
          <p:cNvPr id="3" name="Content Placeholder 2">
            <a:extLst>
              <a:ext uri="{FF2B5EF4-FFF2-40B4-BE49-F238E27FC236}">
                <a16:creationId xmlns:a16="http://schemas.microsoft.com/office/drawing/2014/main" id="{4C4BD78B-B9C8-49BE-B11E-B67378F6ED71}"/>
              </a:ext>
            </a:extLst>
          </p:cNvPr>
          <p:cNvSpPr>
            <a:spLocks noGrp="1"/>
          </p:cNvSpPr>
          <p:nvPr>
            <p:ph idx="1"/>
          </p:nvPr>
        </p:nvSpPr>
        <p:spPr>
          <a:xfrm>
            <a:off x="2773599" y="1341121"/>
            <a:ext cx="7796540" cy="5374639"/>
          </a:xfrm>
        </p:spPr>
        <p:txBody>
          <a:bodyPr>
            <a:normAutofit/>
          </a:bodyPr>
          <a:lstStyle/>
          <a:p>
            <a:r>
              <a:rPr lang="en-US" sz="1200" dirty="0"/>
              <a:t>Libraries – Pandas, </a:t>
            </a:r>
            <a:r>
              <a:rPr lang="en-US" sz="1200" dirty="0" err="1"/>
              <a:t>numpy</a:t>
            </a:r>
            <a:r>
              <a:rPr lang="en-US" sz="1200" dirty="0"/>
              <a:t>, </a:t>
            </a:r>
            <a:r>
              <a:rPr lang="en-US" sz="1200" dirty="0" err="1"/>
              <a:t>matplotlib.pyplot</a:t>
            </a:r>
            <a:r>
              <a:rPr lang="en-US" sz="1200" dirty="0"/>
              <a:t>, seaborn</a:t>
            </a:r>
          </a:p>
          <a:p>
            <a:r>
              <a:rPr lang="en-US" sz="1200" dirty="0"/>
              <a:t>Observing relationship between launch sites and their payload mass</a:t>
            </a:r>
          </a:p>
          <a:p>
            <a:pPr marL="0" indent="0">
              <a:buNone/>
            </a:pPr>
            <a:endParaRPr lang="en-US" sz="1200" dirty="0"/>
          </a:p>
          <a:p>
            <a:endParaRPr lang="en-US" sz="1200" dirty="0"/>
          </a:p>
          <a:p>
            <a:endParaRPr lang="en-US" sz="1200" dirty="0"/>
          </a:p>
          <a:p>
            <a:r>
              <a:rPr lang="en-US" sz="1200" dirty="0"/>
              <a:t>Note: If you observe payload vs. launch site scatter point chart you will find for the VAFB-SLC launch site there are no rockets launched for heavy payload mass(greater than 10000).</a:t>
            </a:r>
          </a:p>
          <a:p>
            <a:r>
              <a:rPr lang="en-US" sz="1200" dirty="0"/>
              <a:t>During the Visualization analysis, identified the success rate has been increasing since 2013</a:t>
            </a:r>
          </a:p>
          <a:p>
            <a:endParaRPr lang="en-US" sz="1200" dirty="0"/>
          </a:p>
          <a:p>
            <a:endParaRPr lang="en-US" sz="1200" dirty="0"/>
          </a:p>
        </p:txBody>
      </p:sp>
      <p:pic>
        <p:nvPicPr>
          <p:cNvPr id="7" name="Picture 6">
            <a:extLst>
              <a:ext uri="{FF2B5EF4-FFF2-40B4-BE49-F238E27FC236}">
                <a16:creationId xmlns:a16="http://schemas.microsoft.com/office/drawing/2014/main" id="{8791B877-876F-854E-9ECF-426D27BF7335}"/>
              </a:ext>
            </a:extLst>
          </p:cNvPr>
          <p:cNvPicPr>
            <a:picLocks noChangeAspect="1"/>
          </p:cNvPicPr>
          <p:nvPr/>
        </p:nvPicPr>
        <p:blipFill>
          <a:blip r:embed="rId2"/>
          <a:stretch>
            <a:fillRect/>
          </a:stretch>
        </p:blipFill>
        <p:spPr>
          <a:xfrm>
            <a:off x="3200400" y="3001416"/>
            <a:ext cx="6218001" cy="1418008"/>
          </a:xfrm>
          <a:prstGeom prst="rect">
            <a:avLst/>
          </a:prstGeom>
        </p:spPr>
      </p:pic>
      <p:pic>
        <p:nvPicPr>
          <p:cNvPr id="9" name="Picture 8">
            <a:extLst>
              <a:ext uri="{FF2B5EF4-FFF2-40B4-BE49-F238E27FC236}">
                <a16:creationId xmlns:a16="http://schemas.microsoft.com/office/drawing/2014/main" id="{3065B614-8AD7-943E-D620-84133CBC4A79}"/>
              </a:ext>
            </a:extLst>
          </p:cNvPr>
          <p:cNvPicPr>
            <a:picLocks noChangeAspect="1"/>
          </p:cNvPicPr>
          <p:nvPr/>
        </p:nvPicPr>
        <p:blipFill>
          <a:blip r:embed="rId3"/>
          <a:stretch>
            <a:fillRect/>
          </a:stretch>
        </p:blipFill>
        <p:spPr>
          <a:xfrm>
            <a:off x="3527060" y="5394960"/>
            <a:ext cx="2146710" cy="1334864"/>
          </a:xfrm>
          <a:prstGeom prst="rect">
            <a:avLst/>
          </a:prstGeom>
        </p:spPr>
      </p:pic>
    </p:spTree>
    <p:extLst>
      <p:ext uri="{BB962C8B-B14F-4D97-AF65-F5344CB8AC3E}">
        <p14:creationId xmlns:p14="http://schemas.microsoft.com/office/powerpoint/2010/main" val="1913142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2628-32C8-1FD3-63AE-12C6C6A49374}"/>
              </a:ext>
            </a:extLst>
          </p:cNvPr>
          <p:cNvSpPr>
            <a:spLocks noGrp="1"/>
          </p:cNvSpPr>
          <p:nvPr>
            <p:ph type="title"/>
          </p:nvPr>
        </p:nvSpPr>
        <p:spPr/>
        <p:txBody>
          <a:bodyPr>
            <a:normAutofit/>
          </a:bodyPr>
          <a:lstStyle/>
          <a:p>
            <a:pPr algn="l"/>
            <a:r>
              <a:rPr lang="en-US" sz="3600" dirty="0"/>
              <a:t>3(c). EDA with Visualization- Folium</a:t>
            </a:r>
            <a:endParaRPr lang="en-US" dirty="0"/>
          </a:p>
        </p:txBody>
      </p:sp>
      <p:sp>
        <p:nvSpPr>
          <p:cNvPr id="3" name="Content Placeholder 2">
            <a:extLst>
              <a:ext uri="{FF2B5EF4-FFF2-40B4-BE49-F238E27FC236}">
                <a16:creationId xmlns:a16="http://schemas.microsoft.com/office/drawing/2014/main" id="{6A15D899-4804-6AB1-4A35-01463A6F0022}"/>
              </a:ext>
            </a:extLst>
          </p:cNvPr>
          <p:cNvSpPr>
            <a:spLocks noGrp="1"/>
          </p:cNvSpPr>
          <p:nvPr>
            <p:ph idx="1"/>
          </p:nvPr>
        </p:nvSpPr>
        <p:spPr>
          <a:xfrm>
            <a:off x="2773599" y="1341120"/>
            <a:ext cx="7796540" cy="5516880"/>
          </a:xfrm>
        </p:spPr>
        <p:txBody>
          <a:bodyPr>
            <a:normAutofit/>
          </a:bodyPr>
          <a:lstStyle/>
          <a:p>
            <a:r>
              <a:rPr lang="en-US" sz="1200" dirty="0"/>
              <a:t>Libraries &amp; modules – pandas, folium, </a:t>
            </a:r>
            <a:r>
              <a:rPr lang="en-US" sz="1200" dirty="0" err="1"/>
              <a:t>MarkerCluster</a:t>
            </a:r>
            <a:r>
              <a:rPr lang="en-US" sz="1200" dirty="0"/>
              <a:t>, </a:t>
            </a:r>
            <a:r>
              <a:rPr lang="en-US" sz="1200" dirty="0" err="1"/>
              <a:t>MousePosition</a:t>
            </a:r>
            <a:r>
              <a:rPr lang="en-US" sz="1200" dirty="0"/>
              <a:t>, </a:t>
            </a:r>
            <a:r>
              <a:rPr lang="en-US" sz="1200" dirty="0" err="1"/>
              <a:t>DivIcon</a:t>
            </a:r>
            <a:endParaRPr lang="en-US" sz="1200" dirty="0"/>
          </a:p>
          <a:p>
            <a:r>
              <a:rPr lang="en-US" sz="1200" dirty="0"/>
              <a:t>After extracting the data, gathered the coordinates for each site</a:t>
            </a:r>
          </a:p>
          <a:p>
            <a:r>
              <a:rPr lang="en-US" sz="1200" dirty="0"/>
              <a:t>Use the </a:t>
            </a:r>
            <a:r>
              <a:rPr lang="en-US" sz="1200" dirty="0" err="1"/>
              <a:t>folium.Map</a:t>
            </a:r>
            <a:r>
              <a:rPr lang="en-US" sz="1200" dirty="0"/>
              <a:t> method to pull the NASA </a:t>
            </a:r>
            <a:r>
              <a:rPr lang="en-US" sz="1200" dirty="0" err="1"/>
              <a:t>johnson</a:t>
            </a:r>
            <a:r>
              <a:rPr lang="en-US" sz="1200" dirty="0"/>
              <a:t> space center</a:t>
            </a:r>
          </a:p>
          <a:p>
            <a:r>
              <a:rPr lang="en-US" sz="1200" dirty="0"/>
              <a:t>Mark all launch sites on a map</a:t>
            </a:r>
          </a:p>
          <a:p>
            <a:r>
              <a:rPr lang="en-US" sz="1200" dirty="0"/>
              <a:t>Mark all the success and failure launch outcomes for each site on map</a:t>
            </a:r>
          </a:p>
          <a:p>
            <a:r>
              <a:rPr lang="en-US" sz="1200" dirty="0"/>
              <a:t>Mark the distance between a launch site to its nearest locations such as, railways, coastal line, and cities. These are done using functions from folium </a:t>
            </a:r>
            <a:r>
              <a:rPr lang="en-US" sz="1200" dirty="0" err="1"/>
              <a:t>add_child</a:t>
            </a:r>
            <a:r>
              <a:rPr lang="en-US" sz="1200" dirty="0"/>
              <a:t>, </a:t>
            </a:r>
            <a:r>
              <a:rPr lang="en-US" sz="1200" dirty="0" err="1"/>
              <a:t>markerclusters</a:t>
            </a:r>
            <a:r>
              <a:rPr lang="en-US" sz="1200" dirty="0"/>
              <a:t>, </a:t>
            </a:r>
            <a:r>
              <a:rPr lang="en-US" sz="1200" dirty="0" err="1"/>
              <a:t>mousposition</a:t>
            </a:r>
            <a:r>
              <a:rPr lang="en-US" sz="1200" dirty="0"/>
              <a:t>, and folium plugins</a:t>
            </a:r>
          </a:p>
          <a:p>
            <a:r>
              <a:rPr lang="en-US" sz="1200" dirty="0"/>
              <a:t>Example map shown below with distance from launch site to railway, nearest highway, costal line, and nearest city. </a:t>
            </a:r>
          </a:p>
          <a:p>
            <a:endParaRPr lang="en-US" sz="1200" dirty="0"/>
          </a:p>
          <a:p>
            <a:endParaRPr lang="en-US" sz="1200" dirty="0"/>
          </a:p>
          <a:p>
            <a:pPr marL="0" indent="0">
              <a:buNone/>
            </a:pPr>
            <a:endParaRPr lang="en-US" sz="1200" dirty="0"/>
          </a:p>
          <a:p>
            <a:r>
              <a:rPr lang="en-US" sz="1200" dirty="0"/>
              <a:t>Most nearest location from the launch site is highway, coastal line, railway. City is almost 8miles away from the launch site. </a:t>
            </a:r>
          </a:p>
          <a:p>
            <a:endParaRPr lang="en-US" sz="1200" dirty="0"/>
          </a:p>
        </p:txBody>
      </p:sp>
      <p:pic>
        <p:nvPicPr>
          <p:cNvPr id="7" name="Picture 6">
            <a:extLst>
              <a:ext uri="{FF2B5EF4-FFF2-40B4-BE49-F238E27FC236}">
                <a16:creationId xmlns:a16="http://schemas.microsoft.com/office/drawing/2014/main" id="{88D991C3-71C0-C50E-86AF-7F5168E4EA4E}"/>
              </a:ext>
            </a:extLst>
          </p:cNvPr>
          <p:cNvPicPr>
            <a:picLocks noChangeAspect="1"/>
          </p:cNvPicPr>
          <p:nvPr/>
        </p:nvPicPr>
        <p:blipFill>
          <a:blip r:embed="rId2"/>
          <a:stretch>
            <a:fillRect/>
          </a:stretch>
        </p:blipFill>
        <p:spPr>
          <a:xfrm>
            <a:off x="4595603" y="4709708"/>
            <a:ext cx="3000794" cy="1238423"/>
          </a:xfrm>
          <a:prstGeom prst="rect">
            <a:avLst/>
          </a:prstGeom>
        </p:spPr>
      </p:pic>
    </p:spTree>
    <p:extLst>
      <p:ext uri="{BB962C8B-B14F-4D97-AF65-F5344CB8AC3E}">
        <p14:creationId xmlns:p14="http://schemas.microsoft.com/office/powerpoint/2010/main" val="1481548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A3D6-6958-555B-378E-23D3AA53164B}"/>
              </a:ext>
            </a:extLst>
          </p:cNvPr>
          <p:cNvSpPr>
            <a:spLocks noGrp="1"/>
          </p:cNvSpPr>
          <p:nvPr>
            <p:ph type="title"/>
          </p:nvPr>
        </p:nvSpPr>
        <p:spPr>
          <a:xfrm>
            <a:off x="2611808" y="808057"/>
            <a:ext cx="7958331" cy="624504"/>
          </a:xfrm>
        </p:spPr>
        <p:txBody>
          <a:bodyPr>
            <a:normAutofit/>
          </a:bodyPr>
          <a:lstStyle/>
          <a:p>
            <a:pPr algn="l"/>
            <a:r>
              <a:rPr lang="en-US" sz="2800" dirty="0"/>
              <a:t>3(d). EDA with Visualization - Dash</a:t>
            </a:r>
          </a:p>
        </p:txBody>
      </p:sp>
      <p:sp>
        <p:nvSpPr>
          <p:cNvPr id="3" name="Content Placeholder 2">
            <a:extLst>
              <a:ext uri="{FF2B5EF4-FFF2-40B4-BE49-F238E27FC236}">
                <a16:creationId xmlns:a16="http://schemas.microsoft.com/office/drawing/2014/main" id="{A2262597-6433-0DF6-5CEA-E1247BE59205}"/>
              </a:ext>
            </a:extLst>
          </p:cNvPr>
          <p:cNvSpPr>
            <a:spLocks noGrp="1"/>
          </p:cNvSpPr>
          <p:nvPr>
            <p:ph idx="1"/>
          </p:nvPr>
        </p:nvSpPr>
        <p:spPr>
          <a:xfrm>
            <a:off x="2773599" y="1290320"/>
            <a:ext cx="7796540" cy="5364480"/>
          </a:xfrm>
        </p:spPr>
        <p:txBody>
          <a:bodyPr>
            <a:normAutofit/>
          </a:bodyPr>
          <a:lstStyle/>
          <a:p>
            <a:endParaRPr lang="en-US" sz="1200" dirty="0"/>
          </a:p>
          <a:p>
            <a:r>
              <a:rPr lang="en-US" sz="1200" dirty="0"/>
              <a:t>In this lab, we are </a:t>
            </a:r>
            <a:r>
              <a:rPr lang="en-US" sz="1200" b="0" i="0" dirty="0">
                <a:solidFill>
                  <a:srgbClr val="FFFFFF"/>
                </a:solidFill>
                <a:effectLst/>
                <a:ea typeface="Microsoft YaHei" panose="020B0503020204020204" pitchFamily="34" charset="-122"/>
              </a:rPr>
              <a:t>building a </a:t>
            </a:r>
            <a:r>
              <a:rPr lang="en-US" sz="1200" b="0" i="0" dirty="0" err="1">
                <a:solidFill>
                  <a:srgbClr val="FFFFFF"/>
                </a:solidFill>
                <a:effectLst/>
                <a:ea typeface="Microsoft YaHei" panose="020B0503020204020204" pitchFamily="34" charset="-122"/>
              </a:rPr>
              <a:t>Plotly</a:t>
            </a:r>
            <a:r>
              <a:rPr lang="en-US" sz="1200" b="0" i="0" dirty="0">
                <a:solidFill>
                  <a:srgbClr val="FFFFFF"/>
                </a:solidFill>
                <a:effectLst/>
                <a:ea typeface="Microsoft YaHei" panose="020B0503020204020204" pitchFamily="34" charset="-122"/>
              </a:rPr>
              <a:t> Dash application for users to perform interactive visual analytics on SpaceX launch data in real-time.</a:t>
            </a:r>
          </a:p>
          <a:p>
            <a:r>
              <a:rPr lang="en-US" sz="1100" b="0" i="0" dirty="0">
                <a:solidFill>
                  <a:srgbClr val="FFFFFF"/>
                </a:solidFill>
                <a:effectLst/>
                <a:latin typeface="Microsoft YaHei" panose="020B0503020204020204" pitchFamily="34" charset="-122"/>
                <a:ea typeface="Microsoft YaHei" panose="020B0503020204020204" pitchFamily="34" charset="-122"/>
              </a:rPr>
              <a:t>This dashboard application contains input components such as a dropdown list and a range slider to</a:t>
            </a:r>
            <a:br>
              <a:rPr lang="en-US" sz="1100" dirty="0"/>
            </a:br>
            <a:r>
              <a:rPr lang="en-US" sz="1100" b="0" i="0" dirty="0">
                <a:solidFill>
                  <a:srgbClr val="FFFFFF"/>
                </a:solidFill>
                <a:effectLst/>
                <a:latin typeface="Microsoft YaHei" panose="020B0503020204020204" pitchFamily="34" charset="-122"/>
                <a:ea typeface="Microsoft YaHei" panose="020B0503020204020204" pitchFamily="34" charset="-122"/>
              </a:rPr>
              <a:t>interact with a pie chart and a scatter point chart.</a:t>
            </a:r>
          </a:p>
          <a:p>
            <a:r>
              <a:rPr lang="en-US" sz="1100" dirty="0">
                <a:solidFill>
                  <a:srgbClr val="FFFFFF"/>
                </a:solidFill>
                <a:latin typeface="Microsoft YaHei" panose="020B0503020204020204" pitchFamily="34" charset="-122"/>
                <a:ea typeface="Microsoft YaHei" panose="020B0503020204020204" pitchFamily="34" charset="-122"/>
              </a:rPr>
              <a:t>Added dropdown input component to see the launch sites as a dropdown item.</a:t>
            </a:r>
          </a:p>
          <a:p>
            <a:r>
              <a:rPr lang="en-US" sz="1100" dirty="0">
                <a:solidFill>
                  <a:srgbClr val="FFFFFF"/>
                </a:solidFill>
                <a:latin typeface="Microsoft YaHei" panose="020B0503020204020204" pitchFamily="34" charset="-122"/>
                <a:ea typeface="Microsoft YaHei" panose="020B0503020204020204" pitchFamily="34" charset="-122"/>
              </a:rPr>
              <a:t>Added callback function to render based on selected drop down. This function resulted as a pie chart</a:t>
            </a:r>
          </a:p>
          <a:p>
            <a:r>
              <a:rPr lang="en-US" sz="1100" dirty="0">
                <a:solidFill>
                  <a:srgbClr val="FFFFFF"/>
                </a:solidFill>
                <a:latin typeface="Microsoft YaHei" panose="020B0503020204020204" pitchFamily="34" charset="-122"/>
                <a:ea typeface="Microsoft YaHei" panose="020B0503020204020204" pitchFamily="34" charset="-122"/>
              </a:rPr>
              <a:t>Added a pay range slider to select payload. This function gives the range of payload mass interactive </a:t>
            </a:r>
          </a:p>
          <a:p>
            <a:r>
              <a:rPr lang="en-US" sz="1200" dirty="0"/>
              <a:t>Added a callback function to render the scatter plot. This resulted a scatter plot with pay range slider interaction </a:t>
            </a:r>
          </a:p>
          <a:p>
            <a:r>
              <a:rPr lang="en-US" sz="1200" dirty="0"/>
              <a:t>CCAFS LC-40  has largest and highest successful launches</a:t>
            </a:r>
          </a:p>
          <a:p>
            <a:r>
              <a:rPr lang="en-US" sz="1200" dirty="0"/>
              <a:t>Payload range from 0-5000 has highest launch success rate</a:t>
            </a:r>
          </a:p>
          <a:p>
            <a:r>
              <a:rPr lang="en-US" sz="1200" dirty="0"/>
              <a:t>Payload range from 7500-10000 has lowest launch success rate</a:t>
            </a:r>
          </a:p>
          <a:p>
            <a:r>
              <a:rPr lang="en-US" sz="1200" dirty="0"/>
              <a:t>FT – F9 Booster version has the highest success rate. </a:t>
            </a:r>
          </a:p>
          <a:p>
            <a:endParaRPr lang="en-US" sz="1200" dirty="0"/>
          </a:p>
          <a:p>
            <a:endParaRPr lang="en-US" sz="1200" dirty="0"/>
          </a:p>
        </p:txBody>
      </p:sp>
    </p:spTree>
    <p:extLst>
      <p:ext uri="{BB962C8B-B14F-4D97-AF65-F5344CB8AC3E}">
        <p14:creationId xmlns:p14="http://schemas.microsoft.com/office/powerpoint/2010/main" val="146751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EC2D-812B-4A05-0C15-C752EB950BE4}"/>
              </a:ext>
            </a:extLst>
          </p:cNvPr>
          <p:cNvSpPr>
            <a:spLocks noGrp="1"/>
          </p:cNvSpPr>
          <p:nvPr>
            <p:ph type="title"/>
          </p:nvPr>
        </p:nvSpPr>
        <p:spPr>
          <a:xfrm>
            <a:off x="2611808" y="808057"/>
            <a:ext cx="7958331" cy="563544"/>
          </a:xfrm>
        </p:spPr>
        <p:txBody>
          <a:bodyPr>
            <a:normAutofit/>
          </a:bodyPr>
          <a:lstStyle/>
          <a:p>
            <a:pPr algn="l"/>
            <a:r>
              <a:rPr lang="en-US" sz="2800" dirty="0"/>
              <a:t>3(d). EDA with Visualization – Dash (continue)</a:t>
            </a:r>
          </a:p>
        </p:txBody>
      </p:sp>
      <p:sp>
        <p:nvSpPr>
          <p:cNvPr id="7" name="Content Placeholder 6">
            <a:extLst>
              <a:ext uri="{FF2B5EF4-FFF2-40B4-BE49-F238E27FC236}">
                <a16:creationId xmlns:a16="http://schemas.microsoft.com/office/drawing/2014/main" id="{A5C38602-932D-2029-D6D6-485434982CC2}"/>
              </a:ext>
            </a:extLst>
          </p:cNvPr>
          <p:cNvSpPr>
            <a:spLocks noGrp="1"/>
          </p:cNvSpPr>
          <p:nvPr>
            <p:ph idx="1"/>
          </p:nvPr>
        </p:nvSpPr>
        <p:spPr>
          <a:xfrm>
            <a:off x="2773599" y="1300480"/>
            <a:ext cx="7796540" cy="4749464"/>
          </a:xfrm>
        </p:spPr>
        <p:txBody>
          <a:bodyPr>
            <a:normAutofit/>
          </a:bodyPr>
          <a:lstStyle/>
          <a:p>
            <a:endParaRPr lang="en-US" sz="1200" dirty="0"/>
          </a:p>
          <a:p>
            <a:r>
              <a:rPr lang="en-US" sz="1200" dirty="0"/>
              <a:t>The chart below shows the KSC LC-39A has the success rate in pie chart (blue as success rate of 76.9%)</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11" name="Picture 10">
            <a:extLst>
              <a:ext uri="{FF2B5EF4-FFF2-40B4-BE49-F238E27FC236}">
                <a16:creationId xmlns:a16="http://schemas.microsoft.com/office/drawing/2014/main" id="{2DE5E30C-2B46-5587-6A27-C81545B54581}"/>
              </a:ext>
            </a:extLst>
          </p:cNvPr>
          <p:cNvPicPr>
            <a:picLocks noChangeAspect="1"/>
          </p:cNvPicPr>
          <p:nvPr/>
        </p:nvPicPr>
        <p:blipFill>
          <a:blip r:embed="rId2"/>
          <a:stretch>
            <a:fillRect/>
          </a:stretch>
        </p:blipFill>
        <p:spPr>
          <a:xfrm>
            <a:off x="3210560" y="2047577"/>
            <a:ext cx="7095279" cy="3509943"/>
          </a:xfrm>
          <a:prstGeom prst="rect">
            <a:avLst/>
          </a:prstGeom>
        </p:spPr>
      </p:pic>
    </p:spTree>
    <p:extLst>
      <p:ext uri="{BB962C8B-B14F-4D97-AF65-F5344CB8AC3E}">
        <p14:creationId xmlns:p14="http://schemas.microsoft.com/office/powerpoint/2010/main" val="391518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09E9-15C5-ADCB-AA04-4C3ABA5861DA}"/>
              </a:ext>
            </a:extLst>
          </p:cNvPr>
          <p:cNvSpPr>
            <a:spLocks noGrp="1"/>
          </p:cNvSpPr>
          <p:nvPr>
            <p:ph type="title"/>
          </p:nvPr>
        </p:nvSpPr>
        <p:spPr>
          <a:xfrm>
            <a:off x="2611808" y="808057"/>
            <a:ext cx="7958331" cy="644824"/>
          </a:xfrm>
        </p:spPr>
        <p:txBody>
          <a:bodyPr>
            <a:normAutofit/>
          </a:bodyPr>
          <a:lstStyle/>
          <a:p>
            <a:pPr algn="l"/>
            <a:r>
              <a:rPr lang="en-US" sz="2800" dirty="0"/>
              <a:t>3(d). EDA with Visualization – Dash (continue)</a:t>
            </a:r>
          </a:p>
        </p:txBody>
      </p:sp>
      <p:sp>
        <p:nvSpPr>
          <p:cNvPr id="3" name="Content Placeholder 2">
            <a:extLst>
              <a:ext uri="{FF2B5EF4-FFF2-40B4-BE49-F238E27FC236}">
                <a16:creationId xmlns:a16="http://schemas.microsoft.com/office/drawing/2014/main" id="{986287D8-2C74-2365-8F12-E671CA3E8930}"/>
              </a:ext>
            </a:extLst>
          </p:cNvPr>
          <p:cNvSpPr>
            <a:spLocks noGrp="1"/>
          </p:cNvSpPr>
          <p:nvPr>
            <p:ph idx="1"/>
          </p:nvPr>
        </p:nvSpPr>
        <p:spPr>
          <a:xfrm>
            <a:off x="2773599" y="1249680"/>
            <a:ext cx="7796540" cy="4800264"/>
          </a:xfrm>
        </p:spPr>
        <p:txBody>
          <a:bodyPr>
            <a:normAutofit/>
          </a:bodyPr>
          <a:lstStyle/>
          <a:p>
            <a:r>
              <a:rPr lang="en-US" sz="1200" dirty="0"/>
              <a:t>The chart below shows the Payload range from 0-5000 has highest launch success rate in scatter chart</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pPr marL="0" indent="0">
              <a:buNone/>
            </a:pPr>
            <a:endParaRPr lang="en-US" sz="1200" dirty="0"/>
          </a:p>
          <a:p>
            <a:endParaRPr lang="en-US" sz="1200" dirty="0"/>
          </a:p>
        </p:txBody>
      </p:sp>
      <p:pic>
        <p:nvPicPr>
          <p:cNvPr id="5" name="Picture 4">
            <a:extLst>
              <a:ext uri="{FF2B5EF4-FFF2-40B4-BE49-F238E27FC236}">
                <a16:creationId xmlns:a16="http://schemas.microsoft.com/office/drawing/2014/main" id="{EDC47685-0BC6-5297-976A-5C3F44ACC6CE}"/>
              </a:ext>
            </a:extLst>
          </p:cNvPr>
          <p:cNvPicPr>
            <a:picLocks noChangeAspect="1"/>
          </p:cNvPicPr>
          <p:nvPr/>
        </p:nvPicPr>
        <p:blipFill>
          <a:blip r:embed="rId2"/>
          <a:stretch>
            <a:fillRect/>
          </a:stretch>
        </p:blipFill>
        <p:spPr>
          <a:xfrm>
            <a:off x="3139355" y="1834126"/>
            <a:ext cx="6980006" cy="3591493"/>
          </a:xfrm>
          <a:prstGeom prst="rect">
            <a:avLst/>
          </a:prstGeom>
        </p:spPr>
      </p:pic>
    </p:spTree>
    <p:extLst>
      <p:ext uri="{BB962C8B-B14F-4D97-AF65-F5344CB8AC3E}">
        <p14:creationId xmlns:p14="http://schemas.microsoft.com/office/powerpoint/2010/main" val="1046156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2547-4425-BA24-864F-A696207A55F6}"/>
              </a:ext>
            </a:extLst>
          </p:cNvPr>
          <p:cNvSpPr>
            <a:spLocks noGrp="1"/>
          </p:cNvSpPr>
          <p:nvPr>
            <p:ph type="title"/>
          </p:nvPr>
        </p:nvSpPr>
        <p:spPr>
          <a:xfrm>
            <a:off x="2611808" y="808057"/>
            <a:ext cx="7958331" cy="492424"/>
          </a:xfrm>
        </p:spPr>
        <p:txBody>
          <a:bodyPr>
            <a:normAutofit/>
          </a:bodyPr>
          <a:lstStyle/>
          <a:p>
            <a:pPr algn="l"/>
            <a:r>
              <a:rPr lang="en-US" sz="2800" dirty="0"/>
              <a:t>4. Machine Learning</a:t>
            </a:r>
          </a:p>
        </p:txBody>
      </p:sp>
      <p:sp>
        <p:nvSpPr>
          <p:cNvPr id="3" name="Content Placeholder 2">
            <a:extLst>
              <a:ext uri="{FF2B5EF4-FFF2-40B4-BE49-F238E27FC236}">
                <a16:creationId xmlns:a16="http://schemas.microsoft.com/office/drawing/2014/main" id="{44AFDAD5-7E4F-6335-B4A7-14E096A5D6A1}"/>
              </a:ext>
            </a:extLst>
          </p:cNvPr>
          <p:cNvSpPr>
            <a:spLocks noGrp="1"/>
          </p:cNvSpPr>
          <p:nvPr>
            <p:ph idx="1"/>
          </p:nvPr>
        </p:nvSpPr>
        <p:spPr>
          <a:xfrm>
            <a:off x="2773599" y="1300481"/>
            <a:ext cx="7796540" cy="4749463"/>
          </a:xfrm>
        </p:spPr>
        <p:txBody>
          <a:bodyPr>
            <a:normAutofit/>
          </a:bodyPr>
          <a:lstStyle/>
          <a:p>
            <a:endParaRPr lang="en-US" sz="1200" dirty="0"/>
          </a:p>
          <a:p>
            <a:endParaRPr lang="en-US" sz="1200" dirty="0"/>
          </a:p>
          <a:p>
            <a:r>
              <a:rPr lang="en-US" sz="1200" dirty="0"/>
              <a:t>Find best hyperparameter for SVM, Classification Tree, and Logistic Regression</a:t>
            </a:r>
          </a:p>
          <a:p>
            <a:r>
              <a:rPr lang="en-US" sz="1200" dirty="0"/>
              <a:t>Libraries and Modules – Pandas, </a:t>
            </a:r>
            <a:r>
              <a:rPr lang="en-US" sz="1200" dirty="0" err="1"/>
              <a:t>numpy</a:t>
            </a:r>
            <a:r>
              <a:rPr lang="en-US" sz="1200" dirty="0"/>
              <a:t>, </a:t>
            </a:r>
            <a:r>
              <a:rPr lang="en-US" sz="1200" dirty="0" err="1"/>
              <a:t>matplotlib.pyplot</a:t>
            </a:r>
            <a:r>
              <a:rPr lang="en-US" sz="1200" dirty="0"/>
              <a:t>, </a:t>
            </a:r>
            <a:r>
              <a:rPr lang="en-US" sz="1200" dirty="0" err="1"/>
              <a:t>sns</a:t>
            </a:r>
            <a:r>
              <a:rPr lang="en-US" sz="1200" dirty="0"/>
              <a:t>, </a:t>
            </a:r>
            <a:r>
              <a:rPr lang="en-US" sz="1200" dirty="0" err="1"/>
              <a:t>sklearn</a:t>
            </a:r>
            <a:r>
              <a:rPr lang="en-US" sz="1200" dirty="0"/>
              <a:t> (</a:t>
            </a:r>
            <a:r>
              <a:rPr lang="en-US" sz="1200" dirty="0" err="1"/>
              <a:t>train_test_split</a:t>
            </a:r>
            <a:r>
              <a:rPr lang="en-US" sz="1200" dirty="0"/>
              <a:t>, </a:t>
            </a:r>
            <a:r>
              <a:rPr lang="en-US" sz="1200" dirty="0" err="1"/>
              <a:t>GridSearchCV</a:t>
            </a:r>
            <a:r>
              <a:rPr lang="en-US" sz="1200" dirty="0"/>
              <a:t>, Logistic Regression, SVC, </a:t>
            </a:r>
            <a:r>
              <a:rPr lang="en-US" sz="1200" dirty="0" err="1"/>
              <a:t>DecisionTreeClassifier</a:t>
            </a:r>
            <a:r>
              <a:rPr lang="en-US" sz="1200" dirty="0"/>
              <a:t>, </a:t>
            </a:r>
            <a:r>
              <a:rPr lang="en-US" sz="1200" dirty="0" err="1"/>
              <a:t>confusion_matrix</a:t>
            </a:r>
            <a:r>
              <a:rPr lang="en-US" sz="1200" dirty="0"/>
              <a:t>, and </a:t>
            </a:r>
            <a:r>
              <a:rPr lang="en-US" sz="1200" dirty="0" err="1"/>
              <a:t>KNeighborsClassifier</a:t>
            </a:r>
            <a:r>
              <a:rPr lang="en-US" sz="1200" dirty="0"/>
              <a:t>)</a:t>
            </a:r>
          </a:p>
          <a:p>
            <a:r>
              <a:rPr lang="en-US" sz="1200" dirty="0"/>
              <a:t>Standardize the data using </a:t>
            </a:r>
            <a:r>
              <a:rPr lang="en-US" sz="1200" dirty="0" err="1"/>
              <a:t>StandardScaler</a:t>
            </a:r>
            <a:r>
              <a:rPr lang="en-US" sz="1200" dirty="0"/>
              <a:t> and fit the data and reassign it to the variable X using the transform method. </a:t>
            </a:r>
          </a:p>
          <a:p>
            <a:r>
              <a:rPr lang="en-US" sz="1200" b="0" i="0" dirty="0">
                <a:effectLst/>
              </a:rPr>
              <a:t>Fit the model on the training set. </a:t>
            </a:r>
          </a:p>
          <a:p>
            <a:r>
              <a:rPr lang="en-US" sz="1200" dirty="0"/>
              <a:t>Find the best combination of hyperparameters for each model using </a:t>
            </a:r>
            <a:r>
              <a:rPr lang="en-US" sz="1200" dirty="0" err="1"/>
              <a:t>GridSearchCV</a:t>
            </a:r>
            <a:endParaRPr lang="en-US" sz="1200" b="0" i="0" dirty="0">
              <a:effectLst/>
            </a:endParaRPr>
          </a:p>
          <a:p>
            <a:r>
              <a:rPr lang="en-US" sz="1200" b="0" i="0" dirty="0">
                <a:effectLst/>
              </a:rPr>
              <a:t>Putting the results of all 4 models side by side, we can see that they all share the same accuracy score and confusion matrix (shown in nex</a:t>
            </a:r>
            <a:r>
              <a:rPr lang="en-US" sz="1200" dirty="0"/>
              <a:t>t slide) </a:t>
            </a:r>
            <a:r>
              <a:rPr lang="en-US" sz="1200" b="0" i="0" dirty="0">
                <a:effectLst/>
              </a:rPr>
              <a:t>when tested on the test set. Therefore, their </a:t>
            </a:r>
            <a:r>
              <a:rPr lang="en-US" sz="1200" b="0" i="0" dirty="0" err="1">
                <a:effectLst/>
              </a:rPr>
              <a:t>GridSearchCV</a:t>
            </a:r>
            <a:r>
              <a:rPr lang="en-US" sz="1200" b="0" i="0" dirty="0">
                <a:effectLst/>
              </a:rPr>
              <a:t> best scores are used to rank them instead. Based on the </a:t>
            </a:r>
            <a:r>
              <a:rPr lang="en-US" sz="1200" b="0" i="0" dirty="0" err="1">
                <a:effectLst/>
              </a:rPr>
              <a:t>GridSearchCV</a:t>
            </a:r>
            <a:r>
              <a:rPr lang="en-US" sz="1200" b="0" i="0" dirty="0">
                <a:effectLst/>
              </a:rPr>
              <a:t> best scores, the models are ranked in the following order with the first being the best and the last one being the worst:</a:t>
            </a:r>
          </a:p>
          <a:p>
            <a:pPr marL="0" indent="0">
              <a:buNone/>
            </a:pPr>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4099582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5" name="Rectangle 26">
            <a:extLst>
              <a:ext uri="{FF2B5EF4-FFF2-40B4-BE49-F238E27FC236}">
                <a16:creationId xmlns:a16="http://schemas.microsoft.com/office/drawing/2014/main" id="{E0FD3BE6-42AF-4DB6-A3B6-F879A81AD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8">
            <a:extLst>
              <a:ext uri="{FF2B5EF4-FFF2-40B4-BE49-F238E27FC236}">
                <a16:creationId xmlns:a16="http://schemas.microsoft.com/office/drawing/2014/main" id="{F5BBAA22-23CD-49A7-B26C-BF3E0B830B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7" name="Picture 30">
            <a:extLst>
              <a:ext uri="{FF2B5EF4-FFF2-40B4-BE49-F238E27FC236}">
                <a16:creationId xmlns:a16="http://schemas.microsoft.com/office/drawing/2014/main" id="{19A4E5EA-9A8F-4B0F-97B2-4219590ADD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8" name="Rectangle 32">
            <a:extLst>
              <a:ext uri="{FF2B5EF4-FFF2-40B4-BE49-F238E27FC236}">
                <a16:creationId xmlns:a16="http://schemas.microsoft.com/office/drawing/2014/main" id="{8B2AECAC-4D7A-44FE-82A3-4F4E7C40A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4">
            <a:extLst>
              <a:ext uri="{FF2B5EF4-FFF2-40B4-BE49-F238E27FC236}">
                <a16:creationId xmlns:a16="http://schemas.microsoft.com/office/drawing/2014/main" id="{07CF9B3A-47A7-40CC-A48B-C907AA148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6">
            <a:extLst>
              <a:ext uri="{FF2B5EF4-FFF2-40B4-BE49-F238E27FC236}">
                <a16:creationId xmlns:a16="http://schemas.microsoft.com/office/drawing/2014/main" id="{2BCCD6A9-FBF3-4766-A22F-60972DCD3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4ECE20-665F-E1A0-F628-9004D4D85E06}"/>
              </a:ext>
            </a:extLst>
          </p:cNvPr>
          <p:cNvSpPr>
            <a:spLocks noGrp="1"/>
          </p:cNvSpPr>
          <p:nvPr>
            <p:ph type="title"/>
          </p:nvPr>
        </p:nvSpPr>
        <p:spPr>
          <a:xfrm>
            <a:off x="1969803" y="808056"/>
            <a:ext cx="8608037" cy="679781"/>
          </a:xfrm>
        </p:spPr>
        <p:txBody>
          <a:bodyPr>
            <a:normAutofit/>
          </a:bodyPr>
          <a:lstStyle/>
          <a:p>
            <a:pPr algn="l"/>
            <a:r>
              <a:rPr lang="en-US" sz="2800" dirty="0"/>
              <a:t>4. Machine Learning</a:t>
            </a:r>
          </a:p>
        </p:txBody>
      </p:sp>
      <p:pic>
        <p:nvPicPr>
          <p:cNvPr id="5" name="Picture 4" descr="A diagram of a graph&#10;&#10;Description automatically generated with medium confidence">
            <a:extLst>
              <a:ext uri="{FF2B5EF4-FFF2-40B4-BE49-F238E27FC236}">
                <a16:creationId xmlns:a16="http://schemas.microsoft.com/office/drawing/2014/main" id="{B5608280-416E-12ED-8D39-725891FADEE3}"/>
              </a:ext>
            </a:extLst>
          </p:cNvPr>
          <p:cNvPicPr>
            <a:picLocks noChangeAspect="1"/>
          </p:cNvPicPr>
          <p:nvPr/>
        </p:nvPicPr>
        <p:blipFill rotWithShape="1">
          <a:blip r:embed="rId5"/>
          <a:srcRect r="10165" b="2"/>
          <a:stretch/>
        </p:blipFill>
        <p:spPr>
          <a:xfrm>
            <a:off x="2293482" y="1832336"/>
            <a:ext cx="3801451" cy="336405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C0617EA6-7703-B022-ED9F-59961721637A}"/>
              </a:ext>
            </a:extLst>
          </p:cNvPr>
          <p:cNvSpPr>
            <a:spLocks noGrp="1"/>
          </p:cNvSpPr>
          <p:nvPr>
            <p:ph idx="1"/>
          </p:nvPr>
        </p:nvSpPr>
        <p:spPr>
          <a:xfrm>
            <a:off x="6633245" y="1054700"/>
            <a:ext cx="4272178" cy="4215539"/>
          </a:xfrm>
        </p:spPr>
        <p:txBody>
          <a:bodyPr>
            <a:normAutofit/>
          </a:bodyPr>
          <a:lstStyle/>
          <a:p>
            <a:endParaRPr lang="en-US" sz="1200" dirty="0"/>
          </a:p>
          <a:p>
            <a:endParaRPr lang="en-US" sz="1200" dirty="0"/>
          </a:p>
          <a:p>
            <a:r>
              <a:rPr lang="en-US" sz="1200" dirty="0"/>
              <a:t>Logistic Regression(</a:t>
            </a:r>
            <a:r>
              <a:rPr lang="en-US" sz="1200" dirty="0" err="1"/>
              <a:t>GridSearchCV</a:t>
            </a:r>
            <a:r>
              <a:rPr lang="en-US" sz="1200" dirty="0"/>
              <a:t> </a:t>
            </a:r>
            <a:r>
              <a:rPr lang="en-US" sz="1200" dirty="0" err="1"/>
              <a:t>bestscore</a:t>
            </a:r>
            <a:r>
              <a:rPr lang="en-US" sz="1200" dirty="0"/>
              <a:t>: 0.846)</a:t>
            </a:r>
          </a:p>
          <a:p>
            <a:r>
              <a:rPr lang="en-US" sz="1200" dirty="0"/>
              <a:t>SVM(</a:t>
            </a:r>
            <a:r>
              <a:rPr lang="en-US" sz="1200" dirty="0" err="1"/>
              <a:t>GridSearchCV</a:t>
            </a:r>
            <a:r>
              <a:rPr lang="en-US" sz="1200" dirty="0"/>
              <a:t> </a:t>
            </a:r>
            <a:r>
              <a:rPr lang="en-US" sz="1200" dirty="0" err="1"/>
              <a:t>bestscore</a:t>
            </a:r>
            <a:r>
              <a:rPr lang="en-US" sz="1200" dirty="0"/>
              <a:t>: 0.848)</a:t>
            </a:r>
          </a:p>
          <a:p>
            <a:r>
              <a:rPr lang="en-US" sz="1200" dirty="0" err="1"/>
              <a:t>DecisionTree</a:t>
            </a:r>
            <a:r>
              <a:rPr lang="en-US" sz="1200" dirty="0"/>
              <a:t>(</a:t>
            </a:r>
            <a:r>
              <a:rPr lang="en-US" sz="1200" dirty="0" err="1"/>
              <a:t>GridSearchCV</a:t>
            </a:r>
            <a:r>
              <a:rPr lang="en-US" sz="1200" dirty="0"/>
              <a:t> </a:t>
            </a:r>
            <a:r>
              <a:rPr lang="en-US" sz="1200" dirty="0" err="1"/>
              <a:t>bestscore</a:t>
            </a:r>
            <a:r>
              <a:rPr lang="en-US" sz="1200" dirty="0"/>
              <a:t>: 0.891)</a:t>
            </a:r>
          </a:p>
          <a:p>
            <a:r>
              <a:rPr lang="en-US" sz="1200" dirty="0" err="1"/>
              <a:t>KNeighborsClassifier</a:t>
            </a:r>
            <a:r>
              <a:rPr lang="en-US" sz="1200" dirty="0"/>
              <a:t>(</a:t>
            </a:r>
            <a:r>
              <a:rPr lang="en-US" sz="1200" dirty="0" err="1"/>
              <a:t>GridSearchCV</a:t>
            </a:r>
            <a:r>
              <a:rPr lang="en-US" sz="1200" dirty="0"/>
              <a:t> </a:t>
            </a:r>
            <a:r>
              <a:rPr lang="en-US" sz="1200" dirty="0" err="1"/>
              <a:t>bestscore</a:t>
            </a:r>
            <a:r>
              <a:rPr lang="en-US" sz="1200" dirty="0"/>
              <a:t>: 0.848)</a:t>
            </a:r>
          </a:p>
          <a:p>
            <a:r>
              <a:rPr kumimoji="0" lang="en-US" altLang="en-US" sz="1200" b="0" i="0" u="none" strike="noStrike" cap="none" normalizeH="0" baseline="0" dirty="0">
                <a:ln>
                  <a:noFill/>
                </a:ln>
                <a:effectLst/>
                <a:ea typeface="Times New Roman" panose="02020603050405020304" pitchFamily="18" charset="0"/>
                <a:cs typeface="Courier New" panose="02070309020205020404" pitchFamily="49" charset="0"/>
              </a:rPr>
              <a:t>The most performed algorithm on this project is </a:t>
            </a:r>
            <a:r>
              <a:rPr kumimoji="0" lang="en-US" altLang="en-US" sz="1200" b="1" i="0" u="none" strike="noStrike" cap="none" normalizeH="0" baseline="0" dirty="0">
                <a:ln>
                  <a:noFill/>
                </a:ln>
                <a:effectLst/>
                <a:ea typeface="Times New Roman" panose="02020603050405020304" pitchFamily="18" charset="0"/>
                <a:cs typeface="Courier New" panose="02070309020205020404" pitchFamily="49" charset="0"/>
              </a:rPr>
              <a:t>Tree</a:t>
            </a:r>
            <a:r>
              <a:rPr kumimoji="0" lang="en-US" altLang="en-US" sz="1200" b="0" i="0" u="none" strike="noStrike" cap="none" normalizeH="0" baseline="0" dirty="0">
                <a:ln>
                  <a:noFill/>
                </a:ln>
                <a:effectLst/>
                <a:ea typeface="Times New Roman" panose="02020603050405020304" pitchFamily="18" charset="0"/>
                <a:cs typeface="Courier New" panose="02070309020205020404" pitchFamily="49" charset="0"/>
              </a:rPr>
              <a:t> Best Params is:  {'criterion': 'entropy', '</a:t>
            </a:r>
            <a:r>
              <a:rPr kumimoji="0" lang="en-US" altLang="en-US" sz="1200" b="0" i="0" u="none" strike="noStrike" cap="none" normalizeH="0" baseline="0" dirty="0" err="1">
                <a:ln>
                  <a:noFill/>
                </a:ln>
                <a:effectLst/>
                <a:ea typeface="Times New Roman" panose="02020603050405020304" pitchFamily="18" charset="0"/>
                <a:cs typeface="Courier New" panose="02070309020205020404" pitchFamily="49" charset="0"/>
              </a:rPr>
              <a:t>max_depth</a:t>
            </a:r>
            <a:r>
              <a:rPr kumimoji="0" lang="en-US" altLang="en-US" sz="1200" b="0" i="0" u="none" strike="noStrike" cap="none" normalizeH="0" baseline="0" dirty="0">
                <a:ln>
                  <a:noFill/>
                </a:ln>
                <a:effectLst/>
                <a:ea typeface="Times New Roman" panose="02020603050405020304" pitchFamily="18" charset="0"/>
                <a:cs typeface="Courier New" panose="02070309020205020404" pitchFamily="49" charset="0"/>
              </a:rPr>
              <a:t>': 6, '</a:t>
            </a:r>
            <a:r>
              <a:rPr kumimoji="0" lang="en-US" altLang="en-US" sz="1200" b="0" i="0" u="none" strike="noStrike" cap="none" normalizeH="0" baseline="0" dirty="0" err="1">
                <a:ln>
                  <a:noFill/>
                </a:ln>
                <a:effectLst/>
                <a:ea typeface="Times New Roman" panose="02020603050405020304" pitchFamily="18" charset="0"/>
                <a:cs typeface="Courier New" panose="02070309020205020404" pitchFamily="49" charset="0"/>
              </a:rPr>
              <a:t>max_features</a:t>
            </a:r>
            <a:r>
              <a:rPr kumimoji="0" lang="en-US" altLang="en-US" sz="1200" b="0" i="0" u="none" strike="noStrike" cap="none" normalizeH="0" baseline="0" dirty="0">
                <a:ln>
                  <a:noFill/>
                </a:ln>
                <a:effectLst/>
                <a:ea typeface="Times New Roman" panose="02020603050405020304" pitchFamily="18" charset="0"/>
                <a:cs typeface="Courier New" panose="02070309020205020404" pitchFamily="49" charset="0"/>
              </a:rPr>
              <a:t>': 'sqrt', '</a:t>
            </a:r>
            <a:r>
              <a:rPr kumimoji="0" lang="en-US" altLang="en-US" sz="1200" b="0" i="0" u="none" strike="noStrike" cap="none" normalizeH="0" baseline="0" dirty="0" err="1">
                <a:ln>
                  <a:noFill/>
                </a:ln>
                <a:effectLst/>
                <a:ea typeface="Times New Roman" panose="02020603050405020304" pitchFamily="18" charset="0"/>
                <a:cs typeface="Courier New" panose="02070309020205020404" pitchFamily="49" charset="0"/>
              </a:rPr>
              <a:t>min_samples_leaf</a:t>
            </a:r>
            <a:r>
              <a:rPr kumimoji="0" lang="en-US" altLang="en-US" sz="1200" b="0" i="0" u="none" strike="noStrike" cap="none" normalizeH="0" baseline="0" dirty="0">
                <a:ln>
                  <a:noFill/>
                </a:ln>
                <a:effectLst/>
                <a:ea typeface="Times New Roman" panose="02020603050405020304" pitchFamily="18" charset="0"/>
                <a:cs typeface="Courier New" panose="02070309020205020404" pitchFamily="49" charset="0"/>
              </a:rPr>
              <a:t>': 2, '</a:t>
            </a:r>
            <a:r>
              <a:rPr kumimoji="0" lang="en-US" altLang="en-US" sz="1200" b="0" i="0" u="none" strike="noStrike" cap="none" normalizeH="0" baseline="0" dirty="0" err="1">
                <a:ln>
                  <a:noFill/>
                </a:ln>
                <a:effectLst/>
                <a:ea typeface="Times New Roman" panose="02020603050405020304" pitchFamily="18" charset="0"/>
                <a:cs typeface="Courier New" panose="02070309020205020404" pitchFamily="49" charset="0"/>
              </a:rPr>
              <a:t>min_samples_split</a:t>
            </a:r>
            <a:r>
              <a:rPr kumimoji="0" lang="en-US" altLang="en-US" sz="1200" b="0" i="0" u="none" strike="noStrike" cap="none" normalizeH="0" baseline="0" dirty="0">
                <a:ln>
                  <a:noFill/>
                </a:ln>
                <a:effectLst/>
                <a:ea typeface="Times New Roman" panose="02020603050405020304" pitchFamily="18" charset="0"/>
                <a:cs typeface="Courier New" panose="02070309020205020404" pitchFamily="49" charset="0"/>
              </a:rPr>
              <a:t>': 10, 'splitter': 'best'} and score of </a:t>
            </a:r>
            <a:r>
              <a:rPr kumimoji="0" lang="en-US" altLang="en-US" sz="1200" b="1" i="0" u="none" strike="noStrike" cap="none" normalizeH="0" baseline="0" dirty="0">
                <a:ln>
                  <a:noFill/>
                </a:ln>
                <a:effectLst/>
                <a:ea typeface="Times New Roman" panose="02020603050405020304" pitchFamily="18" charset="0"/>
                <a:cs typeface="Courier New" panose="02070309020205020404" pitchFamily="49" charset="0"/>
              </a:rPr>
              <a:t>0.8910714285714286</a:t>
            </a:r>
            <a:r>
              <a:rPr kumimoji="0" lang="en-US" altLang="en-US" sz="1200" b="1" i="0" u="none" strike="noStrike" cap="none" normalizeH="0" baseline="0" dirty="0">
                <a:ln>
                  <a:noFill/>
                </a:ln>
                <a:effectLst/>
              </a:rPr>
              <a:t> </a:t>
            </a:r>
          </a:p>
          <a:p>
            <a:endParaRPr lang="en-US" sz="1200" dirty="0"/>
          </a:p>
          <a:p>
            <a:endParaRPr lang="en-US" sz="1200" dirty="0"/>
          </a:p>
          <a:p>
            <a:endParaRPr lang="en-US" sz="1200" dirty="0"/>
          </a:p>
          <a:p>
            <a:endParaRPr lang="en-US" sz="1200" dirty="0"/>
          </a:p>
        </p:txBody>
      </p:sp>
      <p:sp>
        <p:nvSpPr>
          <p:cNvPr id="51" name="Rectangle 38">
            <a:extLst>
              <a:ext uri="{FF2B5EF4-FFF2-40B4-BE49-F238E27FC236}">
                <a16:creationId xmlns:a16="http://schemas.microsoft.com/office/drawing/2014/main" id="{4889AD22-2126-4A1E-8BEB-EED54DD30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4">
            <a:extLst>
              <a:ext uri="{FF2B5EF4-FFF2-40B4-BE49-F238E27FC236}">
                <a16:creationId xmlns:a16="http://schemas.microsoft.com/office/drawing/2014/main" id="{25F1C39C-31A8-E015-8DC0-5E52D11BCCAD}"/>
              </a:ext>
            </a:extLst>
          </p:cNvPr>
          <p:cNvSpPr>
            <a:spLocks noChangeArrowheads="1"/>
          </p:cNvSpPr>
          <p:nvPr/>
        </p:nvSpPr>
        <p:spPr bwMode="auto">
          <a:xfrm>
            <a:off x="5941962" y="184189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6770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8316-8F16-920C-72F2-B6234DD28C25}"/>
              </a:ext>
            </a:extLst>
          </p:cNvPr>
          <p:cNvSpPr>
            <a:spLocks noGrp="1"/>
          </p:cNvSpPr>
          <p:nvPr>
            <p:ph type="title"/>
          </p:nvPr>
        </p:nvSpPr>
        <p:spPr>
          <a:xfrm>
            <a:off x="2611808" y="808057"/>
            <a:ext cx="7958331" cy="443228"/>
          </a:xfrm>
        </p:spPr>
        <p:txBody>
          <a:bodyPr>
            <a:noAutofit/>
          </a:bodyPr>
          <a:lstStyle/>
          <a:p>
            <a:pPr algn="l"/>
            <a:r>
              <a:rPr lang="en-US" sz="2800" dirty="0"/>
              <a:t>Discussion</a:t>
            </a:r>
          </a:p>
        </p:txBody>
      </p:sp>
      <p:sp>
        <p:nvSpPr>
          <p:cNvPr id="3" name="Content Placeholder 2">
            <a:extLst>
              <a:ext uri="{FF2B5EF4-FFF2-40B4-BE49-F238E27FC236}">
                <a16:creationId xmlns:a16="http://schemas.microsoft.com/office/drawing/2014/main" id="{C6ECA654-BA9F-7530-DA63-91AB2D7574AE}"/>
              </a:ext>
            </a:extLst>
          </p:cNvPr>
          <p:cNvSpPr>
            <a:spLocks noGrp="1"/>
          </p:cNvSpPr>
          <p:nvPr>
            <p:ph idx="1"/>
          </p:nvPr>
        </p:nvSpPr>
        <p:spPr>
          <a:xfrm>
            <a:off x="2773599" y="1251285"/>
            <a:ext cx="7796540" cy="4798659"/>
          </a:xfrm>
        </p:spPr>
        <p:txBody>
          <a:bodyPr>
            <a:normAutofit/>
          </a:bodyPr>
          <a:lstStyle/>
          <a:p>
            <a:pPr algn="l"/>
            <a:r>
              <a:rPr lang="en-US" sz="1200" b="0" i="0" dirty="0">
                <a:effectLst/>
              </a:rPr>
              <a:t>From the data visualization section, we can see that some features may have correlation with the mission outcome in several ways. For example, with heavy payloads the successful landing or positive landing rate are more for orbit types Polar, LEO and ISS. However, for GTO, we cannot distinguish this well as both positive landing rate and negative landing(unsuccessful mission) are both there here.</a:t>
            </a:r>
          </a:p>
          <a:p>
            <a:pPr algn="l"/>
            <a:r>
              <a:rPr lang="en-US" sz="1200" b="0" i="0" dirty="0">
                <a:effectLst/>
              </a:rPr>
              <a:t>Therefore, each feature may have a certain impact on the final mission outcome. While looking at Machine Learning algorithms a Decision Tree is the most accurate best score.</a:t>
            </a:r>
          </a:p>
          <a:p>
            <a:pPr algn="l"/>
            <a:r>
              <a:rPr lang="en-US" sz="1200" dirty="0"/>
              <a:t>This study feels like it is very unique data and coming to conclude if the flight landing status is accurate with provided data and payload mass seems to be tough. Few more Machine learning algorithms could be able to provide better output and accurate results.</a:t>
            </a:r>
          </a:p>
        </p:txBody>
      </p:sp>
    </p:spTree>
    <p:extLst>
      <p:ext uri="{BB962C8B-B14F-4D97-AF65-F5344CB8AC3E}">
        <p14:creationId xmlns:p14="http://schemas.microsoft.com/office/powerpoint/2010/main" val="1333749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75DF-C1F0-2E80-2FA1-C8C32684CD9E}"/>
              </a:ext>
            </a:extLst>
          </p:cNvPr>
          <p:cNvSpPr>
            <a:spLocks noGrp="1"/>
          </p:cNvSpPr>
          <p:nvPr>
            <p:ph type="title"/>
          </p:nvPr>
        </p:nvSpPr>
        <p:spPr/>
        <p:txBody>
          <a:bodyPr>
            <a:normAutofit/>
          </a:bodyPr>
          <a:lstStyle/>
          <a:p>
            <a:pPr algn="l"/>
            <a:r>
              <a:rPr lang="en-US" sz="2800" dirty="0"/>
              <a:t>Conclusion</a:t>
            </a:r>
          </a:p>
        </p:txBody>
      </p:sp>
      <p:sp>
        <p:nvSpPr>
          <p:cNvPr id="3" name="Content Placeholder 2">
            <a:extLst>
              <a:ext uri="{FF2B5EF4-FFF2-40B4-BE49-F238E27FC236}">
                <a16:creationId xmlns:a16="http://schemas.microsoft.com/office/drawing/2014/main" id="{11AFC0D7-2C95-1B54-DE68-40379CC6657E}"/>
              </a:ext>
            </a:extLst>
          </p:cNvPr>
          <p:cNvSpPr>
            <a:spLocks noGrp="1"/>
          </p:cNvSpPr>
          <p:nvPr>
            <p:ph idx="1"/>
          </p:nvPr>
        </p:nvSpPr>
        <p:spPr/>
        <p:txBody>
          <a:bodyPr>
            <a:normAutofit/>
          </a:bodyPr>
          <a:lstStyle/>
          <a:p>
            <a:r>
              <a:rPr lang="en-US" sz="1200" dirty="0"/>
              <a:t>For further analysis, a deep learning process would reap benefits.  </a:t>
            </a:r>
          </a:p>
          <a:p>
            <a:r>
              <a:rPr lang="en-US" sz="1200" b="0" i="0" dirty="0">
                <a:effectLst/>
              </a:rPr>
              <a:t>Several machine learning algorithms are employed to learn the patterns of past Falcon 9 launch data to produce predictive models that can be used to predict the outcome of a Falcon 9 launch. </a:t>
            </a:r>
            <a:r>
              <a:rPr lang="en-US" sz="1200" b="0" i="0">
                <a:effectLst/>
              </a:rPr>
              <a:t>The predictive model produced by decision tree algorithm performed the best among the 4 machine learning algorithms employed</a:t>
            </a:r>
            <a:endParaRPr lang="en-US" sz="1200" dirty="0"/>
          </a:p>
          <a:p>
            <a:r>
              <a:rPr lang="en-US" sz="1200" dirty="0"/>
              <a:t>All the provided information on this document is gathered from Coursera Data science program.</a:t>
            </a:r>
          </a:p>
          <a:p>
            <a:r>
              <a:rPr lang="en-US" sz="1200" dirty="0"/>
              <a:t>I thank Coursera team for providing the well detailed materials to gather and analyze the dataset. </a:t>
            </a:r>
          </a:p>
        </p:txBody>
      </p:sp>
    </p:spTree>
    <p:extLst>
      <p:ext uri="{BB962C8B-B14F-4D97-AF65-F5344CB8AC3E}">
        <p14:creationId xmlns:p14="http://schemas.microsoft.com/office/powerpoint/2010/main" val="229792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93A1-E462-FDF4-1395-CE52C8580B20}"/>
              </a:ext>
            </a:extLst>
          </p:cNvPr>
          <p:cNvSpPr>
            <a:spLocks noGrp="1"/>
          </p:cNvSpPr>
          <p:nvPr>
            <p:ph type="title"/>
          </p:nvPr>
        </p:nvSpPr>
        <p:spPr>
          <a:xfrm>
            <a:off x="2611808" y="808056"/>
            <a:ext cx="3592277" cy="1077229"/>
          </a:xfrm>
        </p:spPr>
        <p:txBody>
          <a:bodyPr>
            <a:normAutofit/>
          </a:bodyPr>
          <a:lstStyle/>
          <a:p>
            <a:r>
              <a:rPr lang="en-US" sz="3200" b="1" dirty="0">
                <a:cs typeface="Arial"/>
              </a:rPr>
              <a:t>Table of Contents</a:t>
            </a:r>
          </a:p>
        </p:txBody>
      </p:sp>
      <p:sp>
        <p:nvSpPr>
          <p:cNvPr id="3" name="Content Placeholder 2">
            <a:extLst>
              <a:ext uri="{FF2B5EF4-FFF2-40B4-BE49-F238E27FC236}">
                <a16:creationId xmlns:a16="http://schemas.microsoft.com/office/drawing/2014/main" id="{67506707-39E0-01BC-F0D8-0BE4C2338E49}"/>
              </a:ext>
            </a:extLst>
          </p:cNvPr>
          <p:cNvSpPr>
            <a:spLocks noGrp="1"/>
          </p:cNvSpPr>
          <p:nvPr>
            <p:ph idx="1"/>
          </p:nvPr>
        </p:nvSpPr>
        <p:spPr/>
        <p:txBody>
          <a:bodyPr/>
          <a:lstStyle/>
          <a:p>
            <a:pPr marL="457200" indent="-457200">
              <a:buAutoNum type="arabicPeriod"/>
            </a:pPr>
            <a:r>
              <a:rPr lang="en-US" dirty="0">
                <a:cs typeface="Arial"/>
              </a:rPr>
              <a:t>Executive Summary</a:t>
            </a:r>
          </a:p>
          <a:p>
            <a:pPr marL="457200" indent="-457200">
              <a:buAutoNum type="arabicPeriod"/>
            </a:pPr>
            <a:r>
              <a:rPr lang="en-US" dirty="0">
                <a:cs typeface="Arial"/>
              </a:rPr>
              <a:t>Introduction</a:t>
            </a:r>
          </a:p>
          <a:p>
            <a:pPr marL="457200" indent="-457200">
              <a:buAutoNum type="arabicPeriod"/>
            </a:pPr>
            <a:r>
              <a:rPr lang="en-US" dirty="0">
                <a:cs typeface="Arial"/>
              </a:rPr>
              <a:t>Methodology</a:t>
            </a:r>
          </a:p>
          <a:p>
            <a:pPr marL="457200" indent="-457200">
              <a:buAutoNum type="arabicPeriod"/>
            </a:pPr>
            <a:r>
              <a:rPr lang="en-US" dirty="0">
                <a:cs typeface="Arial"/>
              </a:rPr>
              <a:t>Discussion</a:t>
            </a:r>
          </a:p>
          <a:p>
            <a:pPr marL="457200" indent="-457200">
              <a:buAutoNum type="arabicPeriod"/>
            </a:pPr>
            <a:r>
              <a:rPr lang="en-US" dirty="0">
                <a:cs typeface="Arial"/>
              </a:rPr>
              <a:t>Conclusion</a:t>
            </a:r>
          </a:p>
          <a:p>
            <a:pPr marL="457200" indent="-457200">
              <a:buAutoNum type="arabicPeriod"/>
            </a:pPr>
            <a:endParaRPr lang="en-US" dirty="0">
              <a:cs typeface="Arial"/>
            </a:endParaRPr>
          </a:p>
          <a:p>
            <a:pPr marL="457200" indent="-457200">
              <a:buAutoNum type="arabicPeriod"/>
            </a:pPr>
            <a:endParaRPr lang="en-US" dirty="0">
              <a:cs typeface="Arial"/>
            </a:endParaRPr>
          </a:p>
        </p:txBody>
      </p:sp>
    </p:spTree>
    <p:extLst>
      <p:ext uri="{BB962C8B-B14F-4D97-AF65-F5344CB8AC3E}">
        <p14:creationId xmlns:p14="http://schemas.microsoft.com/office/powerpoint/2010/main" val="23983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9AA6-6A98-1DE1-64C8-F4FF5999BA14}"/>
              </a:ext>
            </a:extLst>
          </p:cNvPr>
          <p:cNvSpPr>
            <a:spLocks noGrp="1"/>
          </p:cNvSpPr>
          <p:nvPr>
            <p:ph type="title"/>
          </p:nvPr>
        </p:nvSpPr>
        <p:spPr/>
        <p:txBody>
          <a:bodyPr>
            <a:normAutofit/>
          </a:bodyPr>
          <a:lstStyle/>
          <a:p>
            <a:pPr algn="l"/>
            <a:r>
              <a:rPr lang="en-US" sz="2800" dirty="0">
                <a:cs typeface="Arial"/>
              </a:rPr>
              <a:t>Executive Summary</a:t>
            </a:r>
            <a:endParaRPr lang="en-US" sz="2800" dirty="0"/>
          </a:p>
        </p:txBody>
      </p:sp>
      <p:sp>
        <p:nvSpPr>
          <p:cNvPr id="3" name="Content Placeholder 2">
            <a:extLst>
              <a:ext uri="{FF2B5EF4-FFF2-40B4-BE49-F238E27FC236}">
                <a16:creationId xmlns:a16="http://schemas.microsoft.com/office/drawing/2014/main" id="{BA3C4DD3-ADA9-7D0B-61A9-FAADE97B2B74}"/>
              </a:ext>
            </a:extLst>
          </p:cNvPr>
          <p:cNvSpPr>
            <a:spLocks noGrp="1"/>
          </p:cNvSpPr>
          <p:nvPr>
            <p:ph idx="1"/>
          </p:nvPr>
        </p:nvSpPr>
        <p:spPr>
          <a:xfrm>
            <a:off x="2773599" y="1361440"/>
            <a:ext cx="7796540" cy="4688504"/>
          </a:xfrm>
        </p:spPr>
        <p:txBody>
          <a:bodyPr>
            <a:normAutofit/>
          </a:bodyPr>
          <a:lstStyle/>
          <a:p>
            <a:pPr marL="0" indent="0" algn="l">
              <a:buNone/>
            </a:pPr>
            <a:r>
              <a:rPr lang="en-US" sz="1200" b="0" i="0" dirty="0">
                <a:effectLst/>
              </a:rPr>
              <a:t>In this capstone project, we will predict if the SpaceX Falcon 9 first stage will land successfully using several machine learning classification algorithms. The main steps in this project include:</a:t>
            </a:r>
          </a:p>
          <a:p>
            <a:pPr algn="l">
              <a:buFont typeface="Arial" panose="020B0604020202020204" pitchFamily="34" charset="0"/>
              <a:buChar char="•"/>
            </a:pPr>
            <a:r>
              <a:rPr lang="en-US" sz="1200" b="0" i="0" dirty="0">
                <a:effectLst/>
              </a:rPr>
              <a:t>Data collection, wrangling, and formatting</a:t>
            </a:r>
          </a:p>
          <a:p>
            <a:pPr algn="l">
              <a:buFont typeface="Arial" panose="020B0604020202020204" pitchFamily="34" charset="0"/>
              <a:buChar char="•"/>
            </a:pPr>
            <a:r>
              <a:rPr lang="en-US" sz="1200" b="0" i="0" dirty="0">
                <a:effectLst/>
              </a:rPr>
              <a:t>Exploratory data analysis</a:t>
            </a:r>
          </a:p>
          <a:p>
            <a:pPr algn="l">
              <a:buFont typeface="Arial" panose="020B0604020202020204" pitchFamily="34" charset="0"/>
              <a:buChar char="•"/>
            </a:pPr>
            <a:r>
              <a:rPr lang="en-US" sz="1200" b="0" i="0" dirty="0">
                <a:effectLst/>
              </a:rPr>
              <a:t>Interactive data visualization</a:t>
            </a:r>
          </a:p>
          <a:p>
            <a:pPr algn="l">
              <a:buFont typeface="Arial" panose="020B0604020202020204" pitchFamily="34" charset="0"/>
              <a:buChar char="•"/>
            </a:pPr>
            <a:r>
              <a:rPr lang="en-US" sz="1200" b="0" i="0" dirty="0">
                <a:effectLst/>
              </a:rPr>
              <a:t>Machine learning prediction</a:t>
            </a:r>
          </a:p>
          <a:p>
            <a:pPr algn="l">
              <a:buFont typeface="Arial" panose="020B0604020202020204" pitchFamily="34" charset="0"/>
              <a:buChar char="•"/>
            </a:pPr>
            <a:endParaRPr lang="en-US" sz="1200" dirty="0"/>
          </a:p>
          <a:p>
            <a:pPr marL="0" indent="0" algn="l">
              <a:buNone/>
            </a:pPr>
            <a:r>
              <a:rPr lang="en-US" sz="1200" b="0" i="0" dirty="0">
                <a:effectLst/>
              </a:rPr>
              <a:t>Our graphs show that some features of the rocket launches have a correlation with the outcome of the launches, i.e., success or failure. It is also concluded that decision tree may be the best machine learning algorithm to predict if the Falcon 9 first stage will land successfully.</a:t>
            </a:r>
          </a:p>
          <a:p>
            <a:endParaRPr lang="en-US" sz="1200" dirty="0"/>
          </a:p>
        </p:txBody>
      </p:sp>
    </p:spTree>
    <p:extLst>
      <p:ext uri="{BB962C8B-B14F-4D97-AF65-F5344CB8AC3E}">
        <p14:creationId xmlns:p14="http://schemas.microsoft.com/office/powerpoint/2010/main" val="1207453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E007-A7E7-F3B3-BFA4-E55E155553C6}"/>
              </a:ext>
            </a:extLst>
          </p:cNvPr>
          <p:cNvSpPr>
            <a:spLocks noGrp="1"/>
          </p:cNvSpPr>
          <p:nvPr>
            <p:ph type="title"/>
          </p:nvPr>
        </p:nvSpPr>
        <p:spPr>
          <a:xfrm>
            <a:off x="2611809" y="808057"/>
            <a:ext cx="2671392" cy="421304"/>
          </a:xfrm>
        </p:spPr>
        <p:txBody>
          <a:bodyPr>
            <a:normAutofit fontScale="90000"/>
          </a:bodyPr>
          <a:lstStyle/>
          <a:p>
            <a:pPr algn="l"/>
            <a:r>
              <a:rPr lang="en-US" sz="3100" dirty="0">
                <a:cs typeface="Arial"/>
              </a:rPr>
              <a:t>Introduction</a:t>
            </a:r>
            <a:br>
              <a:rPr lang="en-US" sz="2000" dirty="0">
                <a:cs typeface="Arial"/>
              </a:rPr>
            </a:br>
            <a:endParaRPr lang="en-US" dirty="0"/>
          </a:p>
        </p:txBody>
      </p:sp>
      <p:sp>
        <p:nvSpPr>
          <p:cNvPr id="3" name="Content Placeholder 2">
            <a:extLst>
              <a:ext uri="{FF2B5EF4-FFF2-40B4-BE49-F238E27FC236}">
                <a16:creationId xmlns:a16="http://schemas.microsoft.com/office/drawing/2014/main" id="{92979457-795C-5287-79BD-F3826DFBFD02}"/>
              </a:ext>
            </a:extLst>
          </p:cNvPr>
          <p:cNvSpPr>
            <a:spLocks noGrp="1"/>
          </p:cNvSpPr>
          <p:nvPr>
            <p:ph idx="1"/>
          </p:nvPr>
        </p:nvSpPr>
        <p:spPr>
          <a:xfrm>
            <a:off x="2773599" y="1229361"/>
            <a:ext cx="7796540" cy="5059679"/>
          </a:xfrm>
        </p:spPr>
        <p:txBody>
          <a:bodyPr>
            <a:normAutofit/>
          </a:bodyPr>
          <a:lstStyle/>
          <a:p>
            <a:pPr marL="0" indent="0" algn="just">
              <a:buNone/>
            </a:pPr>
            <a:endParaRPr lang="en-US" sz="1100" dirty="0"/>
          </a:p>
          <a:p>
            <a:pPr marL="0" indent="0" algn="just">
              <a:buNone/>
            </a:pPr>
            <a:r>
              <a:rPr lang="en-US" sz="1200" dirty="0"/>
              <a:t>The commercial space age is here, companies are making space travel affordable for everyone. Virgin Galactic is providing suborbital spaceflights. Blue Origin manufacturers sub-orbital and orbital reusable rockets. However, the most successful is SpaceX. </a:t>
            </a:r>
          </a:p>
          <a:p>
            <a:pPr marL="0" indent="0" algn="just">
              <a:buNone/>
            </a:pPr>
            <a:r>
              <a:rPr lang="en-US" sz="1200" dirty="0"/>
              <a:t>SpaceX’s accomplishments include – Sending spacecraft to international space station. </a:t>
            </a:r>
            <a:r>
              <a:rPr lang="en-US" sz="1200" dirty="0" err="1"/>
              <a:t>Starlink</a:t>
            </a:r>
            <a:r>
              <a:rPr lang="en-US" sz="1200" dirty="0"/>
              <a:t>, a satellite internet constellation providing satellite internet access. One reason SpaceX can do this is the rocket launches are relatively inexpensive. SpaceX advertises Falcon 9 rocket launches on its website with a cost of 62 million dollars, where as, the other providers cost upwards of 165 million dollars each, much of the savings is because SpaceX can reuse the first stage. Therefore, if we can determine if the first stage will land, we can determine the cost of a launch.</a:t>
            </a:r>
          </a:p>
          <a:p>
            <a:pPr marL="0" indent="0" algn="just">
              <a:buNone/>
            </a:pPr>
            <a:r>
              <a:rPr lang="en-US" sz="1200" dirty="0"/>
              <a:t>Unlike other rocket providers, SpaceX's Falcon 9 Can recover the first stage. Sometimes the first stage does not land. Sometimes it will crash. Other times, Space X will sacrifice the first stage due to the mission parameters like payload, orbit, and customer.</a:t>
            </a:r>
          </a:p>
          <a:p>
            <a:pPr marL="0" indent="0" algn="just">
              <a:buNone/>
            </a:pPr>
            <a:r>
              <a:rPr lang="en-US" sz="1200" dirty="0"/>
              <a:t>In this capstone project, I am taking a role of a data scientist working for a new rocket company. I’ve played a major role to determine the price of each launch. This is done by gathering information about Space X and creating dashboard as needed. In addition, determined if SpaceX will reuse the first stage. Instead of using rocket science to determine if the first stage will land successfully, Machine learning model was trained and used public information to predict if SpaceX will reuse the first stage.</a:t>
            </a:r>
          </a:p>
          <a:p>
            <a:pPr marL="0" indent="0" algn="l">
              <a:buNone/>
            </a:pPr>
            <a:endParaRPr lang="en-US" sz="1600" b="0" i="0" dirty="0">
              <a:solidFill>
                <a:srgbClr val="333333"/>
              </a:solidFill>
              <a:effectLst/>
              <a:latin typeface="OpenSans"/>
            </a:endParaRPr>
          </a:p>
        </p:txBody>
      </p:sp>
    </p:spTree>
    <p:extLst>
      <p:ext uri="{BB962C8B-B14F-4D97-AF65-F5344CB8AC3E}">
        <p14:creationId xmlns:p14="http://schemas.microsoft.com/office/powerpoint/2010/main" val="106874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0BF7-F01F-9AD7-48C6-916EBF0E721A}"/>
              </a:ext>
            </a:extLst>
          </p:cNvPr>
          <p:cNvSpPr>
            <a:spLocks noGrp="1"/>
          </p:cNvSpPr>
          <p:nvPr>
            <p:ph type="title"/>
          </p:nvPr>
        </p:nvSpPr>
        <p:spPr>
          <a:xfrm>
            <a:off x="2611808" y="808057"/>
            <a:ext cx="7958331" cy="597232"/>
          </a:xfrm>
        </p:spPr>
        <p:txBody>
          <a:bodyPr>
            <a:normAutofit/>
          </a:bodyPr>
          <a:lstStyle/>
          <a:p>
            <a:pPr algn="l"/>
            <a:r>
              <a:rPr lang="en-US" sz="2800" dirty="0"/>
              <a:t>Methodology</a:t>
            </a:r>
          </a:p>
        </p:txBody>
      </p:sp>
      <p:sp>
        <p:nvSpPr>
          <p:cNvPr id="3" name="Content Placeholder 2">
            <a:extLst>
              <a:ext uri="{FF2B5EF4-FFF2-40B4-BE49-F238E27FC236}">
                <a16:creationId xmlns:a16="http://schemas.microsoft.com/office/drawing/2014/main" id="{572814C1-B70B-52E4-22BF-0EC1D608F8C3}"/>
              </a:ext>
            </a:extLst>
          </p:cNvPr>
          <p:cNvSpPr>
            <a:spLocks noGrp="1"/>
          </p:cNvSpPr>
          <p:nvPr>
            <p:ph idx="1"/>
          </p:nvPr>
        </p:nvSpPr>
        <p:spPr>
          <a:xfrm>
            <a:off x="2773599" y="1280160"/>
            <a:ext cx="7796540" cy="5245768"/>
          </a:xfrm>
        </p:spPr>
        <p:txBody>
          <a:bodyPr>
            <a:normAutofit/>
          </a:bodyPr>
          <a:lstStyle/>
          <a:p>
            <a:pPr marL="457200" indent="-457200">
              <a:spcAft>
                <a:spcPts val="0"/>
              </a:spcAft>
              <a:buAutoNum type="arabicPeriod"/>
            </a:pPr>
            <a:r>
              <a:rPr lang="en-US" sz="1200" dirty="0"/>
              <a:t>Data Understanding, Data Collection, and Data Wrangling, using:</a:t>
            </a:r>
          </a:p>
          <a:p>
            <a:pPr marL="908050" lvl="1" indent="-457200">
              <a:spcAft>
                <a:spcPts val="0"/>
              </a:spcAft>
              <a:buFont typeface="+mj-lt"/>
              <a:buAutoNum type="alphaLcPeriod"/>
            </a:pPr>
            <a:r>
              <a:rPr lang="en-US" sz="1200" dirty="0"/>
              <a:t>SpaceX API</a:t>
            </a:r>
          </a:p>
          <a:p>
            <a:pPr marL="908050" lvl="1" indent="-457200">
              <a:spcAft>
                <a:spcPts val="0"/>
              </a:spcAft>
              <a:buFont typeface="+mj-lt"/>
              <a:buAutoNum type="alphaLcPeriod"/>
            </a:pPr>
            <a:r>
              <a:rPr lang="en-US" sz="1200" dirty="0" err="1"/>
              <a:t>WebScraping</a:t>
            </a:r>
            <a:endParaRPr lang="en-US" sz="1200" dirty="0"/>
          </a:p>
          <a:p>
            <a:pPr marL="908050" lvl="1" indent="-457200">
              <a:spcAft>
                <a:spcPts val="0"/>
              </a:spcAft>
              <a:buFont typeface="+mj-lt"/>
              <a:buAutoNum type="alphaLcPeriod"/>
            </a:pPr>
            <a:r>
              <a:rPr lang="en-US" sz="1200" dirty="0"/>
              <a:t>Pandas and </a:t>
            </a:r>
            <a:r>
              <a:rPr lang="en-US" sz="1200" dirty="0" err="1"/>
              <a:t>Numpy</a:t>
            </a:r>
            <a:endParaRPr lang="en-US" sz="1200" dirty="0"/>
          </a:p>
          <a:p>
            <a:pPr marL="342900" indent="-342900">
              <a:spcAft>
                <a:spcPts val="0"/>
              </a:spcAft>
              <a:buFont typeface="+mj-lt"/>
              <a:buAutoNum type="arabicPeriod"/>
            </a:pPr>
            <a:r>
              <a:rPr lang="en-US" sz="1200" dirty="0"/>
              <a:t>Exploratory Data Analysis, using:</a:t>
            </a:r>
          </a:p>
          <a:p>
            <a:pPr marL="793750" lvl="1" indent="-342900">
              <a:spcAft>
                <a:spcPts val="0"/>
              </a:spcAft>
              <a:buFont typeface="+mj-lt"/>
              <a:buAutoNum type="alphaLcPeriod"/>
            </a:pPr>
            <a:r>
              <a:rPr lang="en-US" sz="1200" dirty="0"/>
              <a:t>SQL</a:t>
            </a:r>
          </a:p>
          <a:p>
            <a:pPr marL="342900" indent="-342900">
              <a:spcAft>
                <a:spcPts val="0"/>
              </a:spcAft>
              <a:buFont typeface="+mj-lt"/>
              <a:buAutoNum type="arabicPeriod"/>
            </a:pPr>
            <a:r>
              <a:rPr lang="en-US" sz="1200" dirty="0"/>
              <a:t>Data Visualization, using:</a:t>
            </a:r>
          </a:p>
          <a:p>
            <a:pPr marL="793750" lvl="1" indent="-342900">
              <a:spcAft>
                <a:spcPts val="0"/>
              </a:spcAft>
              <a:buFont typeface="+mj-lt"/>
              <a:buAutoNum type="alphaLcPeriod"/>
            </a:pPr>
            <a:r>
              <a:rPr lang="en-US" sz="1200" dirty="0"/>
              <a:t>Matplotlib</a:t>
            </a:r>
          </a:p>
          <a:p>
            <a:pPr marL="793750" lvl="1" indent="-342900">
              <a:spcAft>
                <a:spcPts val="0"/>
              </a:spcAft>
              <a:buFont typeface="+mj-lt"/>
              <a:buAutoNum type="alphaLcPeriod"/>
            </a:pPr>
            <a:r>
              <a:rPr lang="en-US" sz="1200" dirty="0"/>
              <a:t>Seaborn</a:t>
            </a:r>
          </a:p>
          <a:p>
            <a:pPr marL="793750" lvl="1" indent="-342900">
              <a:spcAft>
                <a:spcPts val="0"/>
              </a:spcAft>
              <a:buFont typeface="+mj-lt"/>
              <a:buAutoNum type="alphaLcPeriod"/>
            </a:pPr>
            <a:r>
              <a:rPr lang="en-US" sz="1200" dirty="0"/>
              <a:t>Folium</a:t>
            </a:r>
          </a:p>
          <a:p>
            <a:pPr marL="793750" lvl="1" indent="-342900">
              <a:spcAft>
                <a:spcPts val="0"/>
              </a:spcAft>
              <a:buFont typeface="+mj-lt"/>
              <a:buAutoNum type="alphaLcPeriod"/>
            </a:pPr>
            <a:r>
              <a:rPr lang="en-US" sz="1200" dirty="0"/>
              <a:t>Dash</a:t>
            </a:r>
          </a:p>
          <a:p>
            <a:pPr marL="342900" indent="-342900">
              <a:spcAft>
                <a:spcPts val="0"/>
              </a:spcAft>
              <a:buFont typeface="+mj-lt"/>
              <a:buAutoNum type="arabicPeriod"/>
            </a:pPr>
            <a:r>
              <a:rPr lang="en-US" sz="1200" dirty="0"/>
              <a:t>Machine Learning Prediction, using: </a:t>
            </a:r>
          </a:p>
          <a:p>
            <a:pPr marL="793750" lvl="1" indent="-342900">
              <a:spcAft>
                <a:spcPts val="0"/>
              </a:spcAft>
              <a:buFont typeface="+mj-lt"/>
              <a:buAutoNum type="alphaLcPeriod"/>
            </a:pPr>
            <a:r>
              <a:rPr lang="en-US" sz="1200" dirty="0"/>
              <a:t>Logistic Regression</a:t>
            </a:r>
          </a:p>
          <a:p>
            <a:pPr marL="793750" lvl="1" indent="-342900">
              <a:spcAft>
                <a:spcPts val="0"/>
              </a:spcAft>
              <a:buFont typeface="+mj-lt"/>
              <a:buAutoNum type="alphaLcPeriod"/>
            </a:pPr>
            <a:r>
              <a:rPr lang="en-US" sz="1200" dirty="0"/>
              <a:t>Decision Tree</a:t>
            </a:r>
          </a:p>
          <a:p>
            <a:pPr marL="793750" lvl="1" indent="-342900">
              <a:spcAft>
                <a:spcPts val="0"/>
              </a:spcAft>
              <a:buFont typeface="+mj-lt"/>
              <a:buAutoNum type="alphaLcPeriod"/>
            </a:pPr>
            <a:r>
              <a:rPr lang="en-US" sz="1200" dirty="0"/>
              <a:t>Support Vector Machine</a:t>
            </a:r>
          </a:p>
          <a:p>
            <a:pPr marL="793750" lvl="1" indent="-342900">
              <a:spcAft>
                <a:spcPts val="0"/>
              </a:spcAft>
              <a:buFont typeface="+mj-lt"/>
              <a:buAutoNum type="alphaLcPeriod"/>
            </a:pPr>
            <a:r>
              <a:rPr lang="en-US" sz="1200" dirty="0" err="1"/>
              <a:t>KNeighborsClassifier</a:t>
            </a:r>
            <a:br>
              <a:rPr lang="en-US" sz="1200" dirty="0"/>
            </a:br>
            <a:endParaRPr lang="en-US" sz="1200" dirty="0"/>
          </a:p>
        </p:txBody>
      </p:sp>
    </p:spTree>
    <p:extLst>
      <p:ext uri="{BB962C8B-B14F-4D97-AF65-F5344CB8AC3E}">
        <p14:creationId xmlns:p14="http://schemas.microsoft.com/office/powerpoint/2010/main" val="279396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9088-8F5C-ADD8-150E-8D5529DE6D39}"/>
              </a:ext>
            </a:extLst>
          </p:cNvPr>
          <p:cNvSpPr>
            <a:spLocks noGrp="1"/>
          </p:cNvSpPr>
          <p:nvPr>
            <p:ph type="title"/>
          </p:nvPr>
        </p:nvSpPr>
        <p:spPr>
          <a:xfrm>
            <a:off x="2611808" y="808056"/>
            <a:ext cx="7958331" cy="741611"/>
          </a:xfrm>
        </p:spPr>
        <p:txBody>
          <a:bodyPr>
            <a:normAutofit/>
          </a:bodyPr>
          <a:lstStyle/>
          <a:p>
            <a:pPr algn="l"/>
            <a:r>
              <a:rPr lang="en-US" sz="2800" dirty="0"/>
              <a:t>1(a). Data Collection - API</a:t>
            </a:r>
          </a:p>
        </p:txBody>
      </p:sp>
      <p:sp>
        <p:nvSpPr>
          <p:cNvPr id="3" name="Content Placeholder 2">
            <a:extLst>
              <a:ext uri="{FF2B5EF4-FFF2-40B4-BE49-F238E27FC236}">
                <a16:creationId xmlns:a16="http://schemas.microsoft.com/office/drawing/2014/main" id="{981A6EF1-69B2-B1A7-D07A-03AA5BED4018}"/>
              </a:ext>
            </a:extLst>
          </p:cNvPr>
          <p:cNvSpPr>
            <a:spLocks noGrp="1"/>
          </p:cNvSpPr>
          <p:nvPr>
            <p:ph idx="1"/>
          </p:nvPr>
        </p:nvSpPr>
        <p:spPr>
          <a:xfrm>
            <a:off x="2773599" y="1549667"/>
            <a:ext cx="7796540" cy="5076644"/>
          </a:xfrm>
        </p:spPr>
        <p:txBody>
          <a:bodyPr>
            <a:normAutofit/>
          </a:bodyPr>
          <a:lstStyle/>
          <a:p>
            <a:r>
              <a:rPr lang="en-US" sz="1200" dirty="0"/>
              <a:t>API provided - </a:t>
            </a:r>
            <a:r>
              <a:rPr lang="en-US" sz="1200" dirty="0">
                <a:hlinkClick r:id="rId2"/>
              </a:rPr>
              <a:t>https://api.spacexdata.com/v4/rockets/</a:t>
            </a:r>
            <a:r>
              <a:rPr lang="en-US" sz="1200" dirty="0"/>
              <a:t> </a:t>
            </a:r>
          </a:p>
          <a:p>
            <a:r>
              <a:rPr lang="en-US" sz="1200" dirty="0"/>
              <a:t>Request and parse the SpaceX launch data using the GET request</a:t>
            </a:r>
          </a:p>
          <a:p>
            <a:r>
              <a:rPr lang="en-US" sz="1200" dirty="0"/>
              <a:t>The Json result is turned into a </a:t>
            </a:r>
            <a:r>
              <a:rPr lang="en-US" sz="1200" dirty="0" err="1"/>
              <a:t>dataframe</a:t>
            </a:r>
            <a:r>
              <a:rPr lang="en-US" sz="1200" dirty="0"/>
              <a:t> </a:t>
            </a:r>
            <a:r>
              <a:rPr lang="en-US" sz="1200" dirty="0" err="1"/>
              <a:t>using.json_normalize</a:t>
            </a:r>
            <a:r>
              <a:rPr lang="en-US" sz="1200" dirty="0"/>
              <a:t>()</a:t>
            </a:r>
          </a:p>
          <a:p>
            <a:r>
              <a:rPr lang="en-US" sz="1200" dirty="0"/>
              <a:t>Found there are some missing values on “</a:t>
            </a:r>
            <a:r>
              <a:rPr lang="en-US" sz="1200" dirty="0" err="1"/>
              <a:t>PayloadMass</a:t>
            </a:r>
            <a:r>
              <a:rPr lang="en-US" sz="1200" dirty="0"/>
              <a:t>” and “</a:t>
            </a:r>
            <a:r>
              <a:rPr lang="en-US" sz="1200" dirty="0" err="1"/>
              <a:t>LandingPad</a:t>
            </a:r>
            <a:r>
              <a:rPr lang="en-US" sz="1200" dirty="0"/>
              <a:t>” columns. By using .mean() and .replace() functions “</a:t>
            </a:r>
            <a:r>
              <a:rPr lang="en-US" sz="1200" dirty="0" err="1"/>
              <a:t>PayloadMass</a:t>
            </a:r>
            <a:r>
              <a:rPr lang="en-US" sz="1200" dirty="0"/>
              <a:t>” columns missing values are replaced. Missing values in “Landing pad” are not adjusted due to lack of importance.</a:t>
            </a:r>
          </a:p>
          <a:p>
            <a:r>
              <a:rPr lang="en-US" sz="1200" dirty="0"/>
              <a:t>After doing the initial data understanding and collection – 90rows and 17 columns are found to be useful. </a:t>
            </a:r>
          </a:p>
          <a:p>
            <a:pPr marL="0" indent="0">
              <a:buNone/>
            </a:pPr>
            <a:r>
              <a:rPr lang="en-US" sz="1200" dirty="0"/>
              <a:t>        </a:t>
            </a:r>
            <a:r>
              <a:rPr lang="en-US" sz="1200" b="1" dirty="0"/>
              <a:t>Snapshot:</a:t>
            </a:r>
          </a:p>
          <a:p>
            <a:endParaRPr lang="en-US" sz="1200" dirty="0"/>
          </a:p>
          <a:p>
            <a:endParaRPr lang="en-US" sz="1200" dirty="0"/>
          </a:p>
          <a:p>
            <a:endParaRPr lang="en-US" sz="1200" dirty="0"/>
          </a:p>
          <a:p>
            <a:endParaRPr lang="en-US" sz="1200" dirty="0"/>
          </a:p>
        </p:txBody>
      </p:sp>
      <p:pic>
        <p:nvPicPr>
          <p:cNvPr id="6" name="Picture 5">
            <a:extLst>
              <a:ext uri="{FF2B5EF4-FFF2-40B4-BE49-F238E27FC236}">
                <a16:creationId xmlns:a16="http://schemas.microsoft.com/office/drawing/2014/main" id="{4247FA0B-7C23-D6AB-D128-499EDD1F5FC2}"/>
              </a:ext>
            </a:extLst>
          </p:cNvPr>
          <p:cNvPicPr>
            <a:picLocks noChangeAspect="1"/>
          </p:cNvPicPr>
          <p:nvPr/>
        </p:nvPicPr>
        <p:blipFill>
          <a:blip r:embed="rId3"/>
          <a:stretch>
            <a:fillRect/>
          </a:stretch>
        </p:blipFill>
        <p:spPr>
          <a:xfrm>
            <a:off x="3962429" y="4500880"/>
            <a:ext cx="3118797" cy="1851111"/>
          </a:xfrm>
          <a:prstGeom prst="rect">
            <a:avLst/>
          </a:prstGeom>
        </p:spPr>
      </p:pic>
    </p:spTree>
    <p:extLst>
      <p:ext uri="{BB962C8B-B14F-4D97-AF65-F5344CB8AC3E}">
        <p14:creationId xmlns:p14="http://schemas.microsoft.com/office/powerpoint/2010/main" val="309938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3F92-99D7-F26F-8A05-69F9A7168743}"/>
              </a:ext>
            </a:extLst>
          </p:cNvPr>
          <p:cNvSpPr>
            <a:spLocks noGrp="1"/>
          </p:cNvSpPr>
          <p:nvPr>
            <p:ph type="title"/>
          </p:nvPr>
        </p:nvSpPr>
        <p:spPr/>
        <p:txBody>
          <a:bodyPr>
            <a:normAutofit/>
          </a:bodyPr>
          <a:lstStyle/>
          <a:p>
            <a:pPr algn="l"/>
            <a:r>
              <a:rPr lang="en-US" sz="2800" dirty="0"/>
              <a:t>1(b). Data Collection – Web Scraping</a:t>
            </a:r>
          </a:p>
        </p:txBody>
      </p:sp>
      <p:sp>
        <p:nvSpPr>
          <p:cNvPr id="3" name="Content Placeholder 2">
            <a:extLst>
              <a:ext uri="{FF2B5EF4-FFF2-40B4-BE49-F238E27FC236}">
                <a16:creationId xmlns:a16="http://schemas.microsoft.com/office/drawing/2014/main" id="{A416A212-AB50-3977-1AF2-EFB13D8E9FDB}"/>
              </a:ext>
            </a:extLst>
          </p:cNvPr>
          <p:cNvSpPr>
            <a:spLocks noGrp="1"/>
          </p:cNvSpPr>
          <p:nvPr>
            <p:ph idx="1"/>
          </p:nvPr>
        </p:nvSpPr>
        <p:spPr>
          <a:xfrm>
            <a:off x="2773599" y="1229360"/>
            <a:ext cx="7796540" cy="5364480"/>
          </a:xfrm>
        </p:spPr>
        <p:txBody>
          <a:bodyPr>
            <a:normAutofit/>
          </a:bodyPr>
          <a:lstStyle/>
          <a:p>
            <a:r>
              <a:rPr lang="en-US" sz="1200" dirty="0"/>
              <a:t>Extract a Falcon 9 launch records HTML table from Wikipedia</a:t>
            </a:r>
          </a:p>
          <a:p>
            <a:r>
              <a:rPr lang="en-US" sz="1200" dirty="0"/>
              <a:t>Libraries or modules used – requests, </a:t>
            </a:r>
            <a:r>
              <a:rPr lang="en-US" sz="1200" dirty="0" err="1"/>
              <a:t>BeautifulSoup</a:t>
            </a:r>
            <a:r>
              <a:rPr lang="en-US" sz="1200" dirty="0"/>
              <a:t>, re, </a:t>
            </a:r>
            <a:r>
              <a:rPr lang="en-US" sz="1200" dirty="0" err="1"/>
              <a:t>unicodedata</a:t>
            </a:r>
            <a:r>
              <a:rPr lang="en-US" sz="1200" dirty="0"/>
              <a:t>, and pandas</a:t>
            </a:r>
          </a:p>
          <a:p>
            <a:r>
              <a:rPr lang="en-US" sz="1200" dirty="0"/>
              <a:t>First, Request the Falcon9 launch wiki page from the url: </a:t>
            </a:r>
            <a:r>
              <a:rPr lang="en-US" sz="1200" dirty="0">
                <a:hlinkClick r:id="rId2"/>
              </a:rPr>
              <a:t>https://en.wikipedia.org/w/index.php?title=List_of_Falcon_9_and_Falcon_Heavy_launches&amp;oldid=1027686922</a:t>
            </a:r>
            <a:r>
              <a:rPr lang="en-US" sz="1200" dirty="0"/>
              <a:t> </a:t>
            </a:r>
          </a:p>
          <a:p>
            <a:r>
              <a:rPr lang="en-US" sz="1200" dirty="0"/>
              <a:t>Second, extract the column/variable names from the HTML table header</a:t>
            </a:r>
          </a:p>
          <a:p>
            <a:pPr algn="l">
              <a:buFont typeface="Arial" panose="020B0604020202020204" pitchFamily="34" charset="0"/>
              <a:buChar char="•"/>
            </a:pPr>
            <a:r>
              <a:rPr lang="en-US" sz="1200" dirty="0"/>
              <a:t>A </a:t>
            </a:r>
            <a:r>
              <a:rPr lang="en-US" sz="1200" dirty="0" err="1"/>
              <a:t>dataframe</a:t>
            </a:r>
            <a:r>
              <a:rPr lang="en-US" sz="1200" dirty="0"/>
              <a:t> is then created with the extracted column names and entries filled with launch records extracted from table rows.</a:t>
            </a:r>
          </a:p>
          <a:p>
            <a:pPr algn="l">
              <a:buFont typeface="Arial" panose="020B0604020202020204" pitchFamily="34" charset="0"/>
              <a:buChar char="•"/>
            </a:pPr>
            <a:r>
              <a:rPr lang="en-US" sz="1200" dirty="0"/>
              <a:t>We ended up with 121 rows or instances and 11 columns or features.</a:t>
            </a:r>
          </a:p>
          <a:p>
            <a:pPr marL="0" indent="0" algn="l">
              <a:buNone/>
            </a:pPr>
            <a:r>
              <a:rPr lang="en-US" sz="1200" dirty="0"/>
              <a:t>        </a:t>
            </a:r>
            <a:r>
              <a:rPr lang="en-US" sz="1200" b="1" dirty="0"/>
              <a:t>Snapshot:</a:t>
            </a:r>
          </a:p>
          <a:p>
            <a:pPr algn="l">
              <a:buFont typeface="Arial" panose="020B0604020202020204" pitchFamily="34" charset="0"/>
              <a:buChar char="•"/>
            </a:pPr>
            <a:endParaRPr lang="en-US" sz="1400" dirty="0"/>
          </a:p>
          <a:p>
            <a:pPr marL="0" indent="0" algn="l">
              <a:buNone/>
            </a:pPr>
            <a:endParaRPr lang="en-US" sz="1400" dirty="0"/>
          </a:p>
          <a:p>
            <a:pPr algn="l">
              <a:buFont typeface="Arial" panose="020B0604020202020204" pitchFamily="34" charset="0"/>
              <a:buChar char="•"/>
            </a:pPr>
            <a:endParaRPr lang="en-US" sz="1400" dirty="0"/>
          </a:p>
          <a:p>
            <a:endParaRPr lang="en-US" dirty="0"/>
          </a:p>
        </p:txBody>
      </p:sp>
      <p:pic>
        <p:nvPicPr>
          <p:cNvPr id="6" name="Picture 5">
            <a:extLst>
              <a:ext uri="{FF2B5EF4-FFF2-40B4-BE49-F238E27FC236}">
                <a16:creationId xmlns:a16="http://schemas.microsoft.com/office/drawing/2014/main" id="{8C6871FC-4A4B-2675-049F-30B2D5B19FA6}"/>
              </a:ext>
            </a:extLst>
          </p:cNvPr>
          <p:cNvPicPr>
            <a:picLocks noChangeAspect="1"/>
          </p:cNvPicPr>
          <p:nvPr/>
        </p:nvPicPr>
        <p:blipFill>
          <a:blip r:embed="rId3"/>
          <a:stretch>
            <a:fillRect/>
          </a:stretch>
        </p:blipFill>
        <p:spPr>
          <a:xfrm>
            <a:off x="3232843" y="4655164"/>
            <a:ext cx="6439477" cy="1938676"/>
          </a:xfrm>
          <a:prstGeom prst="rect">
            <a:avLst/>
          </a:prstGeom>
        </p:spPr>
      </p:pic>
    </p:spTree>
    <p:extLst>
      <p:ext uri="{BB962C8B-B14F-4D97-AF65-F5344CB8AC3E}">
        <p14:creationId xmlns:p14="http://schemas.microsoft.com/office/powerpoint/2010/main" val="2802957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DE7A-8B9E-802F-266D-50C811F22135}"/>
              </a:ext>
            </a:extLst>
          </p:cNvPr>
          <p:cNvSpPr>
            <a:spLocks noGrp="1"/>
          </p:cNvSpPr>
          <p:nvPr>
            <p:ph type="title"/>
          </p:nvPr>
        </p:nvSpPr>
        <p:spPr/>
        <p:txBody>
          <a:bodyPr>
            <a:normAutofit/>
          </a:bodyPr>
          <a:lstStyle/>
          <a:p>
            <a:pPr algn="l"/>
            <a:r>
              <a:rPr lang="en-US" sz="2800" dirty="0"/>
              <a:t>1(c.) Data Wrangling – EDA Pandas &amp; </a:t>
            </a:r>
            <a:r>
              <a:rPr lang="en-US" sz="2800" dirty="0" err="1"/>
              <a:t>Numpy</a:t>
            </a:r>
            <a:endParaRPr lang="en-US" sz="2800" dirty="0"/>
          </a:p>
        </p:txBody>
      </p:sp>
      <p:sp>
        <p:nvSpPr>
          <p:cNvPr id="3" name="Content Placeholder 2">
            <a:extLst>
              <a:ext uri="{FF2B5EF4-FFF2-40B4-BE49-F238E27FC236}">
                <a16:creationId xmlns:a16="http://schemas.microsoft.com/office/drawing/2014/main" id="{81326F6A-394A-2738-13CC-8CFCA7C299CA}"/>
              </a:ext>
            </a:extLst>
          </p:cNvPr>
          <p:cNvSpPr>
            <a:spLocks noGrp="1"/>
          </p:cNvSpPr>
          <p:nvPr>
            <p:ph idx="1"/>
          </p:nvPr>
        </p:nvSpPr>
        <p:spPr>
          <a:xfrm>
            <a:off x="2773599" y="1209040"/>
            <a:ext cx="7796540" cy="5425440"/>
          </a:xfrm>
        </p:spPr>
        <p:txBody>
          <a:bodyPr>
            <a:normAutofit/>
          </a:bodyPr>
          <a:lstStyle/>
          <a:p>
            <a:endParaRPr lang="en-US" sz="1200" dirty="0"/>
          </a:p>
          <a:p>
            <a:r>
              <a:rPr lang="en-US" sz="1200" dirty="0"/>
              <a:t>In this section, performed Exploratory Data Analysis (EDA) to find some pattern in the data and determine what would be the training labels</a:t>
            </a:r>
          </a:p>
          <a:p>
            <a:r>
              <a:rPr lang="en-US" sz="1200" dirty="0"/>
              <a:t>Libraries: Pandas &amp; </a:t>
            </a:r>
            <a:r>
              <a:rPr lang="en-US" sz="1200" dirty="0" err="1"/>
              <a:t>Numpy</a:t>
            </a:r>
            <a:endParaRPr lang="en-US" sz="1200" dirty="0"/>
          </a:p>
          <a:p>
            <a:r>
              <a:rPr lang="en-US" sz="1200" dirty="0"/>
              <a:t>Calculated the number of launches on each site and found CCAFS SLC 40 has 55 launches.</a:t>
            </a:r>
          </a:p>
          <a:p>
            <a:r>
              <a:rPr lang="en-US" sz="1200" dirty="0"/>
              <a:t>Calculated the number and occurrence of each orbit and found Geosynchronous Orbit (GTO – located at 22,236 miles) has highest count</a:t>
            </a:r>
          </a:p>
          <a:p>
            <a:r>
              <a:rPr lang="en-US" sz="1200" dirty="0"/>
              <a:t>Created a new “Class” column by using enumerate function to determine the success rate of Falcon9</a:t>
            </a:r>
          </a:p>
          <a:p>
            <a:r>
              <a:rPr lang="en-US" sz="1200" dirty="0"/>
              <a:t>By using the “Class” </a:t>
            </a:r>
            <a:r>
              <a:rPr lang="en-US" sz="1200" dirty="0" err="1"/>
              <a:t>dataframe</a:t>
            </a:r>
            <a:r>
              <a:rPr lang="en-US" sz="1200" dirty="0"/>
              <a:t> with .mean() method – determined the success rate as 0.66%</a:t>
            </a:r>
          </a:p>
          <a:p>
            <a:pPr marL="0" indent="0">
              <a:buNone/>
            </a:pPr>
            <a:r>
              <a:rPr lang="en-US" sz="1200" dirty="0"/>
              <a:t>       </a:t>
            </a:r>
            <a:r>
              <a:rPr lang="en-US" sz="1200" b="1" dirty="0"/>
              <a:t>Snapshot:</a:t>
            </a:r>
          </a:p>
          <a:p>
            <a:endParaRPr lang="en-US" sz="1200" dirty="0"/>
          </a:p>
          <a:p>
            <a:endParaRPr lang="en-US" sz="1200" dirty="0"/>
          </a:p>
        </p:txBody>
      </p:sp>
      <p:pic>
        <p:nvPicPr>
          <p:cNvPr id="5" name="Picture 4">
            <a:extLst>
              <a:ext uri="{FF2B5EF4-FFF2-40B4-BE49-F238E27FC236}">
                <a16:creationId xmlns:a16="http://schemas.microsoft.com/office/drawing/2014/main" id="{817081D3-BFBF-A519-F34C-D4141BABE0B0}"/>
              </a:ext>
            </a:extLst>
          </p:cNvPr>
          <p:cNvPicPr>
            <a:picLocks noChangeAspect="1"/>
          </p:cNvPicPr>
          <p:nvPr/>
        </p:nvPicPr>
        <p:blipFill>
          <a:blip r:embed="rId2"/>
          <a:stretch>
            <a:fillRect/>
          </a:stretch>
        </p:blipFill>
        <p:spPr>
          <a:xfrm>
            <a:off x="3252199" y="5334000"/>
            <a:ext cx="7245645" cy="876027"/>
          </a:xfrm>
          <a:prstGeom prst="rect">
            <a:avLst/>
          </a:prstGeom>
        </p:spPr>
      </p:pic>
    </p:spTree>
    <p:extLst>
      <p:ext uri="{BB962C8B-B14F-4D97-AF65-F5344CB8AC3E}">
        <p14:creationId xmlns:p14="http://schemas.microsoft.com/office/powerpoint/2010/main" val="247043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F30B-B34F-FE2E-BD48-48E4355A7B81}"/>
              </a:ext>
            </a:extLst>
          </p:cNvPr>
          <p:cNvSpPr>
            <a:spLocks noGrp="1"/>
          </p:cNvSpPr>
          <p:nvPr>
            <p:ph type="title"/>
          </p:nvPr>
        </p:nvSpPr>
        <p:spPr>
          <a:xfrm>
            <a:off x="2611808" y="808057"/>
            <a:ext cx="7958331" cy="644823"/>
          </a:xfrm>
        </p:spPr>
        <p:txBody>
          <a:bodyPr>
            <a:normAutofit/>
          </a:bodyPr>
          <a:lstStyle/>
          <a:p>
            <a:pPr algn="l"/>
            <a:r>
              <a:rPr lang="en-US" sz="2800" dirty="0"/>
              <a:t>2(a). EDA with SQL</a:t>
            </a:r>
          </a:p>
        </p:txBody>
      </p:sp>
      <p:sp>
        <p:nvSpPr>
          <p:cNvPr id="3" name="Content Placeholder 2">
            <a:extLst>
              <a:ext uri="{FF2B5EF4-FFF2-40B4-BE49-F238E27FC236}">
                <a16:creationId xmlns:a16="http://schemas.microsoft.com/office/drawing/2014/main" id="{6D45DBD2-133C-5199-228F-FF3C45FC5228}"/>
              </a:ext>
            </a:extLst>
          </p:cNvPr>
          <p:cNvSpPr>
            <a:spLocks noGrp="1"/>
          </p:cNvSpPr>
          <p:nvPr>
            <p:ph idx="1"/>
          </p:nvPr>
        </p:nvSpPr>
        <p:spPr/>
        <p:txBody>
          <a:bodyPr>
            <a:normAutofit/>
          </a:bodyPr>
          <a:lstStyle/>
          <a:p>
            <a:pPr algn="l"/>
            <a:r>
              <a:rPr lang="en-US" sz="1200" b="0" i="0" dirty="0">
                <a:effectLst/>
              </a:rPr>
              <a:t>Framework used: IBM DB2</a:t>
            </a:r>
          </a:p>
          <a:p>
            <a:pPr algn="l"/>
            <a:r>
              <a:rPr lang="en-US" sz="1200" b="0" i="0" dirty="0">
                <a:effectLst/>
              </a:rPr>
              <a:t>Libraries or modules used: </a:t>
            </a:r>
            <a:r>
              <a:rPr lang="en-US" sz="1200" b="0" i="0" dirty="0" err="1">
                <a:effectLst/>
              </a:rPr>
              <a:t>ibm_db</a:t>
            </a:r>
            <a:endParaRPr lang="en-US" sz="1200" b="0" i="0" dirty="0">
              <a:effectLst/>
            </a:endParaRPr>
          </a:p>
          <a:p>
            <a:pPr algn="l"/>
            <a:r>
              <a:rPr lang="en-US" sz="1200" b="0" i="0" dirty="0">
                <a:effectLst/>
              </a:rPr>
              <a:t>The data is queried using SQL to answer several questions about the data such as:</a:t>
            </a:r>
          </a:p>
          <a:p>
            <a:pPr algn="l">
              <a:buFont typeface="Arial" panose="020B0604020202020204" pitchFamily="34" charset="0"/>
              <a:buChar char="•"/>
            </a:pPr>
            <a:r>
              <a:rPr lang="en-US" sz="1200" b="0" i="0" dirty="0">
                <a:effectLst/>
              </a:rPr>
              <a:t>The names of the unique launch sites in the space mission</a:t>
            </a:r>
          </a:p>
          <a:p>
            <a:pPr algn="l">
              <a:buFont typeface="Arial" panose="020B0604020202020204" pitchFamily="34" charset="0"/>
              <a:buChar char="•"/>
            </a:pPr>
            <a:r>
              <a:rPr lang="en-US" sz="1200" b="0" i="0" dirty="0">
                <a:effectLst/>
              </a:rPr>
              <a:t>The total payload mass carried by boosters launched by NASA (CRS)</a:t>
            </a:r>
          </a:p>
          <a:p>
            <a:pPr algn="l">
              <a:buFont typeface="Arial" panose="020B0604020202020204" pitchFamily="34" charset="0"/>
              <a:buChar char="•"/>
            </a:pPr>
            <a:r>
              <a:rPr lang="en-US" sz="1200" b="0" i="0" dirty="0">
                <a:effectLst/>
              </a:rPr>
              <a:t>The average payload mass carried by booster version F9 v1.1</a:t>
            </a:r>
          </a:p>
          <a:p>
            <a:pPr algn="l"/>
            <a:r>
              <a:rPr lang="en-US" sz="1200" b="0" i="0" dirty="0">
                <a:effectLst/>
              </a:rPr>
              <a:t>The SQL statements or functions used include SELECT, DISTINCT, AS, FROM, WHERE, LIMIT, LIKE, SUM(), AVG(), MIN(), BETWEEN, COUNT(), and YEAR().</a:t>
            </a:r>
          </a:p>
          <a:p>
            <a:endParaRPr lang="en-US" sz="1200" dirty="0"/>
          </a:p>
        </p:txBody>
      </p:sp>
    </p:spTree>
    <p:extLst>
      <p:ext uri="{BB962C8B-B14F-4D97-AF65-F5344CB8AC3E}">
        <p14:creationId xmlns:p14="http://schemas.microsoft.com/office/powerpoint/2010/main" val="85230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551</TotalTime>
  <Words>1936</Words>
  <Application>Microsoft Office PowerPoint</Application>
  <PresentationFormat>Widescreen</PresentationFormat>
  <Paragraphs>164</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Microsoft YaHei</vt:lpstr>
      <vt:lpstr>Arial</vt:lpstr>
      <vt:lpstr>Calibri</vt:lpstr>
      <vt:lpstr>MS Shell Dlg 2</vt:lpstr>
      <vt:lpstr>OpenSans</vt:lpstr>
      <vt:lpstr>Wingdings</vt:lpstr>
      <vt:lpstr>Wingdings 3</vt:lpstr>
      <vt:lpstr>Madison</vt:lpstr>
      <vt:lpstr>Space X Falcon 9 Capstone Project</vt:lpstr>
      <vt:lpstr>Table of Contents</vt:lpstr>
      <vt:lpstr>Executive Summary</vt:lpstr>
      <vt:lpstr>Introduction </vt:lpstr>
      <vt:lpstr>Methodology</vt:lpstr>
      <vt:lpstr>1(a). Data Collection - API</vt:lpstr>
      <vt:lpstr>1(b). Data Collection – Web Scraping</vt:lpstr>
      <vt:lpstr>1(c.) Data Wrangling – EDA Pandas &amp; Numpy</vt:lpstr>
      <vt:lpstr>2(a). EDA with SQL</vt:lpstr>
      <vt:lpstr>3(a&amp;b). EDA with Visualization matplotlib &amp; sns </vt:lpstr>
      <vt:lpstr>3(c). EDA with Visualization- Folium</vt:lpstr>
      <vt:lpstr>3(d). EDA with Visualization - Dash</vt:lpstr>
      <vt:lpstr>3(d). EDA with Visualization – Dash (continue)</vt:lpstr>
      <vt:lpstr>3(d). EDA with Visualization – Dash (continue)</vt:lpstr>
      <vt:lpstr>4. Machine Learning</vt:lpstr>
      <vt:lpstr>4. Machine Learning</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 Nadikatla</dc:creator>
  <cp:lastModifiedBy>vijay nadikatla</cp:lastModifiedBy>
  <cp:revision>53</cp:revision>
  <dcterms:created xsi:type="dcterms:W3CDTF">2023-08-20T22:59:29Z</dcterms:created>
  <dcterms:modified xsi:type="dcterms:W3CDTF">2023-08-21T23:53:39Z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