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68" r:id="rId1"/>
  </p:sldMasterIdLst>
  <p:notesMasterIdLst>
    <p:notesMasterId r:id="rId17"/>
  </p:notesMasterIdLst>
  <p:sldIdLst>
    <p:sldId id="256" r:id="rId2"/>
    <p:sldId id="257" r:id="rId3"/>
    <p:sldId id="271" r:id="rId4"/>
    <p:sldId id="265" r:id="rId5"/>
    <p:sldId id="269" r:id="rId6"/>
    <p:sldId id="270" r:id="rId7"/>
    <p:sldId id="262" r:id="rId8"/>
    <p:sldId id="261" r:id="rId9"/>
    <p:sldId id="260" r:id="rId10"/>
    <p:sldId id="264" r:id="rId11"/>
    <p:sldId id="263" r:id="rId12"/>
    <p:sldId id="267" r:id="rId13"/>
    <p:sldId id="268" r:id="rId14"/>
    <p:sldId id="272" r:id="rId15"/>
    <p:sldId id="259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Lato Black" panose="020F0502020204030203" pitchFamily="34" charset="0"/>
      <p:bold r:id="rId22"/>
      <p:boldItalic r:id="rId23"/>
    </p:embeddedFont>
    <p:embeddedFont>
      <p:font typeface="Libre Baskerville" panose="02000000000000000000" pitchFamily="2" charset="0"/>
      <p:regular r:id="rId24"/>
      <p:bold r:id="rId25"/>
      <p:italic r:id="rId26"/>
    </p:embeddedFont>
    <p:embeddedFont>
      <p:font typeface="Trebuchet MS" panose="020B0603020202020204" pitchFamily="34" charset="0"/>
      <p:regular r:id="rId27"/>
      <p:bold r:id="rId28"/>
      <p:italic r:id="rId29"/>
      <p:boldItalic r:id="rId30"/>
    </p:embeddedFont>
    <p:embeddedFont>
      <p:font typeface="Wingdings 3" panose="05040102010807070707" pitchFamily="18" charset="2"/>
      <p:regular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3079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1833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2635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6982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9450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6533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62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87460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63437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5495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24108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2683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329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7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42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13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82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12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73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89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72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0747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48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utospoke.com/PreOwnedCars/Used-Cars-Mumbai-Autospoke-listing.asp?sortid=ID&amp;sorttype=DESC&amp;NAV=1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-10160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83064" y="3717986"/>
            <a:ext cx="724618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IN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sed cars in Mumbai </a:t>
            </a:r>
            <a:endParaRPr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8D3D74-2A23-9E1F-53BB-6B52CF19A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062" y="2356546"/>
            <a:ext cx="1590675" cy="1990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427656" y="408482"/>
            <a:ext cx="6099463" cy="48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Multi-variate analysis: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10284-EB1C-5848-A3DD-EFFDB3E9F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1050777"/>
            <a:ext cx="10546080" cy="47564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4D6DD4-652B-A320-4709-43C63C02C8BF}"/>
              </a:ext>
            </a:extLst>
          </p:cNvPr>
          <p:cNvSpPr txBox="1"/>
          <p:nvPr/>
        </p:nvSpPr>
        <p:spPr>
          <a:xfrm>
            <a:off x="1016000" y="5776743"/>
            <a:ext cx="744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observations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the above fig shows that when the number of kilometers driven by the car is decreases then the price of the car increases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0F5363-C09E-00F5-0D5E-1D93F94BA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7157" y="5963271"/>
            <a:ext cx="2824843" cy="7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7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742616" y="325114"/>
            <a:ext cx="6099463" cy="48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Slide 2: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674FA-F0DC-2C78-E34A-6C1BDF829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6959"/>
            <a:ext cx="12192000" cy="46228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566721-6709-8B15-DACC-9CB0089372ED}"/>
              </a:ext>
            </a:extLst>
          </p:cNvPr>
          <p:cNvSpPr txBox="1"/>
          <p:nvPr/>
        </p:nvSpPr>
        <p:spPr>
          <a:xfrm>
            <a:off x="427656" y="5699760"/>
            <a:ext cx="8167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observations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the above graph clearly show that the new model vehicles are highly cost ,and diesel vehicles high cost compared to petrol vehicles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0A9A10-EA40-3D25-12AC-FD10AF75B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6129" y="6161425"/>
            <a:ext cx="2345871" cy="59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4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D9AAC9-7317-2442-D89A-EBC7214EDE1F}"/>
              </a:ext>
            </a:extLst>
          </p:cNvPr>
          <p:cNvSpPr txBox="1"/>
          <p:nvPr/>
        </p:nvSpPr>
        <p:spPr>
          <a:xfrm>
            <a:off x="616017" y="433137"/>
            <a:ext cx="659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Business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sz="2400" dirty="0">
                <a:solidFill>
                  <a:srgbClr val="FF0000"/>
                </a:solidFill>
              </a:rPr>
              <a:t>Questions</a:t>
            </a:r>
            <a:r>
              <a:rPr lang="en-IN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70911-BE35-6931-8216-D366D61428CF}"/>
              </a:ext>
            </a:extLst>
          </p:cNvPr>
          <p:cNvSpPr txBox="1"/>
          <p:nvPr/>
        </p:nvSpPr>
        <p:spPr>
          <a:xfrm>
            <a:off x="409072" y="1126155"/>
            <a:ext cx="81151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♣  What type of cars is beneficials to buy in second hand</a:t>
            </a:r>
          </a:p>
          <a:p>
            <a:r>
              <a:rPr lang="en-IN" dirty="0"/>
              <a:t>♣  which type cars has more resale values </a:t>
            </a:r>
          </a:p>
          <a:p>
            <a:r>
              <a:rPr lang="en-IN" dirty="0"/>
              <a:t>♣  what is the most available car brand in  Mumbai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0261F-F122-4101-CF44-D8CDD6F07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212" y="4212590"/>
            <a:ext cx="4067175" cy="24765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E7AFCC5-CE8C-5AAD-33DD-745539EAA756}"/>
              </a:ext>
            </a:extLst>
          </p:cNvPr>
          <p:cNvSpPr/>
          <p:nvPr/>
        </p:nvSpPr>
        <p:spPr>
          <a:xfrm>
            <a:off x="1239520" y="2804160"/>
            <a:ext cx="5516880" cy="307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C1E1086-8E2E-B607-C67F-370FA88113D3}"/>
              </a:ext>
            </a:extLst>
          </p:cNvPr>
          <p:cNvSpPr/>
          <p:nvPr/>
        </p:nvSpPr>
        <p:spPr>
          <a:xfrm>
            <a:off x="1239520" y="3429000"/>
            <a:ext cx="4988560" cy="317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A22632-57E9-26B4-2E7C-D921A6288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827" y="5973775"/>
            <a:ext cx="2073729" cy="52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1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A963D3-FD0E-F2FE-0256-4FBA3EC7576D}"/>
              </a:ext>
            </a:extLst>
          </p:cNvPr>
          <p:cNvSpPr txBox="1"/>
          <p:nvPr/>
        </p:nvSpPr>
        <p:spPr>
          <a:xfrm>
            <a:off x="529772" y="240135"/>
            <a:ext cx="360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  <a:endParaRPr lang="en-IN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5F1C63-64D6-007D-1D2C-9F8A5E1D7725}"/>
              </a:ext>
            </a:extLst>
          </p:cNvPr>
          <p:cNvSpPr txBox="1"/>
          <p:nvPr/>
        </p:nvSpPr>
        <p:spPr>
          <a:xfrm>
            <a:off x="1808480" y="995789"/>
            <a:ext cx="69494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♠ 20% of cars in Mumbai are luxury cars price range on average     70 lakhs on high end cars </a:t>
            </a:r>
          </a:p>
          <a:p>
            <a:r>
              <a:rPr lang="en-US" dirty="0"/>
              <a:t>♠ if u want buy super car in Mumbai go for Mercedes</a:t>
            </a:r>
          </a:p>
          <a:p>
            <a:endParaRPr lang="en-US" dirty="0"/>
          </a:p>
          <a:p>
            <a:r>
              <a:rPr lang="en-US" dirty="0"/>
              <a:t>     diesel car with </a:t>
            </a:r>
            <a:r>
              <a:rPr lang="en-US" dirty="0" err="1"/>
              <a:t>geartype</a:t>
            </a:r>
            <a:r>
              <a:rPr lang="en-US" dirty="0"/>
              <a:t> auto ,</a:t>
            </a:r>
            <a:r>
              <a:rPr lang="en-US" dirty="0" err="1"/>
              <a:t>cartype</a:t>
            </a:r>
            <a:r>
              <a:rPr lang="en-US" dirty="0"/>
              <a:t> </a:t>
            </a:r>
            <a:r>
              <a:rPr lang="en-US" dirty="0" err="1"/>
              <a:t>suv</a:t>
            </a:r>
            <a:r>
              <a:rPr lang="en-US" dirty="0"/>
              <a:t>/</a:t>
            </a:r>
            <a:r>
              <a:rPr lang="en-US" dirty="0" err="1"/>
              <a:t>muv</a:t>
            </a:r>
            <a:r>
              <a:rPr lang="en-US" dirty="0"/>
              <a:t> , sell it within 4 to 5 years under 600000 km driven cars are best resale values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if u are looking for a cheap car go for petrol in fuel type,</a:t>
            </a:r>
          </a:p>
          <a:p>
            <a:r>
              <a:rPr lang="en-US" dirty="0"/>
              <a:t>Hatchback in car type , and manual in gear type ,above 100000km driven bikes are cheaper </a:t>
            </a:r>
          </a:p>
          <a:p>
            <a:endParaRPr lang="en-US" dirty="0"/>
          </a:p>
          <a:p>
            <a:r>
              <a:rPr lang="en-US" dirty="0"/>
              <a:t>     I think the car with 3 to 4 years old and petrol as a fuel type </a:t>
            </a:r>
          </a:p>
          <a:p>
            <a:r>
              <a:rPr lang="en-US" dirty="0"/>
              <a:t>And sedan or </a:t>
            </a:r>
            <a:r>
              <a:rPr lang="en-US" dirty="0" err="1"/>
              <a:t>suv</a:t>
            </a:r>
            <a:r>
              <a:rPr lang="en-US" dirty="0"/>
              <a:t> with gear type automatics is best option to buy a second hand car in </a:t>
            </a:r>
            <a:r>
              <a:rPr lang="en-US" dirty="0" err="1"/>
              <a:t>mumbai</a:t>
            </a:r>
            <a:endParaRPr lang="en-US" dirty="0"/>
          </a:p>
          <a:p>
            <a:endParaRPr lang="en-IN" dirty="0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8ACD12C7-DA51-7324-EB64-F1AB9919AFB7}"/>
              </a:ext>
            </a:extLst>
          </p:cNvPr>
          <p:cNvSpPr/>
          <p:nvPr/>
        </p:nvSpPr>
        <p:spPr>
          <a:xfrm>
            <a:off x="1920240" y="2178854"/>
            <a:ext cx="132080" cy="162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9FEC578B-7257-97A4-6F88-32D82E185366}"/>
              </a:ext>
            </a:extLst>
          </p:cNvPr>
          <p:cNvSpPr/>
          <p:nvPr/>
        </p:nvSpPr>
        <p:spPr>
          <a:xfrm>
            <a:off x="1920240" y="3267947"/>
            <a:ext cx="132080" cy="16105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F49C3EAC-4FD5-D95D-C1DA-86600C24AB8C}"/>
              </a:ext>
            </a:extLst>
          </p:cNvPr>
          <p:cNvSpPr/>
          <p:nvPr/>
        </p:nvSpPr>
        <p:spPr>
          <a:xfrm>
            <a:off x="1920240" y="4429760"/>
            <a:ext cx="203200" cy="8682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3AC2241-CA8D-B268-E700-9130BB04BA7C}"/>
              </a:ext>
            </a:extLst>
          </p:cNvPr>
          <p:cNvSpPr/>
          <p:nvPr/>
        </p:nvSpPr>
        <p:spPr>
          <a:xfrm>
            <a:off x="1026160" y="2926080"/>
            <a:ext cx="355600" cy="1798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12506B72-8AF7-D5D6-3D52-D6E23AD614B6}"/>
              </a:ext>
            </a:extLst>
          </p:cNvPr>
          <p:cNvSpPr/>
          <p:nvPr/>
        </p:nvSpPr>
        <p:spPr>
          <a:xfrm>
            <a:off x="8950960" y="995789"/>
            <a:ext cx="365760" cy="16661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DECB02-89DE-BA58-7F98-F9DDA2B50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131" y="3825240"/>
            <a:ext cx="2168709" cy="22250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CDBC9A-AF80-6339-3E71-33FCB9053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6643" y="6127278"/>
            <a:ext cx="2585357" cy="65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85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FC2F9C-26E2-48FC-722E-AAC12967B09D}"/>
              </a:ext>
            </a:extLst>
          </p:cNvPr>
          <p:cNvSpPr/>
          <p:nvPr/>
        </p:nvSpPr>
        <p:spPr>
          <a:xfrm rot="20340702">
            <a:off x="1531873" y="1290320"/>
            <a:ext cx="4368800" cy="189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ANY  QUESTIONS</a:t>
            </a:r>
            <a:endParaRPr lang="en-IN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E33DA0-612E-C368-B49E-93E3F3188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090" y="3693160"/>
            <a:ext cx="3009900" cy="267652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0BF335A-73D8-03CC-4590-AF9933C0777E}"/>
              </a:ext>
            </a:extLst>
          </p:cNvPr>
          <p:cNvSpPr/>
          <p:nvPr/>
        </p:nvSpPr>
        <p:spPr>
          <a:xfrm>
            <a:off x="10171884" y="367211"/>
            <a:ext cx="45719" cy="802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D54F45-EDC6-20A6-5CBC-614F1D157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79" y="5260897"/>
            <a:ext cx="4053332" cy="102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53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3136DC-C601-D8C0-AC59-F40F6C623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850" y="5504863"/>
            <a:ext cx="4686299" cy="11864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1130426" y="1005840"/>
            <a:ext cx="6774053" cy="606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K. </a:t>
            </a:r>
            <a:r>
              <a:rPr lang="en-IN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IN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enakata</a:t>
            </a:r>
            <a:r>
              <a:rPr lang="en-IN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Narsimha Chary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Bsc</a:t>
            </a:r>
            <a:r>
              <a:rPr lang="en-IN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(maths)</a:t>
            </a: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coding background, intrust in maths and curious mind set , Data science is like big umbrella lot of opportunities inside it </a:t>
            </a: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fresher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K. </a:t>
            </a:r>
            <a:r>
              <a:rPr lang="en-IN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Gopinadh</a:t>
            </a:r>
            <a:endParaRPr lang="en-IN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Msc</a:t>
            </a:r>
            <a:r>
              <a:rPr lang="en-I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(organic chemistry)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coding background, but intrusted in logical thinking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fresher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678027" y="373011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 dirty="0">
              <a:solidFill>
                <a:schemeClr val="accent2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BD5FC-561F-04FD-2D48-64D68D20D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420" y="5595257"/>
            <a:ext cx="3568880" cy="9035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8A24-408D-4E97-2658-35F64201C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38480"/>
            <a:ext cx="8596668" cy="1320800"/>
          </a:xfrm>
        </p:spPr>
        <p:txBody>
          <a:bodyPr/>
          <a:lstStyle/>
          <a:p>
            <a:r>
              <a:rPr lang="en-US" dirty="0" err="1"/>
              <a:t>Ajenda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8A2831-E710-9CE0-0D79-BBAFF2552C6B}"/>
              </a:ext>
            </a:extLst>
          </p:cNvPr>
          <p:cNvSpPr txBox="1"/>
          <p:nvPr/>
        </p:nvSpPr>
        <p:spPr>
          <a:xfrm>
            <a:off x="1186180" y="1678989"/>
            <a:ext cx="57810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Collecting the data from selected website  </a:t>
            </a:r>
          </a:p>
          <a:p>
            <a:endParaRPr lang="en-US" sz="2000" dirty="0"/>
          </a:p>
          <a:p>
            <a:r>
              <a:rPr lang="en-US" sz="2000" dirty="0"/>
              <a:t>Cleaning the data</a:t>
            </a:r>
          </a:p>
          <a:p>
            <a:endParaRPr lang="en-US" sz="2000" dirty="0"/>
          </a:p>
          <a:p>
            <a:r>
              <a:rPr lang="en-US" sz="2000" dirty="0"/>
              <a:t>Visualize the data</a:t>
            </a:r>
          </a:p>
          <a:p>
            <a:endParaRPr lang="en-US" sz="2000" dirty="0"/>
          </a:p>
          <a:p>
            <a:r>
              <a:rPr lang="en-US" sz="2000" dirty="0"/>
              <a:t>Create insights from the data</a:t>
            </a:r>
            <a:endParaRPr lang="en-IN" sz="200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D4D92AB-FD8A-DB3A-1D62-857B624AD110}"/>
              </a:ext>
            </a:extLst>
          </p:cNvPr>
          <p:cNvCxnSpPr>
            <a:cxnSpLocks/>
          </p:cNvCxnSpPr>
          <p:nvPr/>
        </p:nvCxnSpPr>
        <p:spPr>
          <a:xfrm rot="10800000">
            <a:off x="659554" y="1645027"/>
            <a:ext cx="508846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5E4192C-A5FA-8358-4CD1-CCFA17491CCC}"/>
              </a:ext>
            </a:extLst>
          </p:cNvPr>
          <p:cNvCxnSpPr/>
          <p:nvPr/>
        </p:nvCxnSpPr>
        <p:spPr>
          <a:xfrm>
            <a:off x="693421" y="2285108"/>
            <a:ext cx="406400" cy="203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77C2B4F-07DA-7CBB-73A6-AB6FDAF0E6CE}"/>
              </a:ext>
            </a:extLst>
          </p:cNvPr>
          <p:cNvCxnSpPr/>
          <p:nvPr/>
        </p:nvCxnSpPr>
        <p:spPr>
          <a:xfrm>
            <a:off x="708237" y="2932668"/>
            <a:ext cx="447040" cy="1625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DAB9BD6-F133-0340-514E-F14E1F1EBDEB}"/>
              </a:ext>
            </a:extLst>
          </p:cNvPr>
          <p:cNvCxnSpPr/>
          <p:nvPr/>
        </p:nvCxnSpPr>
        <p:spPr>
          <a:xfrm>
            <a:off x="689822" y="3552428"/>
            <a:ext cx="447252" cy="177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A2D45492-B0CD-D2F5-DDC3-6A6E23679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317" y="2285108"/>
            <a:ext cx="1685925" cy="2028825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5E7E46E0-3571-F74A-891D-6B99D842168D}"/>
              </a:ext>
            </a:extLst>
          </p:cNvPr>
          <p:cNvSpPr/>
          <p:nvPr/>
        </p:nvSpPr>
        <p:spPr>
          <a:xfrm>
            <a:off x="2113279" y="4728287"/>
            <a:ext cx="2245361" cy="1014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NEVER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498D6AE0-0040-0CB4-AA01-A0598934C4A8}"/>
              </a:ext>
            </a:extLst>
          </p:cNvPr>
          <p:cNvSpPr/>
          <p:nvPr/>
        </p:nvSpPr>
        <p:spPr>
          <a:xfrm>
            <a:off x="3870960" y="5235494"/>
            <a:ext cx="2072640" cy="10144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SETTLE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9D061C-F954-5504-3EA1-F03110AE6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5596910"/>
            <a:ext cx="3691348" cy="93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6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174B55C6-8F3D-FF94-0D3E-07DCB59380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63" r="-689" b="6110"/>
          <a:stretch/>
        </p:blipFill>
        <p:spPr>
          <a:xfrm>
            <a:off x="508000" y="1239519"/>
            <a:ext cx="11176000" cy="552704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34E7DAE-7751-255B-9D26-52B5F92B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4" y="91440"/>
            <a:ext cx="3589866" cy="518160"/>
          </a:xfrm>
          <a:ln>
            <a:solidFill>
              <a:schemeClr val="tx1"/>
            </a:solidFill>
            <a:prstDash val="sysDash"/>
          </a:ln>
        </p:spPr>
        <p:txBody>
          <a:bodyPr>
            <a:no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     </a:t>
            </a:r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Website</a:t>
            </a:r>
            <a:r>
              <a:rPr lang="en-IN" sz="2400" dirty="0">
                <a:solidFill>
                  <a:srgbClr val="0563C1"/>
                </a:solidFill>
              </a:rPr>
              <a:t> :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AUTOSPOKE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CEFF967-9C22-B453-8CEE-512E00979C6E}"/>
              </a:ext>
            </a:extLst>
          </p:cNvPr>
          <p:cNvSpPr/>
          <p:nvPr/>
        </p:nvSpPr>
        <p:spPr>
          <a:xfrm>
            <a:off x="203200" y="325120"/>
            <a:ext cx="34544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5B4292B-C4B9-D3C0-202B-797BDD40D2A7}"/>
              </a:ext>
            </a:extLst>
          </p:cNvPr>
          <p:cNvSpPr/>
          <p:nvPr/>
        </p:nvSpPr>
        <p:spPr>
          <a:xfrm>
            <a:off x="4104640" y="325120"/>
            <a:ext cx="182880" cy="396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hlinkClick r:id="rId2"/>
            <a:extLst>
              <a:ext uri="{FF2B5EF4-FFF2-40B4-BE49-F238E27FC236}">
                <a16:creationId xmlns:a16="http://schemas.microsoft.com/office/drawing/2014/main" id="{13E6E692-2470-D8AE-F41E-36058901D52A}"/>
              </a:ext>
            </a:extLst>
          </p:cNvPr>
          <p:cNvSpPr txBox="1"/>
          <p:nvPr/>
        </p:nvSpPr>
        <p:spPr>
          <a:xfrm>
            <a:off x="4399280" y="278229"/>
            <a:ext cx="9824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https://autospoke.com/PreOwnedCars/Used-Cars-Mumbai-Autospoke-listing.asp?sortid=ID&amp;sorttype=DESC&amp;NAV=1</a:t>
            </a:r>
          </a:p>
        </p:txBody>
      </p:sp>
    </p:spTree>
    <p:extLst>
      <p:ext uri="{BB962C8B-B14F-4D97-AF65-F5344CB8AC3E}">
        <p14:creationId xmlns:p14="http://schemas.microsoft.com/office/powerpoint/2010/main" val="283824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BDAB-3B75-7557-8F23-2978F00E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" y="139581"/>
            <a:ext cx="3528906" cy="660400"/>
          </a:xfrm>
        </p:spPr>
        <p:txBody>
          <a:bodyPr/>
          <a:lstStyle/>
          <a:p>
            <a:r>
              <a:rPr lang="en-US" dirty="0"/>
              <a:t> Data Collection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67E695-F536-EE62-14D1-9EB9144D5D0E}"/>
              </a:ext>
            </a:extLst>
          </p:cNvPr>
          <p:cNvSpPr txBox="1"/>
          <p:nvPr/>
        </p:nvSpPr>
        <p:spPr>
          <a:xfrm>
            <a:off x="933115" y="1800460"/>
            <a:ext cx="5736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  <a:r>
              <a:rPr lang="en-US" sz="2400" dirty="0" err="1"/>
              <a:t>Beautifulsoup</a:t>
            </a:r>
            <a:endParaRPr lang="en-US" sz="2400" dirty="0"/>
          </a:p>
          <a:p>
            <a:r>
              <a:rPr lang="en-US" sz="2400" dirty="0"/>
              <a:t>-</a:t>
            </a:r>
            <a:r>
              <a:rPr lang="en-US" sz="2400" dirty="0" err="1"/>
              <a:t>Seleniun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7D8FA2-D1BB-44D5-B582-58A27568D20D}"/>
              </a:ext>
            </a:extLst>
          </p:cNvPr>
          <p:cNvSpPr txBox="1"/>
          <p:nvPr/>
        </p:nvSpPr>
        <p:spPr>
          <a:xfrm>
            <a:off x="508535" y="1260791"/>
            <a:ext cx="20405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Python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DBF207-7484-08D7-43D2-D5B1C9D2C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910" y="1003951"/>
            <a:ext cx="8975090" cy="5153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0F4C39-3BAD-27DB-4E52-CEF8BF462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35" y="3580464"/>
            <a:ext cx="2162175" cy="2486025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76E8F1B-4E8F-9C8B-6CDF-E4EB5D71D000}"/>
              </a:ext>
            </a:extLst>
          </p:cNvPr>
          <p:cNvSpPr/>
          <p:nvPr/>
        </p:nvSpPr>
        <p:spPr>
          <a:xfrm flipH="1">
            <a:off x="5237481" y="182880"/>
            <a:ext cx="45719" cy="445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FE2F63-A520-D3DA-BCBA-6CAA0D8EFA1F}"/>
              </a:ext>
            </a:extLst>
          </p:cNvPr>
          <p:cNvSpPr txBox="1"/>
          <p:nvPr/>
        </p:nvSpPr>
        <p:spPr>
          <a:xfrm>
            <a:off x="5527040" y="182880"/>
            <a:ext cx="156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Raw data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132256-1D88-4A8A-379E-D80B94854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5256" y="6048154"/>
            <a:ext cx="2471057" cy="62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7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060B1F-5950-9F19-26ED-FA5A3D0FF0A7}"/>
              </a:ext>
            </a:extLst>
          </p:cNvPr>
          <p:cNvSpPr txBox="1"/>
          <p:nvPr/>
        </p:nvSpPr>
        <p:spPr>
          <a:xfrm>
            <a:off x="-86627" y="192505"/>
            <a:ext cx="3975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Cleaning data</a:t>
            </a:r>
            <a:endParaRPr lang="en-IN" sz="2800" b="1" i="1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3945BB-E42D-8CB0-64D4-056391401172}"/>
              </a:ext>
            </a:extLst>
          </p:cNvPr>
          <p:cNvSpPr txBox="1"/>
          <p:nvPr/>
        </p:nvSpPr>
        <p:spPr>
          <a:xfrm>
            <a:off x="150579" y="871537"/>
            <a:ext cx="3882941" cy="406265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Pandas</a:t>
            </a:r>
          </a:p>
          <a:p>
            <a:r>
              <a:rPr lang="en-US" sz="2800" dirty="0">
                <a:solidFill>
                  <a:srgbClr val="00B050"/>
                </a:solidFill>
              </a:rPr>
              <a:t>  </a:t>
            </a:r>
          </a:p>
          <a:p>
            <a:r>
              <a:rPr lang="en-US" sz="2800" dirty="0">
                <a:solidFill>
                  <a:srgbClr val="00B050"/>
                </a:solidFill>
              </a:rPr>
              <a:t>    </a:t>
            </a:r>
            <a:r>
              <a:rPr lang="en-US" sz="2800" b="1" dirty="0"/>
              <a:t>EDA</a:t>
            </a:r>
          </a:p>
          <a:p>
            <a:endParaRPr lang="en-US" sz="2800" dirty="0">
              <a:solidFill>
                <a:srgbClr val="00B050"/>
              </a:solidFill>
            </a:endParaRPr>
          </a:p>
          <a:p>
            <a:r>
              <a:rPr lang="en-US" dirty="0"/>
              <a:t>    ♦ Drop the duplicates</a:t>
            </a:r>
          </a:p>
          <a:p>
            <a:r>
              <a:rPr lang="en-US" dirty="0"/>
              <a:t>    ♦ Finding the </a:t>
            </a:r>
            <a:r>
              <a:rPr lang="en-US" dirty="0" err="1"/>
              <a:t>corrucpted</a:t>
            </a:r>
            <a:r>
              <a:rPr lang="en-US" dirty="0"/>
              <a:t> values</a:t>
            </a:r>
          </a:p>
          <a:p>
            <a:r>
              <a:rPr lang="en-US" dirty="0"/>
              <a:t>    ♦ Replacing symbols</a:t>
            </a:r>
          </a:p>
          <a:p>
            <a:r>
              <a:rPr lang="en-US" dirty="0"/>
              <a:t>    ♦ Finding the missing values </a:t>
            </a:r>
          </a:p>
          <a:p>
            <a:r>
              <a:rPr lang="en-US" dirty="0"/>
              <a:t>    ♦ Filling the missing values</a:t>
            </a:r>
          </a:p>
          <a:p>
            <a:r>
              <a:rPr lang="en-US" dirty="0"/>
              <a:t>    ♦ Finding the out layers</a:t>
            </a:r>
          </a:p>
          <a:p>
            <a:r>
              <a:rPr lang="en-US" dirty="0"/>
              <a:t>    ♦ Handling the out layers</a:t>
            </a:r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488F0-8888-858F-A9BF-096134991239}"/>
              </a:ext>
            </a:extLst>
          </p:cNvPr>
          <p:cNvSpPr txBox="1"/>
          <p:nvPr/>
        </p:nvSpPr>
        <p:spPr>
          <a:xfrm>
            <a:off x="5640404" y="297420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E42489-ECBC-6520-014D-1CE915A45EC8}"/>
              </a:ext>
            </a:extLst>
          </p:cNvPr>
          <p:cNvSpPr txBox="1"/>
          <p:nvPr/>
        </p:nvSpPr>
        <p:spPr>
          <a:xfrm>
            <a:off x="5832909" y="1395663"/>
            <a:ext cx="4899259" cy="3859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1C697-3D79-33AE-5C17-04E17CCE9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672" y="871537"/>
            <a:ext cx="7435626" cy="511492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FD85835-0018-18C7-DD0F-3F02FEEF297E}"/>
              </a:ext>
            </a:extLst>
          </p:cNvPr>
          <p:cNvSpPr/>
          <p:nvPr/>
        </p:nvSpPr>
        <p:spPr>
          <a:xfrm>
            <a:off x="243840" y="1920240"/>
            <a:ext cx="36576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101730-3ACE-0AAB-DADC-37B64581C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51" y="5020985"/>
            <a:ext cx="2657475" cy="19238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3B56B1-94CB-9908-EA35-8CE26E0FB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2579" y="5986462"/>
            <a:ext cx="3249806" cy="82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2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299172"/>
            <a:ext cx="700729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8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US" sz="3200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Univariate analysis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C48E4-B09C-0BD6-9BDB-2D6E8F38D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6" y="1277230"/>
            <a:ext cx="12192000" cy="43035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4D131E-F0F8-AD36-20A4-2261B2C8009B}"/>
              </a:ext>
            </a:extLst>
          </p:cNvPr>
          <p:cNvSpPr txBox="1"/>
          <p:nvPr/>
        </p:nvSpPr>
        <p:spPr>
          <a:xfrm>
            <a:off x="427656" y="5602711"/>
            <a:ext cx="71821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observations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the 1st plot shows that most of the cars falls under the range of 5 to 8 lakhs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the 2nd plot shows that most of the cars driven under the range of 50 thousand to 70 thousand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7D8628-2722-AD17-7661-D74D38E47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7844" y="6035095"/>
            <a:ext cx="2476500" cy="62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0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8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Slide 2: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C46340-878E-24B3-89AB-4A639A395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56" y="998080"/>
            <a:ext cx="11764344" cy="4861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F9089B-943E-4805-3A08-B31D7CF9EF1A}"/>
              </a:ext>
            </a:extLst>
          </p:cNvPr>
          <p:cNvSpPr txBox="1"/>
          <p:nvPr/>
        </p:nvSpPr>
        <p:spPr>
          <a:xfrm>
            <a:off x="427656" y="5945541"/>
            <a:ext cx="7382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observations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first pie chart shows that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hundai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and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maruthi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cars are more in sales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second pie chart shows that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malad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and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mumbai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more cars in sales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F6AD48-7909-0508-A69C-85AB9CDAB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0545" y="6072567"/>
            <a:ext cx="2278925" cy="57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5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36C115-15CC-9D51-1442-4E9BE2A0C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80" y="1339606"/>
            <a:ext cx="11761040" cy="40697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B138B3-6C59-6687-952F-5CDF40B4772A}"/>
              </a:ext>
            </a:extLst>
          </p:cNvPr>
          <p:cNvSpPr txBox="1"/>
          <p:nvPr/>
        </p:nvSpPr>
        <p:spPr>
          <a:xfrm>
            <a:off x="761725" y="1110586"/>
            <a:ext cx="4474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>
                <a:solidFill>
                  <a:srgbClr val="0070C0"/>
                </a:solidFill>
              </a:rPr>
              <a:t>Comparision</a:t>
            </a:r>
            <a:r>
              <a:rPr lang="en-IN" sz="1600" dirty="0">
                <a:solidFill>
                  <a:srgbClr val="0070C0"/>
                </a:solidFill>
              </a:rPr>
              <a:t> b/w </a:t>
            </a:r>
            <a:r>
              <a:rPr lang="en-IN" sz="1600" dirty="0" err="1">
                <a:solidFill>
                  <a:srgbClr val="0070C0"/>
                </a:solidFill>
              </a:rPr>
              <a:t>gear_type</a:t>
            </a:r>
            <a:r>
              <a:rPr lang="en-IN" sz="1600" dirty="0">
                <a:solidFill>
                  <a:srgbClr val="0070C0"/>
                </a:solidFill>
              </a:rPr>
              <a:t> and average price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00C05-B074-2558-76F6-9D56CE8C10BD}"/>
              </a:ext>
            </a:extLst>
          </p:cNvPr>
          <p:cNvSpPr txBox="1"/>
          <p:nvPr/>
        </p:nvSpPr>
        <p:spPr>
          <a:xfrm>
            <a:off x="6955859" y="1110586"/>
            <a:ext cx="4312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>
                <a:solidFill>
                  <a:srgbClr val="0070C0"/>
                </a:solidFill>
              </a:rPr>
              <a:t>Comparision</a:t>
            </a:r>
            <a:r>
              <a:rPr lang="en-IN" sz="1600" dirty="0">
                <a:solidFill>
                  <a:srgbClr val="0070C0"/>
                </a:solidFill>
              </a:rPr>
              <a:t> b/w </a:t>
            </a:r>
            <a:r>
              <a:rPr lang="en-IN" sz="1600" dirty="0" err="1">
                <a:solidFill>
                  <a:srgbClr val="0070C0"/>
                </a:solidFill>
              </a:rPr>
              <a:t>car_type</a:t>
            </a:r>
            <a:r>
              <a:rPr lang="en-IN" sz="1600" dirty="0">
                <a:solidFill>
                  <a:srgbClr val="0070C0"/>
                </a:solidFill>
              </a:rPr>
              <a:t> and average price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11723-95E3-6E54-2FBE-05EB5152ACA6}"/>
              </a:ext>
            </a:extLst>
          </p:cNvPr>
          <p:cNvSpPr txBox="1"/>
          <p:nvPr/>
        </p:nvSpPr>
        <p:spPr>
          <a:xfrm>
            <a:off x="298382" y="5409367"/>
            <a:ext cx="10385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observations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in the 1st plot the average price of the Auto gear type cars is high and manual gear type is low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in the 2nd plot the average price of the luxury and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suv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/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muv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car types are high and also hatchback is 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D01A18-3660-91A0-9D4E-403821D39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9575" y="6240364"/>
            <a:ext cx="1676945" cy="4245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E938E70-2299-3629-BA2B-6EB897E40BED}"/>
              </a:ext>
            </a:extLst>
          </p:cNvPr>
          <p:cNvSpPr txBox="1"/>
          <p:nvPr/>
        </p:nvSpPr>
        <p:spPr>
          <a:xfrm>
            <a:off x="298382" y="216221"/>
            <a:ext cx="3453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Bivariate analysis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3453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518</Words>
  <Application>Microsoft Office PowerPoint</Application>
  <PresentationFormat>Widescreen</PresentationFormat>
  <Paragraphs>87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Calibri</vt:lpstr>
      <vt:lpstr>Trebuchet MS</vt:lpstr>
      <vt:lpstr>Wingdings 3</vt:lpstr>
      <vt:lpstr>Arial</vt:lpstr>
      <vt:lpstr>Lato Black</vt:lpstr>
      <vt:lpstr>Libre Baskerville</vt:lpstr>
      <vt:lpstr>Helvetica Neue</vt:lpstr>
      <vt:lpstr>Facet</vt:lpstr>
      <vt:lpstr>PowerPoint Presentation</vt:lpstr>
      <vt:lpstr>PowerPoint Presentation</vt:lpstr>
      <vt:lpstr>Ajenda </vt:lpstr>
      <vt:lpstr>     Website :AUTOSPOKE</vt:lpstr>
      <vt:lpstr> Data Collection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HP</cp:lastModifiedBy>
  <cp:revision>4</cp:revision>
  <dcterms:created xsi:type="dcterms:W3CDTF">2021-02-16T05:19:01Z</dcterms:created>
  <dcterms:modified xsi:type="dcterms:W3CDTF">2023-01-10T15:11:34Z</dcterms:modified>
</cp:coreProperties>
</file>