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6" r:id="rId7"/>
    <p:sldId id="264" r:id="rId8"/>
    <p:sldId id="26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346" userDrawn="1">
          <p15:clr>
            <a:srgbClr val="A4A3A4"/>
          </p15:clr>
        </p15:guide>
        <p15:guide id="3" pos="7333"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37"/>
    <a:srgbClr val="FFBB00"/>
    <a:srgbClr val="FCA524"/>
    <a:srgbClr val="EF6223"/>
    <a:srgbClr val="79E5FF"/>
    <a:srgbClr val="215FC3"/>
    <a:srgbClr val="3A78DE"/>
    <a:srgbClr val="82AAEA"/>
    <a:srgbClr val="BBEFE9"/>
    <a:srgbClr val="EFF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3741" autoAdjust="0"/>
  </p:normalViewPr>
  <p:slideViewPr>
    <p:cSldViewPr snapToGrid="0">
      <p:cViewPr>
        <p:scale>
          <a:sx n="33" d="100"/>
          <a:sy n="33" d="100"/>
        </p:scale>
        <p:origin x="2376" y="1042"/>
      </p:cViewPr>
      <p:guideLst>
        <p:guide pos="347"/>
        <p:guide orient="horz" pos="346"/>
        <p:guide pos="733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536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26628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8633400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4" name="Picture Placeholder 2">
            <a:extLst>
              <a:ext uri="{FF2B5EF4-FFF2-40B4-BE49-F238E27FC236}">
                <a16:creationId xmlns:a16="http://schemas.microsoft.com/office/drawing/2014/main" id="{84881095-6AE6-4C0F-A868-93F5540ECD20}"/>
              </a:ext>
            </a:extLst>
          </p:cNvPr>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21159606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496A05F-6D55-0761-3EBE-3DFB4761B27D}"/>
              </a:ext>
            </a:extLst>
          </p:cNvPr>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432714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5DDF025E-C9C9-ED02-87F6-44D5F1F4621F}"/>
              </a:ext>
            </a:extLst>
          </p:cNvPr>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4" name="Picture Placeholder 2">
            <a:extLst>
              <a:ext uri="{FF2B5EF4-FFF2-40B4-BE49-F238E27FC236}">
                <a16:creationId xmlns:a16="http://schemas.microsoft.com/office/drawing/2014/main" id="{834710BB-11BC-D22A-EB39-2A00C82832C9}"/>
              </a:ext>
            </a:extLst>
          </p:cNvPr>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085B0E36-039F-E2E7-7F38-710E93404FB5}"/>
              </a:ext>
            </a:extLst>
          </p:cNvPr>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7071190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3D948DDB-4F72-D658-484F-6553763E69E2}"/>
              </a:ext>
            </a:extLst>
          </p:cNvPr>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FA9720CF-AAE3-3675-B700-8F20793560E1}"/>
              </a:ext>
            </a:extLst>
          </p:cNvPr>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6" name="Picture Placeholder 2">
            <a:extLst>
              <a:ext uri="{FF2B5EF4-FFF2-40B4-BE49-F238E27FC236}">
                <a16:creationId xmlns:a16="http://schemas.microsoft.com/office/drawing/2014/main" id="{1DCDE73E-F5C9-8405-63FD-14E965EB2641}"/>
              </a:ext>
            </a:extLst>
          </p:cNvPr>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529165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2E85B1-FC4C-12F7-7F1D-7CFB337F6541}"/>
              </a:ext>
            </a:extLst>
          </p:cNvPr>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F4B2FC16-4FDB-C0E4-A3B6-DD58D5B08A4D}"/>
              </a:ext>
            </a:extLst>
          </p:cNvPr>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D35F19EA-ACC4-ED0E-A1E1-93CAF8CBE043}"/>
              </a:ext>
            </a:extLst>
          </p:cNvPr>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176751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9AC7C0A4-0F4B-357C-0314-066A2B3500B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47235619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B0A71D5E-DF9C-1C4F-399E-B4A5CB221038}"/>
              </a:ext>
            </a:extLst>
          </p:cNvPr>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79773882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B26F5AA-2916-3C87-D81C-06878BE5D7A8}"/>
              </a:ext>
            </a:extLst>
          </p:cNvPr>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D1F6AD19-6061-353F-A13C-900416AEF97A}"/>
              </a:ext>
            </a:extLst>
          </p:cNvPr>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134693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4906942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4A5A3C6-65CF-5582-9C2A-88A9B9309A7A}"/>
              </a:ext>
            </a:extLst>
          </p:cNvPr>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8118847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E8956EC-B5BC-B788-A6F3-0B6B8C138844}"/>
              </a:ext>
            </a:extLst>
          </p:cNvPr>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2760775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671529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932159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91080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0614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7561200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0345364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44458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ip:8080/" TargetMode="External"/><Relationship Id="rId1" Type="http://schemas.openxmlformats.org/officeDocument/2006/relationships/slideLayout" Target="../slideLayouts/slideLayout2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5CE469F-9AD8-41F4-E0D3-11FD6AA36D44}"/>
              </a:ext>
            </a:extLst>
          </p:cNvPr>
          <p:cNvSpPr/>
          <p:nvPr/>
        </p:nvSpPr>
        <p:spPr>
          <a:xfrm>
            <a:off x="-1" y="5087815"/>
            <a:ext cx="12192000" cy="177018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B9F81B97-6FA1-4837-B4FA-09FEEDF43770}"/>
              </a:ext>
            </a:extLst>
          </p:cNvPr>
          <p:cNvSpPr txBox="1"/>
          <p:nvPr/>
        </p:nvSpPr>
        <p:spPr>
          <a:xfrm>
            <a:off x="1502978" y="1102009"/>
            <a:ext cx="9186043" cy="3046988"/>
          </a:xfrm>
          <a:prstGeom prst="rect">
            <a:avLst/>
          </a:prstGeom>
          <a:noFill/>
          <a:ln>
            <a:noFill/>
          </a:ln>
          <a:effectLst>
            <a:outerShdw blurRad="107950" dist="12700" dir="5400000" algn="ctr">
              <a:srgbClr val="000000"/>
            </a:outerShdw>
          </a:effectLst>
        </p:spPr>
        <p:txBody>
          <a:bodyPr wrap="square" rtlCol="0">
            <a:spAutoFit/>
          </a:bodyPr>
          <a:lstStyle>
            <a:defPPr>
              <a:defRPr lang="en-US"/>
            </a:defPPr>
            <a:lvl1pPr algn="ctr">
              <a:defRPr sz="2400">
                <a:latin typeface="Albert Sans SemiBold" pitchFamily="2" charset="0"/>
              </a:defRPr>
            </a:lvl1pPr>
          </a:lstStyle>
          <a:p>
            <a:pPr algn="l"/>
            <a:r>
              <a:rPr lang="en-US" sz="9600" b="1" dirty="0">
                <a:solidFill>
                  <a:schemeClr val="bg1"/>
                </a:solidFill>
                <a:latin typeface="Albert Sans Medium" pitchFamily="2" charset="0"/>
                <a:ea typeface="Urbanist SemiBold" panose="020B0A04040200000203" pitchFamily="34" charset="0"/>
                <a:cs typeface="Urbanist SemiBold" panose="020B0A04040200000203" pitchFamily="34" charset="0"/>
              </a:rPr>
              <a:t>Software Version Control With GIT</a:t>
            </a:r>
          </a:p>
        </p:txBody>
      </p:sp>
    </p:spTree>
    <p:extLst>
      <p:ext uri="{BB962C8B-B14F-4D97-AF65-F5344CB8AC3E}">
        <p14:creationId xmlns:p14="http://schemas.microsoft.com/office/powerpoint/2010/main" val="167087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1" y="-121414"/>
            <a:ext cx="12192001" cy="109931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TextBox 12">
            <a:extLst>
              <a:ext uri="{FF2B5EF4-FFF2-40B4-BE49-F238E27FC236}">
                <a16:creationId xmlns:a16="http://schemas.microsoft.com/office/drawing/2014/main" id="{19E2FF48-DA33-1C47-9EE2-FB1D5DE5EF26}"/>
              </a:ext>
            </a:extLst>
          </p:cNvPr>
          <p:cNvSpPr txBox="1"/>
          <p:nvPr/>
        </p:nvSpPr>
        <p:spPr>
          <a:xfrm>
            <a:off x="506550" y="239908"/>
            <a:ext cx="432333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40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rPr>
              <a:t>Introduction</a:t>
            </a:r>
            <a:endParaRPr lang="en-ID" sz="40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11423198" y="428241"/>
            <a:ext cx="524503"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01</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 name="TextBox 1">
            <a:extLst>
              <a:ext uri="{FF2B5EF4-FFF2-40B4-BE49-F238E27FC236}">
                <a16:creationId xmlns:a16="http://schemas.microsoft.com/office/drawing/2014/main" id="{FF1D5018-6DBC-DD1D-623A-E3D59C21A5BC}"/>
              </a:ext>
            </a:extLst>
          </p:cNvPr>
          <p:cNvSpPr txBox="1"/>
          <p:nvPr/>
        </p:nvSpPr>
        <p:spPr>
          <a:xfrm>
            <a:off x="268681" y="1231978"/>
            <a:ext cx="6414889" cy="523220"/>
          </a:xfrm>
          <a:prstGeom prst="rect">
            <a:avLst/>
          </a:prstGeom>
          <a:noFill/>
        </p:spPr>
        <p:txBody>
          <a:bodyPr wrap="square" rtlCol="0">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 is Version Control System ?</a:t>
            </a:r>
          </a:p>
        </p:txBody>
      </p:sp>
      <p:sp>
        <p:nvSpPr>
          <p:cNvPr id="3" name="TextBox 2">
            <a:extLst>
              <a:ext uri="{FF2B5EF4-FFF2-40B4-BE49-F238E27FC236}">
                <a16:creationId xmlns:a16="http://schemas.microsoft.com/office/drawing/2014/main" id="{C91550D4-1C62-D716-F6E8-6F31357FF198}"/>
              </a:ext>
            </a:extLst>
          </p:cNvPr>
          <p:cNvSpPr txBox="1"/>
          <p:nvPr/>
        </p:nvSpPr>
        <p:spPr>
          <a:xfrm>
            <a:off x="244298" y="1910224"/>
            <a:ext cx="6414889" cy="1235723"/>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systems are a category of software tools that helps in recording changes made to files by keeping a track of modifications done in the code.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What is version control | Document Locator Knowledge">
            <a:extLst>
              <a:ext uri="{FF2B5EF4-FFF2-40B4-BE49-F238E27FC236}">
                <a16:creationId xmlns:a16="http://schemas.microsoft.com/office/drawing/2014/main" id="{2DA74F1D-E1D2-2FFA-E911-2582F7981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405" y="2286001"/>
            <a:ext cx="5108296" cy="30692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4533A8-4EB7-647A-3D1E-21608427FDF8}"/>
              </a:ext>
            </a:extLst>
          </p:cNvPr>
          <p:cNvSpPr txBox="1"/>
          <p:nvPr/>
        </p:nvSpPr>
        <p:spPr>
          <a:xfrm>
            <a:off x="244298" y="4050566"/>
            <a:ext cx="6439271" cy="2007857"/>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rPr>
              <a:t>A version control system is a kind of software that helps the developer team to efficiently communicate and manage(track) all the changes that have been made to the source code along with the information like who made and what changes have been made.</a:t>
            </a:r>
            <a:endParaRPr lang="en-US" sz="22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608C911-CC55-5771-4935-14B1E52548AC}"/>
              </a:ext>
            </a:extLst>
          </p:cNvPr>
          <p:cNvSpPr txBox="1"/>
          <p:nvPr/>
        </p:nvSpPr>
        <p:spPr>
          <a:xfrm>
            <a:off x="268681" y="3145947"/>
            <a:ext cx="6097772" cy="829586"/>
          </a:xfrm>
          <a:prstGeom prst="rect">
            <a:avLst/>
          </a:prstGeom>
          <a:noFill/>
        </p:spPr>
        <p:txBody>
          <a:bodyPr wrap="square">
            <a:spAutoFit/>
          </a:bodyPr>
          <a:lstStyle/>
          <a:p>
            <a:pPr marL="298450" indent="-285750">
              <a:lnSpc>
                <a:spcPct val="200000"/>
              </a:lnSpc>
              <a:spcBef>
                <a:spcPts val="100"/>
              </a:spcBef>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Why </a:t>
            </a:r>
            <a:r>
              <a:rPr lang="en-US" sz="2800" dirty="0">
                <a:latin typeface="Times New Roman" panose="02020603050405020304" pitchFamily="18" charset="0"/>
                <a:ea typeface="Calibri" panose="020F0502020204030204" pitchFamily="34" charset="0"/>
              </a:rPr>
              <a:t>VCS </a:t>
            </a:r>
            <a:r>
              <a:rPr lang="en-US" sz="2800" dirty="0">
                <a:effectLst/>
                <a:latin typeface="Times New Roman" panose="02020603050405020304" pitchFamily="18" charset="0"/>
                <a:ea typeface="Calibri" panose="020F0502020204030204" pitchFamily="34" charset="0"/>
              </a:rPr>
              <a:t>is so important?</a:t>
            </a:r>
            <a:endParaRPr lang="en-US" sz="28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5867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B6FD089-7DD8-EC06-DAC9-FA02A4A53407}"/>
              </a:ext>
            </a:extLst>
          </p:cNvPr>
          <p:cNvSpPr/>
          <p:nvPr/>
        </p:nvSpPr>
        <p:spPr>
          <a:xfrm>
            <a:off x="1320799" y="1315633"/>
            <a:ext cx="10109201" cy="2486123"/>
          </a:xfrm>
          <a:prstGeom prst="roundRect">
            <a:avLst>
              <a:gd name="adj" fmla="val 6870"/>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C017782A-3F87-660E-63A0-7E908C970212}"/>
              </a:ext>
            </a:extLst>
          </p:cNvPr>
          <p:cNvSpPr/>
          <p:nvPr/>
        </p:nvSpPr>
        <p:spPr>
          <a:xfrm flipH="1">
            <a:off x="486342" y="542656"/>
            <a:ext cx="302990" cy="6163534"/>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FBD87AB3-49F9-4FB1-729E-F98A48802511}"/>
              </a:ext>
            </a:extLst>
          </p:cNvPr>
          <p:cNvSpPr/>
          <p:nvPr/>
        </p:nvSpPr>
        <p:spPr>
          <a:xfrm>
            <a:off x="-39188" y="0"/>
            <a:ext cx="12231188" cy="3683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97F926A9-7D80-E674-61B2-6348EFD7177D}"/>
              </a:ext>
            </a:extLst>
          </p:cNvPr>
          <p:cNvSpPr txBox="1"/>
          <p:nvPr/>
        </p:nvSpPr>
        <p:spPr>
          <a:xfrm>
            <a:off x="1119667" y="542656"/>
            <a:ext cx="6591300" cy="630942"/>
          </a:xfrm>
          <a:prstGeom prst="rect">
            <a:avLst/>
          </a:prstGeom>
          <a:noFill/>
        </p:spPr>
        <p:txBody>
          <a:bodyPr wrap="square" rtlCol="0">
            <a:spAutoFit/>
          </a:bodyPr>
          <a:lstStyle/>
          <a:p>
            <a:pPr marL="457200" indent="-457200">
              <a:buFont typeface="Arial" panose="020B0604020202020204" pitchFamily="34" charset="0"/>
              <a:buChar char="•"/>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What is Git?</a:t>
            </a:r>
            <a:endParaRPr lang="en-IN" sz="3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3838F4D-27BE-F747-F9DF-E5B256D99D49}"/>
              </a:ext>
            </a:extLst>
          </p:cNvPr>
          <p:cNvSpPr txBox="1"/>
          <p:nvPr/>
        </p:nvSpPr>
        <p:spPr>
          <a:xfrm>
            <a:off x="1487448" y="1390040"/>
            <a:ext cx="9712399" cy="2136098"/>
          </a:xfrm>
          <a:prstGeom prst="rect">
            <a:avLst/>
          </a:prstGeom>
          <a:noFill/>
        </p:spPr>
        <p:txBody>
          <a:bodyPr wrap="square" rtlCol="0">
            <a:spAutoFit/>
          </a:bodyPr>
          <a:lstStyle/>
          <a:p>
            <a:pPr marL="342900" indent="-34290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GIT, which stands for Global Information Tracker, used for software development and other collaborative projects. Git is a Version Control System or also known as VCS.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VCS is basically software designed to record changes within one or more files over time.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8DC3E91-249D-EB32-5701-CCD0D97BBBC4}"/>
              </a:ext>
            </a:extLst>
          </p:cNvPr>
          <p:cNvSpPr txBox="1"/>
          <p:nvPr/>
        </p:nvSpPr>
        <p:spPr>
          <a:xfrm>
            <a:off x="1226807" y="4070341"/>
            <a:ext cx="6115050" cy="630942"/>
          </a:xfrm>
          <a:prstGeom prst="rect">
            <a:avLst/>
          </a:prstGeom>
          <a:noFill/>
        </p:spPr>
        <p:txBody>
          <a:bodyPr wrap="square">
            <a:spAutoFit/>
          </a:bodyPr>
          <a:lstStyle/>
          <a:p>
            <a:pPr marL="457200" indent="-457200">
              <a:buFont typeface="Arial" panose="020B0604020202020204" pitchFamily="34" charset="0"/>
              <a:buChar char="•"/>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Why Git?</a:t>
            </a:r>
            <a:endParaRPr lang="en-IN" sz="3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AE55888-3757-9218-B7DF-D38EFF715D0F}"/>
              </a:ext>
            </a:extLst>
          </p:cNvPr>
          <p:cNvSpPr/>
          <p:nvPr/>
        </p:nvSpPr>
        <p:spPr>
          <a:xfrm>
            <a:off x="1320799" y="4732256"/>
            <a:ext cx="10045701" cy="1774948"/>
          </a:xfrm>
          <a:prstGeom prst="roundRect">
            <a:avLst>
              <a:gd name="adj" fmla="val 6870"/>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15000"/>
              </a:lnSpc>
              <a:spcAft>
                <a:spcPts val="10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GIT, which stands for Global Information Tracker, used for software development and other collaborative projects. Git is a Version Control System or also known as VCS.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VCS is basically software designed to record changes within one or more files over time.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34092E1-0057-C41A-F19C-6AB20DDF4460}"/>
              </a:ext>
            </a:extLst>
          </p:cNvPr>
          <p:cNvSpPr txBox="1"/>
          <p:nvPr/>
        </p:nvSpPr>
        <p:spPr>
          <a:xfrm>
            <a:off x="1487448" y="4842209"/>
            <a:ext cx="9712399" cy="15550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It’s for free and is open source.</a:t>
            </a:r>
          </a:p>
          <a:p>
            <a:pPr marL="285750" indent="-285750">
              <a:lnSpc>
                <a:spcPct val="150000"/>
              </a:lnSpc>
              <a:buFont typeface="Wingdings" panose="05000000000000000000" pitchFamily="2" charset="2"/>
              <a:buChar char="Ø"/>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E</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very user has his own copy of the repository data stored locally.</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nearly every task in git is undo-able.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0" name="Picture 2" descr="Git Logo PNG Transparent &amp; SVG Vector - Freebie Supply">
            <a:extLst>
              <a:ext uri="{FF2B5EF4-FFF2-40B4-BE49-F238E27FC236}">
                <a16:creationId xmlns:a16="http://schemas.microsoft.com/office/drawing/2014/main" id="{91177115-5677-6DC8-D6B2-BD59DA940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64" t="27112" r="8186" b="27196"/>
          <a:stretch/>
        </p:blipFill>
        <p:spPr bwMode="auto">
          <a:xfrm>
            <a:off x="8771860" y="3975698"/>
            <a:ext cx="2307266" cy="985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8A3E9-9FAA-126B-7B7B-C03B89388AF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03</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57689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E8A1BE9-C79C-6CB4-EDFA-F3FA249AE2A9}"/>
              </a:ext>
            </a:extLst>
          </p:cNvPr>
          <p:cNvSpPr/>
          <p:nvPr/>
        </p:nvSpPr>
        <p:spPr>
          <a:xfrm>
            <a:off x="0" y="0"/>
            <a:ext cx="6214596" cy="6858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id="{9D3993D8-F614-C4FE-2B01-AB8AE2E9329A}"/>
              </a:ext>
            </a:extLst>
          </p:cNvPr>
          <p:cNvSpPr/>
          <p:nvPr/>
        </p:nvSpPr>
        <p:spPr>
          <a:xfrm>
            <a:off x="966078" y="573787"/>
            <a:ext cx="10054215" cy="742012"/>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23" name="TextBox 22">
            <a:extLst>
              <a:ext uri="{FF2B5EF4-FFF2-40B4-BE49-F238E27FC236}">
                <a16:creationId xmlns:a16="http://schemas.microsoft.com/office/drawing/2014/main" id="{BC0D5307-0076-F4A4-4808-773CCE6D9E47}"/>
              </a:ext>
            </a:extLst>
          </p:cNvPr>
          <p:cNvSpPr txBox="1"/>
          <p:nvPr/>
        </p:nvSpPr>
        <p:spPr>
          <a:xfrm>
            <a:off x="11556497" y="282324"/>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04</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2" name="TextBox 1">
            <a:extLst>
              <a:ext uri="{FF2B5EF4-FFF2-40B4-BE49-F238E27FC236}">
                <a16:creationId xmlns:a16="http://schemas.microsoft.com/office/drawing/2014/main" id="{BA327AE8-FDB2-F9AF-52A4-85107C837651}"/>
              </a:ext>
            </a:extLst>
          </p:cNvPr>
          <p:cNvSpPr txBox="1"/>
          <p:nvPr/>
        </p:nvSpPr>
        <p:spPr>
          <a:xfrm>
            <a:off x="1219061" y="687286"/>
            <a:ext cx="10527274"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Continuous Integration and Continuous Delivery (CI/CD) </a:t>
            </a:r>
            <a:endParaRPr lang="en-IN" sz="3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7DFE00-02B3-6BB0-05D1-B785A81605A4}"/>
              </a:ext>
            </a:extLst>
          </p:cNvPr>
          <p:cNvSpPr txBox="1"/>
          <p:nvPr/>
        </p:nvSpPr>
        <p:spPr>
          <a:xfrm>
            <a:off x="98611" y="1826261"/>
            <a:ext cx="6214596" cy="44579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CI/CD is a method to frequently deliver apps to customers by introducing automation into the stages of app development.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Continuous Integration:</a:t>
            </a:r>
            <a:r>
              <a:rPr lang="en-IN" sz="2400" dirty="0">
                <a:latin typeface="Times New Roman" panose="02020603050405020304" pitchFamily="18" charset="0"/>
                <a:cs typeface="Times New Roman" panose="02020603050405020304" pitchFamily="18" charset="0"/>
              </a:rPr>
              <a:t> The practice of Merging development work with the main branch constantly.</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Continuous Delivery: </a:t>
            </a:r>
            <a:r>
              <a:rPr lang="en-US" sz="2400" dirty="0">
                <a:latin typeface="Times New Roman" panose="02020603050405020304" pitchFamily="18" charset="0"/>
                <a:cs typeface="Times New Roman" panose="02020603050405020304" pitchFamily="18" charset="0"/>
              </a:rPr>
              <a:t>Code is ready to deploy at the push of a button.</a:t>
            </a:r>
          </a:p>
        </p:txBody>
      </p:sp>
      <p:pic>
        <p:nvPicPr>
          <p:cNvPr id="2052" name="Picture 4" descr="What Is CI/CD? Expedite The Software Development Life Cycle - testRigor">
            <a:extLst>
              <a:ext uri="{FF2B5EF4-FFF2-40B4-BE49-F238E27FC236}">
                <a16:creationId xmlns:a16="http://schemas.microsoft.com/office/drawing/2014/main" id="{D00CBD96-5924-45D3-92CA-D334319080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9" r="5080"/>
          <a:stretch/>
        </p:blipFill>
        <p:spPr bwMode="auto">
          <a:xfrm>
            <a:off x="6313207" y="2142143"/>
            <a:ext cx="5721752" cy="33433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84EBB7-2922-EFDF-BC0A-BDF4DDBDD52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04</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40705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D2DF1C-7335-1D02-ADE9-0CA5D79B54F4}"/>
              </a:ext>
            </a:extLst>
          </p:cNvPr>
          <p:cNvSpPr/>
          <p:nvPr/>
        </p:nvSpPr>
        <p:spPr>
          <a:xfrm>
            <a:off x="6368896" y="2348980"/>
            <a:ext cx="5365903" cy="3239020"/>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996576-9B7C-8B78-ACF7-0EE4FE1A5E74}"/>
              </a:ext>
            </a:extLst>
          </p:cNvPr>
          <p:cNvSpPr/>
          <p:nvPr/>
        </p:nvSpPr>
        <p:spPr>
          <a:xfrm>
            <a:off x="0" y="6070077"/>
            <a:ext cx="12192002" cy="81029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Rectangle 21">
            <a:extLst>
              <a:ext uri="{FF2B5EF4-FFF2-40B4-BE49-F238E27FC236}">
                <a16:creationId xmlns:a16="http://schemas.microsoft.com/office/drawing/2014/main" id="{FBF913CA-5969-98C0-6711-D4EE859A45D4}"/>
              </a:ext>
            </a:extLst>
          </p:cNvPr>
          <p:cNvSpPr/>
          <p:nvPr/>
        </p:nvSpPr>
        <p:spPr>
          <a:xfrm>
            <a:off x="-2" y="-88899"/>
            <a:ext cx="12192001" cy="17780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52CB2882-C914-F1D5-980B-76CFCECB36F3}"/>
              </a:ext>
            </a:extLst>
          </p:cNvPr>
          <p:cNvSpPr txBox="1"/>
          <p:nvPr/>
        </p:nvSpPr>
        <p:spPr>
          <a:xfrm>
            <a:off x="541418" y="562114"/>
            <a:ext cx="582747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571500" indent="-571500" algn="l">
              <a:buFont typeface="Arial" panose="020B0604020202020204" pitchFamily="34" charset="0"/>
              <a:buChar char="•"/>
            </a:pPr>
            <a:r>
              <a:rPr lang="en-US"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CI/CD Using Jenkins</a:t>
            </a:r>
            <a:endParaRPr lang="en-ID"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545083CE-76FB-849C-BEC4-CF1D5AEC7CE4}"/>
              </a:ext>
            </a:extLst>
          </p:cNvPr>
          <p:cNvSpPr txBox="1"/>
          <p:nvPr/>
        </p:nvSpPr>
        <p:spPr>
          <a:xfrm>
            <a:off x="11492879" y="795163"/>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05</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9" name="Rectangle: Rounded Corners 8">
            <a:extLst>
              <a:ext uri="{FF2B5EF4-FFF2-40B4-BE49-F238E27FC236}">
                <a16:creationId xmlns:a16="http://schemas.microsoft.com/office/drawing/2014/main" id="{07CC1CB9-47A4-4F01-C878-80E95E86432E}"/>
              </a:ext>
            </a:extLst>
          </p:cNvPr>
          <p:cNvSpPr/>
          <p:nvPr/>
        </p:nvSpPr>
        <p:spPr>
          <a:xfrm>
            <a:off x="457820" y="2348980"/>
            <a:ext cx="5638180" cy="3239020"/>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468BA74D-A61B-A787-3498-E22D792D5758}"/>
              </a:ext>
            </a:extLst>
          </p:cNvPr>
          <p:cNvSpPr txBox="1"/>
          <p:nvPr/>
        </p:nvSpPr>
        <p:spPr>
          <a:xfrm>
            <a:off x="246250" y="2905147"/>
            <a:ext cx="5849750" cy="20628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Jenkins helps you to build and test your software projects thus it is a powerful application that allows continuous integration and continuous delivery of projects. </a:t>
            </a:r>
          </a:p>
        </p:txBody>
      </p:sp>
      <p:sp>
        <p:nvSpPr>
          <p:cNvPr id="3" name="TextBox 2">
            <a:extLst>
              <a:ext uri="{FF2B5EF4-FFF2-40B4-BE49-F238E27FC236}">
                <a16:creationId xmlns:a16="http://schemas.microsoft.com/office/drawing/2014/main" id="{3BBA6EB9-48D6-6CE1-0283-503460C31EF4}"/>
              </a:ext>
            </a:extLst>
          </p:cNvPr>
          <p:cNvSpPr txBox="1"/>
          <p:nvPr/>
        </p:nvSpPr>
        <p:spPr>
          <a:xfrm>
            <a:off x="6368896" y="2791159"/>
            <a:ext cx="5365284" cy="20628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Jenkins integrates development life-cycle processes of all kinds, including build, document, test, package, stage, deploy, static analysis.</a:t>
            </a:r>
            <a:endParaRPr lang="en-IN" sz="2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6202678-E6D7-E7FF-0B2A-971DAF59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924" y="320734"/>
            <a:ext cx="3206749" cy="102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4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B76F04B-3A59-146A-EEF4-99A4288F65E3}"/>
              </a:ext>
            </a:extLst>
          </p:cNvPr>
          <p:cNvSpPr/>
          <p:nvPr/>
        </p:nvSpPr>
        <p:spPr>
          <a:xfrm>
            <a:off x="0" y="0"/>
            <a:ext cx="12191999" cy="171230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 name="Rectangle: Rounded Corners 17">
            <a:extLst>
              <a:ext uri="{FF2B5EF4-FFF2-40B4-BE49-F238E27FC236}">
                <a16:creationId xmlns:a16="http://schemas.microsoft.com/office/drawing/2014/main" id="{114A1363-30A8-0BA7-73CD-21D1D869CE15}"/>
              </a:ext>
            </a:extLst>
          </p:cNvPr>
          <p:cNvSpPr/>
          <p:nvPr/>
        </p:nvSpPr>
        <p:spPr>
          <a:xfrm>
            <a:off x="1104613" y="2157987"/>
            <a:ext cx="4148014" cy="4377579"/>
          </a:xfrm>
          <a:prstGeom prst="roundRect">
            <a:avLst>
              <a:gd name="adj" fmla="val 423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TextBox 14">
            <a:extLst>
              <a:ext uri="{FF2B5EF4-FFF2-40B4-BE49-F238E27FC236}">
                <a16:creationId xmlns:a16="http://schemas.microsoft.com/office/drawing/2014/main" id="{F609DB7C-3BBF-3D5E-C4A2-347F8772C419}"/>
              </a:ext>
            </a:extLst>
          </p:cNvPr>
          <p:cNvSpPr txBox="1"/>
          <p:nvPr/>
        </p:nvSpPr>
        <p:spPr>
          <a:xfrm>
            <a:off x="11628554" y="105483"/>
            <a:ext cx="184731"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endParaRPr lang="en-ID" sz="1600" dirty="0">
              <a:solidFill>
                <a:schemeClr val="bg1"/>
              </a:solidFill>
              <a:latin typeface="Albert Sans" pitchFamily="2" charset="0"/>
            </a:endParaRPr>
          </a:p>
        </p:txBody>
      </p:sp>
      <p:sp>
        <p:nvSpPr>
          <p:cNvPr id="16" name="TextBox 15">
            <a:extLst>
              <a:ext uri="{FF2B5EF4-FFF2-40B4-BE49-F238E27FC236}">
                <a16:creationId xmlns:a16="http://schemas.microsoft.com/office/drawing/2014/main" id="{C43D6BB3-C30C-CEE1-39CE-3DF7DD84BBBE}"/>
              </a:ext>
            </a:extLst>
          </p:cNvPr>
          <p:cNvSpPr txBox="1"/>
          <p:nvPr/>
        </p:nvSpPr>
        <p:spPr>
          <a:xfrm>
            <a:off x="526470" y="566133"/>
            <a:ext cx="7485731"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Companies using CI/CD</a:t>
            </a:r>
            <a:endParaRPr lang="en-ID"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BE137986-393A-2229-7DDE-69B8C47FF0A2}"/>
              </a:ext>
            </a:extLst>
          </p:cNvPr>
          <p:cNvSpPr/>
          <p:nvPr/>
        </p:nvSpPr>
        <p:spPr>
          <a:xfrm>
            <a:off x="1" y="1776912"/>
            <a:ext cx="12192000" cy="25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80D12062-B437-A97A-53DE-3535FC750376}"/>
              </a:ext>
            </a:extLst>
          </p:cNvPr>
          <p:cNvSpPr txBox="1"/>
          <p:nvPr/>
        </p:nvSpPr>
        <p:spPr>
          <a:xfrm>
            <a:off x="1231737" y="2157987"/>
            <a:ext cx="4978697" cy="42760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Facebook</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Netflix</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Udemy</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Instacart</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Robinhood</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Twitch</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LinkedIn</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Delivery Hero</a:t>
            </a:r>
          </a:p>
        </p:txBody>
      </p:sp>
      <p:pic>
        <p:nvPicPr>
          <p:cNvPr id="4" name="Picture 3">
            <a:extLst>
              <a:ext uri="{FF2B5EF4-FFF2-40B4-BE49-F238E27FC236}">
                <a16:creationId xmlns:a16="http://schemas.microsoft.com/office/drawing/2014/main" id="{C8BAB0E6-1C57-C29A-C02D-BF5347215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327" y="5201035"/>
            <a:ext cx="1243728" cy="1243728"/>
          </a:xfrm>
          <a:prstGeom prst="rect">
            <a:avLst/>
          </a:prstGeom>
        </p:spPr>
      </p:pic>
      <p:pic>
        <p:nvPicPr>
          <p:cNvPr id="8" name="Picture 7">
            <a:extLst>
              <a:ext uri="{FF2B5EF4-FFF2-40B4-BE49-F238E27FC236}">
                <a16:creationId xmlns:a16="http://schemas.microsoft.com/office/drawing/2014/main" id="{9E0123A9-0D99-5840-51F9-43706BB3988E}"/>
              </a:ext>
            </a:extLst>
          </p:cNvPr>
          <p:cNvPicPr>
            <a:picLocks noChangeAspect="1"/>
          </p:cNvPicPr>
          <p:nvPr/>
        </p:nvPicPr>
        <p:blipFill rotWithShape="1">
          <a:blip r:embed="rId3">
            <a:extLst>
              <a:ext uri="{28A0092B-C50C-407E-A947-70E740481C1C}">
                <a14:useLocalDpi xmlns:a14="http://schemas.microsoft.com/office/drawing/2010/main" val="0"/>
              </a:ext>
            </a:extLst>
          </a:blip>
          <a:srcRect l="19456" t="25461" r="17731" b="22803"/>
          <a:stretch/>
        </p:blipFill>
        <p:spPr>
          <a:xfrm>
            <a:off x="8120598" y="2357437"/>
            <a:ext cx="2889674" cy="1451297"/>
          </a:xfrm>
          <a:prstGeom prst="rect">
            <a:avLst/>
          </a:prstGeom>
        </p:spPr>
      </p:pic>
      <p:pic>
        <p:nvPicPr>
          <p:cNvPr id="10" name="Picture 9">
            <a:extLst>
              <a:ext uri="{FF2B5EF4-FFF2-40B4-BE49-F238E27FC236}">
                <a16:creationId xmlns:a16="http://schemas.microsoft.com/office/drawing/2014/main" id="{2F06165A-0323-B62B-F99E-5467A7B2B376}"/>
              </a:ext>
            </a:extLst>
          </p:cNvPr>
          <p:cNvPicPr>
            <a:picLocks noChangeAspect="1"/>
          </p:cNvPicPr>
          <p:nvPr/>
        </p:nvPicPr>
        <p:blipFill rotWithShape="1">
          <a:blip r:embed="rId4">
            <a:extLst>
              <a:ext uri="{28A0092B-C50C-407E-A947-70E740481C1C}">
                <a14:useLocalDpi xmlns:a14="http://schemas.microsoft.com/office/drawing/2010/main" val="0"/>
              </a:ext>
            </a:extLst>
          </a:blip>
          <a:srcRect l="8335" t="19893" r="13549" b="13531"/>
          <a:stretch/>
        </p:blipFill>
        <p:spPr>
          <a:xfrm>
            <a:off x="5943132" y="4934204"/>
            <a:ext cx="2889673" cy="1294930"/>
          </a:xfrm>
          <a:prstGeom prst="rect">
            <a:avLst/>
          </a:prstGeom>
        </p:spPr>
      </p:pic>
      <p:pic>
        <p:nvPicPr>
          <p:cNvPr id="12" name="Picture 11">
            <a:extLst>
              <a:ext uri="{FF2B5EF4-FFF2-40B4-BE49-F238E27FC236}">
                <a16:creationId xmlns:a16="http://schemas.microsoft.com/office/drawing/2014/main" id="{D463293E-C5F6-B8DD-B57C-9724D4CEB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9424" y="3749738"/>
            <a:ext cx="3381375" cy="1352550"/>
          </a:xfrm>
          <a:prstGeom prst="rect">
            <a:avLst/>
          </a:prstGeom>
        </p:spPr>
      </p:pic>
      <p:pic>
        <p:nvPicPr>
          <p:cNvPr id="1026" name="Picture 2" descr="Netflix Vector Flat Logo | Citypng">
            <a:extLst>
              <a:ext uri="{FF2B5EF4-FFF2-40B4-BE49-F238E27FC236}">
                <a16:creationId xmlns:a16="http://schemas.microsoft.com/office/drawing/2014/main" id="{C22075CE-AACF-9F5D-ED3C-A40FA8D3AF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9888" y="2357437"/>
            <a:ext cx="2278063" cy="2278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C7E09-6D1B-8BEE-D74F-3788CB5CCB25}"/>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06</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49358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F5B802-71F1-E69A-EF59-5D17C2BA94E8}"/>
              </a:ext>
            </a:extLst>
          </p:cNvPr>
          <p:cNvSpPr/>
          <p:nvPr/>
        </p:nvSpPr>
        <p:spPr>
          <a:xfrm>
            <a:off x="145562" y="144566"/>
            <a:ext cx="6720645" cy="952325"/>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2943C79C-7D45-D456-D6FC-50DC6E906D59}"/>
              </a:ext>
            </a:extLst>
          </p:cNvPr>
          <p:cNvSpPr/>
          <p:nvPr/>
        </p:nvSpPr>
        <p:spPr>
          <a:xfrm>
            <a:off x="173073" y="1326563"/>
            <a:ext cx="3332811" cy="49009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Placeholder 4">
            <a:extLst>
              <a:ext uri="{FF2B5EF4-FFF2-40B4-BE49-F238E27FC236}">
                <a16:creationId xmlns:a16="http://schemas.microsoft.com/office/drawing/2014/main" id="{69C3FBE8-79BE-16FD-4975-76A0466C97C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20" b="11820"/>
          <a:stretch>
            <a:fillRect/>
          </a:stretch>
        </p:blipFill>
        <p:spPr>
          <a:xfrm>
            <a:off x="3796579" y="1388926"/>
            <a:ext cx="8222348" cy="4479591"/>
          </a:xfrm>
        </p:spPr>
      </p:pic>
      <p:sp>
        <p:nvSpPr>
          <p:cNvPr id="16" name="TextBox 15">
            <a:extLst>
              <a:ext uri="{FF2B5EF4-FFF2-40B4-BE49-F238E27FC236}">
                <a16:creationId xmlns:a16="http://schemas.microsoft.com/office/drawing/2014/main" id="{91A8A0EB-6609-6215-E4DF-23A463387579}"/>
              </a:ext>
            </a:extLst>
          </p:cNvPr>
          <p:cNvSpPr txBox="1"/>
          <p:nvPr/>
        </p:nvSpPr>
        <p:spPr>
          <a:xfrm>
            <a:off x="348376" y="286888"/>
            <a:ext cx="8295894" cy="630942"/>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35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rPr>
              <a:t>Implementation</a:t>
            </a:r>
            <a:endParaRPr lang="en-ID" sz="35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F18D6CD9-C96C-FDAB-496B-75F485B27D42}"/>
              </a:ext>
            </a:extLst>
          </p:cNvPr>
          <p:cNvSpPr txBox="1"/>
          <p:nvPr/>
        </p:nvSpPr>
        <p:spPr>
          <a:xfrm>
            <a:off x="11359141" y="389817"/>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07</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4" name="object 10">
            <a:extLst>
              <a:ext uri="{FF2B5EF4-FFF2-40B4-BE49-F238E27FC236}">
                <a16:creationId xmlns:a16="http://schemas.microsoft.com/office/drawing/2014/main" id="{FDD2B2DD-E7A2-4768-3AC9-1492024745B2}"/>
              </a:ext>
            </a:extLst>
          </p:cNvPr>
          <p:cNvSpPr txBox="1"/>
          <p:nvPr/>
        </p:nvSpPr>
        <p:spPr>
          <a:xfrm>
            <a:off x="348376" y="2138778"/>
            <a:ext cx="3010790" cy="3729739"/>
          </a:xfrm>
          <a:prstGeom prst="rect">
            <a:avLst/>
          </a:prstGeom>
        </p:spPr>
        <p:txBody>
          <a:bodyPr vert="horz" wrap="square" lIns="0" tIns="12700" rIns="0" bIns="0" rtlCol="0">
            <a:spAutoFit/>
          </a:bodyPr>
          <a:lstStyle/>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Creation of Instances in Virtual machine.</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Git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Java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Maven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Jenkins</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Apache Tomcat 9 </a:t>
            </a:r>
            <a:endParaRPr sz="2300" dirty="0">
              <a:latin typeface="Times New Roman" panose="02020603050405020304" pitchFamily="18" charset="0"/>
              <a:ea typeface="Open Sans" pitchFamily="2" charset="0"/>
              <a:cs typeface="Times New Roman" panose="02020603050405020304" pitchFamily="18" charset="0"/>
            </a:endParaRPr>
          </a:p>
        </p:txBody>
      </p:sp>
      <p:sp>
        <p:nvSpPr>
          <p:cNvPr id="46" name="TextBox 45">
            <a:extLst>
              <a:ext uri="{FF2B5EF4-FFF2-40B4-BE49-F238E27FC236}">
                <a16:creationId xmlns:a16="http://schemas.microsoft.com/office/drawing/2014/main" id="{FCAE6309-2F31-7ED6-33CF-80B527AE8E2B}"/>
              </a:ext>
            </a:extLst>
          </p:cNvPr>
          <p:cNvSpPr txBox="1"/>
          <p:nvPr/>
        </p:nvSpPr>
        <p:spPr>
          <a:xfrm>
            <a:off x="348376" y="1677113"/>
            <a:ext cx="2400558" cy="461665"/>
          </a:xfrm>
          <a:prstGeom prst="rect">
            <a:avLst/>
          </a:prstGeom>
          <a:noFill/>
        </p:spPr>
        <p:txBody>
          <a:bodyPr wrap="square" rtlCol="0">
            <a:spAutoFit/>
          </a:bodyPr>
          <a:lstStyle/>
          <a:p>
            <a:r>
              <a:rPr lang="en-US" sz="2300" b="1" dirty="0">
                <a:latin typeface="Times New Roman" panose="02020603050405020304" pitchFamily="18" charset="0"/>
                <a:ea typeface="Inter Medium" panose="020B0502030000000004" pitchFamily="34" charset="0"/>
                <a:cs typeface="Times New Roman" panose="02020603050405020304" pitchFamily="18" charset="0"/>
              </a:rPr>
              <a:t>Requirements:</a:t>
            </a:r>
            <a:endParaRPr lang="en-ID" sz="2300" b="1" dirty="0">
              <a:latin typeface="Times New Roman" panose="02020603050405020304" pitchFamily="18" charset="0"/>
              <a:ea typeface="Inter Medium" panose="020B05020300000000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93D6EA6-22C7-FAE2-60D2-704D3805C0D3}"/>
              </a:ext>
            </a:extLst>
          </p:cNvPr>
          <p:cNvSpPr txBox="1"/>
          <p:nvPr/>
        </p:nvSpPr>
        <p:spPr>
          <a:xfrm>
            <a:off x="348376" y="282095"/>
            <a:ext cx="4276787" cy="630942"/>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35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Implementation</a:t>
            </a:r>
            <a:endParaRPr lang="en-ID" sz="35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1985C91-A523-C304-DDD0-D0A126538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579" y="1393719"/>
            <a:ext cx="8222348" cy="4474797"/>
          </a:xfrm>
          <a:prstGeom prst="rect">
            <a:avLst/>
          </a:prstGeom>
        </p:spPr>
      </p:pic>
    </p:spTree>
    <p:extLst>
      <p:ext uri="{BB962C8B-B14F-4D97-AF65-F5344CB8AC3E}">
        <p14:creationId xmlns:p14="http://schemas.microsoft.com/office/powerpoint/2010/main" val="133846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3DA190-40B4-AEE0-9526-97943F2221F3}"/>
              </a:ext>
            </a:extLst>
          </p:cNvPr>
          <p:cNvSpPr/>
          <p:nvPr/>
        </p:nvSpPr>
        <p:spPr>
          <a:xfrm>
            <a:off x="0" y="-1277"/>
            <a:ext cx="1952292" cy="685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4" name="Rectangle 23">
            <a:extLst>
              <a:ext uri="{FF2B5EF4-FFF2-40B4-BE49-F238E27FC236}">
                <a16:creationId xmlns:a16="http://schemas.microsoft.com/office/drawing/2014/main" id="{4FA24A82-4FD3-0F0B-AD3E-2B22E28A6484}"/>
              </a:ext>
            </a:extLst>
          </p:cNvPr>
          <p:cNvSpPr/>
          <p:nvPr/>
        </p:nvSpPr>
        <p:spPr>
          <a:xfrm>
            <a:off x="10005237" y="-1"/>
            <a:ext cx="2186763" cy="6855445"/>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3" name="Picture 2">
            <a:extLst>
              <a:ext uri="{FF2B5EF4-FFF2-40B4-BE49-F238E27FC236}">
                <a16:creationId xmlns:a16="http://schemas.microsoft.com/office/drawing/2014/main" id="{51380136-0EAA-D8E4-CCEE-9F7118350A90}"/>
              </a:ext>
            </a:extLst>
          </p:cNvPr>
          <p:cNvPicPr>
            <a:picLocks noChangeAspect="1"/>
          </p:cNvPicPr>
          <p:nvPr/>
        </p:nvPicPr>
        <p:blipFill rotWithShape="1">
          <a:blip r:embed="rId2">
            <a:extLst>
              <a:ext uri="{28A0092B-C50C-407E-A947-70E740481C1C}">
                <a14:useLocalDpi xmlns:a14="http://schemas.microsoft.com/office/drawing/2010/main" val="0"/>
              </a:ext>
            </a:extLst>
          </a:blip>
          <a:srcRect t="11108" b="6062"/>
          <a:stretch/>
        </p:blipFill>
        <p:spPr>
          <a:xfrm>
            <a:off x="538391" y="348999"/>
            <a:ext cx="5210652" cy="2788837"/>
          </a:xfrm>
          <a:prstGeom prst="rect">
            <a:avLst/>
          </a:prstGeom>
        </p:spPr>
      </p:pic>
      <p:pic>
        <p:nvPicPr>
          <p:cNvPr id="5" name="Picture 4">
            <a:extLst>
              <a:ext uri="{FF2B5EF4-FFF2-40B4-BE49-F238E27FC236}">
                <a16:creationId xmlns:a16="http://schemas.microsoft.com/office/drawing/2014/main" id="{8CA3406C-1B41-7555-77D4-3D5203F0260D}"/>
              </a:ext>
            </a:extLst>
          </p:cNvPr>
          <p:cNvPicPr>
            <a:picLocks noChangeAspect="1"/>
          </p:cNvPicPr>
          <p:nvPr/>
        </p:nvPicPr>
        <p:blipFill rotWithShape="1">
          <a:blip r:embed="rId3">
            <a:extLst>
              <a:ext uri="{28A0092B-C50C-407E-A947-70E740481C1C}">
                <a14:useLocalDpi xmlns:a14="http://schemas.microsoft.com/office/drawing/2010/main" val="0"/>
              </a:ext>
            </a:extLst>
          </a:blip>
          <a:srcRect t="11085" b="5161"/>
          <a:stretch/>
        </p:blipFill>
        <p:spPr>
          <a:xfrm>
            <a:off x="6286344" y="348999"/>
            <a:ext cx="4735115" cy="2787258"/>
          </a:xfrm>
          <a:prstGeom prst="rect">
            <a:avLst/>
          </a:prstGeom>
        </p:spPr>
      </p:pic>
      <p:sp>
        <p:nvSpPr>
          <p:cNvPr id="6" name="TextBox 5">
            <a:extLst>
              <a:ext uri="{FF2B5EF4-FFF2-40B4-BE49-F238E27FC236}">
                <a16:creationId xmlns:a16="http://schemas.microsoft.com/office/drawing/2014/main" id="{874E02D7-BF63-9503-6CE9-D9A8B8471D47}"/>
              </a:ext>
            </a:extLst>
          </p:cNvPr>
          <p:cNvSpPr txBox="1"/>
          <p:nvPr/>
        </p:nvSpPr>
        <p:spPr>
          <a:xfrm>
            <a:off x="3575937" y="674546"/>
            <a:ext cx="162240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Compile</a:t>
            </a:r>
          </a:p>
        </p:txBody>
      </p:sp>
      <p:sp>
        <p:nvSpPr>
          <p:cNvPr id="8" name="TextBox 7">
            <a:extLst>
              <a:ext uri="{FF2B5EF4-FFF2-40B4-BE49-F238E27FC236}">
                <a16:creationId xmlns:a16="http://schemas.microsoft.com/office/drawing/2014/main" id="{4556D111-1E6E-07F8-0205-CD45FDAA98D0}"/>
              </a:ext>
            </a:extLst>
          </p:cNvPr>
          <p:cNvSpPr txBox="1"/>
          <p:nvPr/>
        </p:nvSpPr>
        <p:spPr>
          <a:xfrm>
            <a:off x="9609063" y="633984"/>
            <a:ext cx="1253833"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Test</a:t>
            </a:r>
          </a:p>
        </p:txBody>
      </p:sp>
      <p:sp>
        <p:nvSpPr>
          <p:cNvPr id="2" name="TextBox 1">
            <a:extLst>
              <a:ext uri="{FF2B5EF4-FFF2-40B4-BE49-F238E27FC236}">
                <a16:creationId xmlns:a16="http://schemas.microsoft.com/office/drawing/2014/main" id="{2920C967-198B-6F10-1013-84844C5BAC94}"/>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08</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pic>
        <p:nvPicPr>
          <p:cNvPr id="7" name="Picture 6">
            <a:extLst>
              <a:ext uri="{FF2B5EF4-FFF2-40B4-BE49-F238E27FC236}">
                <a16:creationId xmlns:a16="http://schemas.microsoft.com/office/drawing/2014/main" id="{36643711-414B-DA49-5880-D0651E354FB2}"/>
              </a:ext>
            </a:extLst>
          </p:cNvPr>
          <p:cNvPicPr>
            <a:picLocks noChangeAspect="1"/>
          </p:cNvPicPr>
          <p:nvPr/>
        </p:nvPicPr>
        <p:blipFill rotWithShape="1">
          <a:blip r:embed="rId4">
            <a:extLst>
              <a:ext uri="{28A0092B-C50C-407E-A947-70E740481C1C}">
                <a14:useLocalDpi xmlns:a14="http://schemas.microsoft.com/office/drawing/2010/main" val="0"/>
              </a:ext>
            </a:extLst>
          </a:blip>
          <a:srcRect t="12437" r="1258" b="164"/>
          <a:stretch/>
        </p:blipFill>
        <p:spPr>
          <a:xfrm>
            <a:off x="2340067" y="3390756"/>
            <a:ext cx="6826067" cy="3209807"/>
          </a:xfrm>
          <a:prstGeom prst="rect">
            <a:avLst/>
          </a:prstGeom>
        </p:spPr>
      </p:pic>
      <p:sp>
        <p:nvSpPr>
          <p:cNvPr id="14" name="TextBox 13">
            <a:extLst>
              <a:ext uri="{FF2B5EF4-FFF2-40B4-BE49-F238E27FC236}">
                <a16:creationId xmlns:a16="http://schemas.microsoft.com/office/drawing/2014/main" id="{EFF53EA3-222D-D24A-100D-7E3760442B7E}"/>
              </a:ext>
            </a:extLst>
          </p:cNvPr>
          <p:cNvSpPr txBox="1"/>
          <p:nvPr/>
        </p:nvSpPr>
        <p:spPr>
          <a:xfrm>
            <a:off x="7397602" y="3958685"/>
            <a:ext cx="2016191"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Deploy</a:t>
            </a:r>
          </a:p>
        </p:txBody>
      </p:sp>
    </p:spTree>
    <p:extLst>
      <p:ext uri="{BB962C8B-B14F-4D97-AF65-F5344CB8AC3E}">
        <p14:creationId xmlns:p14="http://schemas.microsoft.com/office/powerpoint/2010/main" val="412290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981819-C5AE-45D9-06B0-937CC971488B}"/>
              </a:ext>
            </a:extLst>
          </p:cNvPr>
          <p:cNvSpPr/>
          <p:nvPr/>
        </p:nvSpPr>
        <p:spPr>
          <a:xfrm>
            <a:off x="0" y="4648199"/>
            <a:ext cx="12192000" cy="2209801"/>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6E4D8ECC-D53F-0D33-D71E-5773B5D6F390}"/>
              </a:ext>
            </a:extLst>
          </p:cNvPr>
          <p:cNvSpPr txBox="1"/>
          <p:nvPr/>
        </p:nvSpPr>
        <p:spPr>
          <a:xfrm>
            <a:off x="365979" y="461904"/>
            <a:ext cx="3604296"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4000" dirty="0">
                <a:latin typeface="Times New Roman" panose="02020603050405020304" pitchFamily="18" charset="0"/>
                <a:ea typeface="Urbanist SemiBold" panose="020B0A04040200000203" pitchFamily="34" charset="0"/>
                <a:cs typeface="Times New Roman" panose="02020603050405020304" pitchFamily="18" charset="0"/>
              </a:rPr>
              <a:t>Conclusion</a:t>
            </a:r>
            <a:endParaRPr lang="en-ID" sz="4000" dirty="0">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294E358-C027-1C9F-271E-874C4322A89E}"/>
              </a:ext>
            </a:extLst>
          </p:cNvPr>
          <p:cNvSpPr/>
          <p:nvPr/>
        </p:nvSpPr>
        <p:spPr>
          <a:xfrm>
            <a:off x="205164" y="5210279"/>
            <a:ext cx="11781672" cy="164772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5B3EF052-0B6E-DDE8-D344-38F8D00AB94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09</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
        <p:nvSpPr>
          <p:cNvPr id="10" name="TextBox 9">
            <a:extLst>
              <a:ext uri="{FF2B5EF4-FFF2-40B4-BE49-F238E27FC236}">
                <a16:creationId xmlns:a16="http://schemas.microsoft.com/office/drawing/2014/main" id="{24A12C7B-57E4-01CC-2F05-632BFE231A6B}"/>
              </a:ext>
            </a:extLst>
          </p:cNvPr>
          <p:cNvSpPr txBox="1"/>
          <p:nvPr/>
        </p:nvSpPr>
        <p:spPr>
          <a:xfrm>
            <a:off x="205164" y="1381901"/>
            <a:ext cx="5526756" cy="3078535"/>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After all the implementation of the requirements, by giving the public IP of the instance where tomcat server is installed.</a:t>
            </a:r>
          </a:p>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That url will be directed to the shown Image.</a:t>
            </a:r>
          </a:p>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Url : </a:t>
            </a:r>
            <a:r>
              <a:rPr lang="en-IN" sz="2200" dirty="0">
                <a:latin typeface="Times New Roman" panose="02020603050405020304" pitchFamily="18" charset="0"/>
                <a:cs typeface="Times New Roman" panose="02020603050405020304" pitchFamily="18" charset="0"/>
                <a:hlinkClick r:id="rId2"/>
              </a:rPr>
              <a:t>http://IP:8080</a:t>
            </a:r>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97177A-A639-EFCB-8603-188E202889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3262" y="1080552"/>
            <a:ext cx="8513307" cy="4844484"/>
          </a:xfrm>
          <a:prstGeom prst="rect">
            <a:avLst/>
          </a:prstGeom>
        </p:spPr>
      </p:pic>
      <p:pic>
        <p:nvPicPr>
          <p:cNvPr id="8" name="Picture 7">
            <a:extLst>
              <a:ext uri="{FF2B5EF4-FFF2-40B4-BE49-F238E27FC236}">
                <a16:creationId xmlns:a16="http://schemas.microsoft.com/office/drawing/2014/main" id="{5312CD60-CB6F-7989-E6C5-706B59B5DA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202"/>
          <a:stretch/>
        </p:blipFill>
        <p:spPr bwMode="auto">
          <a:xfrm>
            <a:off x="5983359" y="1328928"/>
            <a:ext cx="6653112" cy="4054171"/>
          </a:xfrm>
          <a:prstGeom prst="rect">
            <a:avLst/>
          </a:prstGeom>
          <a:noFill/>
          <a:ln>
            <a:noFill/>
          </a:ln>
        </p:spPr>
      </p:pic>
    </p:spTree>
    <p:extLst>
      <p:ext uri="{BB962C8B-B14F-4D97-AF65-F5344CB8AC3E}">
        <p14:creationId xmlns:p14="http://schemas.microsoft.com/office/powerpoint/2010/main" val="4229213982"/>
      </p:ext>
    </p:extLst>
  </p:cSld>
  <p:clrMapOvr>
    <a:masterClrMapping/>
  </p:clrMapOvr>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6470</TotalTime>
  <Words>423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Albert Sans</vt:lpstr>
      <vt:lpstr>Albert Sans Medium</vt:lpstr>
      <vt:lpstr>Arial</vt:lpstr>
      <vt:lpstr>Calibri</vt:lpstr>
      <vt:lpstr>Courier New</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Madhu Nadh Gurram</cp:lastModifiedBy>
  <cp:revision>69</cp:revision>
  <dcterms:created xsi:type="dcterms:W3CDTF">2019-08-12T03:52:24Z</dcterms:created>
  <dcterms:modified xsi:type="dcterms:W3CDTF">2023-11-27T05:21:38Z</dcterms:modified>
</cp:coreProperties>
</file>