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2" r:id="rId5"/>
    <p:sldId id="266" r:id="rId6"/>
    <p:sldId id="268" r:id="rId7"/>
    <p:sldId id="270" r:id="rId8"/>
    <p:sldId id="271" r:id="rId9"/>
    <p:sldId id="273" r:id="rId10"/>
    <p:sldId id="276" r:id="rId11"/>
    <p:sldId id="278" r:id="rId12"/>
    <p:sldId id="280" r:id="rId13"/>
    <p:sldId id="284" r:id="rId14"/>
    <p:sldId id="285" r:id="rId15"/>
    <p:sldId id="286" r:id="rId16"/>
    <p:sldId id="287" r:id="rId17"/>
    <p:sldId id="288" r:id="rId18"/>
    <p:sldId id="289" r:id="rId19"/>
    <p:sldId id="290" r:id="rId20"/>
    <p:sldId id="29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www.freecodecamp.org/news/shell-scripting-crash-course-how-to-write-bash-scripts-in-linux/" TargetMode="Externa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IAM/latest/UserGuide/introduction.html" TargetMode="External"/><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https://docs.aws.amazon.com/vpc/latest/userguide/how-it-works.html"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aws.amazon.com/AWSEC2/latest/UserGuide/concept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44F8E-E0DE-41B3-AD85-BF729C86651D}"/>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PRESENTATION</a:t>
            </a:r>
          </a:p>
        </p:txBody>
      </p:sp>
      <p:sp>
        <p:nvSpPr>
          <p:cNvPr id="3" name="Text Placeholder 2">
            <a:extLst>
              <a:ext uri="{FF2B5EF4-FFF2-40B4-BE49-F238E27FC236}">
                <a16:creationId xmlns:a16="http://schemas.microsoft.com/office/drawing/2014/main" id="{32D2355F-5847-4D65-8E46-702D033AD9B8}"/>
              </a:ext>
            </a:extLst>
          </p:cNvPr>
          <p:cNvSpPr>
            <a:spLocks noGrp="1"/>
          </p:cNvSpPr>
          <p:nvPr>
            <p:ph type="body" idx="1"/>
          </p:nvPr>
        </p:nvSpPr>
        <p:spPr>
          <a:xfrm>
            <a:off x="514380" y="1354138"/>
            <a:ext cx="4185623" cy="576262"/>
          </a:xfrm>
        </p:spPr>
        <p:txBody>
          <a:bodyPr/>
          <a:lstStyle/>
          <a:p>
            <a:r>
              <a:rPr lang="en-IN" dirty="0"/>
              <a:t>              </a:t>
            </a:r>
            <a:r>
              <a:rPr lang="en-IN" b="1" dirty="0">
                <a:latin typeface="Times New Roman" panose="02020603050405020304" pitchFamily="18" charset="0"/>
                <a:cs typeface="Times New Roman" panose="02020603050405020304" pitchFamily="18" charset="0"/>
              </a:rPr>
              <a:t>THEORY</a:t>
            </a:r>
          </a:p>
        </p:txBody>
      </p:sp>
      <p:sp>
        <p:nvSpPr>
          <p:cNvPr id="4" name="Content Placeholder 3">
            <a:extLst>
              <a:ext uri="{FF2B5EF4-FFF2-40B4-BE49-F238E27FC236}">
                <a16:creationId xmlns:a16="http://schemas.microsoft.com/office/drawing/2014/main" id="{4130C37B-A62F-4F4E-95C1-7C2C4BE293F8}"/>
              </a:ext>
            </a:extLst>
          </p:cNvPr>
          <p:cNvSpPr>
            <a:spLocks noGrp="1"/>
          </p:cNvSpPr>
          <p:nvPr>
            <p:ph sz="half" idx="2"/>
          </p:nvPr>
        </p:nvSpPr>
        <p:spPr>
          <a:xfrm>
            <a:off x="677334" y="2045691"/>
            <a:ext cx="4185623" cy="4570262"/>
          </a:xfrm>
        </p:spPr>
        <p:txBody>
          <a:bodyPr>
            <a:normAutofit fontScale="92500" lnSpcReduction="20000"/>
          </a:bodyPr>
          <a:lstStyle/>
          <a:p>
            <a:endParaRPr lang="en-IN" dirty="0"/>
          </a:p>
          <a:p>
            <a:r>
              <a:rPr lang="en-IN" b="1" dirty="0">
                <a:latin typeface="Times New Roman" panose="02020603050405020304" pitchFamily="18" charset="0"/>
                <a:cs typeface="Times New Roman" panose="02020603050405020304" pitchFamily="18" charset="0"/>
              </a:rPr>
              <a:t>Aws Introduction</a:t>
            </a:r>
          </a:p>
          <a:p>
            <a:r>
              <a:rPr lang="en-IN" b="1" dirty="0">
                <a:latin typeface="Times New Roman" panose="02020603050405020304" pitchFamily="18" charset="0"/>
                <a:cs typeface="Times New Roman" panose="02020603050405020304" pitchFamily="18" charset="0"/>
              </a:rPr>
              <a:t>Virtualization</a:t>
            </a:r>
          </a:p>
          <a:p>
            <a:r>
              <a:rPr lang="en-IN" b="1" dirty="0">
                <a:latin typeface="Times New Roman" panose="02020603050405020304" pitchFamily="18" charset="0"/>
                <a:cs typeface="Times New Roman" panose="02020603050405020304" pitchFamily="18" charset="0"/>
              </a:rPr>
              <a:t>Models of cloud</a:t>
            </a:r>
          </a:p>
          <a:p>
            <a:r>
              <a:rPr lang="en-IN" b="1" dirty="0">
                <a:latin typeface="Times New Roman" panose="02020603050405020304" pitchFamily="18" charset="0"/>
                <a:cs typeface="Times New Roman" panose="02020603050405020304" pitchFamily="18" charset="0"/>
              </a:rPr>
              <a:t>Amazon Elastic Compute Cloud(ec2)</a:t>
            </a:r>
          </a:p>
          <a:p>
            <a:r>
              <a:rPr lang="en-IN" b="1" dirty="0">
                <a:latin typeface="Times New Roman" panose="02020603050405020304" pitchFamily="18" charset="0"/>
                <a:cs typeface="Times New Roman" panose="02020603050405020304" pitchFamily="18" charset="0"/>
              </a:rPr>
              <a:t>Linux Operating System</a:t>
            </a:r>
          </a:p>
          <a:p>
            <a:r>
              <a:rPr lang="en-IN" b="1" dirty="0">
                <a:latin typeface="Times New Roman" panose="02020603050405020304" pitchFamily="18" charset="0"/>
                <a:cs typeface="Times New Roman" panose="02020603050405020304" pitchFamily="18" charset="0"/>
              </a:rPr>
              <a:t>Linux /root Directory structure</a:t>
            </a:r>
          </a:p>
          <a:p>
            <a:r>
              <a:rPr lang="en-IN" b="1" dirty="0">
                <a:latin typeface="Times New Roman" panose="02020603050405020304" pitchFamily="18" charset="0"/>
                <a:cs typeface="Times New Roman" panose="02020603050405020304" pitchFamily="18" charset="0"/>
              </a:rPr>
              <a:t>Shell Scripting</a:t>
            </a:r>
          </a:p>
          <a:p>
            <a:r>
              <a:rPr lang="en-IN" b="1" dirty="0">
                <a:latin typeface="Times New Roman" panose="02020603050405020304" pitchFamily="18" charset="0"/>
                <a:cs typeface="Times New Roman" panose="02020603050405020304" pitchFamily="18" charset="0"/>
              </a:rPr>
              <a:t>Application Load balancer&amp; net work load balancer</a:t>
            </a:r>
          </a:p>
          <a:p>
            <a:r>
              <a:rPr lang="en-IN" b="1" dirty="0">
                <a:latin typeface="Times New Roman" panose="02020603050405020304" pitchFamily="18" charset="0"/>
                <a:cs typeface="Times New Roman" panose="02020603050405020304" pitchFamily="18" charset="0"/>
              </a:rPr>
              <a:t>Auto-scaling and IAM(identity access management</a:t>
            </a:r>
          </a:p>
          <a:p>
            <a:r>
              <a:rPr lang="en-IN" b="1" dirty="0">
                <a:latin typeface="Times New Roman" panose="02020603050405020304" pitchFamily="18" charset="0"/>
                <a:cs typeface="Times New Roman" panose="02020603050405020304" pitchFamily="18" charset="0"/>
              </a:rPr>
              <a:t>VPC(virtual private cloud)</a:t>
            </a:r>
          </a:p>
          <a:p>
            <a:r>
              <a:rPr lang="en-IN" b="1" dirty="0">
                <a:latin typeface="Times New Roman" panose="02020603050405020304" pitchFamily="18" charset="0"/>
                <a:cs typeface="Times New Roman" panose="02020603050405020304" pitchFamily="18" charset="0"/>
              </a:rPr>
              <a:t>EBS(elastic block storage)</a:t>
            </a:r>
          </a:p>
          <a:p>
            <a:endParaRPr lang="en-IN" b="1"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sp>
        <p:nvSpPr>
          <p:cNvPr id="5" name="Text Placeholder 4">
            <a:extLst>
              <a:ext uri="{FF2B5EF4-FFF2-40B4-BE49-F238E27FC236}">
                <a16:creationId xmlns:a16="http://schemas.microsoft.com/office/drawing/2014/main" id="{BE07E9E1-537E-48C6-9837-935994F554BA}"/>
              </a:ext>
            </a:extLst>
          </p:cNvPr>
          <p:cNvSpPr>
            <a:spLocks noGrp="1"/>
          </p:cNvSpPr>
          <p:nvPr>
            <p:ph type="body" sz="quarter" idx="3"/>
          </p:nvPr>
        </p:nvSpPr>
        <p:spPr>
          <a:xfrm>
            <a:off x="4894193" y="1469429"/>
            <a:ext cx="4185618" cy="576262"/>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LABS</a:t>
            </a:r>
          </a:p>
        </p:txBody>
      </p:sp>
      <p:sp>
        <p:nvSpPr>
          <p:cNvPr id="6" name="Content Placeholder 5">
            <a:extLst>
              <a:ext uri="{FF2B5EF4-FFF2-40B4-BE49-F238E27FC236}">
                <a16:creationId xmlns:a16="http://schemas.microsoft.com/office/drawing/2014/main" id="{B8FFB57A-01A7-43C0-B21E-BD77A4265C23}"/>
              </a:ext>
            </a:extLst>
          </p:cNvPr>
          <p:cNvSpPr>
            <a:spLocks noGrp="1"/>
          </p:cNvSpPr>
          <p:nvPr>
            <p:ph sz="quarter" idx="4"/>
          </p:nvPr>
        </p:nvSpPr>
        <p:spPr>
          <a:xfrm>
            <a:off x="5088385" y="2199362"/>
            <a:ext cx="4185617" cy="4165196"/>
          </a:xfrm>
        </p:spPr>
        <p:txBody>
          <a:bodyPr>
            <a:normAutofit fontScale="92500" lnSpcReduction="20000"/>
          </a:bodyPr>
          <a:lstStyle/>
          <a:p>
            <a:endParaRPr lang="en-IN" dirty="0"/>
          </a:p>
          <a:p>
            <a:r>
              <a:rPr lang="en-IN" b="1" dirty="0">
                <a:latin typeface="Times New Roman" panose="02020603050405020304" pitchFamily="18" charset="0"/>
                <a:cs typeface="Times New Roman" panose="02020603050405020304" pitchFamily="18" charset="0"/>
              </a:rPr>
              <a:t>Launching EC2 instances(servers)</a:t>
            </a:r>
          </a:p>
          <a:p>
            <a:r>
              <a:rPr lang="en-IN" b="1" dirty="0">
                <a:latin typeface="Times New Roman" panose="02020603050405020304" pitchFamily="18" charset="0"/>
                <a:cs typeface="Times New Roman" panose="02020603050405020304" pitchFamily="18" charset="0"/>
              </a:rPr>
              <a:t>Creating AMI(amazon machine images)</a:t>
            </a:r>
          </a:p>
          <a:p>
            <a:r>
              <a:rPr lang="en-IN" b="1" dirty="0">
                <a:latin typeface="Times New Roman" panose="02020603050405020304" pitchFamily="18" charset="0"/>
                <a:cs typeface="Times New Roman" panose="02020603050405020304" pitchFamily="18" charset="0"/>
              </a:rPr>
              <a:t>Basic Linux Commands</a:t>
            </a:r>
          </a:p>
          <a:p>
            <a:r>
              <a:rPr lang="en-IN" b="1" dirty="0">
                <a:latin typeface="Times New Roman" panose="02020603050405020304" pitchFamily="18" charset="0"/>
                <a:cs typeface="Times New Roman" panose="02020603050405020304" pitchFamily="18" charset="0"/>
              </a:rPr>
              <a:t>If We Loss Key Pair How to Login Server By Using Amazon Machine Images</a:t>
            </a:r>
          </a:p>
          <a:p>
            <a:r>
              <a:rPr lang="en-IN" b="1" dirty="0">
                <a:latin typeface="Times New Roman" panose="02020603050405020304" pitchFamily="18" charset="0"/>
                <a:cs typeface="Times New Roman" panose="02020603050405020304" pitchFamily="18" charset="0"/>
              </a:rPr>
              <a:t>Shell Scripting</a:t>
            </a:r>
          </a:p>
          <a:p>
            <a:r>
              <a:rPr lang="en-IN" b="1" dirty="0">
                <a:latin typeface="Times New Roman" panose="02020603050405020304" pitchFamily="18" charset="0"/>
                <a:cs typeface="Times New Roman" panose="02020603050405020304" pitchFamily="18" charset="0"/>
              </a:rPr>
              <a:t>Application Load Balancer &amp; network load balancer</a:t>
            </a:r>
          </a:p>
          <a:p>
            <a:r>
              <a:rPr lang="en-IN" b="1" dirty="0">
                <a:latin typeface="Times New Roman" panose="02020603050405020304" pitchFamily="18" charset="0"/>
                <a:cs typeface="Times New Roman" panose="02020603050405020304" pitchFamily="18" charset="0"/>
              </a:rPr>
              <a:t>IAM</a:t>
            </a:r>
          </a:p>
          <a:p>
            <a:r>
              <a:rPr lang="en-IN" b="1" dirty="0">
                <a:latin typeface="Times New Roman" panose="02020603050405020304" pitchFamily="18" charset="0"/>
                <a:cs typeface="Times New Roman" panose="02020603050405020304" pitchFamily="18" charset="0"/>
              </a:rPr>
              <a:t>VPC(virtual private cloud ) </a:t>
            </a:r>
          </a:p>
          <a:p>
            <a:r>
              <a:rPr lang="en-IN" b="1" dirty="0">
                <a:latin typeface="Times New Roman" panose="02020603050405020304" pitchFamily="18" charset="0"/>
                <a:cs typeface="Times New Roman" panose="02020603050405020304" pitchFamily="18" charset="0"/>
              </a:rPr>
              <a:t>EBS(elastic block storage)</a:t>
            </a:r>
          </a:p>
          <a:p>
            <a:pPr marL="0" indent="0">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23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1886-FB11-44CE-AAB9-6831771E0D0E}"/>
              </a:ext>
            </a:extLst>
          </p:cNvPr>
          <p:cNvSpPr>
            <a:spLocks noGrp="1"/>
          </p:cNvSpPr>
          <p:nvPr>
            <p:ph type="title"/>
          </p:nvPr>
        </p:nvSpPr>
        <p:spPr>
          <a:xfrm>
            <a:off x="745496" y="179711"/>
            <a:ext cx="8828797" cy="627529"/>
          </a:xfrm>
        </p:spPr>
        <p:txBody>
          <a:bodyPr>
            <a:normAutofit/>
          </a:bodyPr>
          <a:lstStyle/>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Foorloop</a:t>
            </a:r>
            <a:r>
              <a:rPr lang="en-IN" sz="2200" dirty="0">
                <a:latin typeface="Times New Roman" panose="02020603050405020304" pitchFamily="18" charset="0"/>
                <a:cs typeface="Times New Roman" panose="02020603050405020304" pitchFamily="18" charset="0"/>
              </a:rPr>
              <a:t> script                                               </a:t>
            </a:r>
            <a:r>
              <a:rPr lang="en-IN" sz="2000" dirty="0">
                <a:latin typeface="Times New Roman" panose="02020603050405020304" pitchFamily="18" charset="0"/>
                <a:cs typeface="Times New Roman" panose="02020603050405020304" pitchFamily="18" charset="0"/>
              </a:rPr>
              <a:t>logical operators script</a:t>
            </a:r>
          </a:p>
        </p:txBody>
      </p:sp>
      <p:pic>
        <p:nvPicPr>
          <p:cNvPr id="5" name="Content Placeholder 4">
            <a:extLst>
              <a:ext uri="{FF2B5EF4-FFF2-40B4-BE49-F238E27FC236}">
                <a16:creationId xmlns:a16="http://schemas.microsoft.com/office/drawing/2014/main" id="{5EB0BDD4-DC9F-422D-9B20-32230F73D717}"/>
              </a:ext>
            </a:extLst>
          </p:cNvPr>
          <p:cNvPicPr>
            <a:picLocks noGrp="1" noChangeAspect="1"/>
          </p:cNvPicPr>
          <p:nvPr>
            <p:ph idx="1"/>
          </p:nvPr>
        </p:nvPicPr>
        <p:blipFill>
          <a:blip r:embed="rId2"/>
          <a:stretch>
            <a:fillRect/>
          </a:stretch>
        </p:blipFill>
        <p:spPr>
          <a:xfrm>
            <a:off x="609599" y="609600"/>
            <a:ext cx="3899647" cy="2366588"/>
          </a:xfrm>
        </p:spPr>
      </p:pic>
      <p:pic>
        <p:nvPicPr>
          <p:cNvPr id="7" name="Picture 6">
            <a:extLst>
              <a:ext uri="{FF2B5EF4-FFF2-40B4-BE49-F238E27FC236}">
                <a16:creationId xmlns:a16="http://schemas.microsoft.com/office/drawing/2014/main" id="{F9B804AE-7117-4E76-BB7A-69E0CC75E7DA}"/>
              </a:ext>
            </a:extLst>
          </p:cNvPr>
          <p:cNvPicPr>
            <a:picLocks noChangeAspect="1"/>
          </p:cNvPicPr>
          <p:nvPr/>
        </p:nvPicPr>
        <p:blipFill>
          <a:blip r:embed="rId3"/>
          <a:stretch>
            <a:fillRect/>
          </a:stretch>
        </p:blipFill>
        <p:spPr>
          <a:xfrm>
            <a:off x="4984386" y="609600"/>
            <a:ext cx="4473377" cy="2268072"/>
          </a:xfrm>
          <a:prstGeom prst="rect">
            <a:avLst/>
          </a:prstGeom>
        </p:spPr>
      </p:pic>
      <p:pic>
        <p:nvPicPr>
          <p:cNvPr id="6" name="Content Placeholder 4">
            <a:extLst>
              <a:ext uri="{FF2B5EF4-FFF2-40B4-BE49-F238E27FC236}">
                <a16:creationId xmlns:a16="http://schemas.microsoft.com/office/drawing/2014/main" id="{CC00108E-4596-4784-9D92-5F6F8912E085}"/>
              </a:ext>
            </a:extLst>
          </p:cNvPr>
          <p:cNvPicPr>
            <a:picLocks noChangeAspect="1"/>
          </p:cNvPicPr>
          <p:nvPr/>
        </p:nvPicPr>
        <p:blipFill>
          <a:blip r:embed="rId4"/>
          <a:stretch>
            <a:fillRect/>
          </a:stretch>
        </p:blipFill>
        <p:spPr>
          <a:xfrm>
            <a:off x="5622738" y="3468950"/>
            <a:ext cx="2849280" cy="1900910"/>
          </a:xfrm>
          <a:prstGeom prst="rect">
            <a:avLst/>
          </a:prstGeom>
        </p:spPr>
      </p:pic>
      <p:pic>
        <p:nvPicPr>
          <p:cNvPr id="8" name="Picture 7">
            <a:extLst>
              <a:ext uri="{FF2B5EF4-FFF2-40B4-BE49-F238E27FC236}">
                <a16:creationId xmlns:a16="http://schemas.microsoft.com/office/drawing/2014/main" id="{E7A84548-88AD-4866-9C0E-0655AF3E2C53}"/>
              </a:ext>
            </a:extLst>
          </p:cNvPr>
          <p:cNvPicPr>
            <a:picLocks noChangeAspect="1"/>
          </p:cNvPicPr>
          <p:nvPr/>
        </p:nvPicPr>
        <p:blipFill>
          <a:blip r:embed="rId5"/>
          <a:stretch>
            <a:fillRect/>
          </a:stretch>
        </p:blipFill>
        <p:spPr>
          <a:xfrm>
            <a:off x="800099" y="3468949"/>
            <a:ext cx="3200677" cy="1900910"/>
          </a:xfrm>
          <a:prstGeom prst="rect">
            <a:avLst/>
          </a:prstGeom>
        </p:spPr>
      </p:pic>
      <p:sp>
        <p:nvSpPr>
          <p:cNvPr id="9" name="TextBox 8">
            <a:extLst>
              <a:ext uri="{FF2B5EF4-FFF2-40B4-BE49-F238E27FC236}">
                <a16:creationId xmlns:a16="http://schemas.microsoft.com/office/drawing/2014/main" id="{2AD62C0A-4D87-45CE-8A51-E6B1633BBFEC}"/>
              </a:ext>
            </a:extLst>
          </p:cNvPr>
          <p:cNvSpPr txBox="1"/>
          <p:nvPr/>
        </p:nvSpPr>
        <p:spPr>
          <a:xfrm>
            <a:off x="6420969" y="3042228"/>
            <a:ext cx="1450041" cy="369332"/>
          </a:xfrm>
          <a:prstGeom prst="rect">
            <a:avLst/>
          </a:prstGeom>
          <a:noFill/>
        </p:spPr>
        <p:txBody>
          <a:bodyPr wrap="square">
            <a:spAutoFit/>
          </a:bodyPr>
          <a:lstStyle/>
          <a:p>
            <a:r>
              <a:rPr lang="en-IN" b="1" dirty="0" err="1">
                <a:latin typeface="Times New Roman" panose="02020603050405020304" pitchFamily="18" charset="0"/>
                <a:cs typeface="Times New Roman" panose="02020603050405020304" pitchFamily="18" charset="0"/>
              </a:rPr>
              <a:t>Ifelse</a:t>
            </a:r>
            <a:r>
              <a:rPr lang="en-IN" b="1" dirty="0">
                <a:latin typeface="Times New Roman" panose="02020603050405020304" pitchFamily="18" charset="0"/>
                <a:cs typeface="Times New Roman" panose="02020603050405020304" pitchFamily="18" charset="0"/>
              </a:rPr>
              <a:t> script </a:t>
            </a:r>
          </a:p>
        </p:txBody>
      </p:sp>
      <p:sp>
        <p:nvSpPr>
          <p:cNvPr id="10" name="TextBox 9">
            <a:extLst>
              <a:ext uri="{FF2B5EF4-FFF2-40B4-BE49-F238E27FC236}">
                <a16:creationId xmlns:a16="http://schemas.microsoft.com/office/drawing/2014/main" id="{A407ABEB-0673-468C-8546-96BE30768D98}"/>
              </a:ext>
            </a:extLst>
          </p:cNvPr>
          <p:cNvSpPr txBox="1"/>
          <p:nvPr/>
        </p:nvSpPr>
        <p:spPr>
          <a:xfrm>
            <a:off x="935829" y="2988644"/>
            <a:ext cx="2929218"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Greatest among numbers</a:t>
            </a:r>
          </a:p>
        </p:txBody>
      </p:sp>
      <p:sp>
        <p:nvSpPr>
          <p:cNvPr id="12" name="TextBox 11">
            <a:extLst>
              <a:ext uri="{FF2B5EF4-FFF2-40B4-BE49-F238E27FC236}">
                <a16:creationId xmlns:a16="http://schemas.microsoft.com/office/drawing/2014/main" id="{391658AF-0CD7-4A1D-8D3A-DBBD6BA82290}"/>
              </a:ext>
            </a:extLst>
          </p:cNvPr>
          <p:cNvSpPr txBox="1"/>
          <p:nvPr/>
        </p:nvSpPr>
        <p:spPr>
          <a:xfrm>
            <a:off x="1267523" y="6031958"/>
            <a:ext cx="6773819" cy="646331"/>
          </a:xfrm>
          <a:prstGeom prst="rect">
            <a:avLst/>
          </a:prstGeom>
          <a:noFill/>
        </p:spPr>
        <p:txBody>
          <a:bodyPr wrap="square">
            <a:spAutoFit/>
          </a:bodyPr>
          <a:lstStyle/>
          <a:p>
            <a:r>
              <a:rPr lang="en-IN" b="1" dirty="0">
                <a:solidFill>
                  <a:srgbClr val="7030A0"/>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https://www.freecodecamp.org/news/shell-scripting-crash-course-how-to-write-bash-scripts-in-linux/</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D2F9A63-136D-4285-BDA3-6D4DBC83539A}"/>
              </a:ext>
            </a:extLst>
          </p:cNvPr>
          <p:cNvSpPr txBox="1"/>
          <p:nvPr/>
        </p:nvSpPr>
        <p:spPr>
          <a:xfrm>
            <a:off x="3525999" y="5560517"/>
            <a:ext cx="225686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link for shell scripting </a:t>
            </a:r>
            <a:endParaRPr lang="en-IN" dirty="0"/>
          </a:p>
        </p:txBody>
      </p:sp>
    </p:spTree>
    <p:extLst>
      <p:ext uri="{BB962C8B-B14F-4D97-AF65-F5344CB8AC3E}">
        <p14:creationId xmlns:p14="http://schemas.microsoft.com/office/powerpoint/2010/main" val="177665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036E-BE1C-4B7A-8A57-BBDCBD6E5B65}"/>
              </a:ext>
            </a:extLst>
          </p:cNvPr>
          <p:cNvSpPr>
            <a:spLocks noGrp="1"/>
          </p:cNvSpPr>
          <p:nvPr>
            <p:ph type="title"/>
          </p:nvPr>
        </p:nvSpPr>
        <p:spPr>
          <a:xfrm>
            <a:off x="1950323" y="726142"/>
            <a:ext cx="6288242" cy="932329"/>
          </a:xfrm>
        </p:spPr>
        <p:txBody>
          <a:bodyPr/>
          <a:lstStyle/>
          <a:p>
            <a:r>
              <a:rPr lang="en-IN" dirty="0">
                <a:latin typeface="Times New Roman" panose="02020603050405020304" pitchFamily="18" charset="0"/>
                <a:cs typeface="Times New Roman" panose="02020603050405020304" pitchFamily="18" charset="0"/>
              </a:rPr>
              <a:t>Application load balancer</a:t>
            </a:r>
          </a:p>
        </p:txBody>
      </p:sp>
      <p:sp>
        <p:nvSpPr>
          <p:cNvPr id="3" name="Content Placeholder 2">
            <a:extLst>
              <a:ext uri="{FF2B5EF4-FFF2-40B4-BE49-F238E27FC236}">
                <a16:creationId xmlns:a16="http://schemas.microsoft.com/office/drawing/2014/main" id="{BA993F7E-BE00-4D60-88CC-6DEE6317A83B}"/>
              </a:ext>
            </a:extLst>
          </p:cNvPr>
          <p:cNvSpPr>
            <a:spLocks noGrp="1"/>
          </p:cNvSpPr>
          <p:nvPr>
            <p:ph idx="1"/>
          </p:nvPr>
        </p:nvSpPr>
        <p:spPr>
          <a:xfrm>
            <a:off x="796110" y="1358249"/>
            <a:ext cx="8596668" cy="1882493"/>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Application load balancers is  Layer 7 (HTTP)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Load balancing to multiple HTTP applications across machines (target groups)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Load balancing to multiple applications on the same   machine (ex: containers)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Support for HTTP/2 and WebSocket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Support redirects (from HTTP to HTTPS for example)</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1F831C65-0080-417C-BF3A-177DE273B39A}"/>
              </a:ext>
            </a:extLst>
          </p:cNvPr>
          <p:cNvSpPr txBox="1"/>
          <p:nvPr/>
        </p:nvSpPr>
        <p:spPr>
          <a:xfrm>
            <a:off x="796110" y="3263154"/>
            <a:ext cx="4175312"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Lab on application load balancer(ALB)</a:t>
            </a:r>
          </a:p>
        </p:txBody>
      </p:sp>
      <p:sp>
        <p:nvSpPr>
          <p:cNvPr id="7" name="TextBox 6">
            <a:extLst>
              <a:ext uri="{FF2B5EF4-FFF2-40B4-BE49-F238E27FC236}">
                <a16:creationId xmlns:a16="http://schemas.microsoft.com/office/drawing/2014/main" id="{D7E1FB03-59BF-4BBE-A870-27F3288EFDFC}"/>
              </a:ext>
            </a:extLst>
          </p:cNvPr>
          <p:cNvSpPr txBox="1"/>
          <p:nvPr/>
        </p:nvSpPr>
        <p:spPr>
          <a:xfrm>
            <a:off x="862852" y="3654898"/>
            <a:ext cx="1315571" cy="369332"/>
          </a:xfrm>
          <a:prstGeom prst="rect">
            <a:avLst/>
          </a:prstGeom>
          <a:noFill/>
        </p:spPr>
        <p:txBody>
          <a:bodyPr wrap="square">
            <a:spAutoFit/>
          </a:bodyPr>
          <a:lstStyle/>
          <a:p>
            <a:pPr marL="285750" indent="-285750">
              <a:buFont typeface="Wingdings" panose="05000000000000000000" pitchFamily="2" charset="2"/>
              <a:buChar char="v"/>
            </a:pPr>
            <a:r>
              <a:rPr lang="en-IN" b="1" dirty="0"/>
              <a:t>step1</a:t>
            </a:r>
          </a:p>
        </p:txBody>
      </p:sp>
      <p:sp>
        <p:nvSpPr>
          <p:cNvPr id="9" name="TextBox 8">
            <a:extLst>
              <a:ext uri="{FF2B5EF4-FFF2-40B4-BE49-F238E27FC236}">
                <a16:creationId xmlns:a16="http://schemas.microsoft.com/office/drawing/2014/main" id="{D0216817-DCC6-4535-A50B-50071371BFCF}"/>
              </a:ext>
            </a:extLst>
          </p:cNvPr>
          <p:cNvSpPr txBox="1"/>
          <p:nvPr/>
        </p:nvSpPr>
        <p:spPr>
          <a:xfrm>
            <a:off x="728383" y="4277910"/>
            <a:ext cx="4480111" cy="1305357"/>
          </a:xfrm>
          <a:prstGeom prst="rect">
            <a:avLst/>
          </a:prstGeom>
          <a:noFill/>
        </p:spPr>
        <p:txBody>
          <a:bodyPr wrap="square">
            <a:spAutoFit/>
          </a:bodyPr>
          <a:lstStyle/>
          <a:p>
            <a:pPr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We have to launch two instances </a:t>
            </a:r>
          </a:p>
          <a:p>
            <a:pPr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 that we have to allow all the traffic </a:t>
            </a:r>
          </a:p>
          <a:p>
            <a:pPr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And we have to give user data  </a:t>
            </a:r>
          </a:p>
          <a:p>
            <a:pPr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Then launch </a:t>
            </a:r>
          </a:p>
        </p:txBody>
      </p:sp>
      <p:pic>
        <p:nvPicPr>
          <p:cNvPr id="10" name="Picture 9">
            <a:extLst>
              <a:ext uri="{FF2B5EF4-FFF2-40B4-BE49-F238E27FC236}">
                <a16:creationId xmlns:a16="http://schemas.microsoft.com/office/drawing/2014/main" id="{8427C2AD-D427-4908-96D1-D9EF65617285}"/>
              </a:ext>
            </a:extLst>
          </p:cNvPr>
          <p:cNvPicPr/>
          <p:nvPr/>
        </p:nvPicPr>
        <p:blipFill>
          <a:blip r:embed="rId2"/>
          <a:stretch>
            <a:fillRect/>
          </a:stretch>
        </p:blipFill>
        <p:spPr>
          <a:xfrm>
            <a:off x="4971422" y="3984977"/>
            <a:ext cx="4480111" cy="2071219"/>
          </a:xfrm>
          <a:prstGeom prst="rect">
            <a:avLst/>
          </a:prstGeom>
        </p:spPr>
      </p:pic>
    </p:spTree>
    <p:extLst>
      <p:ext uri="{BB962C8B-B14F-4D97-AF65-F5344CB8AC3E}">
        <p14:creationId xmlns:p14="http://schemas.microsoft.com/office/powerpoint/2010/main" val="226489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FC98D-B15D-4294-83D8-0019AEF3AA0F}"/>
              </a:ext>
            </a:extLst>
          </p:cNvPr>
          <p:cNvSpPr>
            <a:spLocks noGrp="1"/>
          </p:cNvSpPr>
          <p:nvPr>
            <p:ph idx="1"/>
          </p:nvPr>
        </p:nvSpPr>
        <p:spPr>
          <a:xfrm>
            <a:off x="318746" y="340755"/>
            <a:ext cx="3939489" cy="4742233"/>
          </a:xfrm>
        </p:spPr>
        <p:txBody>
          <a:bodyPr>
            <a:normAutofit fontScale="62500" lnSpcReduction="20000"/>
          </a:bodyPr>
          <a:lstStyle/>
          <a:p>
            <a:pPr marL="6350" indent="-6350">
              <a:lnSpc>
                <a:spcPct val="107000"/>
              </a:lnSpc>
              <a:spcAft>
                <a:spcPts val="1190"/>
              </a:spcAft>
            </a:pPr>
            <a:r>
              <a:rPr lang="en-IN" sz="2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step2</a:t>
            </a:r>
            <a:endPar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fontAlgn="base">
              <a:lnSpc>
                <a:spcPct val="107000"/>
              </a:lnSpc>
              <a:spcAft>
                <a:spcPts val="160"/>
              </a:spcAft>
              <a:buClr>
                <a:srgbClr val="000000"/>
              </a:buClr>
              <a:buSzPts val="1600"/>
              <a:buFont typeface="Wingdings" panose="05000000000000000000" pitchFamily="2" charset="2"/>
              <a:buChar char="Ø"/>
            </a:pPr>
            <a:r>
              <a:rPr lang="en-IN" sz="2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 step2 we have to click on security group </a:t>
            </a:r>
          </a:p>
          <a:p>
            <a:pPr lvl="0" fontAlgn="base">
              <a:lnSpc>
                <a:spcPct val="107000"/>
              </a:lnSpc>
              <a:spcAft>
                <a:spcPts val="160"/>
              </a:spcAft>
              <a:buClr>
                <a:srgbClr val="000000"/>
              </a:buClr>
              <a:buSzPts val="1600"/>
              <a:buFont typeface="Wingdings" panose="05000000000000000000" pitchFamily="2" charset="2"/>
              <a:buChar char="Ø"/>
            </a:pPr>
            <a:r>
              <a:rPr lang="en-IN" sz="2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And click on create security group  </a:t>
            </a:r>
          </a:p>
          <a:p>
            <a:pPr lvl="0" fontAlgn="base">
              <a:lnSpc>
                <a:spcPct val="107000"/>
              </a:lnSpc>
              <a:spcAft>
                <a:spcPts val="160"/>
              </a:spcAft>
              <a:buClr>
                <a:srgbClr val="000000"/>
              </a:buClr>
              <a:buSzPts val="1600"/>
              <a:buFont typeface="Wingdings" panose="05000000000000000000" pitchFamily="2" charset="2"/>
              <a:buChar char="Ø"/>
            </a:pPr>
            <a:r>
              <a:rPr lang="en-IN" sz="2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Give security group name and description </a:t>
            </a:r>
          </a:p>
          <a:p>
            <a:pPr lvl="0" fontAlgn="base">
              <a:lnSpc>
                <a:spcPct val="107000"/>
              </a:lnSpc>
              <a:spcAft>
                <a:spcPts val="380"/>
              </a:spcAft>
              <a:buClr>
                <a:srgbClr val="000000"/>
              </a:buClr>
              <a:buSzPts val="1600"/>
              <a:buFont typeface="Wingdings" panose="05000000000000000000" pitchFamily="2" charset="2"/>
              <a:buChar char="Ø"/>
            </a:pPr>
            <a:r>
              <a:rPr lang="en-IN" sz="2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Next go to inbound rules in that you have to give HTTP type and destination we have to select anywhere </a:t>
            </a:r>
          </a:p>
          <a:p>
            <a:pPr lvl="0" fontAlgn="base">
              <a:lnSpc>
                <a:spcPct val="107000"/>
              </a:lnSpc>
              <a:spcAft>
                <a:spcPts val="380"/>
              </a:spcAft>
              <a:buClr>
                <a:srgbClr val="000000"/>
              </a:buClr>
              <a:buSzPts val="1600"/>
              <a:buFont typeface="Wingdings" panose="05000000000000000000" pitchFamily="2" charset="2"/>
              <a:buChar char="Ø"/>
            </a:pPr>
            <a:r>
              <a:rPr lang="en-IN" sz="2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And add click on add rule in that you will give HTTPS type and destination anywhere </a:t>
            </a:r>
          </a:p>
          <a:p>
            <a:pPr lvl="0" fontAlgn="base">
              <a:lnSpc>
                <a:spcPct val="107000"/>
              </a:lnSpc>
              <a:spcAft>
                <a:spcPts val="365"/>
              </a:spcAft>
              <a:buClr>
                <a:srgbClr val="000000"/>
              </a:buClr>
              <a:buSzPts val="1600"/>
              <a:buFont typeface="Wingdings" panose="05000000000000000000" pitchFamily="2" charset="2"/>
              <a:buChar char="Ø"/>
            </a:pPr>
            <a:r>
              <a:rPr lang="en-IN" sz="2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  outbound rules you will repeat same as inbound rules </a:t>
            </a:r>
          </a:p>
          <a:p>
            <a:pPr>
              <a:buFont typeface="Wingdings" panose="05000000000000000000" pitchFamily="2" charset="2"/>
              <a:buChar char="Ø"/>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click on create security group</a:t>
            </a:r>
            <a:endParaRPr lang="en-IN"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BE42A6E-3AC2-4973-B340-2A0A6D7EB81F}"/>
              </a:ext>
            </a:extLst>
          </p:cNvPr>
          <p:cNvPicPr/>
          <p:nvPr/>
        </p:nvPicPr>
        <p:blipFill>
          <a:blip r:embed="rId2"/>
          <a:stretch>
            <a:fillRect/>
          </a:stretch>
        </p:blipFill>
        <p:spPr>
          <a:xfrm>
            <a:off x="433257" y="4901860"/>
            <a:ext cx="4380791" cy="1615385"/>
          </a:xfrm>
          <a:prstGeom prst="rect">
            <a:avLst/>
          </a:prstGeom>
        </p:spPr>
      </p:pic>
      <p:sp>
        <p:nvSpPr>
          <p:cNvPr id="5" name="TextBox 4">
            <a:extLst>
              <a:ext uri="{FF2B5EF4-FFF2-40B4-BE49-F238E27FC236}">
                <a16:creationId xmlns:a16="http://schemas.microsoft.com/office/drawing/2014/main" id="{5EA00865-DEAC-4B7F-BE7E-A8F0197932C8}"/>
              </a:ext>
            </a:extLst>
          </p:cNvPr>
          <p:cNvSpPr txBox="1"/>
          <p:nvPr/>
        </p:nvSpPr>
        <p:spPr>
          <a:xfrm>
            <a:off x="5351931" y="340755"/>
            <a:ext cx="4112559" cy="4339521"/>
          </a:xfrm>
          <a:prstGeom prst="rect">
            <a:avLst/>
          </a:prstGeom>
          <a:noFill/>
        </p:spPr>
        <p:txBody>
          <a:bodyPr wrap="square">
            <a:spAutoFit/>
          </a:bodyPr>
          <a:lstStyle/>
          <a:p>
            <a:pPr marL="6350" indent="-6350">
              <a:lnSpc>
                <a:spcPct val="108000"/>
              </a:lnSpc>
              <a:spcAft>
                <a:spcPts val="1125"/>
              </a:spcAft>
            </a:pPr>
            <a:r>
              <a:rPr lang="en-IN" sz="1800" b="1" dirty="0">
                <a:solidFill>
                  <a:srgbClr val="000000"/>
                </a:solidFill>
                <a:effectLst/>
                <a:latin typeface="Calibri" panose="020F0502020204030204" pitchFamily="34" charset="0"/>
                <a:ea typeface="Calibri" panose="020F0502020204030204" pitchFamily="34" charset="0"/>
              </a:rPr>
              <a:t>Step3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After creating security group we have to create target group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Click on target group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Scroll down and give name for target group name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And scroll down and click on next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After click on next we can see our two servers are running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And select both servers click on include as below option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Then the servers will add to target group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Then click on create target group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6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Now you are completed with target group creation </a:t>
            </a:r>
          </a:p>
        </p:txBody>
      </p:sp>
      <p:pic>
        <p:nvPicPr>
          <p:cNvPr id="6" name="Picture 5">
            <a:extLst>
              <a:ext uri="{FF2B5EF4-FFF2-40B4-BE49-F238E27FC236}">
                <a16:creationId xmlns:a16="http://schemas.microsoft.com/office/drawing/2014/main" id="{F4CDA1EE-E2F7-4B13-8809-763140675563}"/>
              </a:ext>
            </a:extLst>
          </p:cNvPr>
          <p:cNvPicPr/>
          <p:nvPr/>
        </p:nvPicPr>
        <p:blipFill>
          <a:blip r:embed="rId3"/>
          <a:stretch>
            <a:fillRect/>
          </a:stretch>
        </p:blipFill>
        <p:spPr>
          <a:xfrm>
            <a:off x="5639510" y="4778189"/>
            <a:ext cx="4398722" cy="1615386"/>
          </a:xfrm>
          <a:prstGeom prst="rect">
            <a:avLst/>
          </a:prstGeom>
        </p:spPr>
      </p:pic>
    </p:spTree>
    <p:extLst>
      <p:ext uri="{BB962C8B-B14F-4D97-AF65-F5344CB8AC3E}">
        <p14:creationId xmlns:p14="http://schemas.microsoft.com/office/powerpoint/2010/main" val="136229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5ACA-95FC-4F3A-A3F8-3CD15C471D47}"/>
              </a:ext>
            </a:extLst>
          </p:cNvPr>
          <p:cNvSpPr txBox="1"/>
          <p:nvPr/>
        </p:nvSpPr>
        <p:spPr>
          <a:xfrm>
            <a:off x="295837" y="148193"/>
            <a:ext cx="4616822" cy="6076792"/>
          </a:xfrm>
          <a:prstGeom prst="rect">
            <a:avLst/>
          </a:prstGeom>
          <a:noFill/>
        </p:spPr>
        <p:txBody>
          <a:bodyPr wrap="square">
            <a:spAutoFit/>
          </a:bodyPr>
          <a:lstStyle/>
          <a:p>
            <a:pPr marL="6350" indent="-6350">
              <a:lnSpc>
                <a:spcPct val="108000"/>
              </a:lnSpc>
              <a:spcAft>
                <a:spcPts val="1125"/>
              </a:spcAft>
            </a:pPr>
            <a:r>
              <a:rPr lang="en-IN" sz="1800" b="1" dirty="0">
                <a:solidFill>
                  <a:srgbClr val="000000"/>
                </a:solidFill>
                <a:effectLst/>
                <a:latin typeface="Calibri" panose="020F0502020204030204" pitchFamily="34" charset="0"/>
                <a:ea typeface="Calibri" panose="020F0502020204030204" pitchFamily="34" charset="0"/>
              </a:rPr>
              <a:t>Step4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After creating target group we have to create load balancer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Click on load balancers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Next click on create load balancer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And go for application load balancer and click on create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After that you will give name for load balancer </a:t>
            </a:r>
          </a:p>
          <a:p>
            <a:pPr marL="285750" lvl="0" indent="-285750" fontAlgn="base">
              <a:lnSpc>
                <a:spcPct val="108000"/>
              </a:lnSpc>
              <a:spcAft>
                <a:spcPts val="32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Then scroll down  you will see network mapping in that select all available zones </a:t>
            </a:r>
          </a:p>
          <a:p>
            <a:pPr marL="285750" lvl="0" indent="-285750" fontAlgn="base">
              <a:lnSpc>
                <a:spcPct val="108000"/>
              </a:lnSpc>
              <a:spcAft>
                <a:spcPts val="33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Next scroll down go for security group search for security group that you have already created and select it </a:t>
            </a:r>
          </a:p>
          <a:p>
            <a:pPr marL="285750" lvl="0" indent="-285750" fontAlgn="base">
              <a:lnSpc>
                <a:spcPct val="108000"/>
              </a:lnSpc>
              <a:spcAft>
                <a:spcPts val="320"/>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Next scroll down go for listeners and routing here we have to give target group that we have already created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18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Next scroll down click on create load balancer  </a:t>
            </a:r>
          </a:p>
        </p:txBody>
      </p:sp>
      <p:sp>
        <p:nvSpPr>
          <p:cNvPr id="4" name="TextBox 3">
            <a:extLst>
              <a:ext uri="{FF2B5EF4-FFF2-40B4-BE49-F238E27FC236}">
                <a16:creationId xmlns:a16="http://schemas.microsoft.com/office/drawing/2014/main" id="{D755E969-A1BF-4EE4-AC9A-CC23846203FF}"/>
              </a:ext>
            </a:extLst>
          </p:cNvPr>
          <p:cNvSpPr txBox="1"/>
          <p:nvPr/>
        </p:nvSpPr>
        <p:spPr>
          <a:xfrm>
            <a:off x="5232028" y="440543"/>
            <a:ext cx="4094630" cy="5610960"/>
          </a:xfrm>
          <a:prstGeom prst="rect">
            <a:avLst/>
          </a:prstGeom>
          <a:noFill/>
        </p:spPr>
        <p:txBody>
          <a:bodyPr wrap="square">
            <a:spAutoFit/>
          </a:bodyPr>
          <a:lstStyle/>
          <a:p>
            <a:pPr marL="6350" indent="-6350">
              <a:lnSpc>
                <a:spcPct val="108000"/>
              </a:lnSpc>
              <a:spcAft>
                <a:spcPts val="1140"/>
              </a:spcAft>
            </a:pPr>
            <a:r>
              <a:rPr lang="en-IN" sz="1800" b="1" dirty="0">
                <a:solidFill>
                  <a:srgbClr val="000000"/>
                </a:solidFill>
                <a:effectLst/>
                <a:latin typeface="Calibri" panose="020F0502020204030204" pitchFamily="34" charset="0"/>
                <a:ea typeface="Calibri" panose="020F0502020204030204" pitchFamily="34" charset="0"/>
              </a:rPr>
              <a:t>Step5 </a:t>
            </a:r>
          </a:p>
          <a:p>
            <a:pPr marL="285750" lvl="0" indent="-285750" fontAlgn="base">
              <a:lnSpc>
                <a:spcPct val="108000"/>
              </a:lnSpc>
              <a:spcAft>
                <a:spcPts val="320"/>
              </a:spcAft>
              <a:buClr>
                <a:srgbClr val="000000"/>
              </a:buClr>
              <a:buSzPts val="1600"/>
              <a:buFont typeface="Wingdings" panose="05000000000000000000" pitchFamily="2" charset="2"/>
              <a:buChar char="Ø"/>
            </a:pP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After creating all these (instances and security groups and target groups and load balancer)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Click on load balancers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Next select the load balancer that you have created </a:t>
            </a:r>
          </a:p>
          <a:p>
            <a:pPr marL="285750" lvl="0" indent="-285750" fontAlgn="base">
              <a:lnSpc>
                <a:spcPct val="108000"/>
              </a:lnSpc>
              <a:spcAft>
                <a:spcPts val="335"/>
              </a:spcAft>
              <a:buClr>
                <a:srgbClr val="000000"/>
              </a:buClr>
              <a:buSzPts val="1600"/>
              <a:buFont typeface="Wingdings" panose="05000000000000000000" pitchFamily="2" charset="2"/>
              <a:buChar char="Ø"/>
            </a:pP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Next scroll down where you can see details of your load balancer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 details you have to copy DNS name  </a:t>
            </a:r>
          </a:p>
          <a:p>
            <a:pPr marL="285750" lvl="0" indent="-285750" fontAlgn="base">
              <a:lnSpc>
                <a:spcPct val="108000"/>
              </a:lnSpc>
              <a:spcAft>
                <a:spcPts val="145"/>
              </a:spcAft>
              <a:buClr>
                <a:srgbClr val="000000"/>
              </a:buClr>
              <a:buSzPts val="1600"/>
              <a:buFont typeface="Wingdings" panose="05000000000000000000" pitchFamily="2" charset="2"/>
              <a:buChar char="Ø"/>
            </a:pPr>
            <a:r>
              <a:rPr lang="en-IN" sz="2000" u="none" strike="noStrike"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And paste it in the browser you will see output as shown in the picture below and refresh it and you will get another server user data  </a:t>
            </a:r>
          </a:p>
        </p:txBody>
      </p:sp>
    </p:spTree>
    <p:extLst>
      <p:ext uri="{BB962C8B-B14F-4D97-AF65-F5344CB8AC3E}">
        <p14:creationId xmlns:p14="http://schemas.microsoft.com/office/powerpoint/2010/main" val="238058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6C52A5-65CF-4E16-81EC-2586348BEE92}"/>
              </a:ext>
            </a:extLst>
          </p:cNvPr>
          <p:cNvPicPr/>
          <p:nvPr/>
        </p:nvPicPr>
        <p:blipFill>
          <a:blip r:embed="rId2"/>
          <a:stretch>
            <a:fillRect/>
          </a:stretch>
        </p:blipFill>
        <p:spPr>
          <a:xfrm>
            <a:off x="621516" y="591359"/>
            <a:ext cx="3170555" cy="2196976"/>
          </a:xfrm>
          <a:prstGeom prst="rect">
            <a:avLst/>
          </a:prstGeom>
        </p:spPr>
      </p:pic>
      <p:pic>
        <p:nvPicPr>
          <p:cNvPr id="4" name="Picture 3">
            <a:extLst>
              <a:ext uri="{FF2B5EF4-FFF2-40B4-BE49-F238E27FC236}">
                <a16:creationId xmlns:a16="http://schemas.microsoft.com/office/drawing/2014/main" id="{E8600CCC-1BB5-48D2-8E55-C1B0EA9BF1DB}"/>
              </a:ext>
            </a:extLst>
          </p:cNvPr>
          <p:cNvPicPr/>
          <p:nvPr/>
        </p:nvPicPr>
        <p:blipFill>
          <a:blip r:embed="rId3"/>
          <a:stretch>
            <a:fillRect/>
          </a:stretch>
        </p:blipFill>
        <p:spPr>
          <a:xfrm>
            <a:off x="4858870" y="591359"/>
            <a:ext cx="3558987" cy="2196976"/>
          </a:xfrm>
          <a:prstGeom prst="rect">
            <a:avLst/>
          </a:prstGeom>
        </p:spPr>
      </p:pic>
      <p:pic>
        <p:nvPicPr>
          <p:cNvPr id="7" name="Picture 6">
            <a:extLst>
              <a:ext uri="{FF2B5EF4-FFF2-40B4-BE49-F238E27FC236}">
                <a16:creationId xmlns:a16="http://schemas.microsoft.com/office/drawing/2014/main" id="{AD217EC0-52F5-46B9-ACED-7325C696996B}"/>
              </a:ext>
            </a:extLst>
          </p:cNvPr>
          <p:cNvPicPr/>
          <p:nvPr/>
        </p:nvPicPr>
        <p:blipFill>
          <a:blip r:embed="rId4"/>
          <a:stretch>
            <a:fillRect/>
          </a:stretch>
        </p:blipFill>
        <p:spPr>
          <a:xfrm>
            <a:off x="1473163" y="4981526"/>
            <a:ext cx="5731510" cy="1422249"/>
          </a:xfrm>
          <a:prstGeom prst="rect">
            <a:avLst/>
          </a:prstGeom>
        </p:spPr>
      </p:pic>
      <p:pic>
        <p:nvPicPr>
          <p:cNvPr id="8" name="Picture 7">
            <a:extLst>
              <a:ext uri="{FF2B5EF4-FFF2-40B4-BE49-F238E27FC236}">
                <a16:creationId xmlns:a16="http://schemas.microsoft.com/office/drawing/2014/main" id="{D71E4DF0-B6FC-4253-B375-7BAFBAD38A89}"/>
              </a:ext>
            </a:extLst>
          </p:cNvPr>
          <p:cNvPicPr/>
          <p:nvPr/>
        </p:nvPicPr>
        <p:blipFill>
          <a:blip r:embed="rId5"/>
          <a:stretch>
            <a:fillRect/>
          </a:stretch>
        </p:blipFill>
        <p:spPr>
          <a:xfrm>
            <a:off x="1473163" y="3157806"/>
            <a:ext cx="5731510" cy="1823720"/>
          </a:xfrm>
          <a:prstGeom prst="rect">
            <a:avLst/>
          </a:prstGeom>
        </p:spPr>
      </p:pic>
    </p:spTree>
    <p:extLst>
      <p:ext uri="{BB962C8B-B14F-4D97-AF65-F5344CB8AC3E}">
        <p14:creationId xmlns:p14="http://schemas.microsoft.com/office/powerpoint/2010/main" val="264389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A85D-C855-4220-A129-E04D10CF57BE}"/>
              </a:ext>
            </a:extLst>
          </p:cNvPr>
          <p:cNvSpPr>
            <a:spLocks noGrp="1"/>
          </p:cNvSpPr>
          <p:nvPr>
            <p:ph type="title"/>
          </p:nvPr>
        </p:nvSpPr>
        <p:spPr>
          <a:xfrm>
            <a:off x="677333" y="197224"/>
            <a:ext cx="8596668" cy="774507"/>
          </a:xfrm>
        </p:spPr>
        <p:txBody>
          <a:bodyPr/>
          <a:lstStyle/>
          <a:p>
            <a:r>
              <a:rPr lang="en-IN" dirty="0">
                <a:latin typeface="Times New Roman" panose="02020603050405020304" pitchFamily="18" charset="0"/>
                <a:cs typeface="Times New Roman" panose="02020603050405020304" pitchFamily="18" charset="0"/>
              </a:rPr>
              <a:t>               Net work load balancer</a:t>
            </a:r>
            <a:endParaRPr lang="en-IN" dirty="0"/>
          </a:p>
        </p:txBody>
      </p:sp>
      <p:sp>
        <p:nvSpPr>
          <p:cNvPr id="3" name="Content Placeholder 2">
            <a:extLst>
              <a:ext uri="{FF2B5EF4-FFF2-40B4-BE49-F238E27FC236}">
                <a16:creationId xmlns:a16="http://schemas.microsoft.com/office/drawing/2014/main" id="{D194DAFD-591B-4118-B0AB-FA9A4339BF2B}"/>
              </a:ext>
            </a:extLst>
          </p:cNvPr>
          <p:cNvSpPr>
            <a:spLocks noGrp="1"/>
          </p:cNvSpPr>
          <p:nvPr>
            <p:ph idx="1"/>
          </p:nvPr>
        </p:nvSpPr>
        <p:spPr>
          <a:xfrm>
            <a:off x="408394" y="1004144"/>
            <a:ext cx="8596668" cy="1320800"/>
          </a:xfrm>
        </p:spPr>
        <p:txBody>
          <a:bodyPr>
            <a:normAutofit fontScale="92500" lnSpcReduction="20000"/>
          </a:bodyPr>
          <a:lstStyle/>
          <a:p>
            <a:pPr>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A Network Load Balancer (NLB) it works at 4</a:t>
            </a:r>
            <a:r>
              <a:rPr lang="en-US" sz="1900" baseline="30000" dirty="0">
                <a:latin typeface="Times New Roman" panose="02020603050405020304" pitchFamily="18" charset="0"/>
                <a:cs typeface="Times New Roman" panose="02020603050405020304" pitchFamily="18" charset="0"/>
              </a:rPr>
              <a:t>th</a:t>
            </a:r>
            <a:r>
              <a:rPr lang="en-US" sz="1900" dirty="0">
                <a:latin typeface="Times New Roman" panose="02020603050405020304" pitchFamily="18" charset="0"/>
                <a:cs typeface="Times New Roman" panose="02020603050405020304" pitchFamily="18" charset="0"/>
              </a:rPr>
              <a:t> layer and it can handle TCP as well UDP protocols. It uses static IP addresses and can be assigned Elastic IPs—not possible with ALB and ELB. Its main feature is that it has a very high performance. NLB are used for extreme performance, TCP or UDP traffic</a:t>
            </a:r>
          </a:p>
          <a:p>
            <a:pPr>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Lab on network load balancer</a:t>
            </a:r>
          </a:p>
          <a:p>
            <a:pPr>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F3956D-AB72-43C2-8C8B-C43953AE319A}"/>
              </a:ext>
            </a:extLst>
          </p:cNvPr>
          <p:cNvSpPr txBox="1"/>
          <p:nvPr/>
        </p:nvSpPr>
        <p:spPr>
          <a:xfrm>
            <a:off x="518216" y="2223440"/>
            <a:ext cx="8914901" cy="767711"/>
          </a:xfrm>
          <a:prstGeom prst="rect">
            <a:avLst/>
          </a:prstGeom>
          <a:noFill/>
        </p:spPr>
        <p:txBody>
          <a:bodyPr wrap="square">
            <a:spAutoFit/>
          </a:bodyPr>
          <a:lstStyle/>
          <a:p>
            <a:pPr marL="6350" indent="-6350">
              <a:lnSpc>
                <a:spcPct val="107000"/>
              </a:lnSpc>
              <a:spcAft>
                <a:spcPts val="795"/>
              </a:spcAft>
            </a:pPr>
            <a:r>
              <a:rPr lang="en-IN"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1  </a:t>
            </a:r>
          </a:p>
          <a:p>
            <a:pPr marL="505460" marR="1629410" indent="-285750">
              <a:lnSpc>
                <a:spcPct val="107000"/>
              </a:lnSpc>
              <a:spcAft>
                <a:spcPts val="790"/>
              </a:spcAft>
              <a:buFont typeface="Wingdings" panose="05000000000000000000" pitchFamily="2" charset="2"/>
              <a:buChar char="Ø"/>
            </a:pPr>
            <a:r>
              <a:rPr lang="en-IN"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to create two ec2 instances with user data  </a:t>
            </a:r>
            <a:endPar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0D45516-17F3-4B03-9E8A-351B2F91A6CB}"/>
              </a:ext>
            </a:extLst>
          </p:cNvPr>
          <p:cNvSpPr txBox="1"/>
          <p:nvPr/>
        </p:nvSpPr>
        <p:spPr>
          <a:xfrm>
            <a:off x="518216" y="2997947"/>
            <a:ext cx="9676902" cy="1430135"/>
          </a:xfrm>
          <a:prstGeom prst="rect">
            <a:avLst/>
          </a:prstGeom>
          <a:noFill/>
        </p:spPr>
        <p:txBody>
          <a:bodyPr wrap="square">
            <a:spAutoFit/>
          </a:bodyPr>
          <a:lstStyle/>
          <a:p>
            <a:pPr marL="6350" indent="-6350">
              <a:lnSpc>
                <a:spcPct val="107000"/>
              </a:lnSpc>
              <a:spcAft>
                <a:spcPts val="795"/>
              </a:spcAft>
            </a:pPr>
            <a:r>
              <a:rPr lang="en-IN" sz="16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2  </a:t>
            </a:r>
          </a:p>
          <a:p>
            <a:pPr marL="505460" marR="1629410" indent="-285750">
              <a:lnSpc>
                <a:spcPct val="107000"/>
              </a:lnSpc>
              <a:spcAft>
                <a:spcPts val="790"/>
              </a:spcAft>
              <a:buFont typeface="Wingdings" panose="05000000000000000000" pitchFamily="2" charset="2"/>
              <a:buChar char="Ø"/>
            </a:pPr>
            <a:r>
              <a:rPr lang="en-IN"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we have to create one target group  </a:t>
            </a:r>
            <a:endPar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505460" marR="1629410" indent="-285750">
              <a:lnSpc>
                <a:spcPct val="107000"/>
              </a:lnSpc>
              <a:spcAft>
                <a:spcPts val="790"/>
              </a:spcAft>
              <a:buFont typeface="Wingdings" panose="05000000000000000000" pitchFamily="2" charset="2"/>
              <a:buChar char="Ø"/>
            </a:pPr>
            <a:r>
              <a:rPr lang="en-IN"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have to select both servers and click on include as pending below  And click on create target group  </a:t>
            </a:r>
            <a:endPar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02370C71-B761-49C9-B099-D7DCF194F5A5}"/>
              </a:ext>
            </a:extLst>
          </p:cNvPr>
          <p:cNvPicPr>
            <a:picLocks noChangeAspect="1"/>
          </p:cNvPicPr>
          <p:nvPr/>
        </p:nvPicPr>
        <p:blipFill>
          <a:blip r:embed="rId2"/>
          <a:stretch>
            <a:fillRect/>
          </a:stretch>
        </p:blipFill>
        <p:spPr>
          <a:xfrm>
            <a:off x="1666962" y="4806810"/>
            <a:ext cx="5738357" cy="1493649"/>
          </a:xfrm>
          <a:prstGeom prst="rect">
            <a:avLst/>
          </a:prstGeom>
        </p:spPr>
      </p:pic>
    </p:spTree>
    <p:extLst>
      <p:ext uri="{BB962C8B-B14F-4D97-AF65-F5344CB8AC3E}">
        <p14:creationId xmlns:p14="http://schemas.microsoft.com/office/powerpoint/2010/main" val="381002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84D9E8-E362-4615-BED3-E28FE9783F55}"/>
              </a:ext>
            </a:extLst>
          </p:cNvPr>
          <p:cNvSpPr txBox="1"/>
          <p:nvPr/>
        </p:nvSpPr>
        <p:spPr>
          <a:xfrm>
            <a:off x="215154" y="116393"/>
            <a:ext cx="5136775" cy="6652270"/>
          </a:xfrm>
          <a:prstGeom prst="rect">
            <a:avLst/>
          </a:prstGeom>
          <a:noFill/>
        </p:spPr>
        <p:txBody>
          <a:bodyPr wrap="square">
            <a:spAutoFit/>
          </a:bodyPr>
          <a:lstStyle/>
          <a:p>
            <a:pPr marL="6350" indent="-6350">
              <a:lnSpc>
                <a:spcPct val="107000"/>
              </a:lnSpc>
              <a:spcAft>
                <a:spcPts val="795"/>
              </a:spcAft>
            </a:pPr>
            <a:r>
              <a:rPr lang="en-IN" sz="1800" b="1" kern="0" dirty="0">
                <a:solidFill>
                  <a:srgbClr val="000000"/>
                </a:solidFill>
                <a:effectLst/>
                <a:latin typeface="Calibri" panose="020F0502020204030204" pitchFamily="34" charset="0"/>
                <a:ea typeface="Calibri" panose="020F0502020204030204" pitchFamily="34" charset="0"/>
              </a:rPr>
              <a:t>Step 3  </a:t>
            </a:r>
          </a:p>
          <a:p>
            <a:pPr marL="226060" marR="1629410" indent="-6350">
              <a:lnSpc>
                <a:spcPct val="107000"/>
              </a:lnSpc>
              <a:spcAft>
                <a:spcPts val="790"/>
              </a:spcAft>
            </a:pPr>
            <a:r>
              <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Go for load balancer  </a:t>
            </a:r>
          </a:p>
          <a:p>
            <a:pPr marL="226060" marR="1629410" indent="-6350">
              <a:lnSpc>
                <a:spcPct val="107000"/>
              </a:lnSpc>
              <a:spcAft>
                <a:spcPts val="790"/>
              </a:spcAft>
            </a:pPr>
            <a:endPar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26060" marR="1629410" indent="-6350">
              <a:lnSpc>
                <a:spcPct val="107000"/>
              </a:lnSpc>
              <a:spcAft>
                <a:spcPts val="790"/>
              </a:spcAft>
            </a:pPr>
            <a:r>
              <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Click on create load balancer  </a:t>
            </a:r>
          </a:p>
          <a:p>
            <a:pPr marL="226060" marR="1629410" indent="-6350">
              <a:lnSpc>
                <a:spcPct val="107000"/>
              </a:lnSpc>
              <a:spcAft>
                <a:spcPts val="790"/>
              </a:spcAft>
            </a:pPr>
            <a:endPar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26060" marR="1629410" indent="-6350">
              <a:lnSpc>
                <a:spcPct val="107000"/>
              </a:lnSpc>
              <a:spcAft>
                <a:spcPts val="790"/>
              </a:spcAft>
            </a:pPr>
            <a:r>
              <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network load balancer we will   give name there </a:t>
            </a:r>
          </a:p>
          <a:p>
            <a:pPr marL="226060" marR="1629410" indent="-6350">
              <a:lnSpc>
                <a:spcPct val="107000"/>
              </a:lnSpc>
              <a:spcAft>
                <a:spcPts val="790"/>
              </a:spcAft>
            </a:pPr>
            <a:r>
              <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26060" marR="1629410" indent="-6350">
              <a:lnSpc>
                <a:spcPct val="107000"/>
              </a:lnSpc>
              <a:spcAft>
                <a:spcPts val="790"/>
              </a:spcAft>
            </a:pPr>
            <a:r>
              <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no need of security group </a:t>
            </a:r>
          </a:p>
          <a:p>
            <a:pPr marL="226060" marR="1629410" indent="-6350">
              <a:lnSpc>
                <a:spcPct val="107000"/>
              </a:lnSpc>
              <a:spcAft>
                <a:spcPts val="790"/>
              </a:spcAft>
            </a:pPr>
            <a:r>
              <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6060" marR="1629410" indent="-6350">
              <a:lnSpc>
                <a:spcPct val="107000"/>
              </a:lnSpc>
              <a:spcAft>
                <a:spcPts val="790"/>
              </a:spcAft>
            </a:pPr>
            <a:r>
              <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Then we have to give target group  </a:t>
            </a:r>
          </a:p>
          <a:p>
            <a:pPr marL="226060" marR="1629410" indent="-6350">
              <a:lnSpc>
                <a:spcPct val="107000"/>
              </a:lnSpc>
              <a:spcAft>
                <a:spcPts val="790"/>
              </a:spcAft>
            </a:pPr>
            <a:endPar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26060" marR="1629410" indent="-6350">
              <a:lnSpc>
                <a:spcPct val="107000"/>
              </a:lnSpc>
              <a:spcAft>
                <a:spcPts val="790"/>
              </a:spcAft>
            </a:pPr>
            <a:r>
              <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click on create load balancer Wait until its get active  </a:t>
            </a:r>
          </a:p>
          <a:p>
            <a:pPr marL="226060" marR="1629410" indent="-6350">
              <a:lnSpc>
                <a:spcPct val="107000"/>
              </a:lnSpc>
              <a:spcAft>
                <a:spcPts val="790"/>
              </a:spcAft>
            </a:pPr>
            <a:endPar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26060" marR="1629410" indent="-6350">
              <a:lnSpc>
                <a:spcPct val="107000"/>
              </a:lnSpc>
              <a:spcAft>
                <a:spcPts val="790"/>
              </a:spcAft>
            </a:pPr>
            <a:r>
              <a:rPr lang="en-IN" sz="16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that copy the DNS name of network load balancer  </a:t>
            </a:r>
          </a:p>
          <a:p>
            <a:pPr marL="226060" marR="1629410" indent="-6350">
              <a:lnSpc>
                <a:spcPct val="107000"/>
              </a:lnSpc>
              <a:spcAft>
                <a:spcPts val="790"/>
              </a:spcAft>
            </a:pP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26060" marR="1629410" indent="-6350">
              <a:lnSpc>
                <a:spcPct val="107000"/>
              </a:lnSpc>
              <a:spcAft>
                <a:spcPts val="79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paste in browser</a:t>
            </a:r>
            <a:endPar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Arrow: Down 10">
            <a:extLst>
              <a:ext uri="{FF2B5EF4-FFF2-40B4-BE49-F238E27FC236}">
                <a16:creationId xmlns:a16="http://schemas.microsoft.com/office/drawing/2014/main" id="{4B21DD83-61D6-4ECF-B43E-32E981E3734D}"/>
              </a:ext>
            </a:extLst>
          </p:cNvPr>
          <p:cNvSpPr/>
          <p:nvPr/>
        </p:nvSpPr>
        <p:spPr>
          <a:xfrm>
            <a:off x="1371600" y="1075765"/>
            <a:ext cx="179294" cy="224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EC627F43-007C-482F-8E07-7779E4A53943}"/>
              </a:ext>
            </a:extLst>
          </p:cNvPr>
          <p:cNvSpPr/>
          <p:nvPr/>
        </p:nvSpPr>
        <p:spPr>
          <a:xfrm>
            <a:off x="1550894" y="2796988"/>
            <a:ext cx="179294" cy="224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A66C2679-33B7-4E81-9860-2CD1E31CEFC1}"/>
              </a:ext>
            </a:extLst>
          </p:cNvPr>
          <p:cNvSpPr/>
          <p:nvPr/>
        </p:nvSpPr>
        <p:spPr>
          <a:xfrm>
            <a:off x="1550894" y="3576918"/>
            <a:ext cx="179294" cy="224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4B86E365-9921-43E2-9F15-21DACE1AF466}"/>
              </a:ext>
            </a:extLst>
          </p:cNvPr>
          <p:cNvSpPr/>
          <p:nvPr/>
        </p:nvSpPr>
        <p:spPr>
          <a:xfrm>
            <a:off x="1461247" y="1748118"/>
            <a:ext cx="179294" cy="224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D5EADD35-7EFD-4429-BFD5-AC7CF3FF86CA}"/>
              </a:ext>
            </a:extLst>
          </p:cNvPr>
          <p:cNvSpPr/>
          <p:nvPr/>
        </p:nvSpPr>
        <p:spPr>
          <a:xfrm>
            <a:off x="1550894" y="4294094"/>
            <a:ext cx="179294" cy="1884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AFE37FE8-DEE7-482C-A7BE-B036CEC5B7E2}"/>
              </a:ext>
            </a:extLst>
          </p:cNvPr>
          <p:cNvSpPr/>
          <p:nvPr/>
        </p:nvSpPr>
        <p:spPr>
          <a:xfrm>
            <a:off x="1550894" y="5289176"/>
            <a:ext cx="179294" cy="1884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F93762B3-8226-48CD-B6AC-D2270A10EF4D}"/>
              </a:ext>
            </a:extLst>
          </p:cNvPr>
          <p:cNvSpPr/>
          <p:nvPr/>
        </p:nvSpPr>
        <p:spPr>
          <a:xfrm>
            <a:off x="1550894" y="6051176"/>
            <a:ext cx="179294" cy="2330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EAC4EC21-AAD7-4371-A6DA-28CD985BDFA3}"/>
              </a:ext>
            </a:extLst>
          </p:cNvPr>
          <p:cNvPicPr/>
          <p:nvPr/>
        </p:nvPicPr>
        <p:blipFill>
          <a:blip r:embed="rId2"/>
          <a:stretch>
            <a:fillRect/>
          </a:stretch>
        </p:blipFill>
        <p:spPr>
          <a:xfrm>
            <a:off x="4053521" y="276617"/>
            <a:ext cx="4909708" cy="1598295"/>
          </a:xfrm>
          <a:prstGeom prst="rect">
            <a:avLst/>
          </a:prstGeom>
        </p:spPr>
      </p:pic>
      <p:pic>
        <p:nvPicPr>
          <p:cNvPr id="21" name="Picture 20">
            <a:extLst>
              <a:ext uri="{FF2B5EF4-FFF2-40B4-BE49-F238E27FC236}">
                <a16:creationId xmlns:a16="http://schemas.microsoft.com/office/drawing/2014/main" id="{A7568225-78D5-4C6A-A953-AF910706F8B5}"/>
              </a:ext>
            </a:extLst>
          </p:cNvPr>
          <p:cNvPicPr/>
          <p:nvPr/>
        </p:nvPicPr>
        <p:blipFill>
          <a:blip r:embed="rId3"/>
          <a:stretch>
            <a:fillRect/>
          </a:stretch>
        </p:blipFill>
        <p:spPr>
          <a:xfrm>
            <a:off x="4083369" y="2248385"/>
            <a:ext cx="5429658" cy="1868170"/>
          </a:xfrm>
          <a:prstGeom prst="rect">
            <a:avLst/>
          </a:prstGeom>
        </p:spPr>
      </p:pic>
      <p:pic>
        <p:nvPicPr>
          <p:cNvPr id="22" name="Picture 21">
            <a:extLst>
              <a:ext uri="{FF2B5EF4-FFF2-40B4-BE49-F238E27FC236}">
                <a16:creationId xmlns:a16="http://schemas.microsoft.com/office/drawing/2014/main" id="{7A869522-52BA-4886-8425-F006CB9F4DCB}"/>
              </a:ext>
            </a:extLst>
          </p:cNvPr>
          <p:cNvPicPr/>
          <p:nvPr/>
        </p:nvPicPr>
        <p:blipFill>
          <a:blip r:embed="rId4"/>
          <a:stretch>
            <a:fillRect/>
          </a:stretch>
        </p:blipFill>
        <p:spPr>
          <a:xfrm>
            <a:off x="4083369" y="3968710"/>
            <a:ext cx="5731510" cy="1610360"/>
          </a:xfrm>
          <a:prstGeom prst="rect">
            <a:avLst/>
          </a:prstGeom>
        </p:spPr>
      </p:pic>
    </p:spTree>
    <p:extLst>
      <p:ext uri="{BB962C8B-B14F-4D97-AF65-F5344CB8AC3E}">
        <p14:creationId xmlns:p14="http://schemas.microsoft.com/office/powerpoint/2010/main" val="721243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DBFA-EECA-420E-8F85-451027C71608}"/>
              </a:ext>
            </a:extLst>
          </p:cNvPr>
          <p:cNvSpPr>
            <a:spLocks noGrp="1"/>
          </p:cNvSpPr>
          <p:nvPr>
            <p:ph type="title"/>
          </p:nvPr>
        </p:nvSpPr>
        <p:spPr>
          <a:xfrm>
            <a:off x="790049" y="277905"/>
            <a:ext cx="8596668" cy="1320800"/>
          </a:xfrm>
        </p:spPr>
        <p:txBody>
          <a:bodyPr>
            <a:normAutofit/>
          </a:bodyPr>
          <a:lstStyle/>
          <a:p>
            <a:r>
              <a:rPr lang="en-IN" sz="3200" dirty="0">
                <a:latin typeface="Times New Roman" panose="02020603050405020304" pitchFamily="18" charset="0"/>
                <a:cs typeface="Times New Roman" panose="02020603050405020304" pitchFamily="18" charset="0"/>
              </a:rPr>
              <a:t>Auto scaling and identity access management</a:t>
            </a:r>
          </a:p>
        </p:txBody>
      </p:sp>
      <p:sp>
        <p:nvSpPr>
          <p:cNvPr id="3" name="Text Placeholder 2">
            <a:extLst>
              <a:ext uri="{FF2B5EF4-FFF2-40B4-BE49-F238E27FC236}">
                <a16:creationId xmlns:a16="http://schemas.microsoft.com/office/drawing/2014/main" id="{B05C3D28-52C0-4348-AA9D-4D48A33BBCB4}"/>
              </a:ext>
            </a:extLst>
          </p:cNvPr>
          <p:cNvSpPr>
            <a:spLocks noGrp="1"/>
          </p:cNvSpPr>
          <p:nvPr>
            <p:ph type="body" idx="1"/>
          </p:nvPr>
        </p:nvSpPr>
        <p:spPr>
          <a:xfrm>
            <a:off x="790049" y="874882"/>
            <a:ext cx="2589646" cy="576262"/>
          </a:xfrm>
        </p:spPr>
        <p:txBody>
          <a:bodyPr/>
          <a:lstStyle/>
          <a:p>
            <a:r>
              <a:rPr lang="en-IN" dirty="0">
                <a:latin typeface="Times New Roman" panose="02020603050405020304" pitchFamily="18" charset="0"/>
                <a:cs typeface="Times New Roman" panose="02020603050405020304" pitchFamily="18" charset="0"/>
              </a:rPr>
              <a:t>           Auto scaling</a:t>
            </a:r>
          </a:p>
        </p:txBody>
      </p:sp>
      <p:sp>
        <p:nvSpPr>
          <p:cNvPr id="4" name="Content Placeholder 3">
            <a:extLst>
              <a:ext uri="{FF2B5EF4-FFF2-40B4-BE49-F238E27FC236}">
                <a16:creationId xmlns:a16="http://schemas.microsoft.com/office/drawing/2014/main" id="{B631A3D2-AAF0-40E1-B54C-5EAC9F2F3CDB}"/>
              </a:ext>
            </a:extLst>
          </p:cNvPr>
          <p:cNvSpPr>
            <a:spLocks noGrp="1"/>
          </p:cNvSpPr>
          <p:nvPr>
            <p:ph sz="half" idx="2"/>
          </p:nvPr>
        </p:nvSpPr>
        <p:spPr>
          <a:xfrm>
            <a:off x="541273" y="1760092"/>
            <a:ext cx="4185623" cy="2336779"/>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The auto scaling group always do monitor of our servers.</a:t>
            </a:r>
          </a:p>
          <a:p>
            <a:r>
              <a:rPr lang="en-IN" dirty="0">
                <a:latin typeface="Times New Roman" panose="02020603050405020304" pitchFamily="18" charset="0"/>
                <a:cs typeface="Times New Roman" panose="02020603050405020304" pitchFamily="18" charset="0"/>
              </a:rPr>
              <a:t>According to our configurations if a  server is busy automatically it creates a new server according to our template settings in autoscaling group.</a:t>
            </a:r>
          </a:p>
          <a:p>
            <a:r>
              <a:rPr lang="en-IN" dirty="0">
                <a:latin typeface="Times New Roman" panose="02020603050405020304" pitchFamily="18" charset="0"/>
                <a:cs typeface="Times New Roman" panose="02020603050405020304" pitchFamily="18" charset="0"/>
              </a:rPr>
              <a:t>And automatically it can delete the server </a:t>
            </a:r>
          </a:p>
        </p:txBody>
      </p:sp>
      <p:sp>
        <p:nvSpPr>
          <p:cNvPr id="5" name="Text Placeholder 4">
            <a:extLst>
              <a:ext uri="{FF2B5EF4-FFF2-40B4-BE49-F238E27FC236}">
                <a16:creationId xmlns:a16="http://schemas.microsoft.com/office/drawing/2014/main" id="{76A52EB3-C20B-491B-B421-DD29545B408A}"/>
              </a:ext>
            </a:extLst>
          </p:cNvPr>
          <p:cNvSpPr>
            <a:spLocks noGrp="1"/>
          </p:cNvSpPr>
          <p:nvPr>
            <p:ph type="body" sz="quarter" idx="3"/>
          </p:nvPr>
        </p:nvSpPr>
        <p:spPr>
          <a:xfrm>
            <a:off x="4861366" y="1111213"/>
            <a:ext cx="4185618" cy="576262"/>
          </a:xfrm>
        </p:spPr>
        <p:txBody>
          <a:bodyPr/>
          <a:lstStyle/>
          <a:p>
            <a:r>
              <a:rPr lang="en-IN" dirty="0">
                <a:latin typeface="Times New Roman" panose="02020603050405020304" pitchFamily="18" charset="0"/>
                <a:cs typeface="Times New Roman" panose="02020603050405020304" pitchFamily="18" charset="0"/>
              </a:rPr>
              <a:t>IAM(identity access  management</a:t>
            </a:r>
          </a:p>
        </p:txBody>
      </p:sp>
      <p:sp>
        <p:nvSpPr>
          <p:cNvPr id="6" name="Content Placeholder 5">
            <a:extLst>
              <a:ext uri="{FF2B5EF4-FFF2-40B4-BE49-F238E27FC236}">
                <a16:creationId xmlns:a16="http://schemas.microsoft.com/office/drawing/2014/main" id="{31786958-FCEE-4DE6-BEB5-2C686C14B254}"/>
              </a:ext>
            </a:extLst>
          </p:cNvPr>
          <p:cNvSpPr>
            <a:spLocks noGrp="1"/>
          </p:cNvSpPr>
          <p:nvPr>
            <p:ph sz="quarter" idx="4"/>
          </p:nvPr>
        </p:nvSpPr>
        <p:spPr>
          <a:xfrm>
            <a:off x="5272818" y="1760092"/>
            <a:ext cx="4185617" cy="2426426"/>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It means we can control our AWS console .</a:t>
            </a:r>
          </a:p>
          <a:p>
            <a:r>
              <a:rPr lang="en-IN" dirty="0">
                <a:latin typeface="Times New Roman" panose="02020603050405020304" pitchFamily="18" charset="0"/>
                <a:cs typeface="Times New Roman" panose="02020603050405020304" pitchFamily="18" charset="0"/>
              </a:rPr>
              <a:t>We can give access of services like ec2 and s3 etc.</a:t>
            </a:r>
          </a:p>
          <a:p>
            <a:r>
              <a:rPr lang="en-IN" dirty="0">
                <a:latin typeface="Times New Roman" panose="02020603050405020304" pitchFamily="18" charset="0"/>
                <a:cs typeface="Times New Roman" panose="02020603050405020304" pitchFamily="18" charset="0"/>
              </a:rPr>
              <a:t>And we can create users and groups in IAM.</a:t>
            </a:r>
          </a:p>
          <a:p>
            <a:r>
              <a:rPr lang="en-IN" dirty="0">
                <a:latin typeface="Times New Roman" panose="02020603050405020304" pitchFamily="18" charset="0"/>
                <a:cs typeface="Times New Roman" panose="02020603050405020304" pitchFamily="18" charset="0"/>
              </a:rPr>
              <a:t>So that users or employees can log into our AWS console can use services whatever permissions we gave. </a:t>
            </a:r>
          </a:p>
          <a:p>
            <a:endParaRPr lang="en-IN" dirty="0"/>
          </a:p>
        </p:txBody>
      </p:sp>
      <p:pic>
        <p:nvPicPr>
          <p:cNvPr id="7" name="Picture 6">
            <a:extLst>
              <a:ext uri="{FF2B5EF4-FFF2-40B4-BE49-F238E27FC236}">
                <a16:creationId xmlns:a16="http://schemas.microsoft.com/office/drawing/2014/main" id="{3F6324A8-D221-4045-9473-8B250312F8F7}"/>
              </a:ext>
            </a:extLst>
          </p:cNvPr>
          <p:cNvPicPr/>
          <p:nvPr/>
        </p:nvPicPr>
        <p:blipFill>
          <a:blip r:embed="rId2"/>
          <a:stretch>
            <a:fillRect/>
          </a:stretch>
        </p:blipFill>
        <p:spPr>
          <a:xfrm>
            <a:off x="4726896" y="4438430"/>
            <a:ext cx="5418587" cy="2141665"/>
          </a:xfrm>
          <a:prstGeom prst="rect">
            <a:avLst/>
          </a:prstGeom>
        </p:spPr>
      </p:pic>
      <p:sp>
        <p:nvSpPr>
          <p:cNvPr id="9" name="TextBox 8">
            <a:extLst>
              <a:ext uri="{FF2B5EF4-FFF2-40B4-BE49-F238E27FC236}">
                <a16:creationId xmlns:a16="http://schemas.microsoft.com/office/drawing/2014/main" id="{5974F2E6-B515-44C3-9E84-741F1752751F}"/>
              </a:ext>
            </a:extLst>
          </p:cNvPr>
          <p:cNvSpPr txBox="1"/>
          <p:nvPr/>
        </p:nvSpPr>
        <p:spPr>
          <a:xfrm>
            <a:off x="329454" y="5028764"/>
            <a:ext cx="3866028" cy="646331"/>
          </a:xfrm>
          <a:prstGeom prst="rect">
            <a:avLst/>
          </a:prstGeom>
          <a:noFill/>
        </p:spPr>
        <p:txBody>
          <a:bodyPr wrap="square">
            <a:spAutoFit/>
          </a:bodyPr>
          <a:lstStyle/>
          <a:p>
            <a:r>
              <a:rPr lang="en-IN" dirty="0">
                <a:solidFill>
                  <a:srgbClr val="7030A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https://docs.aws.amazon.com/IAM/latest/UserGuide/introduction.html</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325483-DFFA-4DDE-A96E-43887921B652}"/>
              </a:ext>
            </a:extLst>
          </p:cNvPr>
          <p:cNvSpPr txBox="1"/>
          <p:nvPr/>
        </p:nvSpPr>
        <p:spPr>
          <a:xfrm>
            <a:off x="329454" y="4488653"/>
            <a:ext cx="3946711" cy="369332"/>
          </a:xfrm>
          <a:prstGeom prst="rect">
            <a:avLst/>
          </a:prstGeom>
          <a:noFill/>
        </p:spPr>
        <p:txBody>
          <a:bodyPr wrap="square">
            <a:spAutoFit/>
          </a:body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Link for identity access management</a:t>
            </a:r>
          </a:p>
        </p:txBody>
      </p:sp>
    </p:spTree>
    <p:extLst>
      <p:ext uri="{BB962C8B-B14F-4D97-AF65-F5344CB8AC3E}">
        <p14:creationId xmlns:p14="http://schemas.microsoft.com/office/powerpoint/2010/main" val="2907161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EFB6-CE35-42C5-8B13-95D72F15AE69}"/>
              </a:ext>
            </a:extLst>
          </p:cNvPr>
          <p:cNvSpPr>
            <a:spLocks noGrp="1"/>
          </p:cNvSpPr>
          <p:nvPr>
            <p:ph type="title"/>
          </p:nvPr>
        </p:nvSpPr>
        <p:spPr>
          <a:xfrm>
            <a:off x="453217" y="117391"/>
            <a:ext cx="8596668" cy="699247"/>
          </a:xfrm>
        </p:spPr>
        <p:txBody>
          <a:bodyPr>
            <a:normAutofit/>
          </a:bodyPr>
          <a:lstStyle/>
          <a:p>
            <a:pPr algn="ctr"/>
            <a:r>
              <a:rPr lang="en-IN" dirty="0">
                <a:latin typeface="Times New Roman" panose="02020603050405020304" pitchFamily="18" charset="0"/>
                <a:cs typeface="Times New Roman" panose="02020603050405020304" pitchFamily="18" charset="0"/>
              </a:rPr>
              <a:t>VPC (virtual private cloud)</a:t>
            </a:r>
          </a:p>
        </p:txBody>
      </p:sp>
      <p:sp>
        <p:nvSpPr>
          <p:cNvPr id="8" name="TextBox 7">
            <a:extLst>
              <a:ext uri="{FF2B5EF4-FFF2-40B4-BE49-F238E27FC236}">
                <a16:creationId xmlns:a16="http://schemas.microsoft.com/office/drawing/2014/main" id="{A4F62E24-D7F1-42D0-B725-52D84CB2A4C3}"/>
              </a:ext>
            </a:extLst>
          </p:cNvPr>
          <p:cNvSpPr txBox="1"/>
          <p:nvPr/>
        </p:nvSpPr>
        <p:spPr>
          <a:xfrm>
            <a:off x="790048" y="672523"/>
            <a:ext cx="8596669" cy="1477328"/>
          </a:xfrm>
          <a:prstGeom prst="rect">
            <a:avLst/>
          </a:prstGeom>
          <a:noFill/>
        </p:spPr>
        <p:txBody>
          <a:bodyPr wrap="square">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VPC it’s a virtual private cloud .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can get secured private cloud hosted with in a public cloud </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Customers they can run code and store data in the virtual private cloud but the VPC hosted remotely by a public cloud provider </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C46C557-182B-4394-B62B-45D828AB416E}"/>
              </a:ext>
            </a:extLst>
          </p:cNvPr>
          <p:cNvSpPr/>
          <p:nvPr/>
        </p:nvSpPr>
        <p:spPr>
          <a:xfrm>
            <a:off x="1470212" y="2438400"/>
            <a:ext cx="5441576" cy="31017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BC7DD45E-FBDC-4620-9BC7-135050311B44}"/>
              </a:ext>
            </a:extLst>
          </p:cNvPr>
          <p:cNvSpPr txBox="1"/>
          <p:nvPr/>
        </p:nvSpPr>
        <p:spPr>
          <a:xfrm>
            <a:off x="3721472" y="5540188"/>
            <a:ext cx="77768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VPC</a:t>
            </a:r>
          </a:p>
        </p:txBody>
      </p:sp>
      <p:sp>
        <p:nvSpPr>
          <p:cNvPr id="12" name="Rectangle 11">
            <a:extLst>
              <a:ext uri="{FF2B5EF4-FFF2-40B4-BE49-F238E27FC236}">
                <a16:creationId xmlns:a16="http://schemas.microsoft.com/office/drawing/2014/main" id="{4D50DB35-AFFE-47C2-B335-6254842DAA68}"/>
              </a:ext>
            </a:extLst>
          </p:cNvPr>
          <p:cNvSpPr/>
          <p:nvPr/>
        </p:nvSpPr>
        <p:spPr>
          <a:xfrm>
            <a:off x="1990165" y="2877671"/>
            <a:ext cx="2142564" cy="1040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DB3B71C3-FC0D-4418-994B-A5B4BC28D549}"/>
              </a:ext>
            </a:extLst>
          </p:cNvPr>
          <p:cNvSpPr/>
          <p:nvPr/>
        </p:nvSpPr>
        <p:spPr>
          <a:xfrm>
            <a:off x="2097741" y="4347882"/>
            <a:ext cx="2034988" cy="87854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076AB5D7-2F03-4C08-9D70-4FD0D069EE21}"/>
              </a:ext>
            </a:extLst>
          </p:cNvPr>
          <p:cNvSpPr/>
          <p:nvPr/>
        </p:nvSpPr>
        <p:spPr>
          <a:xfrm>
            <a:off x="2384611" y="3146612"/>
            <a:ext cx="439271" cy="37651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E1354513-A937-458B-A163-40372BF982C9}"/>
              </a:ext>
            </a:extLst>
          </p:cNvPr>
          <p:cNvSpPr/>
          <p:nvPr/>
        </p:nvSpPr>
        <p:spPr>
          <a:xfrm>
            <a:off x="2429435" y="4545106"/>
            <a:ext cx="394447" cy="37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C49A5521-1492-4CC5-AF8E-2F25C8B305F0}"/>
              </a:ext>
            </a:extLst>
          </p:cNvPr>
          <p:cNvSpPr/>
          <p:nvPr/>
        </p:nvSpPr>
        <p:spPr>
          <a:xfrm>
            <a:off x="5647765" y="3639671"/>
            <a:ext cx="654423" cy="5378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53D73E03-F5BC-413C-9567-4AE847C7FD39}"/>
              </a:ext>
            </a:extLst>
          </p:cNvPr>
          <p:cNvSpPr/>
          <p:nvPr/>
        </p:nvSpPr>
        <p:spPr>
          <a:xfrm>
            <a:off x="6723529" y="3639671"/>
            <a:ext cx="412377" cy="5378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B7790945-644D-4DD6-871E-09D66796626C}"/>
              </a:ext>
            </a:extLst>
          </p:cNvPr>
          <p:cNvSpPr/>
          <p:nvPr/>
        </p:nvSpPr>
        <p:spPr>
          <a:xfrm>
            <a:off x="8077200" y="3159209"/>
            <a:ext cx="277906" cy="278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20" name="Oval 19">
            <a:extLst>
              <a:ext uri="{FF2B5EF4-FFF2-40B4-BE49-F238E27FC236}">
                <a16:creationId xmlns:a16="http://schemas.microsoft.com/office/drawing/2014/main" id="{984CF4CD-73C2-4A65-BA27-C1BE3A966ED2}"/>
              </a:ext>
            </a:extLst>
          </p:cNvPr>
          <p:cNvSpPr/>
          <p:nvPr/>
        </p:nvSpPr>
        <p:spPr>
          <a:xfrm>
            <a:off x="8077200" y="3639671"/>
            <a:ext cx="277906" cy="278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94820835-6129-4EDE-B159-1BCDA4025D56}"/>
              </a:ext>
            </a:extLst>
          </p:cNvPr>
          <p:cNvSpPr/>
          <p:nvPr/>
        </p:nvSpPr>
        <p:spPr>
          <a:xfrm>
            <a:off x="8072718" y="4145751"/>
            <a:ext cx="277906" cy="278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5404AE0D-E531-47C2-89DF-FDC09CD005CA}"/>
              </a:ext>
            </a:extLst>
          </p:cNvPr>
          <p:cNvCxnSpPr>
            <a:stCxn id="19" idx="2"/>
            <a:endCxn id="18" idx="3"/>
          </p:cNvCxnSpPr>
          <p:nvPr/>
        </p:nvCxnSpPr>
        <p:spPr>
          <a:xfrm flipH="1">
            <a:off x="7135906" y="3298587"/>
            <a:ext cx="941294" cy="61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60BF5DE-1A5D-4EC5-A139-91A4AD54A3F4}"/>
              </a:ext>
            </a:extLst>
          </p:cNvPr>
          <p:cNvCxnSpPr>
            <a:endCxn id="18" idx="3"/>
          </p:cNvCxnSpPr>
          <p:nvPr/>
        </p:nvCxnSpPr>
        <p:spPr>
          <a:xfrm flipH="1">
            <a:off x="7135906" y="3814270"/>
            <a:ext cx="860612" cy="94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47697DE-4AD1-49C9-93A3-517B8A0323AC}"/>
              </a:ext>
            </a:extLst>
          </p:cNvPr>
          <p:cNvCxnSpPr/>
          <p:nvPr/>
        </p:nvCxnSpPr>
        <p:spPr>
          <a:xfrm>
            <a:off x="8955741" y="648148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77C1FD3-69B9-4E21-9E11-CEFDBB6EAC8C}"/>
              </a:ext>
            </a:extLst>
          </p:cNvPr>
          <p:cNvCxnSpPr>
            <a:stCxn id="21" idx="2"/>
            <a:endCxn id="18" idx="3"/>
          </p:cNvCxnSpPr>
          <p:nvPr/>
        </p:nvCxnSpPr>
        <p:spPr>
          <a:xfrm flipH="1" flipV="1">
            <a:off x="7135906" y="3908612"/>
            <a:ext cx="936812" cy="37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60C29EC-8E26-4070-91D1-DABE7E727D88}"/>
              </a:ext>
            </a:extLst>
          </p:cNvPr>
          <p:cNvCxnSpPr/>
          <p:nvPr/>
        </p:nvCxnSpPr>
        <p:spPr>
          <a:xfrm flipH="1">
            <a:off x="6302188" y="3908612"/>
            <a:ext cx="4213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7C8EFAC9-B0A0-4066-B78E-0D32C2082591}"/>
              </a:ext>
            </a:extLst>
          </p:cNvPr>
          <p:cNvCxnSpPr>
            <a:stCxn id="17" idx="1"/>
            <a:endCxn id="15" idx="6"/>
          </p:cNvCxnSpPr>
          <p:nvPr/>
        </p:nvCxnSpPr>
        <p:spPr>
          <a:xfrm rot="10800000">
            <a:off x="2823883" y="3334872"/>
            <a:ext cx="2823883" cy="573741"/>
          </a:xfrm>
          <a:prstGeom prst="bentConnector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A20E993F-F2C4-49FC-884C-9CCDEE3E11E3}"/>
              </a:ext>
            </a:extLst>
          </p:cNvPr>
          <p:cNvCxnSpPr>
            <a:stCxn id="15" idx="4"/>
            <a:endCxn id="16" idx="0"/>
          </p:cNvCxnSpPr>
          <p:nvPr/>
        </p:nvCxnSpPr>
        <p:spPr>
          <a:xfrm>
            <a:off x="2604247" y="3523129"/>
            <a:ext cx="22412" cy="1021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4207B476-BF0E-4AFC-8BC7-332C1C63C2CA}"/>
              </a:ext>
            </a:extLst>
          </p:cNvPr>
          <p:cNvSpPr txBox="1"/>
          <p:nvPr/>
        </p:nvSpPr>
        <p:spPr>
          <a:xfrm>
            <a:off x="2260226" y="2531740"/>
            <a:ext cx="1602441"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Public subnet </a:t>
            </a:r>
            <a:endParaRPr lang="en-IN" dirty="0">
              <a:solidFill>
                <a:schemeClr val="bg1"/>
              </a:solidFill>
            </a:endParaRPr>
          </a:p>
        </p:txBody>
      </p:sp>
      <p:sp>
        <p:nvSpPr>
          <p:cNvPr id="39" name="TextBox 38">
            <a:extLst>
              <a:ext uri="{FF2B5EF4-FFF2-40B4-BE49-F238E27FC236}">
                <a16:creationId xmlns:a16="http://schemas.microsoft.com/office/drawing/2014/main" id="{003917BD-FC9A-4B8B-8B2C-C7A269708A32}"/>
              </a:ext>
            </a:extLst>
          </p:cNvPr>
          <p:cNvSpPr txBox="1"/>
          <p:nvPr/>
        </p:nvSpPr>
        <p:spPr>
          <a:xfrm>
            <a:off x="2312893" y="3956929"/>
            <a:ext cx="169657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Private subnet </a:t>
            </a:r>
            <a:endParaRPr lang="en-IN" dirty="0">
              <a:solidFill>
                <a:schemeClr val="bg1"/>
              </a:solidFill>
            </a:endParaRPr>
          </a:p>
        </p:txBody>
      </p:sp>
      <p:sp>
        <p:nvSpPr>
          <p:cNvPr id="41" name="TextBox 40">
            <a:extLst>
              <a:ext uri="{FF2B5EF4-FFF2-40B4-BE49-F238E27FC236}">
                <a16:creationId xmlns:a16="http://schemas.microsoft.com/office/drawing/2014/main" id="{3E830CAF-0986-49F9-B3FB-4059AE79B09F}"/>
              </a:ext>
            </a:extLst>
          </p:cNvPr>
          <p:cNvSpPr txBox="1"/>
          <p:nvPr/>
        </p:nvSpPr>
        <p:spPr>
          <a:xfrm>
            <a:off x="2220972" y="2850876"/>
            <a:ext cx="93905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server 1</a:t>
            </a:r>
            <a:endParaRPr lang="en-IN" dirty="0"/>
          </a:p>
        </p:txBody>
      </p:sp>
      <p:sp>
        <p:nvSpPr>
          <p:cNvPr id="43" name="TextBox 42">
            <a:extLst>
              <a:ext uri="{FF2B5EF4-FFF2-40B4-BE49-F238E27FC236}">
                <a16:creationId xmlns:a16="http://schemas.microsoft.com/office/drawing/2014/main" id="{B1CD2CD7-D207-4C82-9692-A5867AABFAF4}"/>
              </a:ext>
            </a:extLst>
          </p:cNvPr>
          <p:cNvSpPr txBox="1"/>
          <p:nvPr/>
        </p:nvSpPr>
        <p:spPr>
          <a:xfrm>
            <a:off x="2099422" y="4789896"/>
            <a:ext cx="144892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server 2</a:t>
            </a:r>
          </a:p>
        </p:txBody>
      </p:sp>
      <p:sp>
        <p:nvSpPr>
          <p:cNvPr id="45" name="TextBox 44">
            <a:extLst>
              <a:ext uri="{FF2B5EF4-FFF2-40B4-BE49-F238E27FC236}">
                <a16:creationId xmlns:a16="http://schemas.microsoft.com/office/drawing/2014/main" id="{26AB5816-F17E-43D9-9DF1-5858804DCC96}"/>
              </a:ext>
            </a:extLst>
          </p:cNvPr>
          <p:cNvSpPr txBox="1"/>
          <p:nvPr/>
        </p:nvSpPr>
        <p:spPr>
          <a:xfrm>
            <a:off x="4975410" y="4208504"/>
            <a:ext cx="1696570"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Route table</a:t>
            </a:r>
          </a:p>
        </p:txBody>
      </p:sp>
      <p:sp>
        <p:nvSpPr>
          <p:cNvPr id="48" name="TextBox 47">
            <a:extLst>
              <a:ext uri="{FF2B5EF4-FFF2-40B4-BE49-F238E27FC236}">
                <a16:creationId xmlns:a16="http://schemas.microsoft.com/office/drawing/2014/main" id="{C083BE23-714B-4A02-9653-60BD9846E7A0}"/>
              </a:ext>
            </a:extLst>
          </p:cNvPr>
          <p:cNvSpPr txBox="1"/>
          <p:nvPr/>
        </p:nvSpPr>
        <p:spPr>
          <a:xfrm>
            <a:off x="6534725" y="4141595"/>
            <a:ext cx="1004592"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Internet gateway</a:t>
            </a:r>
          </a:p>
        </p:txBody>
      </p:sp>
      <p:cxnSp>
        <p:nvCxnSpPr>
          <p:cNvPr id="50" name="Straight Arrow Connector 49">
            <a:extLst>
              <a:ext uri="{FF2B5EF4-FFF2-40B4-BE49-F238E27FC236}">
                <a16:creationId xmlns:a16="http://schemas.microsoft.com/office/drawing/2014/main" id="{951347B9-E75E-4927-B0F6-763B9AD9EB1A}"/>
              </a:ext>
            </a:extLst>
          </p:cNvPr>
          <p:cNvCxnSpPr>
            <a:stCxn id="19" idx="6"/>
            <a:endCxn id="19" idx="6"/>
          </p:cNvCxnSpPr>
          <p:nvPr/>
        </p:nvCxnSpPr>
        <p:spPr>
          <a:xfrm>
            <a:off x="8355106" y="329858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9ED88634-25D3-4ADF-B3F1-4045C63413DA}"/>
              </a:ext>
            </a:extLst>
          </p:cNvPr>
          <p:cNvSpPr txBox="1"/>
          <p:nvPr/>
        </p:nvSpPr>
        <p:spPr>
          <a:xfrm>
            <a:off x="8355106" y="3549094"/>
            <a:ext cx="147693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customers</a:t>
            </a:r>
          </a:p>
        </p:txBody>
      </p:sp>
      <p:sp>
        <p:nvSpPr>
          <p:cNvPr id="57" name="TextBox 56">
            <a:extLst>
              <a:ext uri="{FF2B5EF4-FFF2-40B4-BE49-F238E27FC236}">
                <a16:creationId xmlns:a16="http://schemas.microsoft.com/office/drawing/2014/main" id="{3F17274D-D7FF-4B08-9467-3A921B0BEC93}"/>
              </a:ext>
            </a:extLst>
          </p:cNvPr>
          <p:cNvSpPr txBox="1"/>
          <p:nvPr/>
        </p:nvSpPr>
        <p:spPr>
          <a:xfrm>
            <a:off x="4332194" y="1965087"/>
            <a:ext cx="182655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NAT gateway</a:t>
            </a:r>
          </a:p>
        </p:txBody>
      </p:sp>
      <p:cxnSp>
        <p:nvCxnSpPr>
          <p:cNvPr id="59" name="Straight Arrow Connector 58">
            <a:extLst>
              <a:ext uri="{FF2B5EF4-FFF2-40B4-BE49-F238E27FC236}">
                <a16:creationId xmlns:a16="http://schemas.microsoft.com/office/drawing/2014/main" id="{75DBE003-696D-4E64-AE9F-BEC681E1E7CE}"/>
              </a:ext>
            </a:extLst>
          </p:cNvPr>
          <p:cNvCxnSpPr/>
          <p:nvPr/>
        </p:nvCxnSpPr>
        <p:spPr>
          <a:xfrm flipV="1">
            <a:off x="2626658" y="2334419"/>
            <a:ext cx="2461724" cy="15394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F8A27EB3-3C50-474A-90DF-2F263984BD89}"/>
              </a:ext>
            </a:extLst>
          </p:cNvPr>
          <p:cNvSpPr txBox="1"/>
          <p:nvPr/>
        </p:nvSpPr>
        <p:spPr>
          <a:xfrm>
            <a:off x="4243667" y="5543780"/>
            <a:ext cx="192516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(192.168.0.0/16)</a:t>
            </a:r>
          </a:p>
        </p:txBody>
      </p:sp>
      <p:sp>
        <p:nvSpPr>
          <p:cNvPr id="63" name="TextBox 62">
            <a:extLst>
              <a:ext uri="{FF2B5EF4-FFF2-40B4-BE49-F238E27FC236}">
                <a16:creationId xmlns:a16="http://schemas.microsoft.com/office/drawing/2014/main" id="{3FCAE5FC-D387-4185-B597-3B770E345CE6}"/>
              </a:ext>
            </a:extLst>
          </p:cNvPr>
          <p:cNvSpPr txBox="1"/>
          <p:nvPr/>
        </p:nvSpPr>
        <p:spPr>
          <a:xfrm>
            <a:off x="3910785" y="2943919"/>
            <a:ext cx="2038141"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192.168.0.0/24</a:t>
            </a:r>
          </a:p>
        </p:txBody>
      </p:sp>
      <p:sp>
        <p:nvSpPr>
          <p:cNvPr id="65" name="TextBox 64">
            <a:extLst>
              <a:ext uri="{FF2B5EF4-FFF2-40B4-BE49-F238E27FC236}">
                <a16:creationId xmlns:a16="http://schemas.microsoft.com/office/drawing/2014/main" id="{EA9473AB-CCF2-4C39-8BB8-BF475A93C6F9}"/>
              </a:ext>
            </a:extLst>
          </p:cNvPr>
          <p:cNvSpPr txBox="1"/>
          <p:nvPr/>
        </p:nvSpPr>
        <p:spPr>
          <a:xfrm>
            <a:off x="4088586" y="4625050"/>
            <a:ext cx="2038141"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192.168.1.0/24</a:t>
            </a:r>
          </a:p>
        </p:txBody>
      </p:sp>
      <p:sp>
        <p:nvSpPr>
          <p:cNvPr id="69" name="TextBox 68">
            <a:extLst>
              <a:ext uri="{FF2B5EF4-FFF2-40B4-BE49-F238E27FC236}">
                <a16:creationId xmlns:a16="http://schemas.microsoft.com/office/drawing/2014/main" id="{DDF69E9F-3DF8-494D-BCC9-3A4E6299B3BD}"/>
              </a:ext>
            </a:extLst>
          </p:cNvPr>
          <p:cNvSpPr txBox="1"/>
          <p:nvPr/>
        </p:nvSpPr>
        <p:spPr>
          <a:xfrm>
            <a:off x="1701310" y="6094278"/>
            <a:ext cx="6100482" cy="646331"/>
          </a:xfrm>
          <a:prstGeom prst="rect">
            <a:avLst/>
          </a:prstGeom>
          <a:noFill/>
        </p:spPr>
        <p:txBody>
          <a:bodyPr wrap="square">
            <a:spAutoFit/>
          </a:bodyPr>
          <a:lstStyle/>
          <a:p>
            <a:r>
              <a:rPr lang="en-IN" dirty="0">
                <a:solidFill>
                  <a:srgbClr val="7030A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https://docs.aws.amazon.com/vpc/latest/userguide/how-it-works.html</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30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3479-F644-40CD-828C-D5D0DD336B68}"/>
              </a:ext>
            </a:extLst>
          </p:cNvPr>
          <p:cNvSpPr>
            <a:spLocks noGrp="1"/>
          </p:cNvSpPr>
          <p:nvPr>
            <p:ph type="title"/>
          </p:nvPr>
        </p:nvSpPr>
        <p:spPr>
          <a:xfrm>
            <a:off x="376569" y="13446"/>
            <a:ext cx="4226360" cy="6535271"/>
          </a:xfrm>
        </p:spPr>
        <p:txBody>
          <a:bodyPr>
            <a:normAutofit fontScale="90000"/>
          </a:bodyPr>
          <a:lstStyle/>
          <a:p>
            <a:r>
              <a:rPr lang="en-IN" dirty="0">
                <a:latin typeface="Times New Roman" panose="02020603050405020304" pitchFamily="18" charset="0"/>
                <a:cs typeface="Times New Roman" panose="02020603050405020304" pitchFamily="18" charset="0"/>
              </a:rPr>
              <a:t>Procedure for VPC lab</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first go to VPC service create VPC</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then create public subnet and private subnet</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then create internet gateway for public</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subnet  </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NAT gate way for private subnet in that we will select through public subnet</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create route table in that there we can find local address and we have to select another route that is 0.0.0.0/0 ant where and  select internet gate way </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another route table for private in that we gives NAT gate way </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then create two windows servers </a:t>
            </a: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Arrow: Down 2">
            <a:extLst>
              <a:ext uri="{FF2B5EF4-FFF2-40B4-BE49-F238E27FC236}">
                <a16:creationId xmlns:a16="http://schemas.microsoft.com/office/drawing/2014/main" id="{0DDFC794-D051-4112-A780-D49F8DB09195}"/>
              </a:ext>
            </a:extLst>
          </p:cNvPr>
          <p:cNvSpPr/>
          <p:nvPr/>
        </p:nvSpPr>
        <p:spPr>
          <a:xfrm>
            <a:off x="2097741" y="1461247"/>
            <a:ext cx="170330" cy="206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Down 4">
            <a:extLst>
              <a:ext uri="{FF2B5EF4-FFF2-40B4-BE49-F238E27FC236}">
                <a16:creationId xmlns:a16="http://schemas.microsoft.com/office/drawing/2014/main" id="{A226712E-F7A2-43F5-985A-E9ED4D50BBB6}"/>
              </a:ext>
            </a:extLst>
          </p:cNvPr>
          <p:cNvSpPr/>
          <p:nvPr/>
        </p:nvSpPr>
        <p:spPr>
          <a:xfrm>
            <a:off x="2182906" y="2008094"/>
            <a:ext cx="170330" cy="206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885FEFDF-435E-4AD5-B235-72FCDEA1ADCA}"/>
              </a:ext>
            </a:extLst>
          </p:cNvPr>
          <p:cNvSpPr/>
          <p:nvPr/>
        </p:nvSpPr>
        <p:spPr>
          <a:xfrm>
            <a:off x="5432612" y="2554941"/>
            <a:ext cx="45719" cy="457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13AD0093-B542-4818-8A71-8F3FEE20A5CD}"/>
              </a:ext>
            </a:extLst>
          </p:cNvPr>
          <p:cNvSpPr/>
          <p:nvPr/>
        </p:nvSpPr>
        <p:spPr>
          <a:xfrm>
            <a:off x="2182906" y="2554941"/>
            <a:ext cx="170330"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FE9436A6-9173-4E7F-98C4-7F25DEC73273}"/>
              </a:ext>
            </a:extLst>
          </p:cNvPr>
          <p:cNvSpPr/>
          <p:nvPr/>
        </p:nvSpPr>
        <p:spPr>
          <a:xfrm>
            <a:off x="2182906" y="3657600"/>
            <a:ext cx="170330" cy="1703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95BCBA6B-9233-4DBD-A9C3-6116A902F840}"/>
              </a:ext>
            </a:extLst>
          </p:cNvPr>
          <p:cNvSpPr/>
          <p:nvPr/>
        </p:nvSpPr>
        <p:spPr>
          <a:xfrm>
            <a:off x="2429435" y="4876800"/>
            <a:ext cx="206189" cy="2779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4A81BD45-61E9-422C-8CC0-1E60A5049643}"/>
              </a:ext>
            </a:extLst>
          </p:cNvPr>
          <p:cNvSpPr/>
          <p:nvPr/>
        </p:nvSpPr>
        <p:spPr>
          <a:xfrm>
            <a:off x="2545976" y="5764306"/>
            <a:ext cx="89648" cy="215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3529373-9CE4-463A-AE56-33B344551570}"/>
              </a:ext>
            </a:extLst>
          </p:cNvPr>
          <p:cNvSpPr txBox="1"/>
          <p:nvPr/>
        </p:nvSpPr>
        <p:spPr>
          <a:xfrm>
            <a:off x="5569324" y="548580"/>
            <a:ext cx="3626223" cy="6309420"/>
          </a:xfrm>
          <a:prstGeom prst="rect">
            <a:avLst/>
          </a:prstGeom>
          <a:noFill/>
        </p:spPr>
        <p:txBody>
          <a:bodyPr wrap="square">
            <a:spAutoFit/>
          </a:bodyPr>
          <a:lstStyle/>
          <a:p>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and then connect to public server using RDP client</a:t>
            </a: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After connected we have to check it is pinging any websites or not </a:t>
            </a: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By using jumping method we will connect private server through public server </a:t>
            </a: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Go to terminal type </a:t>
            </a:r>
            <a:r>
              <a:rPr lang="en-IN" sz="1600" dirty="0" err="1">
                <a:solidFill>
                  <a:schemeClr val="tx1">
                    <a:lumMod val="95000"/>
                    <a:lumOff val="5000"/>
                  </a:schemeClr>
                </a:solidFill>
                <a:latin typeface="Times New Roman" panose="02020603050405020304" pitchFamily="18" charset="0"/>
                <a:cs typeface="Times New Roman" panose="02020603050405020304" pitchFamily="18" charset="0"/>
              </a:rPr>
              <a:t>mstsc</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enter the private Ip address of the private server </a:t>
            </a: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Give username and password Click on connect</a:t>
            </a: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After connected we have to check the private server is able to ping the google.com or something else</a:t>
            </a: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completed </a:t>
            </a:r>
          </a:p>
          <a:p>
            <a:br>
              <a:rPr lang="en-IN" sz="18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IN" dirty="0"/>
          </a:p>
        </p:txBody>
      </p:sp>
      <p:sp>
        <p:nvSpPr>
          <p:cNvPr id="13" name="Arrow: Down 12">
            <a:extLst>
              <a:ext uri="{FF2B5EF4-FFF2-40B4-BE49-F238E27FC236}">
                <a16:creationId xmlns:a16="http://schemas.microsoft.com/office/drawing/2014/main" id="{4BDD4243-4514-4325-888E-4FC6D707314F}"/>
              </a:ext>
            </a:extLst>
          </p:cNvPr>
          <p:cNvSpPr/>
          <p:nvPr/>
        </p:nvSpPr>
        <p:spPr>
          <a:xfrm>
            <a:off x="2097741" y="6427694"/>
            <a:ext cx="170330" cy="2420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99EE0D25-2257-43BF-A0A3-2181C7D7521D}"/>
              </a:ext>
            </a:extLst>
          </p:cNvPr>
          <p:cNvSpPr/>
          <p:nvPr/>
        </p:nvSpPr>
        <p:spPr>
          <a:xfrm>
            <a:off x="7037294" y="1057835"/>
            <a:ext cx="170330" cy="197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25BAF0E2-C89E-41DA-8D4A-D8A9C321D501}"/>
              </a:ext>
            </a:extLst>
          </p:cNvPr>
          <p:cNvSpPr/>
          <p:nvPr/>
        </p:nvSpPr>
        <p:spPr>
          <a:xfrm>
            <a:off x="7037294" y="2079812"/>
            <a:ext cx="170330" cy="197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5ADD9AE9-DE86-4195-BF48-191F1A9134DD}"/>
              </a:ext>
            </a:extLst>
          </p:cNvPr>
          <p:cNvSpPr/>
          <p:nvPr/>
        </p:nvSpPr>
        <p:spPr>
          <a:xfrm>
            <a:off x="7126941" y="3101789"/>
            <a:ext cx="170330" cy="197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4DAC1F5B-A7BA-4F12-BF9C-4FE4C3099CFA}"/>
              </a:ext>
            </a:extLst>
          </p:cNvPr>
          <p:cNvSpPr/>
          <p:nvPr/>
        </p:nvSpPr>
        <p:spPr>
          <a:xfrm>
            <a:off x="7037294" y="3998259"/>
            <a:ext cx="89647" cy="197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BFCD3BFE-839E-4635-B301-9532DA71A3B2}"/>
              </a:ext>
            </a:extLst>
          </p:cNvPr>
          <p:cNvSpPr/>
          <p:nvPr/>
        </p:nvSpPr>
        <p:spPr>
          <a:xfrm>
            <a:off x="7122459" y="4572000"/>
            <a:ext cx="170330" cy="197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47844160-4B13-4C7E-830C-42D92729CAC6}"/>
              </a:ext>
            </a:extLst>
          </p:cNvPr>
          <p:cNvSpPr/>
          <p:nvPr/>
        </p:nvSpPr>
        <p:spPr>
          <a:xfrm>
            <a:off x="7212106" y="5764306"/>
            <a:ext cx="170330" cy="2151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813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491C-4897-4467-B591-EBE74E7595E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Aws Introduction</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58152E0-1960-4E65-B935-0D802B8471A2}"/>
              </a:ext>
            </a:extLst>
          </p:cNvPr>
          <p:cNvSpPr>
            <a:spLocks noGrp="1"/>
          </p:cNvSpPr>
          <p:nvPr>
            <p:ph idx="1"/>
          </p:nvPr>
        </p:nvSpPr>
        <p:spPr>
          <a:xfrm>
            <a:off x="677334" y="1586847"/>
            <a:ext cx="8596668" cy="3218235"/>
          </a:xfrm>
        </p:spPr>
        <p:txBody>
          <a:bodyPr>
            <a:normAutofit fontScale="77500" lnSpcReduction="20000"/>
          </a:bodyPr>
          <a:lstStyle/>
          <a:p>
            <a:pPr algn="just"/>
            <a:r>
              <a:rPr lang="en-IN" sz="2800" dirty="0">
                <a:latin typeface="Times New Roman" panose="02020603050405020304" pitchFamily="18" charset="0"/>
                <a:cs typeface="Times New Roman" panose="02020603050405020304" pitchFamily="18" charset="0"/>
              </a:rPr>
              <a:t>Aws (amazon web services) in this we have lot of remote computing services . We can find that services on website of “</a:t>
            </a:r>
            <a:r>
              <a:rPr lang="en-IN" sz="2800" dirty="0">
                <a:solidFill>
                  <a:schemeClr val="accent2">
                    <a:lumMod val="75000"/>
                  </a:schemeClr>
                </a:solidFill>
                <a:latin typeface="Times New Roman" panose="02020603050405020304" pitchFamily="18" charset="0"/>
                <a:cs typeface="Times New Roman" panose="02020603050405020304" pitchFamily="18" charset="0"/>
              </a:rPr>
              <a:t>amazon.com</a:t>
            </a:r>
            <a:r>
              <a:rPr lang="en-IN" sz="2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 </a:t>
            </a:r>
            <a:r>
              <a:rPr lang="en-IN" sz="2800" dirty="0">
                <a:solidFill>
                  <a:schemeClr val="accent4">
                    <a:lumMod val="75000"/>
                  </a:schemeClr>
                </a:solidFill>
                <a:latin typeface="Times New Roman" panose="02020603050405020304" pitchFamily="18" charset="0"/>
                <a:cs typeface="Times New Roman" panose="02020603050405020304" pitchFamily="18" charset="0"/>
              </a:rPr>
              <a:t>some examples</a:t>
            </a:r>
            <a:r>
              <a:rPr lang="en-IN" sz="2800" dirty="0">
                <a:latin typeface="Times New Roman" panose="02020603050405020304" pitchFamily="18" charset="0"/>
                <a:cs typeface="Times New Roman" panose="02020603050405020304" pitchFamily="18" charset="0"/>
              </a:rPr>
              <a:t>: amazon ec2, elastic load balancing, amazon VPC, amazon elastic block storage.</a:t>
            </a:r>
          </a:p>
          <a:p>
            <a:pPr algn="just">
              <a:buFont typeface="Wingdings" panose="05000000000000000000" pitchFamily="2" charset="2"/>
              <a:buChar char="v"/>
            </a:pPr>
            <a:endParaRPr lang="en-IN"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Virtualization</a:t>
            </a:r>
            <a:r>
              <a:rPr lang="en-IN" sz="2800" dirty="0">
                <a:latin typeface="Times New Roman" panose="02020603050405020304" pitchFamily="18" charset="0"/>
                <a:cs typeface="Times New Roman" panose="02020603050405020304" pitchFamily="18" charset="0"/>
              </a:rPr>
              <a:t> : </a:t>
            </a:r>
            <a:r>
              <a:rPr lang="en-US" sz="2800" b="0" i="0" dirty="0">
                <a:solidFill>
                  <a:srgbClr val="000000"/>
                </a:solidFill>
                <a:effectLst/>
                <a:latin typeface="Times New Roman" panose="02020603050405020304" pitchFamily="18" charset="0"/>
                <a:cs typeface="Times New Roman" panose="02020603050405020304" pitchFamily="18" charset="0"/>
              </a:rPr>
              <a:t>Virtualization is the creation of a virtual -- rather than actual -- version of something. </a:t>
            </a:r>
          </a:p>
          <a:p>
            <a:pPr marL="0" indent="0" algn="just">
              <a:buNone/>
            </a:pPr>
            <a:r>
              <a:rPr lang="en-US" sz="2800" dirty="0">
                <a:solidFill>
                  <a:srgbClr val="000000"/>
                </a:solidFill>
                <a:latin typeface="Times New Roman" panose="02020603050405020304" pitchFamily="18" charset="0"/>
                <a:cs typeface="Times New Roman" panose="02020603050405020304" pitchFamily="18" charset="0"/>
              </a:rPr>
              <a:t>     Ex: operating systems, a server, a storage device or network resources.</a:t>
            </a:r>
          </a:p>
          <a:p>
            <a:pPr marL="0" indent="0" algn="just">
              <a:buNone/>
            </a:pPr>
            <a:endParaRPr lang="en-US" sz="28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41044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08B8-0C06-42D3-9B35-91D05A492FEB}"/>
              </a:ext>
            </a:extLst>
          </p:cNvPr>
          <p:cNvSpPr>
            <a:spLocks noGrp="1"/>
          </p:cNvSpPr>
          <p:nvPr>
            <p:ph type="title"/>
          </p:nvPr>
        </p:nvSpPr>
        <p:spPr>
          <a:xfrm>
            <a:off x="3523128" y="609600"/>
            <a:ext cx="5750874" cy="770965"/>
          </a:xfrm>
        </p:spPr>
        <p:txBody>
          <a:bodyPr/>
          <a:lstStyle/>
          <a:p>
            <a:r>
              <a:rPr lang="en-IN" dirty="0"/>
              <a:t>                 </a:t>
            </a:r>
            <a:r>
              <a:rPr lang="en-IN" sz="1800" b="1" dirty="0">
                <a:latin typeface="Times New Roman" panose="02020603050405020304" pitchFamily="18" charset="0"/>
                <a:cs typeface="Times New Roman" panose="02020603050405020304" pitchFamily="18" charset="0"/>
              </a:rPr>
              <a:t>EBS (elastic block  storage)</a:t>
            </a:r>
          </a:p>
        </p:txBody>
      </p:sp>
      <p:sp>
        <p:nvSpPr>
          <p:cNvPr id="3" name="Content Placeholder 2">
            <a:extLst>
              <a:ext uri="{FF2B5EF4-FFF2-40B4-BE49-F238E27FC236}">
                <a16:creationId xmlns:a16="http://schemas.microsoft.com/office/drawing/2014/main" id="{5DA23F13-39BC-4B04-A45B-64EC88E6BFBB}"/>
              </a:ext>
            </a:extLst>
          </p:cNvPr>
          <p:cNvSpPr>
            <a:spLocks noGrp="1"/>
          </p:cNvSpPr>
          <p:nvPr>
            <p:ph idx="1"/>
          </p:nvPr>
        </p:nvSpPr>
        <p:spPr>
          <a:xfrm>
            <a:off x="4949030" y="1380565"/>
            <a:ext cx="4513231" cy="5145741"/>
          </a:xfrm>
        </p:spPr>
        <p:txBody>
          <a:bodyPr>
            <a:normAutofit fontScale="92500"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EBS is a elastic service. By using this service we can create volumes for our servers . Thank you</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And also we can share the volume of our servers to another customer by using snap shots  so that they can use same volume for their server.</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And we will connect to amazon Linux server where we can see volume of our servers by using commands.</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a:t>
            </a:r>
            <a:r>
              <a:rPr lang="en-IN" dirty="0">
                <a:latin typeface="Times New Roman" panose="02020603050405020304" pitchFamily="18" charset="0"/>
                <a:cs typeface="Times New Roman" panose="02020603050405020304" pitchFamily="18" charset="0"/>
              </a:rPr>
              <a:t> : it is use to switch to root user </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lsblk</a:t>
            </a:r>
            <a:r>
              <a:rPr lang="en-IN" dirty="0">
                <a:latin typeface="Times New Roman" panose="02020603050405020304" pitchFamily="18" charset="0"/>
                <a:cs typeface="Times New Roman" panose="02020603050405020304" pitchFamily="18" charset="0"/>
              </a:rPr>
              <a:t> : it is use to the volumes of server </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mkfs</a:t>
            </a:r>
            <a:r>
              <a:rPr lang="en-IN" dirty="0">
                <a:latin typeface="Times New Roman" panose="02020603050405020304" pitchFamily="18" charset="0"/>
                <a:cs typeface="Times New Roman" panose="02020603050405020304" pitchFamily="18" charset="0"/>
              </a:rPr>
              <a:t> –t ext3or ext4 /dev/</a:t>
            </a:r>
            <a:r>
              <a:rPr lang="en-IN" dirty="0" err="1">
                <a:latin typeface="Times New Roman" panose="02020603050405020304" pitchFamily="18" charset="0"/>
                <a:cs typeface="Times New Roman" panose="02020603050405020304" pitchFamily="18" charset="0"/>
              </a:rPr>
              <a:t>xvdb</a:t>
            </a:r>
            <a:r>
              <a:rPr lang="en-IN" dirty="0">
                <a:latin typeface="Times New Roman" panose="02020603050405020304" pitchFamily="18" charset="0"/>
                <a:cs typeface="Times New Roman" panose="02020603050405020304" pitchFamily="18" charset="0"/>
              </a:rPr>
              <a:t> : this command use to create file system in server </a:t>
            </a:r>
          </a:p>
          <a:p>
            <a:pPr>
              <a:buFont typeface="Wingdings" panose="05000000000000000000" pitchFamily="2" charset="2"/>
              <a:buChar char="Ø"/>
            </a:pPr>
            <a:r>
              <a:rPr lang="en-IN" dirty="0" err="1">
                <a:latin typeface="Times New Roman" panose="02020603050405020304" pitchFamily="18" charset="0"/>
                <a:cs typeface="Times New Roman" panose="02020603050405020304" pitchFamily="18" charset="0"/>
              </a:rPr>
              <a:t>sudo</a:t>
            </a:r>
            <a:r>
              <a:rPr lang="en-IN" dirty="0">
                <a:latin typeface="Times New Roman" panose="02020603050405020304" pitchFamily="18" charset="0"/>
                <a:cs typeface="Times New Roman" panose="02020603050405020304" pitchFamily="18" charset="0"/>
              </a:rPr>
              <a:t> mount /dev/</a:t>
            </a:r>
            <a:r>
              <a:rPr lang="en-IN" dirty="0" err="1">
                <a:latin typeface="Times New Roman" panose="02020603050405020304" pitchFamily="18" charset="0"/>
                <a:cs typeface="Times New Roman" panose="02020603050405020304" pitchFamily="18" charset="0"/>
              </a:rPr>
              <a:t>xvdb</a:t>
            </a:r>
            <a:r>
              <a:rPr lang="en-IN" dirty="0">
                <a:latin typeface="Times New Roman" panose="02020603050405020304" pitchFamily="18" charset="0"/>
                <a:cs typeface="Times New Roman" panose="02020603050405020304" pitchFamily="18" charset="0"/>
              </a:rPr>
              <a:t>/ directory name : this command mounts the directories in file system</a:t>
            </a:r>
          </a:p>
        </p:txBody>
      </p:sp>
      <p:grpSp>
        <p:nvGrpSpPr>
          <p:cNvPr id="4" name="Group 3">
            <a:extLst>
              <a:ext uri="{FF2B5EF4-FFF2-40B4-BE49-F238E27FC236}">
                <a16:creationId xmlns:a16="http://schemas.microsoft.com/office/drawing/2014/main" id="{B3C72828-F813-47F6-B616-80516D29545A}"/>
              </a:ext>
            </a:extLst>
          </p:cNvPr>
          <p:cNvGrpSpPr/>
          <p:nvPr/>
        </p:nvGrpSpPr>
        <p:grpSpPr>
          <a:xfrm>
            <a:off x="2057601" y="609599"/>
            <a:ext cx="2669803" cy="2139229"/>
            <a:chOff x="0" y="0"/>
            <a:chExt cx="5731510" cy="4024757"/>
          </a:xfrm>
        </p:grpSpPr>
        <p:pic>
          <p:nvPicPr>
            <p:cNvPr id="5" name="Picture 4">
              <a:extLst>
                <a:ext uri="{FF2B5EF4-FFF2-40B4-BE49-F238E27FC236}">
                  <a16:creationId xmlns:a16="http://schemas.microsoft.com/office/drawing/2014/main" id="{0A952217-306D-4151-BB0B-FD95FE26B41D}"/>
                </a:ext>
              </a:extLst>
            </p:cNvPr>
            <p:cNvPicPr/>
            <p:nvPr/>
          </p:nvPicPr>
          <p:blipFill>
            <a:blip r:embed="rId2"/>
            <a:stretch>
              <a:fillRect/>
            </a:stretch>
          </p:blipFill>
          <p:spPr>
            <a:xfrm>
              <a:off x="0" y="0"/>
              <a:ext cx="5731510" cy="1046480"/>
            </a:xfrm>
            <a:prstGeom prst="rect">
              <a:avLst/>
            </a:prstGeom>
          </p:spPr>
        </p:pic>
        <p:pic>
          <p:nvPicPr>
            <p:cNvPr id="6" name="Picture 5">
              <a:extLst>
                <a:ext uri="{FF2B5EF4-FFF2-40B4-BE49-F238E27FC236}">
                  <a16:creationId xmlns:a16="http://schemas.microsoft.com/office/drawing/2014/main" id="{26C6EF64-ED5E-4307-A77E-8FC2A7B0C438}"/>
                </a:ext>
              </a:extLst>
            </p:cNvPr>
            <p:cNvPicPr/>
            <p:nvPr/>
          </p:nvPicPr>
          <p:blipFill>
            <a:blip r:embed="rId3"/>
            <a:stretch>
              <a:fillRect/>
            </a:stretch>
          </p:blipFill>
          <p:spPr>
            <a:xfrm>
              <a:off x="0" y="1162812"/>
              <a:ext cx="5731510" cy="2861945"/>
            </a:xfrm>
            <a:prstGeom prst="rect">
              <a:avLst/>
            </a:prstGeom>
          </p:spPr>
        </p:pic>
      </p:grpSp>
      <p:pic>
        <p:nvPicPr>
          <p:cNvPr id="7" name="Picture 6">
            <a:extLst>
              <a:ext uri="{FF2B5EF4-FFF2-40B4-BE49-F238E27FC236}">
                <a16:creationId xmlns:a16="http://schemas.microsoft.com/office/drawing/2014/main" id="{70909D7E-95B2-4B2D-8716-A467BDDDF531}"/>
              </a:ext>
            </a:extLst>
          </p:cNvPr>
          <p:cNvPicPr/>
          <p:nvPr/>
        </p:nvPicPr>
        <p:blipFill>
          <a:blip r:embed="rId4"/>
          <a:stretch>
            <a:fillRect/>
          </a:stretch>
        </p:blipFill>
        <p:spPr>
          <a:xfrm>
            <a:off x="2057601" y="2833790"/>
            <a:ext cx="2657832" cy="1805111"/>
          </a:xfrm>
          <a:prstGeom prst="rect">
            <a:avLst/>
          </a:prstGeom>
        </p:spPr>
      </p:pic>
      <p:pic>
        <p:nvPicPr>
          <p:cNvPr id="8" name="Picture 7">
            <a:extLst>
              <a:ext uri="{FF2B5EF4-FFF2-40B4-BE49-F238E27FC236}">
                <a16:creationId xmlns:a16="http://schemas.microsoft.com/office/drawing/2014/main" id="{8C0F2E85-545A-416B-8521-BD0BC0D8E80D}"/>
              </a:ext>
            </a:extLst>
          </p:cNvPr>
          <p:cNvPicPr/>
          <p:nvPr/>
        </p:nvPicPr>
        <p:blipFill>
          <a:blip r:embed="rId5"/>
          <a:stretch>
            <a:fillRect/>
          </a:stretch>
        </p:blipFill>
        <p:spPr>
          <a:xfrm>
            <a:off x="2057601" y="4723862"/>
            <a:ext cx="2657832" cy="1932081"/>
          </a:xfrm>
          <a:prstGeom prst="rect">
            <a:avLst/>
          </a:prstGeom>
        </p:spPr>
      </p:pic>
      <p:sp>
        <p:nvSpPr>
          <p:cNvPr id="10" name="TextBox 9">
            <a:extLst>
              <a:ext uri="{FF2B5EF4-FFF2-40B4-BE49-F238E27FC236}">
                <a16:creationId xmlns:a16="http://schemas.microsoft.com/office/drawing/2014/main" id="{2D3E0C3D-95F9-4301-88BB-023C5F2E9084}"/>
              </a:ext>
            </a:extLst>
          </p:cNvPr>
          <p:cNvSpPr txBox="1"/>
          <p:nvPr/>
        </p:nvSpPr>
        <p:spPr>
          <a:xfrm>
            <a:off x="336276" y="1510698"/>
            <a:ext cx="1499699"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public cloud</a:t>
            </a:r>
            <a:endParaRPr lang="en-IN" dirty="0"/>
          </a:p>
        </p:txBody>
      </p:sp>
      <p:sp>
        <p:nvSpPr>
          <p:cNvPr id="12" name="TextBox 11">
            <a:extLst>
              <a:ext uri="{FF2B5EF4-FFF2-40B4-BE49-F238E27FC236}">
                <a16:creationId xmlns:a16="http://schemas.microsoft.com/office/drawing/2014/main" id="{2A0896B8-CD0F-41A2-A724-BCBE6FA5B6FB}"/>
              </a:ext>
            </a:extLst>
          </p:cNvPr>
          <p:cNvSpPr txBox="1"/>
          <p:nvPr/>
        </p:nvSpPr>
        <p:spPr>
          <a:xfrm>
            <a:off x="642904" y="5230016"/>
            <a:ext cx="11811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private </a:t>
            </a:r>
            <a:endParaRPr lang="en-IN" dirty="0"/>
          </a:p>
        </p:txBody>
      </p:sp>
      <p:sp>
        <p:nvSpPr>
          <p:cNvPr id="14" name="TextBox 13">
            <a:extLst>
              <a:ext uri="{FF2B5EF4-FFF2-40B4-BE49-F238E27FC236}">
                <a16:creationId xmlns:a16="http://schemas.microsoft.com/office/drawing/2014/main" id="{E6036A02-5253-4764-8F97-80BFFE7F6618}"/>
              </a:ext>
            </a:extLst>
          </p:cNvPr>
          <p:cNvSpPr txBox="1"/>
          <p:nvPr/>
        </p:nvSpPr>
        <p:spPr>
          <a:xfrm>
            <a:off x="495574" y="3160139"/>
            <a:ext cx="1181101"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jumping by using       </a:t>
            </a:r>
            <a:r>
              <a:rPr lang="en-IN" dirty="0" err="1">
                <a:latin typeface="Times New Roman" panose="02020603050405020304" pitchFamily="18" charset="0"/>
                <a:cs typeface="Times New Roman" panose="02020603050405020304" pitchFamily="18" charset="0"/>
              </a:rPr>
              <a:t>mstsc</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CEE198E-A2D0-46D9-97E7-553090C351A9}"/>
              </a:ext>
            </a:extLst>
          </p:cNvPr>
          <p:cNvSpPr txBox="1"/>
          <p:nvPr/>
        </p:nvSpPr>
        <p:spPr>
          <a:xfrm>
            <a:off x="8675400" y="5894457"/>
            <a:ext cx="2917997"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Thank you..</a:t>
            </a:r>
            <a:endParaRPr lang="en-IN" sz="4000" b="1" dirty="0"/>
          </a:p>
        </p:txBody>
      </p:sp>
    </p:spTree>
    <p:extLst>
      <p:ext uri="{BB962C8B-B14F-4D97-AF65-F5344CB8AC3E}">
        <p14:creationId xmlns:p14="http://schemas.microsoft.com/office/powerpoint/2010/main" val="355870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CCDD-5D49-491A-960C-0E2C2352D696}"/>
              </a:ext>
            </a:extLst>
          </p:cNvPr>
          <p:cNvSpPr>
            <a:spLocks noGrp="1"/>
          </p:cNvSpPr>
          <p:nvPr>
            <p:ph type="title"/>
          </p:nvPr>
        </p:nvSpPr>
        <p:spPr>
          <a:xfrm>
            <a:off x="677334" y="167640"/>
            <a:ext cx="8596668" cy="1320800"/>
          </a:xfrm>
        </p:spPr>
        <p:txBody>
          <a:bodyPr/>
          <a:lstStyle/>
          <a:p>
            <a:pPr algn="ctr"/>
            <a:r>
              <a:rPr lang="en-IN" b="1" dirty="0">
                <a:latin typeface="Times New Roman" panose="02020603050405020304" pitchFamily="18" charset="0"/>
                <a:cs typeface="Times New Roman" panose="02020603050405020304" pitchFamily="18" charset="0"/>
              </a:rPr>
              <a:t>Models of cloud</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CF2718F-5A23-4E1C-8C00-2377AF3FF9F0}"/>
              </a:ext>
            </a:extLst>
          </p:cNvPr>
          <p:cNvSpPr>
            <a:spLocks noGrp="1"/>
          </p:cNvSpPr>
          <p:nvPr>
            <p:ph idx="1"/>
          </p:nvPr>
        </p:nvSpPr>
        <p:spPr>
          <a:xfrm>
            <a:off x="450078" y="882404"/>
            <a:ext cx="4211568" cy="5831494"/>
          </a:xfrm>
        </p:spPr>
        <p:txBody>
          <a:bodyPr>
            <a:normAutofit fontScale="47500" lnSpcReduction="20000"/>
          </a:bodyPr>
          <a:lstStyle/>
          <a:p>
            <a:pPr algn="ctr"/>
            <a:endParaRPr lang="en-IN" sz="3800" dirty="0">
              <a:latin typeface="Times New Roman" panose="02020603050405020304" pitchFamily="18" charset="0"/>
              <a:cs typeface="Times New Roman" panose="02020603050405020304" pitchFamily="18" charset="0"/>
            </a:endParaRPr>
          </a:p>
          <a:p>
            <a:pPr algn="ctr"/>
            <a:endParaRPr lang="en-IN" sz="3800" dirty="0">
              <a:latin typeface="Times New Roman" panose="02020603050405020304" pitchFamily="18" charset="0"/>
              <a:cs typeface="Times New Roman" panose="02020603050405020304" pitchFamily="18" charset="0"/>
            </a:endParaRPr>
          </a:p>
          <a:p>
            <a:pPr algn="just"/>
            <a:endParaRPr lang="en-IN" sz="3800" b="1" dirty="0">
              <a:latin typeface="Times New Roman" panose="02020603050405020304" pitchFamily="18" charset="0"/>
              <a:cs typeface="Times New Roman" panose="02020603050405020304" pitchFamily="18" charset="0"/>
            </a:endParaRPr>
          </a:p>
          <a:p>
            <a:pPr algn="just"/>
            <a:r>
              <a:rPr lang="en-IN" sz="3800" b="1" dirty="0">
                <a:latin typeface="Times New Roman" panose="02020603050405020304" pitchFamily="18" charset="0"/>
                <a:cs typeface="Times New Roman" panose="02020603050405020304" pitchFamily="18" charset="0"/>
              </a:rPr>
              <a:t>Service Models</a:t>
            </a:r>
          </a:p>
          <a:p>
            <a:pPr marL="0" indent="0" algn="just">
              <a:buNone/>
            </a:pPr>
            <a:r>
              <a:rPr lang="en-IN" sz="3800" b="1" dirty="0">
                <a:latin typeface="Times New Roman" panose="02020603050405020304" pitchFamily="18" charset="0"/>
                <a:cs typeface="Times New Roman" panose="02020603050405020304" pitchFamily="18" charset="0"/>
              </a:rPr>
              <a:t>1.IaaS(infrastructure as service) : </a:t>
            </a:r>
            <a:r>
              <a:rPr lang="en-IN" sz="3800" dirty="0">
                <a:latin typeface="Times New Roman" panose="02020603050405020304" pitchFamily="18" charset="0"/>
                <a:cs typeface="Times New Roman" panose="02020603050405020304" pitchFamily="18" charset="0"/>
              </a:rPr>
              <a:t>provides the computing infrastructure and physical or virtual machines and other resources like load balancer, networks etc</a:t>
            </a:r>
          </a:p>
          <a:p>
            <a:pPr marL="0" indent="0" algn="just">
              <a:buNone/>
            </a:pPr>
            <a:r>
              <a:rPr lang="en-IN" sz="3800" dirty="0">
                <a:latin typeface="Times New Roman" panose="02020603050405020304" pitchFamily="18" charset="0"/>
                <a:cs typeface="Times New Roman" panose="02020603050405020304" pitchFamily="18" charset="0"/>
              </a:rPr>
              <a:t> Ex: </a:t>
            </a:r>
            <a:r>
              <a:rPr lang="en-IN" sz="3800" dirty="0">
                <a:solidFill>
                  <a:schemeClr val="tx2">
                    <a:lumMod val="60000"/>
                    <a:lumOff val="40000"/>
                  </a:schemeClr>
                </a:solidFill>
                <a:latin typeface="Times New Roman" panose="02020603050405020304" pitchFamily="18" charset="0"/>
                <a:cs typeface="Times New Roman" panose="02020603050405020304" pitchFamily="18" charset="0"/>
              </a:rPr>
              <a:t>amazon ec2, windows azure etc.</a:t>
            </a:r>
          </a:p>
          <a:p>
            <a:pPr marL="0" indent="0" algn="just">
              <a:buNone/>
            </a:pPr>
            <a:r>
              <a:rPr lang="en-IN" sz="3800" b="1" dirty="0">
                <a:latin typeface="Times New Roman" panose="02020603050405020304" pitchFamily="18" charset="0"/>
                <a:cs typeface="Times New Roman" panose="02020603050405020304" pitchFamily="18" charset="0"/>
              </a:rPr>
              <a:t>2.PaaS(platform as service) </a:t>
            </a:r>
            <a:r>
              <a:rPr lang="en-IN" sz="3800" dirty="0">
                <a:latin typeface="Times New Roman" panose="02020603050405020304" pitchFamily="18" charset="0"/>
                <a:cs typeface="Times New Roman" panose="02020603050405020304" pitchFamily="18" charset="0"/>
              </a:rPr>
              <a:t>: provides computing platforms which typically includes operating system and programming languages execution environment, web server etc.</a:t>
            </a:r>
          </a:p>
          <a:p>
            <a:pPr marL="0" indent="0" algn="just">
              <a:buNone/>
            </a:pPr>
            <a:r>
              <a:rPr lang="en-IN" sz="3800" dirty="0">
                <a:latin typeface="Times New Roman" panose="02020603050405020304" pitchFamily="18" charset="0"/>
                <a:cs typeface="Times New Roman" panose="02020603050405020304" pitchFamily="18" charset="0"/>
              </a:rPr>
              <a:t> Ex: </a:t>
            </a:r>
            <a:r>
              <a:rPr lang="en-IN" sz="3800" b="1" dirty="0">
                <a:solidFill>
                  <a:schemeClr val="tx2">
                    <a:lumMod val="60000"/>
                    <a:lumOff val="40000"/>
                  </a:schemeClr>
                </a:solidFill>
                <a:latin typeface="Times New Roman" panose="02020603050405020304" pitchFamily="18" charset="0"/>
                <a:cs typeface="Times New Roman" panose="02020603050405020304" pitchFamily="18" charset="0"/>
              </a:rPr>
              <a:t>Aws elastic bean stalk, google app engine etc.</a:t>
            </a:r>
          </a:p>
          <a:p>
            <a:pPr marL="0" indent="0" algn="just">
              <a:buNone/>
            </a:pPr>
            <a:r>
              <a:rPr lang="en-IN" sz="3800" b="1" dirty="0">
                <a:latin typeface="Times New Roman" panose="02020603050405020304" pitchFamily="18" charset="0"/>
                <a:cs typeface="Times New Roman" panose="02020603050405020304" pitchFamily="18" charset="0"/>
              </a:rPr>
              <a:t>3.SaaS(software as service) </a:t>
            </a:r>
            <a:r>
              <a:rPr lang="en-IN" sz="3800" dirty="0">
                <a:latin typeface="Times New Roman" panose="02020603050405020304" pitchFamily="18" charset="0"/>
                <a:cs typeface="Times New Roman" panose="02020603050405020304" pitchFamily="18" charset="0"/>
              </a:rPr>
              <a:t>: provided with access to application software’s often  referred to as “on demand software”.</a:t>
            </a:r>
          </a:p>
          <a:p>
            <a:pPr marL="0" indent="0" algn="just">
              <a:buNone/>
            </a:pPr>
            <a:r>
              <a:rPr lang="en-IN" sz="3800" dirty="0">
                <a:latin typeface="Times New Roman" panose="02020603050405020304" pitchFamily="18" charset="0"/>
                <a:cs typeface="Times New Roman" panose="02020603050405020304" pitchFamily="18" charset="0"/>
              </a:rPr>
              <a:t> Ex: </a:t>
            </a:r>
            <a:r>
              <a:rPr lang="en-IN" sz="3800" dirty="0">
                <a:solidFill>
                  <a:schemeClr val="tx2">
                    <a:lumMod val="60000"/>
                    <a:lumOff val="40000"/>
                  </a:schemeClr>
                </a:solidFill>
                <a:latin typeface="Times New Roman" panose="02020603050405020304" pitchFamily="18" charset="0"/>
                <a:cs typeface="Times New Roman" panose="02020603050405020304" pitchFamily="18" charset="0"/>
              </a:rPr>
              <a:t>google apps Microsoft office</a:t>
            </a:r>
          </a:p>
          <a:p>
            <a:pPr marL="0" indent="0">
              <a:buNone/>
            </a:pPr>
            <a:endParaRPr lang="en-IN" sz="3400"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82AC4A6-ED0A-452D-A03F-AD75C3A878EB}"/>
              </a:ext>
            </a:extLst>
          </p:cNvPr>
          <p:cNvSpPr txBox="1"/>
          <p:nvPr/>
        </p:nvSpPr>
        <p:spPr>
          <a:xfrm>
            <a:off x="5711641" y="1844183"/>
            <a:ext cx="3637430" cy="4524315"/>
          </a:xfrm>
          <a:prstGeom prst="rect">
            <a:avLst/>
          </a:prstGeom>
          <a:noFill/>
        </p:spPr>
        <p:txBody>
          <a:bodyPr wrap="square">
            <a:spAutoFit/>
          </a:bodyPr>
          <a:lstStyle/>
          <a:p>
            <a:pPr marL="285750" indent="-285750">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Deployment models</a:t>
            </a:r>
          </a:p>
          <a:p>
            <a:pPr marL="0" indent="0">
              <a:buNone/>
            </a:pPr>
            <a:r>
              <a:rPr lang="en-IN" sz="1800" b="1" dirty="0">
                <a:latin typeface="Times New Roman" panose="02020603050405020304" pitchFamily="18" charset="0"/>
                <a:cs typeface="Times New Roman" panose="02020603050405020304" pitchFamily="18" charset="0"/>
              </a:rPr>
              <a:t>1.Private cloud </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offered to  select users over the internet or a private internal network</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Provides greater security controls</a:t>
            </a:r>
          </a:p>
          <a:p>
            <a:pPr marL="0" indent="0">
              <a:buNone/>
            </a:pPr>
            <a:r>
              <a:rPr lang="en-IN" sz="1800" b="1" dirty="0">
                <a:latin typeface="Times New Roman" panose="02020603050405020304" pitchFamily="18" charset="0"/>
                <a:cs typeface="Times New Roman" panose="02020603050405020304" pitchFamily="18" charset="0"/>
              </a:rPr>
              <a:t>2.Public cloud </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Offered by third party providers</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Available to anyone over the public internet</a:t>
            </a:r>
          </a:p>
          <a:p>
            <a:pPr marL="0" indent="0">
              <a:buNone/>
            </a:pPr>
            <a:r>
              <a:rPr lang="en-IN" sz="1800" b="1" dirty="0">
                <a:latin typeface="Times New Roman" panose="02020603050405020304" pitchFamily="18" charset="0"/>
                <a:cs typeface="Times New Roman" panose="02020603050405020304" pitchFamily="18" charset="0"/>
              </a:rPr>
              <a:t>3.Hybrid cloud </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Combination of both private and public cloud </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Shared security responsibility</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Helps to maintain tighter controls over sensitive data and process</a:t>
            </a:r>
          </a:p>
        </p:txBody>
      </p:sp>
      <p:sp>
        <p:nvSpPr>
          <p:cNvPr id="7" name="TextBox 6">
            <a:extLst>
              <a:ext uri="{FF2B5EF4-FFF2-40B4-BE49-F238E27FC236}">
                <a16:creationId xmlns:a16="http://schemas.microsoft.com/office/drawing/2014/main" id="{BA3478BC-0FFB-4769-98C6-4C91ABD6D088}"/>
              </a:ext>
            </a:extLst>
          </p:cNvPr>
          <p:cNvSpPr txBox="1"/>
          <p:nvPr/>
        </p:nvSpPr>
        <p:spPr>
          <a:xfrm>
            <a:off x="1925427" y="766500"/>
            <a:ext cx="6100482" cy="923330"/>
          </a:xfrm>
          <a:prstGeom prst="rect">
            <a:avLst/>
          </a:prstGeom>
          <a:noFill/>
        </p:spPr>
        <p:txBody>
          <a:bodyPr wrap="square">
            <a:spAutoFit/>
          </a:bodyPr>
          <a:lstStyle/>
          <a:p>
            <a:pPr algn="ctr"/>
            <a:r>
              <a:rPr lang="en-IN" sz="1800" dirty="0">
                <a:latin typeface="Times New Roman" panose="02020603050405020304" pitchFamily="18" charset="0"/>
                <a:cs typeface="Times New Roman" panose="02020603050405020304" pitchFamily="18" charset="0"/>
              </a:rPr>
              <a:t>We have different types of cloud </a:t>
            </a:r>
          </a:p>
          <a:p>
            <a:pPr marL="0" indent="0" algn="ctr">
              <a:buNone/>
            </a:pPr>
            <a:r>
              <a:rPr lang="en-IN" sz="1800" dirty="0">
                <a:latin typeface="Times New Roman" panose="02020603050405020304" pitchFamily="18" charset="0"/>
                <a:cs typeface="Times New Roman" panose="02020603050405020304" pitchFamily="18" charset="0"/>
              </a:rPr>
              <a:t>1. Services models </a:t>
            </a:r>
          </a:p>
          <a:p>
            <a:pPr marL="0" indent="0" algn="ctr">
              <a:buNone/>
            </a:pPr>
            <a:r>
              <a:rPr lang="en-IN" sz="1800" dirty="0">
                <a:latin typeface="Times New Roman" panose="02020603050405020304" pitchFamily="18" charset="0"/>
                <a:cs typeface="Times New Roman" panose="02020603050405020304" pitchFamily="18" charset="0"/>
              </a:rPr>
              <a:t>     2. deployment models </a:t>
            </a:r>
          </a:p>
        </p:txBody>
      </p:sp>
    </p:spTree>
    <p:extLst>
      <p:ext uri="{BB962C8B-B14F-4D97-AF65-F5344CB8AC3E}">
        <p14:creationId xmlns:p14="http://schemas.microsoft.com/office/powerpoint/2010/main" val="258086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D40A-D7A0-4621-ACF4-98E95B13D949}"/>
              </a:ext>
            </a:extLst>
          </p:cNvPr>
          <p:cNvSpPr>
            <a:spLocks noGrp="1"/>
          </p:cNvSpPr>
          <p:nvPr>
            <p:ph type="title"/>
          </p:nvPr>
        </p:nvSpPr>
        <p:spPr>
          <a:xfrm>
            <a:off x="829734" y="280767"/>
            <a:ext cx="8596668" cy="1320800"/>
          </a:xfrm>
        </p:spPr>
        <p:txBody>
          <a:bodyPr>
            <a:normAutofit/>
          </a:bodyPr>
          <a:lstStyle/>
          <a:p>
            <a:r>
              <a:rPr lang="en-IN" b="1" dirty="0">
                <a:latin typeface="Times New Roman" panose="02020603050405020304" pitchFamily="18" charset="0"/>
                <a:cs typeface="Times New Roman" panose="02020603050405020304" pitchFamily="18" charset="0"/>
              </a:rPr>
              <a:t>Amazon Elastic Compute Cloud(ec2)</a:t>
            </a:r>
            <a:br>
              <a:rPr lang="en-IN" b="1" dirty="0">
                <a:latin typeface="Times New Roman" panose="02020603050405020304" pitchFamily="18" charset="0"/>
                <a:cs typeface="Times New Roman" panose="02020603050405020304" pitchFamily="18" charset="0"/>
              </a:rPr>
            </a:br>
            <a:endParaRPr lang="en-IN" sz="1800" dirty="0"/>
          </a:p>
        </p:txBody>
      </p:sp>
      <p:sp>
        <p:nvSpPr>
          <p:cNvPr id="3" name="Content Placeholder 2">
            <a:extLst>
              <a:ext uri="{FF2B5EF4-FFF2-40B4-BE49-F238E27FC236}">
                <a16:creationId xmlns:a16="http://schemas.microsoft.com/office/drawing/2014/main" id="{DB68AC79-10CE-4E9A-A03C-AAE9C3D5EC9E}"/>
              </a:ext>
            </a:extLst>
          </p:cNvPr>
          <p:cNvSpPr>
            <a:spLocks noGrp="1"/>
          </p:cNvSpPr>
          <p:nvPr>
            <p:ph idx="1"/>
          </p:nvPr>
        </p:nvSpPr>
        <p:spPr>
          <a:xfrm>
            <a:off x="462181" y="1392518"/>
            <a:ext cx="4513231" cy="4993247"/>
          </a:xfrm>
        </p:spPr>
        <p:txBody>
          <a:bodyPr>
            <a:normAutofit/>
          </a:bodyPr>
          <a:lstStyle/>
          <a:p>
            <a:r>
              <a:rPr lang="en-IN" dirty="0">
                <a:latin typeface="Times New Roman" panose="02020603050405020304" pitchFamily="18" charset="0"/>
                <a:cs typeface="Times New Roman" panose="02020603050405020304" pitchFamily="18" charset="0"/>
              </a:rPr>
              <a:t>Ec2 is one of the main service in amazon web services.</a:t>
            </a:r>
          </a:p>
          <a:p>
            <a:r>
              <a:rPr lang="en-IN" b="1" dirty="0">
                <a:latin typeface="Times New Roman" panose="02020603050405020304" pitchFamily="18" charset="0"/>
                <a:cs typeface="Times New Roman" panose="02020603050405020304" pitchFamily="18" charset="0"/>
              </a:rPr>
              <a:t>Features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We can make our servers and we can make preconfigured templates for servers we call it as amazon machine images. And different types of configurations we can make. And networking capacity we call it as instance types ex : </a:t>
            </a:r>
            <a:r>
              <a:rPr lang="en-IN" dirty="0">
                <a:solidFill>
                  <a:schemeClr val="tx2">
                    <a:lumMod val="60000"/>
                    <a:lumOff val="40000"/>
                  </a:schemeClr>
                </a:solidFill>
                <a:latin typeface="Times New Roman" panose="02020603050405020304" pitchFamily="18" charset="0"/>
                <a:cs typeface="Times New Roman" panose="02020603050405020304" pitchFamily="18" charset="0"/>
              </a:rPr>
              <a:t>t2, t3 micro. </a:t>
            </a:r>
          </a:p>
          <a:p>
            <a:endParaRPr lang="en-IN" dirty="0">
              <a:solidFill>
                <a:schemeClr val="tx2">
                  <a:lumMod val="60000"/>
                  <a:lumOff val="40000"/>
                </a:schemeClr>
              </a:solidFill>
            </a:endParaRPr>
          </a:p>
          <a:p>
            <a:r>
              <a:rPr lang="en-IN" b="1" dirty="0">
                <a:solidFill>
                  <a:schemeClr val="tx1">
                    <a:lumMod val="85000"/>
                    <a:lumOff val="15000"/>
                  </a:schemeClr>
                </a:solidFill>
                <a:latin typeface="Times New Roman" panose="02020603050405020304" pitchFamily="18" charset="0"/>
                <a:cs typeface="Times New Roman" panose="02020603050405020304" pitchFamily="18" charset="0"/>
              </a:rPr>
              <a:t>Ec2(elastic compute cloud):</a:t>
            </a:r>
          </a:p>
          <a:p>
            <a:pPr marL="0" indent="0">
              <a:buNone/>
            </a:pPr>
            <a:r>
              <a:rPr lang="en-IN" dirty="0">
                <a:solidFill>
                  <a:schemeClr val="tx2">
                    <a:lumMod val="60000"/>
                    <a:lumOff val="40000"/>
                  </a:schemeClr>
                </a:solidFill>
              </a:rPr>
              <a:t>        </a:t>
            </a:r>
            <a:r>
              <a:rPr lang="en-IN" b="1" dirty="0">
                <a:solidFill>
                  <a:srgbClr val="7030A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https://docs.aws.amazon.com/AWSEC2/latest/UserGuide/concepts.html</a:t>
            </a:r>
            <a:endParaRPr lang="en-IN" b="1" dirty="0">
              <a:solidFill>
                <a:srgbClr val="7030A0"/>
              </a:solidFill>
              <a:latin typeface="Times New Roman" panose="02020603050405020304" pitchFamily="18" charset="0"/>
              <a:cs typeface="Times New Roman" panose="02020603050405020304" pitchFamily="18" charset="0"/>
            </a:endParaRPr>
          </a:p>
          <a:p>
            <a:endParaRPr lang="en-IN" b="1" dirty="0">
              <a:solidFill>
                <a:srgbClr val="7030A0"/>
              </a:solidFill>
              <a:latin typeface="Times New Roman" panose="02020603050405020304" pitchFamily="18" charset="0"/>
              <a:cs typeface="Times New Roman" panose="02020603050405020304" pitchFamily="18" charset="0"/>
            </a:endParaRPr>
          </a:p>
          <a:p>
            <a:endParaRPr lang="en-IN" dirty="0">
              <a:solidFill>
                <a:schemeClr val="tx2">
                  <a:lumMod val="60000"/>
                  <a:lumOff val="40000"/>
                </a:schemeClr>
              </a:solidFill>
            </a:endParaRPr>
          </a:p>
        </p:txBody>
      </p:sp>
      <p:sp>
        <p:nvSpPr>
          <p:cNvPr id="5" name="TextBox 4">
            <a:extLst>
              <a:ext uri="{FF2B5EF4-FFF2-40B4-BE49-F238E27FC236}">
                <a16:creationId xmlns:a16="http://schemas.microsoft.com/office/drawing/2014/main" id="{6F016CB4-9252-475D-9703-0D6D8CA2EEE2}"/>
              </a:ext>
            </a:extLst>
          </p:cNvPr>
          <p:cNvSpPr txBox="1"/>
          <p:nvPr/>
        </p:nvSpPr>
        <p:spPr>
          <a:xfrm>
            <a:off x="5128068" y="1392518"/>
            <a:ext cx="4117028" cy="4801314"/>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Lab </a:t>
            </a:r>
          </a:p>
          <a:p>
            <a:r>
              <a:rPr lang="en-IN" sz="1800" b="1" dirty="0">
                <a:latin typeface="Times New Roman" panose="02020603050405020304" pitchFamily="18" charset="0"/>
                <a:cs typeface="Times New Roman" panose="02020603050405020304" pitchFamily="18" charset="0"/>
              </a:rPr>
              <a:t>Launching ec2 instances and connect to </a:t>
            </a:r>
            <a:r>
              <a:rPr lang="en-IN" sz="1800" b="1" dirty="0" err="1">
                <a:latin typeface="Times New Roman" panose="02020603050405020304" pitchFamily="18" charset="0"/>
                <a:cs typeface="Times New Roman" panose="02020603050405020304" pitchFamily="18" charset="0"/>
              </a:rPr>
              <a:t>mobaxterm</a:t>
            </a:r>
            <a:endParaRPr lang="en-IN" sz="1800" b="1" u="sng" dirty="0">
              <a:latin typeface="Times New Roman" panose="02020603050405020304" pitchFamily="18" charset="0"/>
              <a:cs typeface="Times New Roman" panose="02020603050405020304" pitchFamily="18" charset="0"/>
            </a:endParaRPr>
          </a:p>
          <a:p>
            <a:endParaRPr lang="en-IN" b="1" u="sng" dirty="0">
              <a:latin typeface="Times New Roman" panose="02020603050405020304" pitchFamily="18" charset="0"/>
              <a:cs typeface="Times New Roman" panose="02020603050405020304" pitchFamily="18" charset="0"/>
            </a:endParaRPr>
          </a:p>
          <a:p>
            <a:r>
              <a:rPr lang="en-IN" sz="1800" b="1" u="sng" dirty="0">
                <a:latin typeface="Times New Roman" panose="02020603050405020304" pitchFamily="18" charset="0"/>
                <a:cs typeface="Times New Roman" panose="02020603050405020304" pitchFamily="18" charset="0"/>
              </a:rPr>
              <a:t>Procedure</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Go to amazon account and go to instances.</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And click on launch instances .</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Give name for instance and select any server and create a key pair then launch instance.</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Next copy the public Ip address paste it in remote host in </a:t>
            </a:r>
            <a:r>
              <a:rPr lang="en-IN" sz="1800" dirty="0" err="1">
                <a:latin typeface="Times New Roman" panose="02020603050405020304" pitchFamily="18" charset="0"/>
                <a:cs typeface="Times New Roman" panose="02020603050405020304" pitchFamily="18" charset="0"/>
              </a:rPr>
              <a:t>mobaxterm</a:t>
            </a:r>
            <a:r>
              <a:rPr lang="en-IN" sz="1800" dirty="0">
                <a:latin typeface="Times New Roman" panose="02020603050405020304" pitchFamily="18" charset="0"/>
                <a:cs typeface="Times New Roman" panose="02020603050405020304" pitchFamily="18" charset="0"/>
              </a:rPr>
              <a:t> and give user name of selected server and go to advanced settings in that we have to give user private key then click on ok then you will login to the server.</a:t>
            </a:r>
          </a:p>
        </p:txBody>
      </p:sp>
      <p:pic>
        <p:nvPicPr>
          <p:cNvPr id="6" name="Picture 5">
            <a:extLst>
              <a:ext uri="{FF2B5EF4-FFF2-40B4-BE49-F238E27FC236}">
                <a16:creationId xmlns:a16="http://schemas.microsoft.com/office/drawing/2014/main" id="{98E4443D-00AA-4551-BCB9-2117FE843E3E}"/>
              </a:ext>
            </a:extLst>
          </p:cNvPr>
          <p:cNvPicPr>
            <a:picLocks noChangeAspect="1"/>
          </p:cNvPicPr>
          <p:nvPr/>
        </p:nvPicPr>
        <p:blipFill>
          <a:blip r:embed="rId3"/>
          <a:stretch>
            <a:fillRect/>
          </a:stretch>
        </p:blipFill>
        <p:spPr>
          <a:xfrm>
            <a:off x="9397752" y="1910587"/>
            <a:ext cx="2544631" cy="3765176"/>
          </a:xfrm>
          <a:prstGeom prst="rect">
            <a:avLst/>
          </a:prstGeom>
        </p:spPr>
      </p:pic>
    </p:spTree>
    <p:extLst>
      <p:ext uri="{BB962C8B-B14F-4D97-AF65-F5344CB8AC3E}">
        <p14:creationId xmlns:p14="http://schemas.microsoft.com/office/powerpoint/2010/main" val="1226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4699-2B87-4C8B-A1BB-4A520B78C76E}"/>
              </a:ext>
            </a:extLst>
          </p:cNvPr>
          <p:cNvSpPr>
            <a:spLocks noGrp="1"/>
          </p:cNvSpPr>
          <p:nvPr>
            <p:ph type="title"/>
          </p:nvPr>
        </p:nvSpPr>
        <p:spPr>
          <a:xfrm>
            <a:off x="847663" y="98611"/>
            <a:ext cx="8596668" cy="1320800"/>
          </a:xfrm>
        </p:spPr>
        <p:txBody>
          <a:bodyPr>
            <a:normAutofit fontScale="90000"/>
          </a:bodyPr>
          <a:lstStyle/>
          <a:p>
            <a:r>
              <a:rPr lang="en-IN" b="1" dirty="0">
                <a:latin typeface="Times New Roman" panose="02020603050405020304" pitchFamily="18" charset="0"/>
                <a:cs typeface="Times New Roman" panose="02020603050405020304" pitchFamily="18" charset="0"/>
              </a:rPr>
              <a:t>Creating AMI(amazon machine images) and connecting to the server if we loss keypair</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8FD0ACC-CB0F-4A60-871A-262523E718D3}"/>
              </a:ext>
            </a:extLst>
          </p:cNvPr>
          <p:cNvSpPr>
            <a:spLocks noGrp="1"/>
          </p:cNvSpPr>
          <p:nvPr>
            <p:ph idx="1"/>
          </p:nvPr>
        </p:nvSpPr>
        <p:spPr>
          <a:xfrm>
            <a:off x="645317" y="1317811"/>
            <a:ext cx="4330351" cy="4894729"/>
          </a:xfrm>
        </p:spPr>
        <p:txBody>
          <a:bodyPr>
            <a:normAutofit fontScale="40000" lnSpcReduction="20000"/>
          </a:bodyPr>
          <a:lstStyle/>
          <a:p>
            <a:pPr>
              <a:buFont typeface="Wingdings" panose="05000000000000000000" pitchFamily="2" charset="2"/>
              <a:buChar char="v"/>
            </a:pPr>
            <a:r>
              <a:rPr lang="en-IN" sz="4500" b="1" u="sng" dirty="0">
                <a:latin typeface="Times New Roman" panose="02020603050405020304" pitchFamily="18" charset="0"/>
                <a:cs typeface="Times New Roman" panose="02020603050405020304" pitchFamily="18" charset="0"/>
              </a:rPr>
              <a:t>Procedure</a:t>
            </a:r>
          </a:p>
          <a:p>
            <a:pPr>
              <a:buFont typeface="Wingdings" panose="05000000000000000000" pitchFamily="2" charset="2"/>
              <a:buChar char="Ø"/>
            </a:pPr>
            <a:r>
              <a:rPr lang="en-IN" sz="4500" dirty="0">
                <a:latin typeface="Times New Roman" panose="02020603050405020304" pitchFamily="18" charset="0"/>
                <a:cs typeface="Times New Roman" panose="02020603050405020304" pitchFamily="18" charset="0"/>
              </a:rPr>
              <a:t>Launch a server </a:t>
            </a:r>
          </a:p>
          <a:p>
            <a:pPr>
              <a:buFont typeface="Wingdings" panose="05000000000000000000" pitchFamily="2" charset="2"/>
              <a:buChar char="Ø"/>
            </a:pPr>
            <a:r>
              <a:rPr lang="en-IN" sz="4500" dirty="0">
                <a:latin typeface="Times New Roman" panose="02020603050405020304" pitchFamily="18" charset="0"/>
                <a:cs typeface="Times New Roman" panose="02020603050405020304" pitchFamily="18" charset="0"/>
              </a:rPr>
              <a:t>Select the server and go to the actions in that go for image and templates option</a:t>
            </a:r>
          </a:p>
          <a:p>
            <a:pPr>
              <a:buFont typeface="Wingdings" panose="05000000000000000000" pitchFamily="2" charset="2"/>
              <a:buChar char="Ø"/>
            </a:pPr>
            <a:r>
              <a:rPr lang="en-IN" sz="4500" dirty="0">
                <a:latin typeface="Times New Roman" panose="02020603050405020304" pitchFamily="18" charset="0"/>
                <a:cs typeface="Times New Roman" panose="02020603050405020304" pitchFamily="18" charset="0"/>
              </a:rPr>
              <a:t>And click on create image </a:t>
            </a:r>
          </a:p>
          <a:p>
            <a:pPr>
              <a:buFont typeface="Wingdings" panose="05000000000000000000" pitchFamily="2" charset="2"/>
              <a:buChar char="Ø"/>
            </a:pPr>
            <a:r>
              <a:rPr lang="en-IN" sz="4500" dirty="0">
                <a:latin typeface="Times New Roman" panose="02020603050405020304" pitchFamily="18" charset="0"/>
                <a:cs typeface="Times New Roman" panose="02020603050405020304" pitchFamily="18" charset="0"/>
              </a:rPr>
              <a:t>We have to give name and click on create image </a:t>
            </a:r>
          </a:p>
          <a:p>
            <a:pPr>
              <a:buFont typeface="Wingdings" panose="05000000000000000000" pitchFamily="2" charset="2"/>
              <a:buChar char="Ø"/>
            </a:pPr>
            <a:r>
              <a:rPr lang="en-IN" sz="4500" dirty="0">
                <a:latin typeface="Times New Roman" panose="02020603050405020304" pitchFamily="18" charset="0"/>
                <a:cs typeface="Times New Roman" panose="02020603050405020304" pitchFamily="18" charset="0"/>
              </a:rPr>
              <a:t>Next go to my AMIs option and we can find our image is available</a:t>
            </a:r>
          </a:p>
          <a:p>
            <a:pPr>
              <a:buFont typeface="Wingdings" panose="05000000000000000000" pitchFamily="2" charset="2"/>
              <a:buChar char="Ø"/>
            </a:pPr>
            <a:r>
              <a:rPr lang="en-IN" sz="4500" dirty="0">
                <a:latin typeface="Times New Roman" panose="02020603050405020304" pitchFamily="18" charset="0"/>
                <a:cs typeface="Times New Roman" panose="02020603050405020304" pitchFamily="18" charset="0"/>
              </a:rPr>
              <a:t>Next select that image go to the actions after that you will find edit AMI permissions option click on that where you will find add account id </a:t>
            </a:r>
          </a:p>
          <a:p>
            <a:pPr>
              <a:buFont typeface="Wingdings" panose="05000000000000000000" pitchFamily="2" charset="2"/>
              <a:buChar char="Ø"/>
            </a:pPr>
            <a:r>
              <a:rPr lang="en-IN" sz="4500" dirty="0">
                <a:latin typeface="Times New Roman" panose="02020603050405020304" pitchFamily="18" charset="0"/>
                <a:cs typeface="Times New Roman" panose="02020603050405020304" pitchFamily="18" charset="0"/>
              </a:rPr>
              <a:t>Next add account id and click on share AMI </a:t>
            </a:r>
          </a:p>
          <a:p>
            <a:pPr marL="0" indent="0">
              <a:buNone/>
            </a:pPr>
            <a:endParaRPr lang="en-IN" sz="4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3700FC32-5104-4E23-A9C5-AC8F8B4A246A}"/>
              </a:ext>
            </a:extLst>
          </p:cNvPr>
          <p:cNvSpPr txBox="1"/>
          <p:nvPr/>
        </p:nvSpPr>
        <p:spPr>
          <a:xfrm>
            <a:off x="5549150" y="1283824"/>
            <a:ext cx="4473390" cy="4185761"/>
          </a:xfrm>
          <a:prstGeom prst="rect">
            <a:avLst/>
          </a:prstGeom>
          <a:noFill/>
        </p:spPr>
        <p:txBody>
          <a:bodyPr wrap="square">
            <a:spAutoFit/>
          </a:bodyPr>
          <a:lstStyle/>
          <a:p>
            <a:pPr>
              <a:buFont typeface="Wingdings" panose="05000000000000000000" pitchFamily="2" charset="2"/>
              <a:buChar char="v"/>
            </a:pPr>
            <a:r>
              <a:rPr lang="en-IN" b="1" u="sng" dirty="0">
                <a:latin typeface="Times New Roman" panose="02020603050405020304" pitchFamily="18" charset="0"/>
                <a:cs typeface="Times New Roman" panose="02020603050405020304" pitchFamily="18" charset="0"/>
              </a:rPr>
              <a:t>What if loss key pair</a:t>
            </a:r>
          </a:p>
          <a:p>
            <a:endParaRPr lang="en-IN" sz="14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Create AMI for your running server and select it then click on launch instance with AMI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Where we have to give the name for server and we will create new key pair and click on launch instance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Next copy public </a:t>
            </a:r>
            <a:r>
              <a:rPr lang="en-IN" dirty="0">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p address of your instance go to </a:t>
            </a:r>
            <a:r>
              <a:rPr lang="en-IN" sz="1800" dirty="0" err="1">
                <a:latin typeface="Times New Roman" panose="02020603050405020304" pitchFamily="18" charset="0"/>
                <a:cs typeface="Times New Roman" panose="02020603050405020304" pitchFamily="18" charset="0"/>
              </a:rPr>
              <a:t>mobaxterm</a:t>
            </a:r>
            <a:r>
              <a:rPr lang="en-IN" sz="1800" dirty="0">
                <a:latin typeface="Times New Roman" panose="02020603050405020304" pitchFamily="18" charset="0"/>
                <a:cs typeface="Times New Roman" panose="02020603050405020304" pitchFamily="18" charset="0"/>
              </a:rPr>
              <a:t> and then sessions then “</a:t>
            </a:r>
            <a:r>
              <a:rPr lang="en-IN" sz="1800" dirty="0" err="1">
                <a:latin typeface="Times New Roman" panose="02020603050405020304" pitchFamily="18" charset="0"/>
                <a:cs typeface="Times New Roman" panose="02020603050405020304" pitchFamily="18" charset="0"/>
              </a:rPr>
              <a:t>ssh</a:t>
            </a:r>
            <a:r>
              <a:rPr lang="en-IN" sz="1800" dirty="0">
                <a:latin typeface="Times New Roman" panose="02020603050405020304" pitchFamily="18" charset="0"/>
                <a:cs typeface="Times New Roman" panose="02020603050405020304" pitchFamily="18" charset="0"/>
              </a:rPr>
              <a:t> protocol then paste </a:t>
            </a:r>
            <a:r>
              <a:rPr lang="en-IN" dirty="0">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p address in remote host give user name of server and go to advanced settings give user private key then click on ok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Now you will get your previous server with all the data that you have saved</a:t>
            </a:r>
          </a:p>
        </p:txBody>
      </p:sp>
      <p:pic>
        <p:nvPicPr>
          <p:cNvPr id="6" name="Picture 5">
            <a:extLst>
              <a:ext uri="{FF2B5EF4-FFF2-40B4-BE49-F238E27FC236}">
                <a16:creationId xmlns:a16="http://schemas.microsoft.com/office/drawing/2014/main" id="{14E20A33-EA6D-41E6-B6FA-51A51574F9D2}"/>
              </a:ext>
            </a:extLst>
          </p:cNvPr>
          <p:cNvPicPr>
            <a:picLocks noChangeAspect="1"/>
          </p:cNvPicPr>
          <p:nvPr/>
        </p:nvPicPr>
        <p:blipFill>
          <a:blip r:embed="rId2"/>
          <a:stretch>
            <a:fillRect/>
          </a:stretch>
        </p:blipFill>
        <p:spPr>
          <a:xfrm>
            <a:off x="1504747" y="5673014"/>
            <a:ext cx="6733818" cy="871222"/>
          </a:xfrm>
          <a:prstGeom prst="rect">
            <a:avLst/>
          </a:prstGeom>
        </p:spPr>
      </p:pic>
    </p:spTree>
    <p:extLst>
      <p:ext uri="{BB962C8B-B14F-4D97-AF65-F5344CB8AC3E}">
        <p14:creationId xmlns:p14="http://schemas.microsoft.com/office/powerpoint/2010/main" val="38756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B82C7-BFB5-4513-B0E0-54C527FA6C8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Linux Operating System</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769BFD8-96EB-4B9F-B597-2D4401314089}"/>
              </a:ext>
            </a:extLst>
          </p:cNvPr>
          <p:cNvSpPr>
            <a:spLocks noGrp="1"/>
          </p:cNvSpPr>
          <p:nvPr>
            <p:ph idx="1"/>
          </p:nvPr>
        </p:nvSpPr>
        <p:spPr>
          <a:xfrm>
            <a:off x="480110" y="1488236"/>
            <a:ext cx="8596668" cy="4625693"/>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Linux is an operating system built by Linus Torvalds at the University of Helsinki in 1991. The name "Linux" comes from the Linux kernel. It is the software on a computer which enables applications and the users to access the devices on the computer to perform some specific function.</a:t>
            </a:r>
          </a:p>
          <a:p>
            <a:r>
              <a:rPr lang="en-IN" dirty="0">
                <a:latin typeface="Times New Roman" panose="02020603050405020304" pitchFamily="18" charset="0"/>
                <a:cs typeface="Times New Roman" panose="02020603050405020304" pitchFamily="18" charset="0"/>
              </a:rPr>
              <a:t>it is command line interface operating system. By using this we can install packages and we can make  directories, files etc.</a:t>
            </a:r>
          </a:p>
        </p:txBody>
      </p:sp>
      <p:pic>
        <p:nvPicPr>
          <p:cNvPr id="4" name="Picture 6" descr="Lightbox">
            <a:extLst>
              <a:ext uri="{FF2B5EF4-FFF2-40B4-BE49-F238E27FC236}">
                <a16:creationId xmlns:a16="http://schemas.microsoft.com/office/drawing/2014/main" id="{9864CB0E-BB15-4145-AF89-1CF69D577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534" y="3653118"/>
            <a:ext cx="5633819" cy="270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107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3AB8-D306-4DFF-B805-D80F504C127A}"/>
              </a:ext>
            </a:extLst>
          </p:cNvPr>
          <p:cNvSpPr>
            <a:spLocks noGrp="1"/>
          </p:cNvSpPr>
          <p:nvPr>
            <p:ph type="title"/>
          </p:nvPr>
        </p:nvSpPr>
        <p:spPr>
          <a:xfrm>
            <a:off x="1313828" y="185742"/>
            <a:ext cx="5553137" cy="916917"/>
          </a:xfrm>
        </p:spPr>
        <p:txBody>
          <a:bodyPr/>
          <a:lstStyle/>
          <a:p>
            <a:r>
              <a:rPr lang="en-IN" dirty="0">
                <a:latin typeface="Times New Roman" panose="02020603050405020304" pitchFamily="18" charset="0"/>
                <a:cs typeface="Times New Roman" panose="02020603050405020304" pitchFamily="18" charset="0"/>
              </a:rPr>
              <a:t>Basic commands in Linux </a:t>
            </a:r>
          </a:p>
        </p:txBody>
      </p:sp>
      <p:sp>
        <p:nvSpPr>
          <p:cNvPr id="3" name="Content Placeholder 2">
            <a:extLst>
              <a:ext uri="{FF2B5EF4-FFF2-40B4-BE49-F238E27FC236}">
                <a16:creationId xmlns:a16="http://schemas.microsoft.com/office/drawing/2014/main" id="{B5B0BE32-8E7D-4FF6-9EA4-96740E9B5D74}"/>
              </a:ext>
            </a:extLst>
          </p:cNvPr>
          <p:cNvSpPr>
            <a:spLocks noGrp="1"/>
          </p:cNvSpPr>
          <p:nvPr>
            <p:ph sz="half" idx="1"/>
          </p:nvPr>
        </p:nvSpPr>
        <p:spPr>
          <a:xfrm>
            <a:off x="515969" y="1183813"/>
            <a:ext cx="4184035" cy="5369387"/>
          </a:xfrm>
        </p:spPr>
        <p:txBody>
          <a:bodyPr>
            <a:normAutofit fontScale="62500" lnSpcReduction="20000"/>
          </a:bodyPr>
          <a:lstStyle/>
          <a:p>
            <a:pPr>
              <a:buFont typeface="Wingdings" panose="05000000000000000000" pitchFamily="2" charset="2"/>
              <a:buChar char="Ø"/>
            </a:pPr>
            <a:r>
              <a:rPr lang="en-IN" sz="2900" dirty="0" err="1">
                <a:latin typeface="Times New Roman" panose="02020603050405020304" pitchFamily="18" charset="0"/>
                <a:cs typeface="Times New Roman" panose="02020603050405020304" pitchFamily="18" charset="0"/>
              </a:rPr>
              <a:t>sudo</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su</a:t>
            </a:r>
            <a:r>
              <a:rPr lang="en-IN" sz="2900" dirty="0">
                <a:latin typeface="Times New Roman" panose="02020603050405020304" pitchFamily="18" charset="0"/>
                <a:cs typeface="Times New Roman" panose="02020603050405020304" pitchFamily="18" charset="0"/>
              </a:rPr>
              <a:t> : used for changing to root user </a:t>
            </a:r>
          </a:p>
          <a:p>
            <a:pPr>
              <a:buFont typeface="Wingdings" panose="05000000000000000000" pitchFamily="2" charset="2"/>
              <a:buChar char="Ø"/>
            </a:pPr>
            <a:r>
              <a:rPr lang="en-IN" sz="2900" dirty="0" err="1">
                <a:latin typeface="Times New Roman" panose="02020603050405020304" pitchFamily="18" charset="0"/>
                <a:cs typeface="Times New Roman" panose="02020603050405020304" pitchFamily="18" charset="0"/>
              </a:rPr>
              <a:t>pwd</a:t>
            </a:r>
            <a:r>
              <a:rPr lang="en-IN" sz="2900" dirty="0">
                <a:latin typeface="Times New Roman" panose="02020603050405020304" pitchFamily="18" charset="0"/>
                <a:cs typeface="Times New Roman" panose="02020603050405020304" pitchFamily="18" charset="0"/>
              </a:rPr>
              <a:t> (present working directory) : used to know the location</a:t>
            </a:r>
          </a:p>
          <a:p>
            <a:pPr>
              <a:buFont typeface="Wingdings" panose="05000000000000000000" pitchFamily="2" charset="2"/>
              <a:buChar char="Ø"/>
            </a:pPr>
            <a:r>
              <a:rPr lang="en-IN" sz="2900" dirty="0" err="1">
                <a:latin typeface="Times New Roman" panose="02020603050405020304" pitchFamily="18" charset="0"/>
                <a:cs typeface="Times New Roman" panose="02020603050405020304" pitchFamily="18" charset="0"/>
              </a:rPr>
              <a:t>mkdir</a:t>
            </a:r>
            <a:r>
              <a:rPr lang="en-IN" sz="2900" dirty="0">
                <a:latin typeface="Times New Roman" panose="02020603050405020304" pitchFamily="18" charset="0"/>
                <a:cs typeface="Times New Roman" panose="02020603050405020304" pitchFamily="18" charset="0"/>
              </a:rPr>
              <a:t> directory name : use to create directory</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touch filename : use to create Mt file </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To create files in multiple ways</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vi filename</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echo “content” &gt; filename </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nano filename</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cat &gt; filename </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ls : use to see the list of files and list of directories in server </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ls –l: use to see detailed information of files or directories (like time and creation date)</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
        <p:nvSpPr>
          <p:cNvPr id="4" name="Content Placeholder 3">
            <a:extLst>
              <a:ext uri="{FF2B5EF4-FFF2-40B4-BE49-F238E27FC236}">
                <a16:creationId xmlns:a16="http://schemas.microsoft.com/office/drawing/2014/main" id="{DAF06660-86DF-4748-B432-A62140DCBCC7}"/>
              </a:ext>
            </a:extLst>
          </p:cNvPr>
          <p:cNvSpPr>
            <a:spLocks noGrp="1"/>
          </p:cNvSpPr>
          <p:nvPr>
            <p:ph sz="half" idx="2"/>
          </p:nvPr>
        </p:nvSpPr>
        <p:spPr>
          <a:xfrm>
            <a:off x="5170650" y="1309320"/>
            <a:ext cx="4184034" cy="4759786"/>
          </a:xfrm>
        </p:spPr>
        <p:txBody>
          <a:bodyPr>
            <a:normAutofit fontScale="62500" lnSpcReduction="20000"/>
          </a:bodyPr>
          <a:lstStyle/>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rm filename : use to remove file </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rm –r directory name : use to delete directory</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mv : use to change filename</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cp : use to copy file to current directory </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find –type f –name filename : use to find files in the operating system</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find –type d –name directory name : use to find directories in the operating system </a:t>
            </a:r>
          </a:p>
          <a:p>
            <a:pPr>
              <a:buFont typeface="Wingdings" panose="05000000000000000000" pitchFamily="2" charset="2"/>
              <a:buChar char="Ø"/>
            </a:pPr>
            <a:r>
              <a:rPr lang="en-IN" sz="2900" dirty="0" err="1">
                <a:latin typeface="Times New Roman" panose="02020603050405020304" pitchFamily="18" charset="0"/>
                <a:cs typeface="Times New Roman" panose="02020603050405020304" pitchFamily="18" charset="0"/>
              </a:rPr>
              <a:t>chmod</a:t>
            </a:r>
            <a:r>
              <a:rPr lang="en-IN" sz="2900" dirty="0">
                <a:latin typeface="Times New Roman" panose="02020603050405020304" pitchFamily="18" charset="0"/>
                <a:cs typeface="Times New Roman" panose="02020603050405020304" pitchFamily="18" charset="0"/>
              </a:rPr>
              <a:t> : use to give permissions to the file or directory </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apt-get : use to install python, java etc</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yum-get : use to install applications in mac operating system etc.</a:t>
            </a:r>
          </a:p>
          <a:p>
            <a:pPr>
              <a:buFont typeface="Wingdings" panose="05000000000000000000" pitchFamily="2" charset="2"/>
              <a:buChar char="Ø"/>
            </a:pPr>
            <a:r>
              <a:rPr lang="en-IN" sz="2900" dirty="0">
                <a:latin typeface="Times New Roman" panose="02020603050405020304" pitchFamily="18" charset="0"/>
                <a:cs typeface="Times New Roman" panose="02020603050405020304" pitchFamily="18" charset="0"/>
              </a:rPr>
              <a:t>cd : use to change directory</a:t>
            </a:r>
          </a:p>
        </p:txBody>
      </p:sp>
    </p:spTree>
    <p:extLst>
      <p:ext uri="{BB962C8B-B14F-4D97-AF65-F5344CB8AC3E}">
        <p14:creationId xmlns:p14="http://schemas.microsoft.com/office/powerpoint/2010/main" val="121652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22A7-4F7E-4F84-B84A-02767C74E01B}"/>
              </a:ext>
            </a:extLst>
          </p:cNvPr>
          <p:cNvSpPr>
            <a:spLocks noGrp="1"/>
          </p:cNvSpPr>
          <p:nvPr>
            <p:ph type="title"/>
          </p:nvPr>
        </p:nvSpPr>
        <p:spPr>
          <a:xfrm>
            <a:off x="596651" y="92253"/>
            <a:ext cx="8596668" cy="1320800"/>
          </a:xfrm>
        </p:spPr>
        <p:txBody>
          <a:bodyPr/>
          <a:lstStyle/>
          <a:p>
            <a:r>
              <a:rPr lang="en-IN" dirty="0"/>
              <a:t>Lab on </a:t>
            </a:r>
            <a:r>
              <a:rPr lang="en-IN" dirty="0" err="1"/>
              <a:t>linux</a:t>
            </a:r>
            <a:r>
              <a:rPr lang="en-IN" dirty="0"/>
              <a:t> commands</a:t>
            </a:r>
          </a:p>
        </p:txBody>
      </p:sp>
      <p:pic>
        <p:nvPicPr>
          <p:cNvPr id="8" name="Content Placeholder 7">
            <a:extLst>
              <a:ext uri="{FF2B5EF4-FFF2-40B4-BE49-F238E27FC236}">
                <a16:creationId xmlns:a16="http://schemas.microsoft.com/office/drawing/2014/main" id="{40AB913A-E78C-4577-8683-02B06983F759}"/>
              </a:ext>
            </a:extLst>
          </p:cNvPr>
          <p:cNvPicPr>
            <a:picLocks noGrp="1"/>
          </p:cNvPicPr>
          <p:nvPr>
            <p:ph idx="1"/>
          </p:nvPr>
        </p:nvPicPr>
        <p:blipFill>
          <a:blip r:embed="rId2"/>
          <a:stretch>
            <a:fillRect/>
          </a:stretch>
        </p:blipFill>
        <p:spPr>
          <a:xfrm>
            <a:off x="364576" y="761655"/>
            <a:ext cx="3333365" cy="1811599"/>
          </a:xfrm>
          <a:prstGeom prst="rect">
            <a:avLst/>
          </a:prstGeom>
        </p:spPr>
      </p:pic>
      <p:pic>
        <p:nvPicPr>
          <p:cNvPr id="10" name="Picture 9">
            <a:extLst>
              <a:ext uri="{FF2B5EF4-FFF2-40B4-BE49-F238E27FC236}">
                <a16:creationId xmlns:a16="http://schemas.microsoft.com/office/drawing/2014/main" id="{EB3BF6BE-90E3-44E5-8204-DB11F06AD0B6}"/>
              </a:ext>
            </a:extLst>
          </p:cNvPr>
          <p:cNvPicPr/>
          <p:nvPr/>
        </p:nvPicPr>
        <p:blipFill>
          <a:blip r:embed="rId3"/>
          <a:stretch>
            <a:fillRect/>
          </a:stretch>
        </p:blipFill>
        <p:spPr>
          <a:xfrm>
            <a:off x="333200" y="2800742"/>
            <a:ext cx="3396118" cy="1811599"/>
          </a:xfrm>
          <a:prstGeom prst="rect">
            <a:avLst/>
          </a:prstGeom>
        </p:spPr>
      </p:pic>
      <p:pic>
        <p:nvPicPr>
          <p:cNvPr id="5" name="Picture 4">
            <a:extLst>
              <a:ext uri="{FF2B5EF4-FFF2-40B4-BE49-F238E27FC236}">
                <a16:creationId xmlns:a16="http://schemas.microsoft.com/office/drawing/2014/main" id="{115E9F2A-0DBB-4B35-88F9-3B8985993A7D}"/>
              </a:ext>
            </a:extLst>
          </p:cNvPr>
          <p:cNvPicPr/>
          <p:nvPr/>
        </p:nvPicPr>
        <p:blipFill>
          <a:blip r:embed="rId4"/>
          <a:stretch>
            <a:fillRect/>
          </a:stretch>
        </p:blipFill>
        <p:spPr>
          <a:xfrm>
            <a:off x="333200" y="4848831"/>
            <a:ext cx="3396118" cy="1658471"/>
          </a:xfrm>
          <a:prstGeom prst="rect">
            <a:avLst/>
          </a:prstGeom>
        </p:spPr>
      </p:pic>
      <p:pic>
        <p:nvPicPr>
          <p:cNvPr id="6" name="Picture 5">
            <a:extLst>
              <a:ext uri="{FF2B5EF4-FFF2-40B4-BE49-F238E27FC236}">
                <a16:creationId xmlns:a16="http://schemas.microsoft.com/office/drawing/2014/main" id="{692FA7AC-415D-4D4F-9DDE-1608093ADF0D}"/>
              </a:ext>
            </a:extLst>
          </p:cNvPr>
          <p:cNvPicPr/>
          <p:nvPr/>
        </p:nvPicPr>
        <p:blipFill>
          <a:blip r:embed="rId5"/>
          <a:stretch>
            <a:fillRect/>
          </a:stretch>
        </p:blipFill>
        <p:spPr>
          <a:xfrm>
            <a:off x="4165526" y="752653"/>
            <a:ext cx="5471533" cy="1811598"/>
          </a:xfrm>
          <a:prstGeom prst="rect">
            <a:avLst/>
          </a:prstGeom>
        </p:spPr>
      </p:pic>
      <p:pic>
        <p:nvPicPr>
          <p:cNvPr id="7" name="Picture 6">
            <a:extLst>
              <a:ext uri="{FF2B5EF4-FFF2-40B4-BE49-F238E27FC236}">
                <a16:creationId xmlns:a16="http://schemas.microsoft.com/office/drawing/2014/main" id="{A5230614-A87B-49F4-99AA-022529CFEBAF}"/>
              </a:ext>
            </a:extLst>
          </p:cNvPr>
          <p:cNvPicPr/>
          <p:nvPr/>
        </p:nvPicPr>
        <p:blipFill>
          <a:blip r:embed="rId6"/>
          <a:stretch>
            <a:fillRect/>
          </a:stretch>
        </p:blipFill>
        <p:spPr>
          <a:xfrm>
            <a:off x="4165526" y="3107887"/>
            <a:ext cx="5471533" cy="2862607"/>
          </a:xfrm>
          <a:prstGeom prst="rect">
            <a:avLst/>
          </a:prstGeom>
        </p:spPr>
      </p:pic>
    </p:spTree>
    <p:extLst>
      <p:ext uri="{BB962C8B-B14F-4D97-AF65-F5344CB8AC3E}">
        <p14:creationId xmlns:p14="http://schemas.microsoft.com/office/powerpoint/2010/main" val="155176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D1277-45CB-486A-BD75-CFA3F37008D1}"/>
              </a:ext>
            </a:extLst>
          </p:cNvPr>
          <p:cNvSpPr>
            <a:spLocks noGrp="1"/>
          </p:cNvSpPr>
          <p:nvPr>
            <p:ph type="title"/>
          </p:nvPr>
        </p:nvSpPr>
        <p:spPr/>
        <p:txBody>
          <a:bodyPr/>
          <a:lstStyle/>
          <a:p>
            <a:r>
              <a:rPr lang="en-IN" dirty="0"/>
              <a:t>Shell scripting</a:t>
            </a:r>
          </a:p>
        </p:txBody>
      </p:sp>
      <p:sp>
        <p:nvSpPr>
          <p:cNvPr id="3" name="Content Placeholder 2">
            <a:extLst>
              <a:ext uri="{FF2B5EF4-FFF2-40B4-BE49-F238E27FC236}">
                <a16:creationId xmlns:a16="http://schemas.microsoft.com/office/drawing/2014/main" id="{1B164EC9-B765-498C-B6A5-C1A45F1D01A2}"/>
              </a:ext>
            </a:extLst>
          </p:cNvPr>
          <p:cNvSpPr>
            <a:spLocks noGrp="1"/>
          </p:cNvSpPr>
          <p:nvPr>
            <p:ph idx="1"/>
          </p:nvPr>
        </p:nvSpPr>
        <p:spPr>
          <a:xfrm>
            <a:off x="677334" y="1362730"/>
            <a:ext cx="8596668" cy="1514940"/>
          </a:xfrm>
        </p:spPr>
        <p:txBody>
          <a:bodyPr>
            <a:noAutofit/>
          </a:bodyPr>
          <a:lstStyle/>
          <a:p>
            <a:pP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A shell script is a list of commands in a computer program that is run by the Unix shell which is a command line interpreter. </a:t>
            </a:r>
          </a:p>
          <a:p>
            <a:pPr>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A shell script usually has comments that describe the steps. The different operations performed by shell scripts are program execution, file manipulation and text printing. </a:t>
            </a:r>
          </a:p>
          <a:p>
            <a:pPr>
              <a:buFont typeface="Wingdings" panose="05000000000000000000" pitchFamily="2" charset="2"/>
              <a:buChar char="Ø"/>
            </a:pPr>
            <a:r>
              <a:rPr lang="en-IN" dirty="0"/>
              <a:t>                         </a:t>
            </a:r>
            <a:r>
              <a:rPr lang="en-IN" b="1" dirty="0">
                <a:latin typeface="Times New Roman" panose="02020603050405020304" pitchFamily="18" charset="0"/>
                <a:cs typeface="Times New Roman" panose="02020603050405020304" pitchFamily="18" charset="0"/>
              </a:rPr>
              <a:t>Lab on shell scripting</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endParaRPr lang="en-US" b="1"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2F15741-6B0F-45AC-8812-5CB6EB92B7BE}"/>
              </a:ext>
            </a:extLst>
          </p:cNvPr>
          <p:cNvSpPr txBox="1"/>
          <p:nvPr/>
        </p:nvSpPr>
        <p:spPr>
          <a:xfrm>
            <a:off x="777174" y="3094271"/>
            <a:ext cx="4780944" cy="1477328"/>
          </a:xfrm>
          <a:prstGeom prst="rect">
            <a:avLst/>
          </a:prstGeom>
          <a:noFill/>
        </p:spPr>
        <p:txBody>
          <a:bodyPr wrap="square">
            <a:spAutoFit/>
          </a:bodyPr>
          <a:lstStyle/>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These are the shell scripts made by me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while loop </a:t>
            </a: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3B8505B-C549-42C7-8F44-684290810E26}"/>
              </a:ext>
            </a:extLst>
          </p:cNvPr>
          <p:cNvPicPr>
            <a:picLocks noChangeAspect="1"/>
          </p:cNvPicPr>
          <p:nvPr/>
        </p:nvPicPr>
        <p:blipFill>
          <a:blip r:embed="rId2"/>
          <a:stretch>
            <a:fillRect/>
          </a:stretch>
        </p:blipFill>
        <p:spPr>
          <a:xfrm>
            <a:off x="677334" y="3832935"/>
            <a:ext cx="1876379" cy="2699824"/>
          </a:xfrm>
          <a:prstGeom prst="rect">
            <a:avLst/>
          </a:prstGeom>
        </p:spPr>
      </p:pic>
      <p:pic>
        <p:nvPicPr>
          <p:cNvPr id="7" name="Picture 6">
            <a:extLst>
              <a:ext uri="{FF2B5EF4-FFF2-40B4-BE49-F238E27FC236}">
                <a16:creationId xmlns:a16="http://schemas.microsoft.com/office/drawing/2014/main" id="{FAB8AD63-92F8-407B-B1D3-1248B4637AA2}"/>
              </a:ext>
            </a:extLst>
          </p:cNvPr>
          <p:cNvPicPr>
            <a:picLocks noChangeAspect="1"/>
          </p:cNvPicPr>
          <p:nvPr/>
        </p:nvPicPr>
        <p:blipFill>
          <a:blip r:embed="rId3"/>
          <a:stretch>
            <a:fillRect/>
          </a:stretch>
        </p:blipFill>
        <p:spPr>
          <a:xfrm>
            <a:off x="2768924" y="3974828"/>
            <a:ext cx="1955477" cy="2557931"/>
          </a:xfrm>
          <a:prstGeom prst="rect">
            <a:avLst/>
          </a:prstGeom>
        </p:spPr>
      </p:pic>
      <p:pic>
        <p:nvPicPr>
          <p:cNvPr id="8" name="Content Placeholder 7">
            <a:extLst>
              <a:ext uri="{FF2B5EF4-FFF2-40B4-BE49-F238E27FC236}">
                <a16:creationId xmlns:a16="http://schemas.microsoft.com/office/drawing/2014/main" id="{21916F97-4DCF-4D03-A191-FA5A26E84C98}"/>
              </a:ext>
            </a:extLst>
          </p:cNvPr>
          <p:cNvPicPr>
            <a:picLocks noChangeAspect="1"/>
          </p:cNvPicPr>
          <p:nvPr/>
        </p:nvPicPr>
        <p:blipFill>
          <a:blip r:embed="rId4"/>
          <a:stretch>
            <a:fillRect/>
          </a:stretch>
        </p:blipFill>
        <p:spPr>
          <a:xfrm>
            <a:off x="5097497" y="3066109"/>
            <a:ext cx="1945568" cy="750957"/>
          </a:xfrm>
          <a:prstGeom prst="rect">
            <a:avLst/>
          </a:prstGeom>
        </p:spPr>
      </p:pic>
      <p:pic>
        <p:nvPicPr>
          <p:cNvPr id="9" name="Content Placeholder 9">
            <a:extLst>
              <a:ext uri="{FF2B5EF4-FFF2-40B4-BE49-F238E27FC236}">
                <a16:creationId xmlns:a16="http://schemas.microsoft.com/office/drawing/2014/main" id="{882EFE52-6217-4DA3-8B74-8AB90CA34196}"/>
              </a:ext>
            </a:extLst>
          </p:cNvPr>
          <p:cNvPicPr>
            <a:picLocks noChangeAspect="1"/>
          </p:cNvPicPr>
          <p:nvPr/>
        </p:nvPicPr>
        <p:blipFill>
          <a:blip r:embed="rId5"/>
          <a:stretch>
            <a:fillRect/>
          </a:stretch>
        </p:blipFill>
        <p:spPr>
          <a:xfrm>
            <a:off x="5097497" y="4061605"/>
            <a:ext cx="2056338" cy="2471154"/>
          </a:xfrm>
          <a:prstGeom prst="rect">
            <a:avLst/>
          </a:prstGeom>
        </p:spPr>
      </p:pic>
      <p:pic>
        <p:nvPicPr>
          <p:cNvPr id="10" name="Picture 9">
            <a:extLst>
              <a:ext uri="{FF2B5EF4-FFF2-40B4-BE49-F238E27FC236}">
                <a16:creationId xmlns:a16="http://schemas.microsoft.com/office/drawing/2014/main" id="{D0FE9784-11D8-4677-8B0D-AFA324B9F614}"/>
              </a:ext>
            </a:extLst>
          </p:cNvPr>
          <p:cNvPicPr>
            <a:picLocks noChangeAspect="1"/>
          </p:cNvPicPr>
          <p:nvPr/>
        </p:nvPicPr>
        <p:blipFill>
          <a:blip r:embed="rId6"/>
          <a:stretch>
            <a:fillRect/>
          </a:stretch>
        </p:blipFill>
        <p:spPr>
          <a:xfrm>
            <a:off x="7371244" y="3066109"/>
            <a:ext cx="2507197" cy="2552921"/>
          </a:xfrm>
          <a:prstGeom prst="rect">
            <a:avLst/>
          </a:prstGeom>
        </p:spPr>
      </p:pic>
    </p:spTree>
    <p:extLst>
      <p:ext uri="{BB962C8B-B14F-4D97-AF65-F5344CB8AC3E}">
        <p14:creationId xmlns:p14="http://schemas.microsoft.com/office/powerpoint/2010/main" val="38301790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530</TotalTime>
  <Words>2305</Words>
  <Application>Microsoft Office PowerPoint</Application>
  <PresentationFormat>Widescreen</PresentationFormat>
  <Paragraphs>262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Times New Roman</vt:lpstr>
      <vt:lpstr>Trebuchet MS</vt:lpstr>
      <vt:lpstr>Wingdings</vt:lpstr>
      <vt:lpstr>Wingdings 3</vt:lpstr>
      <vt:lpstr>Facet</vt:lpstr>
      <vt:lpstr>                 PRESENTATION</vt:lpstr>
      <vt:lpstr>Aws Introduction </vt:lpstr>
      <vt:lpstr>Models of cloud </vt:lpstr>
      <vt:lpstr>Amazon Elastic Compute Cloud(ec2) </vt:lpstr>
      <vt:lpstr>Creating AMI(amazon machine images) and connecting to the server if we loss keypair  </vt:lpstr>
      <vt:lpstr>Linux Operating System </vt:lpstr>
      <vt:lpstr>Basic commands in Linux </vt:lpstr>
      <vt:lpstr>Lab on linux commands</vt:lpstr>
      <vt:lpstr>Shell scripting</vt:lpstr>
      <vt:lpstr>      Foorloop script                                               logical operators script</vt:lpstr>
      <vt:lpstr>Application load balancer</vt:lpstr>
      <vt:lpstr>PowerPoint Presentation</vt:lpstr>
      <vt:lpstr>PowerPoint Presentation</vt:lpstr>
      <vt:lpstr>PowerPoint Presentation</vt:lpstr>
      <vt:lpstr>               Net work load balancer</vt:lpstr>
      <vt:lpstr>PowerPoint Presentation</vt:lpstr>
      <vt:lpstr>Auto scaling and identity access management</vt:lpstr>
      <vt:lpstr>VPC (virtual private cloud)</vt:lpstr>
      <vt:lpstr>Procedure for VPC lab  first go to VPC service create VPC  then create public subnet and private subnet   then create internet gateway for public subnet    NAT gate way for private subnet in that we will select through public subnet  create route table in that there we can find local address and we have to select another route that is 0.0.0.0/0 ant where and  select internet gate way   another route table for private in that we gives NAT gate way   then create two windows servers          </vt:lpstr>
      <vt:lpstr>                 EBS (elastic block  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BANALA PAVAN KALYAN</dc:creator>
  <cp:lastModifiedBy>BANALA PAVAN KALYAN</cp:lastModifiedBy>
  <cp:revision>35</cp:revision>
  <dcterms:created xsi:type="dcterms:W3CDTF">2023-05-13T08:56:11Z</dcterms:created>
  <dcterms:modified xsi:type="dcterms:W3CDTF">2023-06-03T13:12:04Z</dcterms:modified>
</cp:coreProperties>
</file>