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271ED-8C96-3B53-14FB-03B9EDE609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4C48E1E-35B2-4FC9-6853-3D7E243703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3D4F24-0BD5-1C3F-6336-0915F9CD05CA}"/>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5" name="Footer Placeholder 4">
            <a:extLst>
              <a:ext uri="{FF2B5EF4-FFF2-40B4-BE49-F238E27FC236}">
                <a16:creationId xmlns:a16="http://schemas.microsoft.com/office/drawing/2014/main" id="{7FBA4319-381C-4657-8F18-DF562DCD14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FC32B-30D0-6171-7C51-B3CFED8E78AA}"/>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1623314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69002-A600-0BDF-50A8-1955494DE66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373FB3-73BD-FE92-A718-18EB14694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F771AC-83C6-1A8A-3237-78D6AE9F874C}"/>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5" name="Footer Placeholder 4">
            <a:extLst>
              <a:ext uri="{FF2B5EF4-FFF2-40B4-BE49-F238E27FC236}">
                <a16:creationId xmlns:a16="http://schemas.microsoft.com/office/drawing/2014/main" id="{592B0A80-D6F0-E2C6-7980-BD104DA5973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2279A4-B9A9-E348-3510-7D128F18ED0A}"/>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27201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52EC81-FB55-F422-CD39-1A30D200DD3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CF20A1-AF7C-2EE1-8F90-EF9447D5E71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BFE072-B8D6-4AA4-7ED4-60AF2BF6C68B}"/>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5" name="Footer Placeholder 4">
            <a:extLst>
              <a:ext uri="{FF2B5EF4-FFF2-40B4-BE49-F238E27FC236}">
                <a16:creationId xmlns:a16="http://schemas.microsoft.com/office/drawing/2014/main" id="{3307E743-7354-11DF-4FAE-03055F915E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2D9FBC-CFBA-6A78-F59F-F6955BCAE656}"/>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3917597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D2156-F9E3-5F7D-2926-42884B42D18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F9C865-0099-AA0B-3C4B-AE9F0C23D4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B6EA1B-0BA9-9830-6467-341B9487578C}"/>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5" name="Footer Placeholder 4">
            <a:extLst>
              <a:ext uri="{FF2B5EF4-FFF2-40B4-BE49-F238E27FC236}">
                <a16:creationId xmlns:a16="http://schemas.microsoft.com/office/drawing/2014/main" id="{714099D8-B833-CFA9-4F6D-E60EA96366A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8A34DA-5FE9-0F98-66BE-2992BD24F77C}"/>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3078183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C9E8E-4147-F2D6-2175-D62F7D0AB3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077E1FE-4DDE-D51F-B99A-9ED5B0747B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1D053C-1C8E-15EA-DFF1-9E2B8498D850}"/>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5" name="Footer Placeholder 4">
            <a:extLst>
              <a:ext uri="{FF2B5EF4-FFF2-40B4-BE49-F238E27FC236}">
                <a16:creationId xmlns:a16="http://schemas.microsoft.com/office/drawing/2014/main" id="{F769736A-847A-59FF-CF3F-E2B825CB9A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C5F2E1-D03A-CA09-7EBD-DD96B745EEB4}"/>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498220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AFF1-A1F0-B323-10C8-A39D085AF9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C12EA5-0296-081D-EFE7-A08AE65827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EBDB9FF-482D-CD35-2341-C758D57B726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6625AE9-4C8F-FB1B-5396-584294D09462}"/>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6" name="Footer Placeholder 5">
            <a:extLst>
              <a:ext uri="{FF2B5EF4-FFF2-40B4-BE49-F238E27FC236}">
                <a16:creationId xmlns:a16="http://schemas.microsoft.com/office/drawing/2014/main" id="{9E33F062-B510-7278-5591-425D099448F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28ACC3F-451F-921B-DB4C-C98B16E813EE}"/>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139485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15670-90C6-CAE6-3907-BC9B8A748D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5C3568E-AED6-F8BF-D8CB-8813FE1BB3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64A7E51-62B1-DA5D-7837-F13F0BF111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84CEB65-0E08-E735-B137-B82FD3693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4B071E-F1BD-9403-F9E7-C8E42719C9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9EBD37-CB01-A34C-0BF3-F5E51FEEBAD3}"/>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8" name="Footer Placeholder 7">
            <a:extLst>
              <a:ext uri="{FF2B5EF4-FFF2-40B4-BE49-F238E27FC236}">
                <a16:creationId xmlns:a16="http://schemas.microsoft.com/office/drawing/2014/main" id="{3E369CDA-04D1-0BA9-4AAE-8191F13DC1C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60C3A92-0601-0D53-8B09-47AD479692E1}"/>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297018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49D8-3AC0-1CD2-73C7-95B03EA34F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D3F2E8-4098-402C-557A-DDA7A49E2E00}"/>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4" name="Footer Placeholder 3">
            <a:extLst>
              <a:ext uri="{FF2B5EF4-FFF2-40B4-BE49-F238E27FC236}">
                <a16:creationId xmlns:a16="http://schemas.microsoft.com/office/drawing/2014/main" id="{383DA8B5-C932-78DA-8F69-EC19452E06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587AB10-7475-A961-4BF6-B83AE1D20B5C}"/>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3487614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65D33D-804D-8E3C-CE0A-2E0C122D29A2}"/>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3" name="Footer Placeholder 2">
            <a:extLst>
              <a:ext uri="{FF2B5EF4-FFF2-40B4-BE49-F238E27FC236}">
                <a16:creationId xmlns:a16="http://schemas.microsoft.com/office/drawing/2014/main" id="{E3D527D0-67F0-94CC-BC2B-48E0747E844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9628AB-DC02-DF8A-CEEE-B3278D5A15B5}"/>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312666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CE95E-6D6F-F91D-3BA9-2CB0C44CCC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7E81BE2-77E2-C7B0-C191-D03D6F5C47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EFDD253-D4AE-1BBB-19B9-7F7721A03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B4977C-76AB-460C-7579-AA370978D0A8}"/>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6" name="Footer Placeholder 5">
            <a:extLst>
              <a:ext uri="{FF2B5EF4-FFF2-40B4-BE49-F238E27FC236}">
                <a16:creationId xmlns:a16="http://schemas.microsoft.com/office/drawing/2014/main" id="{B185DD9A-7FFD-64D7-62ED-D0C71B1CB7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2B524F2-5C89-9456-AFA1-F8548E78DCD5}"/>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2871115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0CD9-FAA5-B791-7FFB-F10F3DC42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38CA0C9-C3E0-E4CC-025C-7A4884875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F529BE1-6816-ACB1-31D0-564B52FFB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D9530E-4D82-7178-7F0D-38538AEC0941}"/>
              </a:ext>
            </a:extLst>
          </p:cNvPr>
          <p:cNvSpPr>
            <a:spLocks noGrp="1"/>
          </p:cNvSpPr>
          <p:nvPr>
            <p:ph type="dt" sz="half" idx="10"/>
          </p:nvPr>
        </p:nvSpPr>
        <p:spPr/>
        <p:txBody>
          <a:bodyPr/>
          <a:lstStyle/>
          <a:p>
            <a:fld id="{1A27738F-6542-47E8-AA0D-F1415AE5B518}" type="datetimeFigureOut">
              <a:rPr lang="en-IN" smtClean="0"/>
              <a:t>27-06-2025</a:t>
            </a:fld>
            <a:endParaRPr lang="en-IN"/>
          </a:p>
        </p:txBody>
      </p:sp>
      <p:sp>
        <p:nvSpPr>
          <p:cNvPr id="6" name="Footer Placeholder 5">
            <a:extLst>
              <a:ext uri="{FF2B5EF4-FFF2-40B4-BE49-F238E27FC236}">
                <a16:creationId xmlns:a16="http://schemas.microsoft.com/office/drawing/2014/main" id="{954AD464-0385-CF71-2255-55D90C3A99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56474A-EDC4-DC49-0C95-D6D32B000763}"/>
              </a:ext>
            </a:extLst>
          </p:cNvPr>
          <p:cNvSpPr>
            <a:spLocks noGrp="1"/>
          </p:cNvSpPr>
          <p:nvPr>
            <p:ph type="sldNum" sz="quarter" idx="12"/>
          </p:nvPr>
        </p:nvSpPr>
        <p:spPr/>
        <p:txBody>
          <a:bodyPr/>
          <a:lstStyle/>
          <a:p>
            <a:fld id="{19C36339-9075-4B6A-AAAA-90C3991A5282}" type="slidenum">
              <a:rPr lang="en-IN" smtClean="0"/>
              <a:t>‹#›</a:t>
            </a:fld>
            <a:endParaRPr lang="en-IN"/>
          </a:p>
        </p:txBody>
      </p:sp>
    </p:spTree>
    <p:extLst>
      <p:ext uri="{BB962C8B-B14F-4D97-AF65-F5344CB8AC3E}">
        <p14:creationId xmlns:p14="http://schemas.microsoft.com/office/powerpoint/2010/main" val="352171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B34E85-2E95-9072-6A1E-FB3387DF97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21E7B46-A0B7-0946-1D2A-107C19FBAA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A5EF82-D083-4F06-E11F-7E05796525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7738F-6542-47E8-AA0D-F1415AE5B518}" type="datetimeFigureOut">
              <a:rPr lang="en-IN" smtClean="0"/>
              <a:t>27-06-2025</a:t>
            </a:fld>
            <a:endParaRPr lang="en-IN"/>
          </a:p>
        </p:txBody>
      </p:sp>
      <p:sp>
        <p:nvSpPr>
          <p:cNvPr id="5" name="Footer Placeholder 4">
            <a:extLst>
              <a:ext uri="{FF2B5EF4-FFF2-40B4-BE49-F238E27FC236}">
                <a16:creationId xmlns:a16="http://schemas.microsoft.com/office/drawing/2014/main" id="{96EB8CF0-9FFE-1674-D46B-B15E02D203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A12DEDB-FD73-630A-688C-BD3AE82735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C36339-9075-4B6A-AAAA-90C3991A5282}" type="slidenum">
              <a:rPr lang="en-IN" smtClean="0"/>
              <a:t>‹#›</a:t>
            </a:fld>
            <a:endParaRPr lang="en-IN"/>
          </a:p>
        </p:txBody>
      </p:sp>
    </p:spTree>
    <p:extLst>
      <p:ext uri="{BB962C8B-B14F-4D97-AF65-F5344CB8AC3E}">
        <p14:creationId xmlns:p14="http://schemas.microsoft.com/office/powerpoint/2010/main" val="683492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09DB8F6-6999-9DA6-4646-143069FF1D91}"/>
              </a:ext>
            </a:extLst>
          </p:cNvPr>
          <p:cNvSpPr txBox="1"/>
          <p:nvPr/>
        </p:nvSpPr>
        <p:spPr>
          <a:xfrm>
            <a:off x="329267" y="179851"/>
            <a:ext cx="7821201" cy="2308324"/>
          </a:xfrm>
          <a:prstGeom prst="rect">
            <a:avLst/>
          </a:prstGeom>
          <a:noFill/>
        </p:spPr>
        <p:txBody>
          <a:bodyPr wrap="square">
            <a:spAutoFit/>
          </a:bodyPr>
          <a:lstStyle/>
          <a:p>
            <a:pPr>
              <a:buNone/>
            </a:pPr>
            <a:r>
              <a:rPr lang="en-US" sz="3600" b="1" dirty="0"/>
              <a:t>Define Problem Statements</a:t>
            </a:r>
          </a:p>
          <a:p>
            <a:pPr>
              <a:buNone/>
            </a:pPr>
            <a:endParaRPr lang="en-US" sz="3600" b="1" dirty="0"/>
          </a:p>
          <a:p>
            <a:r>
              <a:rPr lang="en-US" b="1" dirty="0"/>
              <a:t>Date:</a:t>
            </a:r>
            <a:r>
              <a:rPr lang="en-US" dirty="0"/>
              <a:t> 31 January 2025</a:t>
            </a:r>
            <a:br>
              <a:rPr lang="en-US" dirty="0"/>
            </a:br>
            <a:r>
              <a:rPr lang="en-US" b="1" dirty="0"/>
              <a:t>Team ID:</a:t>
            </a:r>
            <a:r>
              <a:rPr lang="en-IN" dirty="0"/>
              <a:t> LTVIP2025TMID28553</a:t>
            </a:r>
            <a:br>
              <a:rPr lang="en-US" dirty="0"/>
            </a:br>
            <a:r>
              <a:rPr lang="en-US" b="1" dirty="0"/>
              <a:t>Project Name:</a:t>
            </a:r>
            <a:r>
              <a:rPr lang="en-US" dirty="0"/>
              <a:t> Streamlining Ticket Assignment for Efficient Support Operations</a:t>
            </a:r>
            <a:br>
              <a:rPr lang="en-US" dirty="0"/>
            </a:br>
            <a:r>
              <a:rPr lang="en-US" b="1" dirty="0"/>
              <a:t>Maximum Marks:</a:t>
            </a:r>
            <a:r>
              <a:rPr lang="en-US" dirty="0"/>
              <a:t> 2 Marks</a:t>
            </a:r>
          </a:p>
        </p:txBody>
      </p:sp>
      <p:sp>
        <p:nvSpPr>
          <p:cNvPr id="7" name="TextBox 6">
            <a:extLst>
              <a:ext uri="{FF2B5EF4-FFF2-40B4-BE49-F238E27FC236}">
                <a16:creationId xmlns:a16="http://schemas.microsoft.com/office/drawing/2014/main" id="{9D02E8F3-3F02-801E-ACA1-7540272AA394}"/>
              </a:ext>
            </a:extLst>
          </p:cNvPr>
          <p:cNvSpPr txBox="1"/>
          <p:nvPr/>
        </p:nvSpPr>
        <p:spPr>
          <a:xfrm>
            <a:off x="348144" y="3182782"/>
            <a:ext cx="8789564" cy="2400657"/>
          </a:xfrm>
          <a:prstGeom prst="rect">
            <a:avLst/>
          </a:prstGeom>
          <a:noFill/>
        </p:spPr>
        <p:txBody>
          <a:bodyPr wrap="square">
            <a:spAutoFit/>
          </a:bodyPr>
          <a:lstStyle/>
          <a:p>
            <a:pPr marL="342900" indent="-342900">
              <a:buFont typeface="Wingdings" panose="05000000000000000000" pitchFamily="2" charset="2"/>
              <a:buChar char="q"/>
            </a:pPr>
            <a:r>
              <a:rPr lang="en-US" sz="2400" b="1" dirty="0"/>
              <a:t>Customer Problem Statement Template</a:t>
            </a:r>
          </a:p>
          <a:p>
            <a:pPr>
              <a:buNone/>
            </a:pPr>
            <a:r>
              <a:rPr lang="en-US" dirty="0"/>
              <a:t>Create a problem statement to understand your customer's point of view. The Customer Problem Statement template helps you focus on what matters to create experiences people will love.</a:t>
            </a:r>
          </a:p>
          <a:p>
            <a:r>
              <a:rPr lang="en-US" dirty="0"/>
              <a:t>A well-articulated customer problem statement allows you and your team to find the ideal solution for the challenges your customers face. Throughout the process, you’ll also be able to empathize with your customers, which helps you better understand how they perceive your product or service.</a:t>
            </a:r>
          </a:p>
        </p:txBody>
      </p:sp>
    </p:spTree>
    <p:extLst>
      <p:ext uri="{BB962C8B-B14F-4D97-AF65-F5344CB8AC3E}">
        <p14:creationId xmlns:p14="http://schemas.microsoft.com/office/powerpoint/2010/main" val="298843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ED57BC-C11D-5023-A814-31B9C2ABE9EE}"/>
              </a:ext>
            </a:extLst>
          </p:cNvPr>
          <p:cNvSpPr txBox="1"/>
          <p:nvPr/>
        </p:nvSpPr>
        <p:spPr>
          <a:xfrm>
            <a:off x="511729" y="654341"/>
            <a:ext cx="8688897" cy="1908215"/>
          </a:xfrm>
          <a:prstGeom prst="rect">
            <a:avLst/>
          </a:prstGeom>
          <a:noFill/>
        </p:spPr>
        <p:txBody>
          <a:bodyPr wrap="square">
            <a:spAutoFit/>
          </a:bodyPr>
          <a:lstStyle/>
          <a:p>
            <a:pPr marL="342900" indent="-342900">
              <a:buFont typeface="Courier New" panose="02070309020205020404" pitchFamily="49" charset="0"/>
              <a:buChar char="o"/>
            </a:pPr>
            <a:r>
              <a:rPr lang="en-US" sz="2400" b="1" dirty="0"/>
              <a:t>Person-1</a:t>
            </a:r>
          </a:p>
          <a:p>
            <a:pPr>
              <a:buFont typeface="Arial" panose="020B0604020202020204" pitchFamily="34" charset="0"/>
              <a:buChar char="•"/>
            </a:pPr>
            <a:r>
              <a:rPr lang="en-US" b="1" dirty="0"/>
              <a:t>I am:</a:t>
            </a:r>
            <a:r>
              <a:rPr lang="en-US" dirty="0"/>
              <a:t> an IT support agent</a:t>
            </a:r>
          </a:p>
          <a:p>
            <a:pPr>
              <a:buFont typeface="Arial" panose="020B0604020202020204" pitchFamily="34" charset="0"/>
              <a:buChar char="•"/>
            </a:pPr>
            <a:r>
              <a:rPr lang="en-US" b="1" dirty="0"/>
              <a:t>I'm trying to:</a:t>
            </a:r>
            <a:r>
              <a:rPr lang="en-US" dirty="0"/>
              <a:t> resolve incoming issues efficiently</a:t>
            </a:r>
          </a:p>
          <a:p>
            <a:pPr>
              <a:buFont typeface="Arial" panose="020B0604020202020204" pitchFamily="34" charset="0"/>
              <a:buChar char="•"/>
            </a:pPr>
            <a:r>
              <a:rPr lang="en-US" b="1" dirty="0"/>
              <a:t>But:</a:t>
            </a:r>
            <a:r>
              <a:rPr lang="en-US" dirty="0"/>
              <a:t> the manual ticket assignment process is slow and error-prone</a:t>
            </a:r>
          </a:p>
          <a:p>
            <a:pPr>
              <a:buFont typeface="Arial" panose="020B0604020202020204" pitchFamily="34" charset="0"/>
              <a:buChar char="•"/>
            </a:pPr>
            <a:r>
              <a:rPr lang="en-US" b="1" dirty="0"/>
              <a:t>Because:</a:t>
            </a:r>
            <a:r>
              <a:rPr lang="en-US" dirty="0"/>
              <a:t> there is no automation or intelligent routing in place</a:t>
            </a:r>
          </a:p>
          <a:p>
            <a:pPr>
              <a:buFont typeface="Arial" panose="020B0604020202020204" pitchFamily="34" charset="0"/>
              <a:buChar char="•"/>
            </a:pPr>
            <a:r>
              <a:rPr lang="en-US" b="1" dirty="0"/>
              <a:t>Which makes me feel:</a:t>
            </a:r>
            <a:r>
              <a:rPr lang="en-US" dirty="0"/>
              <a:t> overwhelmed and frustrated</a:t>
            </a:r>
          </a:p>
        </p:txBody>
      </p:sp>
      <p:sp>
        <p:nvSpPr>
          <p:cNvPr id="5" name="TextBox 4">
            <a:extLst>
              <a:ext uri="{FF2B5EF4-FFF2-40B4-BE49-F238E27FC236}">
                <a16:creationId xmlns:a16="http://schemas.microsoft.com/office/drawing/2014/main" id="{6A1E8EDD-62C7-3AD5-3B7F-A8062FCF5A4A}"/>
              </a:ext>
            </a:extLst>
          </p:cNvPr>
          <p:cNvSpPr txBox="1"/>
          <p:nvPr/>
        </p:nvSpPr>
        <p:spPr>
          <a:xfrm>
            <a:off x="511729" y="2910980"/>
            <a:ext cx="8630174" cy="1846659"/>
          </a:xfrm>
          <a:prstGeom prst="rect">
            <a:avLst/>
          </a:prstGeom>
          <a:noFill/>
        </p:spPr>
        <p:txBody>
          <a:bodyPr wrap="square">
            <a:spAutoFit/>
          </a:bodyPr>
          <a:lstStyle/>
          <a:p>
            <a:pPr marL="342900" indent="-342900">
              <a:buFont typeface="Courier New" panose="02070309020205020404" pitchFamily="49" charset="0"/>
              <a:buChar char="o"/>
            </a:pPr>
            <a:r>
              <a:rPr lang="en-US" sz="2400" b="1" dirty="0"/>
              <a:t>Person-2</a:t>
            </a:r>
          </a:p>
          <a:p>
            <a:pPr>
              <a:buFont typeface="Arial" panose="020B0604020202020204" pitchFamily="34" charset="0"/>
              <a:buChar char="•"/>
            </a:pPr>
            <a:r>
              <a:rPr lang="en-US" b="1" dirty="0"/>
              <a:t>I am:</a:t>
            </a:r>
            <a:r>
              <a:rPr lang="en-US" dirty="0"/>
              <a:t> a service requester (employee)</a:t>
            </a:r>
          </a:p>
          <a:p>
            <a:pPr>
              <a:buFont typeface="Arial" panose="020B0604020202020204" pitchFamily="34" charset="0"/>
              <a:buChar char="•"/>
            </a:pPr>
            <a:r>
              <a:rPr lang="en-US" b="1" dirty="0"/>
              <a:t>I'm trying to:</a:t>
            </a:r>
            <a:r>
              <a:rPr lang="en-US" dirty="0"/>
              <a:t> get quick support for my IT issue</a:t>
            </a:r>
          </a:p>
          <a:p>
            <a:pPr>
              <a:buFont typeface="Arial" panose="020B0604020202020204" pitchFamily="34" charset="0"/>
              <a:buChar char="•"/>
            </a:pPr>
            <a:r>
              <a:rPr lang="en-US" b="1" dirty="0"/>
              <a:t>But:</a:t>
            </a:r>
            <a:r>
              <a:rPr lang="en-US" dirty="0"/>
              <a:t> my ticket often gets delayed or routed incorrectly</a:t>
            </a:r>
          </a:p>
          <a:p>
            <a:pPr>
              <a:buFont typeface="Arial" panose="020B0604020202020204" pitchFamily="34" charset="0"/>
              <a:buChar char="•"/>
            </a:pPr>
            <a:r>
              <a:rPr lang="en-US" b="1" dirty="0"/>
              <a:t>Because:</a:t>
            </a:r>
            <a:r>
              <a:rPr lang="en-US" dirty="0"/>
              <a:t> the support team uses a manual, inconsistent assignment method</a:t>
            </a:r>
          </a:p>
          <a:p>
            <a:pPr>
              <a:buFont typeface="Arial" panose="020B0604020202020204" pitchFamily="34" charset="0"/>
              <a:buChar char="•"/>
            </a:pPr>
            <a:r>
              <a:rPr lang="en-US" b="1" dirty="0"/>
              <a:t>Which makes me feel:</a:t>
            </a:r>
            <a:r>
              <a:rPr lang="en-US" dirty="0"/>
              <a:t> ignored and dissatisfied</a:t>
            </a:r>
          </a:p>
        </p:txBody>
      </p:sp>
    </p:spTree>
    <p:extLst>
      <p:ext uri="{BB962C8B-B14F-4D97-AF65-F5344CB8AC3E}">
        <p14:creationId xmlns:p14="http://schemas.microsoft.com/office/powerpoint/2010/main" val="25366890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210</Words>
  <Application>Microsoft Office PowerPoint</Application>
  <PresentationFormat>Widescreen</PresentationFormat>
  <Paragraphs>18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23P31A0458</dc:creator>
  <cp:lastModifiedBy>23P31A0458</cp:lastModifiedBy>
  <cp:revision>3</cp:revision>
  <dcterms:created xsi:type="dcterms:W3CDTF">2025-06-26T10:40:05Z</dcterms:created>
  <dcterms:modified xsi:type="dcterms:W3CDTF">2025-06-27T05:03:39Z</dcterms:modified>
</cp:coreProperties>
</file>