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D9CA-4BED-0D83-E8E6-3CD6573F1B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5D307F-83BE-4E1E-9CD6-46B5677222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AFFA1F-3570-27B5-C2D4-3286A172912F}"/>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5" name="Footer Placeholder 4">
            <a:extLst>
              <a:ext uri="{FF2B5EF4-FFF2-40B4-BE49-F238E27FC236}">
                <a16:creationId xmlns:a16="http://schemas.microsoft.com/office/drawing/2014/main" id="{43361E7E-9CD1-3DB6-E43B-47782C3913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F92AB9-A7B7-D65A-1E5B-908FEE2CA3B3}"/>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1032790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1D11D-3368-7303-F786-D6282FF244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931F7E-A44F-29CA-FBA5-78919B90D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7638F-3DD7-9403-1EB7-2380D541A653}"/>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5" name="Footer Placeholder 4">
            <a:extLst>
              <a:ext uri="{FF2B5EF4-FFF2-40B4-BE49-F238E27FC236}">
                <a16:creationId xmlns:a16="http://schemas.microsoft.com/office/drawing/2014/main" id="{464A651A-E498-DC50-D735-40C5A78C14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8EE00-D69C-84CF-C177-A1665C544078}"/>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2868087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CBB0D-47D9-0A2E-F7FA-477D099D26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26119A-C13B-60EE-016B-9A560AE901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811C8-52ED-8DF2-86D8-6DB1612B77A8}"/>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5" name="Footer Placeholder 4">
            <a:extLst>
              <a:ext uri="{FF2B5EF4-FFF2-40B4-BE49-F238E27FC236}">
                <a16:creationId xmlns:a16="http://schemas.microsoft.com/office/drawing/2014/main" id="{65C83EC0-5EF5-DE4F-ACBA-E3178AE92C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A0768-67EC-BAFB-A9E9-0B4B7B330A0B}"/>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3863251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B3AE-9BD0-67FE-1D2A-D86064A82A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BFB0F8-E0D2-0E7B-D36C-30F849A638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949134-958F-179E-0279-833E68889E1C}"/>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5" name="Footer Placeholder 4">
            <a:extLst>
              <a:ext uri="{FF2B5EF4-FFF2-40B4-BE49-F238E27FC236}">
                <a16:creationId xmlns:a16="http://schemas.microsoft.com/office/drawing/2014/main" id="{35E9C034-C430-2210-45B8-13D8B2D641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23898C-BE73-FEB7-88D1-024DE88D563A}"/>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3884122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4DE4-934C-9B16-7246-EE034386A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42925C-6CCB-C874-FA3D-CECAE29A02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BE55C-ED4F-4F20-3DAE-E7AE9224F253}"/>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5" name="Footer Placeholder 4">
            <a:extLst>
              <a:ext uri="{FF2B5EF4-FFF2-40B4-BE49-F238E27FC236}">
                <a16:creationId xmlns:a16="http://schemas.microsoft.com/office/drawing/2014/main" id="{99800E5A-C835-EC6F-530B-4AF687795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65FA17-65A4-A671-1E3B-F8B74B9870AC}"/>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231113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67D44-B84A-F2FE-7998-0EFDF2D731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DD1601-BDDF-55BF-C4C6-83DF34A313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27C45A-26C6-0DF0-70D4-2648DE613D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91A561-8CB9-77E7-D6D7-37A42F882540}"/>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6" name="Footer Placeholder 5">
            <a:extLst>
              <a:ext uri="{FF2B5EF4-FFF2-40B4-BE49-F238E27FC236}">
                <a16:creationId xmlns:a16="http://schemas.microsoft.com/office/drawing/2014/main" id="{3A7BC3AC-A906-D122-BE86-B7F7392676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E5F898-ED2A-B8A0-6FF9-64C89686FC12}"/>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398196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67B2F-A687-18C0-B2F5-10E0D57E71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9C0A72-E28F-43F2-20BE-8D76AAB3C2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B9AE6-B1B1-C1DA-782F-5519A563AD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1AF0E3-50DA-C1F9-FB6C-CFBF1B2F0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77BEAF-4D17-66F7-D0EF-D92629756F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87D854-95FA-F4C4-E4E1-748F14926D32}"/>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8" name="Footer Placeholder 7">
            <a:extLst>
              <a:ext uri="{FF2B5EF4-FFF2-40B4-BE49-F238E27FC236}">
                <a16:creationId xmlns:a16="http://schemas.microsoft.com/office/drawing/2014/main" id="{900DE8A1-F874-40A2-FD74-E07B2A7826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4B104-B49F-97F2-D1EE-7E6C3E791A2A}"/>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597526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C67F-0B43-9590-8D3D-A1CCAD5753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C10F06-BF15-27B7-EA0A-F1D6376659D9}"/>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4" name="Footer Placeholder 3">
            <a:extLst>
              <a:ext uri="{FF2B5EF4-FFF2-40B4-BE49-F238E27FC236}">
                <a16:creationId xmlns:a16="http://schemas.microsoft.com/office/drawing/2014/main" id="{D2A1D209-B14F-D2FD-1302-385A2DADC3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D52C388-FE04-3251-E9A2-B0FE0DC45133}"/>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890050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52399-78CC-97CC-3385-9F91E4654E44}"/>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3" name="Footer Placeholder 2">
            <a:extLst>
              <a:ext uri="{FF2B5EF4-FFF2-40B4-BE49-F238E27FC236}">
                <a16:creationId xmlns:a16="http://schemas.microsoft.com/office/drawing/2014/main" id="{12748D92-E7F7-DA33-D352-FDAAB82423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6D4C6B-C56B-193E-23EA-B3C2722E4693}"/>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3737995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F6DFE-B6C0-FBF2-549B-FD185A2EA6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740EE6-3463-57AB-71BC-E6CF6EDA72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5B2794-7E87-688F-309B-A3422EC9A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3A1C1-579A-9E3B-514D-F20207421074}"/>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6" name="Footer Placeholder 5">
            <a:extLst>
              <a:ext uri="{FF2B5EF4-FFF2-40B4-BE49-F238E27FC236}">
                <a16:creationId xmlns:a16="http://schemas.microsoft.com/office/drawing/2014/main" id="{01D84521-A652-442C-5C66-861CDB6079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7BD048-B0AF-9DD5-B9E6-18624C2826A2}"/>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11123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A9F2-992B-EFDF-7CB3-3D822F248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A57534-C21D-F11A-37E6-F1A224D13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15F4A6-756F-A1A3-09B2-94FACA376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A4623-1A95-AA25-0405-438BDC73963E}"/>
              </a:ext>
            </a:extLst>
          </p:cNvPr>
          <p:cNvSpPr>
            <a:spLocks noGrp="1"/>
          </p:cNvSpPr>
          <p:nvPr>
            <p:ph type="dt" sz="half" idx="10"/>
          </p:nvPr>
        </p:nvSpPr>
        <p:spPr/>
        <p:txBody>
          <a:bodyPr/>
          <a:lstStyle/>
          <a:p>
            <a:fld id="{F5160891-1310-424C-AE86-7C0B1F19104F}" type="datetimeFigureOut">
              <a:rPr lang="en-IN" smtClean="0"/>
              <a:t>27-06-2025</a:t>
            </a:fld>
            <a:endParaRPr lang="en-IN"/>
          </a:p>
        </p:txBody>
      </p:sp>
      <p:sp>
        <p:nvSpPr>
          <p:cNvPr id="6" name="Footer Placeholder 5">
            <a:extLst>
              <a:ext uri="{FF2B5EF4-FFF2-40B4-BE49-F238E27FC236}">
                <a16:creationId xmlns:a16="http://schemas.microsoft.com/office/drawing/2014/main" id="{DF670F32-4FE0-78E7-AE69-6E59ED7E71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95ACF3-B17C-DBB4-6AA3-16E41D366AE6}"/>
              </a:ext>
            </a:extLst>
          </p:cNvPr>
          <p:cNvSpPr>
            <a:spLocks noGrp="1"/>
          </p:cNvSpPr>
          <p:nvPr>
            <p:ph type="sldNum" sz="quarter" idx="12"/>
          </p:nvPr>
        </p:nvSpPr>
        <p:spPr/>
        <p:txBody>
          <a:bodyPr/>
          <a:lstStyle/>
          <a:p>
            <a:fld id="{B92D1B51-71A2-4CC6-BAC1-8D0FEED9F50C}" type="slidenum">
              <a:rPr lang="en-IN" smtClean="0"/>
              <a:t>‹#›</a:t>
            </a:fld>
            <a:endParaRPr lang="en-IN"/>
          </a:p>
        </p:txBody>
      </p:sp>
    </p:spTree>
    <p:extLst>
      <p:ext uri="{BB962C8B-B14F-4D97-AF65-F5344CB8AC3E}">
        <p14:creationId xmlns:p14="http://schemas.microsoft.com/office/powerpoint/2010/main" val="468216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77366-9FC1-1F94-68B5-E05B5DFF68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B6393A-8CBB-C2A1-B309-BB4015DBB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091441-1B06-8484-8339-03AF326D4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60891-1310-424C-AE86-7C0B1F19104F}" type="datetimeFigureOut">
              <a:rPr lang="en-IN" smtClean="0"/>
              <a:t>27-06-2025</a:t>
            </a:fld>
            <a:endParaRPr lang="en-IN"/>
          </a:p>
        </p:txBody>
      </p:sp>
      <p:sp>
        <p:nvSpPr>
          <p:cNvPr id="5" name="Footer Placeholder 4">
            <a:extLst>
              <a:ext uri="{FF2B5EF4-FFF2-40B4-BE49-F238E27FC236}">
                <a16:creationId xmlns:a16="http://schemas.microsoft.com/office/drawing/2014/main" id="{30B8917C-C4D1-F5DB-06F6-25BCBC910D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9B53638-FAA1-56E3-49C2-DCE7E504E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D1B51-71A2-4CC6-BAC1-8D0FEED9F50C}" type="slidenum">
              <a:rPr lang="en-IN" smtClean="0"/>
              <a:t>‹#›</a:t>
            </a:fld>
            <a:endParaRPr lang="en-IN"/>
          </a:p>
        </p:txBody>
      </p:sp>
    </p:spTree>
    <p:extLst>
      <p:ext uri="{BB962C8B-B14F-4D97-AF65-F5344CB8AC3E}">
        <p14:creationId xmlns:p14="http://schemas.microsoft.com/office/powerpoint/2010/main" val="132922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9FDBC5-81F4-9EE3-85EE-405D0E86D6C2}"/>
              </a:ext>
            </a:extLst>
          </p:cNvPr>
          <p:cNvSpPr txBox="1"/>
          <p:nvPr/>
        </p:nvSpPr>
        <p:spPr>
          <a:xfrm>
            <a:off x="897622" y="410953"/>
            <a:ext cx="6549703" cy="523220"/>
          </a:xfrm>
          <a:prstGeom prst="rect">
            <a:avLst/>
          </a:prstGeom>
          <a:noFill/>
        </p:spPr>
        <p:txBody>
          <a:bodyPr wrap="square">
            <a:spAutoFit/>
          </a:bodyPr>
          <a:lstStyle/>
          <a:p>
            <a:r>
              <a:rPr lang="en-IN" sz="2800" dirty="0"/>
              <a:t>Data Flow Diagram &amp; User Stories</a:t>
            </a:r>
          </a:p>
        </p:txBody>
      </p:sp>
      <p:sp>
        <p:nvSpPr>
          <p:cNvPr id="7" name="Rectangle 2">
            <a:extLst>
              <a:ext uri="{FF2B5EF4-FFF2-40B4-BE49-F238E27FC236}">
                <a16:creationId xmlns:a16="http://schemas.microsoft.com/office/drawing/2014/main" id="{79C7ABAD-AC52-FC8A-318C-ABCCBE9918F7}"/>
              </a:ext>
            </a:extLst>
          </p:cNvPr>
          <p:cNvSpPr>
            <a:spLocks noChangeArrowheads="1"/>
          </p:cNvSpPr>
          <p:nvPr/>
        </p:nvSpPr>
        <p:spPr bwMode="auto">
          <a:xfrm>
            <a:off x="545284" y="1195779"/>
            <a:ext cx="12414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Date:</a:t>
            </a:r>
            <a:r>
              <a:rPr kumimoji="0" lang="en-US" altLang="en-US" sz="1800" b="0" i="0" u="none" strike="noStrike" cap="none" normalizeH="0" baseline="0" dirty="0">
                <a:ln>
                  <a:noFill/>
                </a:ln>
                <a:solidFill>
                  <a:schemeClr val="tx1"/>
                </a:solidFill>
                <a:effectLst/>
                <a:latin typeface="Arial" panose="020B0604020202020204" pitchFamily="34" charset="0"/>
              </a:rPr>
              <a:t> 31 January 2025 </a:t>
            </a:r>
          </a:p>
          <a:p>
            <a:pPr lvl="0"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Team ID:</a:t>
            </a:r>
            <a:r>
              <a:rPr lang="en-IN" dirty="0"/>
              <a:t> LTVIP2025TMID28553</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Name:</a:t>
            </a:r>
            <a:r>
              <a:rPr kumimoji="0" lang="en-US" altLang="en-US" sz="1800" b="0" i="0" u="none" strike="noStrike" cap="none" normalizeH="0" baseline="0" dirty="0">
                <a:ln>
                  <a:noFill/>
                </a:ln>
                <a:solidFill>
                  <a:schemeClr val="tx1"/>
                </a:solidFill>
                <a:effectLst/>
                <a:latin typeface="Arial" panose="020B0604020202020204" pitchFamily="34" charset="0"/>
              </a:rPr>
              <a:t> Streamlining Ticket Assignment for Efficient Support Operations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Maximum Marks:</a:t>
            </a:r>
            <a:r>
              <a:rPr kumimoji="0" lang="en-US" altLang="en-US" sz="1800" b="0" i="0" u="none" strike="noStrike" cap="none" normalizeH="0" baseline="0" dirty="0">
                <a:ln>
                  <a:noFill/>
                </a:ln>
                <a:solidFill>
                  <a:schemeClr val="tx1"/>
                </a:solidFill>
                <a:effectLst/>
                <a:latin typeface="Arial" panose="020B0604020202020204" pitchFamily="34" charset="0"/>
              </a:rPr>
              <a:t> 4 Marks </a:t>
            </a:r>
          </a:p>
        </p:txBody>
      </p:sp>
      <p:sp>
        <p:nvSpPr>
          <p:cNvPr id="9" name="TextBox 8">
            <a:extLst>
              <a:ext uri="{FF2B5EF4-FFF2-40B4-BE49-F238E27FC236}">
                <a16:creationId xmlns:a16="http://schemas.microsoft.com/office/drawing/2014/main" id="{C8D3AE86-F2B6-B4C9-1DCF-5629945DC242}"/>
              </a:ext>
            </a:extLst>
          </p:cNvPr>
          <p:cNvSpPr txBox="1"/>
          <p:nvPr/>
        </p:nvSpPr>
        <p:spPr>
          <a:xfrm>
            <a:off x="545284" y="2734217"/>
            <a:ext cx="5838738" cy="2308324"/>
          </a:xfrm>
          <a:prstGeom prst="rect">
            <a:avLst/>
          </a:prstGeom>
          <a:noFill/>
        </p:spPr>
        <p:txBody>
          <a:bodyPr wrap="square">
            <a:spAutoFit/>
          </a:bodyPr>
          <a:lstStyle/>
          <a:p>
            <a:pPr>
              <a:buNone/>
            </a:pPr>
            <a:r>
              <a:rPr lang="en-US" b="1" dirty="0"/>
              <a:t>Data Flow Diagrams</a:t>
            </a:r>
          </a:p>
          <a:p>
            <a:r>
              <a:rPr lang="en-US" dirty="0"/>
              <a:t>A Data Flow Diagram (DFD) is a visual representation of how data flows through a system. For this project, the DFD shows how a user creates a ticket, how it's processed and routed by the ServiceNow system, and how agents handle and resolve it. The diagram captures data inputs, processing steps, storage (ticket DB), and outputs such as notifications or resolution logs.</a:t>
            </a:r>
          </a:p>
        </p:txBody>
      </p:sp>
      <p:pic>
        <p:nvPicPr>
          <p:cNvPr id="11" name="Picture 10">
            <a:extLst>
              <a:ext uri="{FF2B5EF4-FFF2-40B4-BE49-F238E27FC236}">
                <a16:creationId xmlns:a16="http://schemas.microsoft.com/office/drawing/2014/main" id="{935E63BA-BE8D-1F6F-3906-C813DCB0D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4022" y="2323750"/>
            <a:ext cx="5428556" cy="4159524"/>
          </a:xfrm>
          <a:prstGeom prst="rect">
            <a:avLst/>
          </a:prstGeom>
        </p:spPr>
      </p:pic>
    </p:spTree>
    <p:extLst>
      <p:ext uri="{BB962C8B-B14F-4D97-AF65-F5344CB8AC3E}">
        <p14:creationId xmlns:p14="http://schemas.microsoft.com/office/powerpoint/2010/main" val="274174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612E04-D485-06C0-57D0-0A0FE2157113}"/>
              </a:ext>
            </a:extLst>
          </p:cNvPr>
          <p:cNvSpPr txBox="1"/>
          <p:nvPr/>
        </p:nvSpPr>
        <p:spPr>
          <a:xfrm>
            <a:off x="755009" y="654341"/>
            <a:ext cx="8386894" cy="523220"/>
          </a:xfrm>
          <a:prstGeom prst="rect">
            <a:avLst/>
          </a:prstGeom>
          <a:noFill/>
        </p:spPr>
        <p:txBody>
          <a:bodyPr wrap="square">
            <a:spAutoFit/>
          </a:bodyPr>
          <a:lstStyle/>
          <a:p>
            <a:r>
              <a:rPr lang="en-IN" sz="2800" dirty="0"/>
              <a:t>User Stories</a:t>
            </a:r>
          </a:p>
        </p:txBody>
      </p:sp>
      <p:graphicFrame>
        <p:nvGraphicFramePr>
          <p:cNvPr id="5" name="Table 4">
            <a:extLst>
              <a:ext uri="{FF2B5EF4-FFF2-40B4-BE49-F238E27FC236}">
                <a16:creationId xmlns:a16="http://schemas.microsoft.com/office/drawing/2014/main" id="{04349329-4021-5F37-B7BA-1034040D7130}"/>
              </a:ext>
            </a:extLst>
          </p:cNvPr>
          <p:cNvGraphicFramePr>
            <a:graphicFrameLocks noGrp="1"/>
          </p:cNvGraphicFramePr>
          <p:nvPr>
            <p:extLst>
              <p:ext uri="{D42A27DB-BD31-4B8C-83A1-F6EECF244321}">
                <p14:modId xmlns:p14="http://schemas.microsoft.com/office/powerpoint/2010/main" val="659529631"/>
              </p:ext>
            </p:extLst>
          </p:nvPr>
        </p:nvGraphicFramePr>
        <p:xfrm>
          <a:off x="897622" y="1342239"/>
          <a:ext cx="9368412" cy="4834723"/>
        </p:xfrm>
        <a:graphic>
          <a:graphicData uri="http://schemas.openxmlformats.org/drawingml/2006/table">
            <a:tbl>
              <a:tblPr/>
              <a:tblGrid>
                <a:gridCol w="1561402">
                  <a:extLst>
                    <a:ext uri="{9D8B030D-6E8A-4147-A177-3AD203B41FA5}">
                      <a16:colId xmlns:a16="http://schemas.microsoft.com/office/drawing/2014/main" val="75807947"/>
                    </a:ext>
                  </a:extLst>
                </a:gridCol>
                <a:gridCol w="1561402">
                  <a:extLst>
                    <a:ext uri="{9D8B030D-6E8A-4147-A177-3AD203B41FA5}">
                      <a16:colId xmlns:a16="http://schemas.microsoft.com/office/drawing/2014/main" val="638865601"/>
                    </a:ext>
                  </a:extLst>
                </a:gridCol>
                <a:gridCol w="1561402">
                  <a:extLst>
                    <a:ext uri="{9D8B030D-6E8A-4147-A177-3AD203B41FA5}">
                      <a16:colId xmlns:a16="http://schemas.microsoft.com/office/drawing/2014/main" val="4105994428"/>
                    </a:ext>
                  </a:extLst>
                </a:gridCol>
                <a:gridCol w="1561402">
                  <a:extLst>
                    <a:ext uri="{9D8B030D-6E8A-4147-A177-3AD203B41FA5}">
                      <a16:colId xmlns:a16="http://schemas.microsoft.com/office/drawing/2014/main" val="250286279"/>
                    </a:ext>
                  </a:extLst>
                </a:gridCol>
                <a:gridCol w="1561402">
                  <a:extLst>
                    <a:ext uri="{9D8B030D-6E8A-4147-A177-3AD203B41FA5}">
                      <a16:colId xmlns:a16="http://schemas.microsoft.com/office/drawing/2014/main" val="2935132458"/>
                    </a:ext>
                  </a:extLst>
                </a:gridCol>
                <a:gridCol w="1561402">
                  <a:extLst>
                    <a:ext uri="{9D8B030D-6E8A-4147-A177-3AD203B41FA5}">
                      <a16:colId xmlns:a16="http://schemas.microsoft.com/office/drawing/2014/main" val="1870159459"/>
                    </a:ext>
                  </a:extLst>
                </a:gridCol>
              </a:tblGrid>
              <a:tr h="564051">
                <a:tc>
                  <a:txBody>
                    <a:bodyPr/>
                    <a:lstStyle/>
                    <a:p>
                      <a:pPr>
                        <a:buNone/>
                      </a:pPr>
                      <a:r>
                        <a:rPr lang="en-IN" sz="1400"/>
                        <a:t>User Type</a:t>
                      </a:r>
                    </a:p>
                  </a:txBody>
                  <a:tcPr marL="72522" marR="72522" marT="36261" marB="36261" anchor="ctr">
                    <a:lnL>
                      <a:noFill/>
                    </a:lnL>
                    <a:lnR>
                      <a:noFill/>
                    </a:lnR>
                    <a:lnT>
                      <a:noFill/>
                    </a:lnT>
                    <a:lnB>
                      <a:noFill/>
                    </a:lnB>
                    <a:noFill/>
                  </a:tcPr>
                </a:tc>
                <a:tc>
                  <a:txBody>
                    <a:bodyPr/>
                    <a:lstStyle/>
                    <a:p>
                      <a:pPr>
                        <a:buNone/>
                      </a:pPr>
                      <a:r>
                        <a:rPr lang="en-IN" sz="1400"/>
                        <a:t>Functional Requirement</a:t>
                      </a:r>
                    </a:p>
                  </a:txBody>
                  <a:tcPr marL="72522" marR="72522" marT="36261" marB="36261" anchor="ctr">
                    <a:lnL>
                      <a:noFill/>
                    </a:lnL>
                    <a:lnR>
                      <a:noFill/>
                    </a:lnR>
                    <a:lnT>
                      <a:noFill/>
                    </a:lnT>
                    <a:lnB>
                      <a:noFill/>
                    </a:lnB>
                    <a:noFill/>
                  </a:tcPr>
                </a:tc>
                <a:tc>
                  <a:txBody>
                    <a:bodyPr/>
                    <a:lstStyle/>
                    <a:p>
                      <a:pPr>
                        <a:buNone/>
                      </a:pPr>
                      <a:r>
                        <a:rPr lang="en-IN" sz="1400"/>
                        <a:t>Story Number</a:t>
                      </a:r>
                    </a:p>
                  </a:txBody>
                  <a:tcPr marL="72522" marR="72522" marT="36261" marB="36261" anchor="ctr">
                    <a:lnL>
                      <a:noFill/>
                    </a:lnL>
                    <a:lnR>
                      <a:noFill/>
                    </a:lnR>
                    <a:lnT>
                      <a:noFill/>
                    </a:lnT>
                    <a:lnB>
                      <a:noFill/>
                    </a:lnB>
                    <a:noFill/>
                  </a:tcPr>
                </a:tc>
                <a:tc>
                  <a:txBody>
                    <a:bodyPr/>
                    <a:lstStyle/>
                    <a:p>
                      <a:pPr>
                        <a:buNone/>
                      </a:pPr>
                      <a:r>
                        <a:rPr lang="en-IN" sz="1400"/>
                        <a:t>User Story / Task</a:t>
                      </a:r>
                    </a:p>
                  </a:txBody>
                  <a:tcPr marL="72522" marR="72522" marT="36261" marB="36261" anchor="ctr">
                    <a:lnL>
                      <a:noFill/>
                    </a:lnL>
                    <a:lnR>
                      <a:noFill/>
                    </a:lnR>
                    <a:lnT>
                      <a:noFill/>
                    </a:lnT>
                    <a:lnB>
                      <a:noFill/>
                    </a:lnB>
                    <a:noFill/>
                  </a:tcPr>
                </a:tc>
                <a:tc>
                  <a:txBody>
                    <a:bodyPr/>
                    <a:lstStyle/>
                    <a:p>
                      <a:pPr>
                        <a:buNone/>
                      </a:pPr>
                      <a:r>
                        <a:rPr lang="en-IN" sz="1400"/>
                        <a:t>Acceptance Criteria</a:t>
                      </a:r>
                    </a:p>
                  </a:txBody>
                  <a:tcPr marL="72522" marR="72522" marT="36261" marB="36261" anchor="ctr">
                    <a:lnL>
                      <a:noFill/>
                    </a:lnL>
                    <a:lnR>
                      <a:noFill/>
                    </a:lnR>
                    <a:lnT>
                      <a:noFill/>
                    </a:lnT>
                    <a:lnB>
                      <a:noFill/>
                    </a:lnB>
                    <a:noFill/>
                  </a:tcPr>
                </a:tc>
                <a:tc>
                  <a:txBody>
                    <a:bodyPr/>
                    <a:lstStyle/>
                    <a:p>
                      <a:pPr>
                        <a:buNone/>
                      </a:pPr>
                      <a:r>
                        <a:rPr lang="en-IN" sz="1400"/>
                        <a:t>Priority</a:t>
                      </a:r>
                    </a:p>
                  </a:txBody>
                  <a:tcPr marL="72522" marR="72522" marT="36261" marB="36261" anchor="ctr">
                    <a:lnL>
                      <a:noFill/>
                    </a:lnL>
                    <a:lnR>
                      <a:noFill/>
                    </a:lnR>
                    <a:lnT>
                      <a:noFill/>
                    </a:lnT>
                    <a:lnB>
                      <a:noFill/>
                    </a:lnB>
                    <a:noFill/>
                  </a:tcPr>
                </a:tc>
                <a:extLst>
                  <a:ext uri="{0D108BD9-81ED-4DB2-BD59-A6C34878D82A}">
                    <a16:rowId xmlns:a16="http://schemas.microsoft.com/office/drawing/2014/main" val="1587107526"/>
                  </a:ext>
                </a:extLst>
              </a:tr>
              <a:tr h="805787">
                <a:tc>
                  <a:txBody>
                    <a:bodyPr/>
                    <a:lstStyle/>
                    <a:p>
                      <a:pPr>
                        <a:buNone/>
                      </a:pPr>
                      <a:r>
                        <a:rPr lang="en-IN" sz="1400"/>
                        <a:t>Employee</a:t>
                      </a:r>
                    </a:p>
                  </a:txBody>
                  <a:tcPr marL="72522" marR="72522" marT="36261" marB="36261" anchor="ctr">
                    <a:lnL>
                      <a:noFill/>
                    </a:lnL>
                    <a:lnR>
                      <a:noFill/>
                    </a:lnR>
                    <a:lnT>
                      <a:noFill/>
                    </a:lnT>
                    <a:lnB>
                      <a:noFill/>
                    </a:lnB>
                    <a:noFill/>
                  </a:tcPr>
                </a:tc>
                <a:tc>
                  <a:txBody>
                    <a:bodyPr/>
                    <a:lstStyle/>
                    <a:p>
                      <a:pPr>
                        <a:buNone/>
                      </a:pPr>
                      <a:r>
                        <a:rPr lang="en-IN" sz="1400"/>
                        <a:t>Ticket Submission</a:t>
                      </a:r>
                    </a:p>
                  </a:txBody>
                  <a:tcPr marL="72522" marR="72522" marT="36261" marB="36261" anchor="ctr">
                    <a:lnL>
                      <a:noFill/>
                    </a:lnL>
                    <a:lnR>
                      <a:noFill/>
                    </a:lnR>
                    <a:lnT>
                      <a:noFill/>
                    </a:lnT>
                    <a:lnB>
                      <a:noFill/>
                    </a:lnB>
                    <a:noFill/>
                  </a:tcPr>
                </a:tc>
                <a:tc>
                  <a:txBody>
                    <a:bodyPr/>
                    <a:lstStyle/>
                    <a:p>
                      <a:pPr>
                        <a:buNone/>
                      </a:pPr>
                      <a:r>
                        <a:rPr lang="en-IN" sz="1400"/>
                        <a:t>USN-1</a:t>
                      </a:r>
                    </a:p>
                  </a:txBody>
                  <a:tcPr marL="72522" marR="72522" marT="36261" marB="36261" anchor="ctr">
                    <a:lnL>
                      <a:noFill/>
                    </a:lnL>
                    <a:lnR>
                      <a:noFill/>
                    </a:lnR>
                    <a:lnT>
                      <a:noFill/>
                    </a:lnT>
                    <a:lnB>
                      <a:noFill/>
                    </a:lnB>
                    <a:noFill/>
                  </a:tcPr>
                </a:tc>
                <a:tc>
                  <a:txBody>
                    <a:bodyPr/>
                    <a:lstStyle/>
                    <a:p>
                      <a:pPr>
                        <a:buNone/>
                      </a:pPr>
                      <a:r>
                        <a:rPr lang="en-US" sz="1400"/>
                        <a:t>As a user, I can create a support ticket</a:t>
                      </a:r>
                    </a:p>
                  </a:txBody>
                  <a:tcPr marL="72522" marR="72522" marT="36261" marB="36261" anchor="ctr">
                    <a:lnL>
                      <a:noFill/>
                    </a:lnL>
                    <a:lnR>
                      <a:noFill/>
                    </a:lnR>
                    <a:lnT>
                      <a:noFill/>
                    </a:lnT>
                    <a:lnB>
                      <a:noFill/>
                    </a:lnB>
                    <a:noFill/>
                  </a:tcPr>
                </a:tc>
                <a:tc>
                  <a:txBody>
                    <a:bodyPr/>
                    <a:lstStyle/>
                    <a:p>
                      <a:pPr>
                        <a:buNone/>
                      </a:pPr>
                      <a:r>
                        <a:rPr lang="en-US" sz="1400"/>
                        <a:t>Ticket is logged and assigned</a:t>
                      </a:r>
                    </a:p>
                  </a:txBody>
                  <a:tcPr marL="72522" marR="72522" marT="36261" marB="36261" anchor="ctr">
                    <a:lnL>
                      <a:noFill/>
                    </a:lnL>
                    <a:lnR>
                      <a:noFill/>
                    </a:lnR>
                    <a:lnT>
                      <a:noFill/>
                    </a:lnT>
                    <a:lnB>
                      <a:noFill/>
                    </a:lnB>
                    <a:noFill/>
                  </a:tcPr>
                </a:tc>
                <a:tc>
                  <a:txBody>
                    <a:bodyPr/>
                    <a:lstStyle/>
                    <a:p>
                      <a:pPr>
                        <a:buNone/>
                      </a:pPr>
                      <a:r>
                        <a:rPr lang="en-IN" sz="1400"/>
                        <a:t>High</a:t>
                      </a:r>
                    </a:p>
                  </a:txBody>
                  <a:tcPr marL="72522" marR="72522" marT="36261" marB="36261" anchor="ctr">
                    <a:lnL>
                      <a:noFill/>
                    </a:lnL>
                    <a:lnR>
                      <a:noFill/>
                    </a:lnR>
                    <a:lnT>
                      <a:noFill/>
                    </a:lnT>
                    <a:lnB>
                      <a:noFill/>
                    </a:lnB>
                    <a:noFill/>
                  </a:tcPr>
                </a:tc>
                <a:extLst>
                  <a:ext uri="{0D108BD9-81ED-4DB2-BD59-A6C34878D82A}">
                    <a16:rowId xmlns:a16="http://schemas.microsoft.com/office/drawing/2014/main" val="3179144993"/>
                  </a:ext>
                </a:extLst>
              </a:tr>
              <a:tr h="805787">
                <a:tc>
                  <a:txBody>
                    <a:bodyPr/>
                    <a:lstStyle/>
                    <a:p>
                      <a:pPr>
                        <a:buNone/>
                      </a:pPr>
                      <a:r>
                        <a:rPr lang="en-IN" sz="1400"/>
                        <a:t>Employee</a:t>
                      </a:r>
                    </a:p>
                  </a:txBody>
                  <a:tcPr marL="72522" marR="72522" marT="36261" marB="36261" anchor="ctr">
                    <a:lnL>
                      <a:noFill/>
                    </a:lnL>
                    <a:lnR>
                      <a:noFill/>
                    </a:lnR>
                    <a:lnT>
                      <a:noFill/>
                    </a:lnT>
                    <a:lnB>
                      <a:noFill/>
                    </a:lnB>
                    <a:noFill/>
                  </a:tcPr>
                </a:tc>
                <a:tc>
                  <a:txBody>
                    <a:bodyPr/>
                    <a:lstStyle/>
                    <a:p>
                      <a:pPr>
                        <a:buNone/>
                      </a:pPr>
                      <a:r>
                        <a:rPr lang="en-IN" sz="1400"/>
                        <a:t>Status Tracking</a:t>
                      </a:r>
                    </a:p>
                  </a:txBody>
                  <a:tcPr marL="72522" marR="72522" marT="36261" marB="36261" anchor="ctr">
                    <a:lnL>
                      <a:noFill/>
                    </a:lnL>
                    <a:lnR>
                      <a:noFill/>
                    </a:lnR>
                    <a:lnT>
                      <a:noFill/>
                    </a:lnT>
                    <a:lnB>
                      <a:noFill/>
                    </a:lnB>
                    <a:noFill/>
                  </a:tcPr>
                </a:tc>
                <a:tc>
                  <a:txBody>
                    <a:bodyPr/>
                    <a:lstStyle/>
                    <a:p>
                      <a:pPr>
                        <a:buNone/>
                      </a:pPr>
                      <a:r>
                        <a:rPr lang="en-IN" sz="1400"/>
                        <a:t>USN-2</a:t>
                      </a:r>
                    </a:p>
                  </a:txBody>
                  <a:tcPr marL="72522" marR="72522" marT="36261" marB="36261" anchor="ctr">
                    <a:lnL>
                      <a:noFill/>
                    </a:lnL>
                    <a:lnR>
                      <a:noFill/>
                    </a:lnR>
                    <a:lnT>
                      <a:noFill/>
                    </a:lnT>
                    <a:lnB>
                      <a:noFill/>
                    </a:lnB>
                    <a:noFill/>
                  </a:tcPr>
                </a:tc>
                <a:tc>
                  <a:txBody>
                    <a:bodyPr/>
                    <a:lstStyle/>
                    <a:p>
                      <a:pPr>
                        <a:buNone/>
                      </a:pPr>
                      <a:r>
                        <a:rPr lang="en-US" sz="1400"/>
                        <a:t>As a user, I can track the ticket status</a:t>
                      </a:r>
                    </a:p>
                  </a:txBody>
                  <a:tcPr marL="72522" marR="72522" marT="36261" marB="36261" anchor="ctr">
                    <a:lnL>
                      <a:noFill/>
                    </a:lnL>
                    <a:lnR>
                      <a:noFill/>
                    </a:lnR>
                    <a:lnT>
                      <a:noFill/>
                    </a:lnT>
                    <a:lnB>
                      <a:noFill/>
                    </a:lnB>
                    <a:noFill/>
                  </a:tcPr>
                </a:tc>
                <a:tc>
                  <a:txBody>
                    <a:bodyPr/>
                    <a:lstStyle/>
                    <a:p>
                      <a:pPr>
                        <a:buNone/>
                      </a:pPr>
                      <a:r>
                        <a:rPr lang="en-US" sz="1400"/>
                        <a:t>Status is updated and visible</a:t>
                      </a:r>
                    </a:p>
                  </a:txBody>
                  <a:tcPr marL="72522" marR="72522" marT="36261" marB="36261" anchor="ctr">
                    <a:lnL>
                      <a:noFill/>
                    </a:lnL>
                    <a:lnR>
                      <a:noFill/>
                    </a:lnR>
                    <a:lnT>
                      <a:noFill/>
                    </a:lnT>
                    <a:lnB>
                      <a:noFill/>
                    </a:lnB>
                    <a:noFill/>
                  </a:tcPr>
                </a:tc>
                <a:tc>
                  <a:txBody>
                    <a:bodyPr/>
                    <a:lstStyle/>
                    <a:p>
                      <a:pPr>
                        <a:buNone/>
                      </a:pPr>
                      <a:r>
                        <a:rPr lang="en-IN" sz="1400"/>
                        <a:t>Medium</a:t>
                      </a:r>
                    </a:p>
                  </a:txBody>
                  <a:tcPr marL="72522" marR="72522" marT="36261" marB="36261" anchor="ctr">
                    <a:lnL>
                      <a:noFill/>
                    </a:lnL>
                    <a:lnR>
                      <a:noFill/>
                    </a:lnR>
                    <a:lnT>
                      <a:noFill/>
                    </a:lnT>
                    <a:lnB>
                      <a:noFill/>
                    </a:lnB>
                    <a:noFill/>
                  </a:tcPr>
                </a:tc>
                <a:extLst>
                  <a:ext uri="{0D108BD9-81ED-4DB2-BD59-A6C34878D82A}">
                    <a16:rowId xmlns:a16="http://schemas.microsoft.com/office/drawing/2014/main" val="1909611269"/>
                  </a:ext>
                </a:extLst>
              </a:tr>
              <a:tr h="805787">
                <a:tc>
                  <a:txBody>
                    <a:bodyPr/>
                    <a:lstStyle/>
                    <a:p>
                      <a:pPr>
                        <a:buNone/>
                      </a:pPr>
                      <a:r>
                        <a:rPr lang="en-IN" sz="1400"/>
                        <a:t>Support Agent</a:t>
                      </a:r>
                    </a:p>
                  </a:txBody>
                  <a:tcPr marL="72522" marR="72522" marT="36261" marB="36261" anchor="ctr">
                    <a:lnL>
                      <a:noFill/>
                    </a:lnL>
                    <a:lnR>
                      <a:noFill/>
                    </a:lnR>
                    <a:lnT>
                      <a:noFill/>
                    </a:lnT>
                    <a:lnB>
                      <a:noFill/>
                    </a:lnB>
                    <a:noFill/>
                  </a:tcPr>
                </a:tc>
                <a:tc>
                  <a:txBody>
                    <a:bodyPr/>
                    <a:lstStyle/>
                    <a:p>
                      <a:pPr>
                        <a:buNone/>
                      </a:pPr>
                      <a:r>
                        <a:rPr lang="en-IN" sz="1400"/>
                        <a:t>Ticket Assignment</a:t>
                      </a:r>
                    </a:p>
                  </a:txBody>
                  <a:tcPr marL="72522" marR="72522" marT="36261" marB="36261" anchor="ctr">
                    <a:lnL>
                      <a:noFill/>
                    </a:lnL>
                    <a:lnR>
                      <a:noFill/>
                    </a:lnR>
                    <a:lnT>
                      <a:noFill/>
                    </a:lnT>
                    <a:lnB>
                      <a:noFill/>
                    </a:lnB>
                    <a:noFill/>
                  </a:tcPr>
                </a:tc>
                <a:tc>
                  <a:txBody>
                    <a:bodyPr/>
                    <a:lstStyle/>
                    <a:p>
                      <a:pPr>
                        <a:buNone/>
                      </a:pPr>
                      <a:r>
                        <a:rPr lang="en-IN" sz="1400"/>
                        <a:t>USN-3</a:t>
                      </a:r>
                    </a:p>
                  </a:txBody>
                  <a:tcPr marL="72522" marR="72522" marT="36261" marB="36261" anchor="ctr">
                    <a:lnL>
                      <a:noFill/>
                    </a:lnL>
                    <a:lnR>
                      <a:noFill/>
                    </a:lnR>
                    <a:lnT>
                      <a:noFill/>
                    </a:lnT>
                    <a:lnB>
                      <a:noFill/>
                    </a:lnB>
                    <a:noFill/>
                  </a:tcPr>
                </a:tc>
                <a:tc>
                  <a:txBody>
                    <a:bodyPr/>
                    <a:lstStyle/>
                    <a:p>
                      <a:pPr>
                        <a:buNone/>
                      </a:pPr>
                      <a:r>
                        <a:rPr lang="en-US" sz="1400"/>
                        <a:t>As an agent, I receive tickets auto-assigned</a:t>
                      </a:r>
                    </a:p>
                  </a:txBody>
                  <a:tcPr marL="72522" marR="72522" marT="36261" marB="36261" anchor="ctr">
                    <a:lnL>
                      <a:noFill/>
                    </a:lnL>
                    <a:lnR>
                      <a:noFill/>
                    </a:lnR>
                    <a:lnT>
                      <a:noFill/>
                    </a:lnT>
                    <a:lnB>
                      <a:noFill/>
                    </a:lnB>
                    <a:noFill/>
                  </a:tcPr>
                </a:tc>
                <a:tc>
                  <a:txBody>
                    <a:bodyPr/>
                    <a:lstStyle/>
                    <a:p>
                      <a:pPr>
                        <a:buNone/>
                      </a:pPr>
                      <a:r>
                        <a:rPr lang="en-IN" sz="1400"/>
                        <a:t>Tickets are assigned correctly</a:t>
                      </a:r>
                    </a:p>
                  </a:txBody>
                  <a:tcPr marL="72522" marR="72522" marT="36261" marB="36261" anchor="ctr">
                    <a:lnL>
                      <a:noFill/>
                    </a:lnL>
                    <a:lnR>
                      <a:noFill/>
                    </a:lnR>
                    <a:lnT>
                      <a:noFill/>
                    </a:lnT>
                    <a:lnB>
                      <a:noFill/>
                    </a:lnB>
                    <a:noFill/>
                  </a:tcPr>
                </a:tc>
                <a:tc>
                  <a:txBody>
                    <a:bodyPr/>
                    <a:lstStyle/>
                    <a:p>
                      <a:pPr>
                        <a:buNone/>
                      </a:pPr>
                      <a:r>
                        <a:rPr lang="en-IN" sz="1400"/>
                        <a:t>High</a:t>
                      </a:r>
                    </a:p>
                  </a:txBody>
                  <a:tcPr marL="72522" marR="72522" marT="36261" marB="36261" anchor="ctr">
                    <a:lnL>
                      <a:noFill/>
                    </a:lnL>
                    <a:lnR>
                      <a:noFill/>
                    </a:lnR>
                    <a:lnT>
                      <a:noFill/>
                    </a:lnT>
                    <a:lnB>
                      <a:noFill/>
                    </a:lnB>
                    <a:noFill/>
                  </a:tcPr>
                </a:tc>
                <a:extLst>
                  <a:ext uri="{0D108BD9-81ED-4DB2-BD59-A6C34878D82A}">
                    <a16:rowId xmlns:a16="http://schemas.microsoft.com/office/drawing/2014/main" val="287468038"/>
                  </a:ext>
                </a:extLst>
              </a:tr>
              <a:tr h="805787">
                <a:tc>
                  <a:txBody>
                    <a:bodyPr/>
                    <a:lstStyle/>
                    <a:p>
                      <a:pPr>
                        <a:buNone/>
                      </a:pPr>
                      <a:r>
                        <a:rPr lang="en-IN" sz="1400"/>
                        <a:t>Support Agent</a:t>
                      </a:r>
                    </a:p>
                  </a:txBody>
                  <a:tcPr marL="72522" marR="72522" marT="36261" marB="36261" anchor="ctr">
                    <a:lnL>
                      <a:noFill/>
                    </a:lnL>
                    <a:lnR>
                      <a:noFill/>
                    </a:lnR>
                    <a:lnT>
                      <a:noFill/>
                    </a:lnT>
                    <a:lnB>
                      <a:noFill/>
                    </a:lnB>
                    <a:noFill/>
                  </a:tcPr>
                </a:tc>
                <a:tc>
                  <a:txBody>
                    <a:bodyPr/>
                    <a:lstStyle/>
                    <a:p>
                      <a:pPr>
                        <a:buNone/>
                      </a:pPr>
                      <a:r>
                        <a:rPr lang="en-IN" sz="1400"/>
                        <a:t>SLA Monitoring</a:t>
                      </a:r>
                    </a:p>
                  </a:txBody>
                  <a:tcPr marL="72522" marR="72522" marT="36261" marB="36261" anchor="ctr">
                    <a:lnL>
                      <a:noFill/>
                    </a:lnL>
                    <a:lnR>
                      <a:noFill/>
                    </a:lnR>
                    <a:lnT>
                      <a:noFill/>
                    </a:lnT>
                    <a:lnB>
                      <a:noFill/>
                    </a:lnB>
                    <a:noFill/>
                  </a:tcPr>
                </a:tc>
                <a:tc>
                  <a:txBody>
                    <a:bodyPr/>
                    <a:lstStyle/>
                    <a:p>
                      <a:pPr>
                        <a:buNone/>
                      </a:pPr>
                      <a:r>
                        <a:rPr lang="en-IN" sz="1400"/>
                        <a:t>USN-4</a:t>
                      </a:r>
                    </a:p>
                  </a:txBody>
                  <a:tcPr marL="72522" marR="72522" marT="36261" marB="36261" anchor="ctr">
                    <a:lnL>
                      <a:noFill/>
                    </a:lnL>
                    <a:lnR>
                      <a:noFill/>
                    </a:lnR>
                    <a:lnT>
                      <a:noFill/>
                    </a:lnT>
                    <a:lnB>
                      <a:noFill/>
                    </a:lnB>
                    <a:noFill/>
                  </a:tcPr>
                </a:tc>
                <a:tc>
                  <a:txBody>
                    <a:bodyPr/>
                    <a:lstStyle/>
                    <a:p>
                      <a:pPr>
                        <a:buNone/>
                      </a:pPr>
                      <a:r>
                        <a:rPr lang="en-US" sz="1400"/>
                        <a:t>As an agent, I get SLA alerts for high-priority</a:t>
                      </a:r>
                    </a:p>
                  </a:txBody>
                  <a:tcPr marL="72522" marR="72522" marT="36261" marB="36261" anchor="ctr">
                    <a:lnL>
                      <a:noFill/>
                    </a:lnL>
                    <a:lnR>
                      <a:noFill/>
                    </a:lnR>
                    <a:lnT>
                      <a:noFill/>
                    </a:lnT>
                    <a:lnB>
                      <a:noFill/>
                    </a:lnB>
                    <a:noFill/>
                  </a:tcPr>
                </a:tc>
                <a:tc>
                  <a:txBody>
                    <a:bodyPr/>
                    <a:lstStyle/>
                    <a:p>
                      <a:pPr>
                        <a:buNone/>
                      </a:pPr>
                      <a:r>
                        <a:rPr lang="en-US" sz="1400"/>
                        <a:t>Alerts are received before SLA</a:t>
                      </a:r>
                    </a:p>
                  </a:txBody>
                  <a:tcPr marL="72522" marR="72522" marT="36261" marB="36261" anchor="ctr">
                    <a:lnL>
                      <a:noFill/>
                    </a:lnL>
                    <a:lnR>
                      <a:noFill/>
                    </a:lnR>
                    <a:lnT>
                      <a:noFill/>
                    </a:lnT>
                    <a:lnB>
                      <a:noFill/>
                    </a:lnB>
                    <a:noFill/>
                  </a:tcPr>
                </a:tc>
                <a:tc>
                  <a:txBody>
                    <a:bodyPr/>
                    <a:lstStyle/>
                    <a:p>
                      <a:pPr>
                        <a:buNone/>
                      </a:pPr>
                      <a:r>
                        <a:rPr lang="en-IN" sz="1400"/>
                        <a:t>High</a:t>
                      </a:r>
                    </a:p>
                  </a:txBody>
                  <a:tcPr marL="72522" marR="72522" marT="36261" marB="36261" anchor="ctr">
                    <a:lnL>
                      <a:noFill/>
                    </a:lnL>
                    <a:lnR>
                      <a:noFill/>
                    </a:lnR>
                    <a:lnT>
                      <a:noFill/>
                    </a:lnT>
                    <a:lnB>
                      <a:noFill/>
                    </a:lnB>
                    <a:noFill/>
                  </a:tcPr>
                </a:tc>
                <a:extLst>
                  <a:ext uri="{0D108BD9-81ED-4DB2-BD59-A6C34878D82A}">
                    <a16:rowId xmlns:a16="http://schemas.microsoft.com/office/drawing/2014/main" val="3768268598"/>
                  </a:ext>
                </a:extLst>
              </a:tr>
              <a:tr h="1047524">
                <a:tc>
                  <a:txBody>
                    <a:bodyPr/>
                    <a:lstStyle/>
                    <a:p>
                      <a:pPr>
                        <a:buNone/>
                      </a:pPr>
                      <a:r>
                        <a:rPr lang="en-IN" sz="1400"/>
                        <a:t>Admin</a:t>
                      </a:r>
                    </a:p>
                  </a:txBody>
                  <a:tcPr marL="72522" marR="72522" marT="36261" marB="36261" anchor="ctr">
                    <a:lnL>
                      <a:noFill/>
                    </a:lnL>
                    <a:lnR>
                      <a:noFill/>
                    </a:lnR>
                    <a:lnT>
                      <a:noFill/>
                    </a:lnT>
                    <a:lnB>
                      <a:noFill/>
                    </a:lnB>
                    <a:noFill/>
                  </a:tcPr>
                </a:tc>
                <a:tc>
                  <a:txBody>
                    <a:bodyPr/>
                    <a:lstStyle/>
                    <a:p>
                      <a:pPr>
                        <a:buNone/>
                      </a:pPr>
                      <a:r>
                        <a:rPr lang="en-IN" sz="1400"/>
                        <a:t>Report Generation</a:t>
                      </a:r>
                    </a:p>
                  </a:txBody>
                  <a:tcPr marL="72522" marR="72522" marT="36261" marB="36261" anchor="ctr">
                    <a:lnL>
                      <a:noFill/>
                    </a:lnL>
                    <a:lnR>
                      <a:noFill/>
                    </a:lnR>
                    <a:lnT>
                      <a:noFill/>
                    </a:lnT>
                    <a:lnB>
                      <a:noFill/>
                    </a:lnB>
                    <a:noFill/>
                  </a:tcPr>
                </a:tc>
                <a:tc>
                  <a:txBody>
                    <a:bodyPr/>
                    <a:lstStyle/>
                    <a:p>
                      <a:pPr>
                        <a:buNone/>
                      </a:pPr>
                      <a:r>
                        <a:rPr lang="en-IN" sz="1400"/>
                        <a:t>USN-5</a:t>
                      </a:r>
                    </a:p>
                  </a:txBody>
                  <a:tcPr marL="72522" marR="72522" marT="36261" marB="36261" anchor="ctr">
                    <a:lnL>
                      <a:noFill/>
                    </a:lnL>
                    <a:lnR>
                      <a:noFill/>
                    </a:lnR>
                    <a:lnT>
                      <a:noFill/>
                    </a:lnT>
                    <a:lnB>
                      <a:noFill/>
                    </a:lnB>
                    <a:noFill/>
                  </a:tcPr>
                </a:tc>
                <a:tc>
                  <a:txBody>
                    <a:bodyPr/>
                    <a:lstStyle/>
                    <a:p>
                      <a:pPr>
                        <a:buNone/>
                      </a:pPr>
                      <a:r>
                        <a:rPr lang="en-US" sz="1400"/>
                        <a:t>As an admin, I can generate weekly ticket stats</a:t>
                      </a:r>
                    </a:p>
                  </a:txBody>
                  <a:tcPr marL="72522" marR="72522" marT="36261" marB="36261" anchor="ctr">
                    <a:lnL>
                      <a:noFill/>
                    </a:lnL>
                    <a:lnR>
                      <a:noFill/>
                    </a:lnR>
                    <a:lnT>
                      <a:noFill/>
                    </a:lnT>
                    <a:lnB>
                      <a:noFill/>
                    </a:lnB>
                    <a:noFill/>
                  </a:tcPr>
                </a:tc>
                <a:tc>
                  <a:txBody>
                    <a:bodyPr/>
                    <a:lstStyle/>
                    <a:p>
                      <a:pPr>
                        <a:buNone/>
                      </a:pPr>
                      <a:r>
                        <a:rPr lang="en-US" sz="1400"/>
                        <a:t>Ticket stats are generated successfully</a:t>
                      </a:r>
                    </a:p>
                  </a:txBody>
                  <a:tcPr marL="72522" marR="72522" marT="36261" marB="36261" anchor="ctr">
                    <a:lnL>
                      <a:noFill/>
                    </a:lnL>
                    <a:lnR>
                      <a:noFill/>
                    </a:lnR>
                    <a:lnT>
                      <a:noFill/>
                    </a:lnT>
                    <a:lnB>
                      <a:noFill/>
                    </a:lnB>
                    <a:noFill/>
                  </a:tcPr>
                </a:tc>
                <a:tc>
                  <a:txBody>
                    <a:bodyPr/>
                    <a:lstStyle/>
                    <a:p>
                      <a:pPr>
                        <a:buNone/>
                      </a:pPr>
                      <a:r>
                        <a:rPr lang="en-IN" sz="1400" dirty="0"/>
                        <a:t>Medium</a:t>
                      </a:r>
                    </a:p>
                  </a:txBody>
                  <a:tcPr marL="72522" marR="72522" marT="36261" marB="36261" anchor="ctr">
                    <a:lnL>
                      <a:noFill/>
                    </a:lnL>
                    <a:lnR>
                      <a:noFill/>
                    </a:lnR>
                    <a:lnT>
                      <a:noFill/>
                    </a:lnT>
                    <a:lnB>
                      <a:noFill/>
                    </a:lnB>
                    <a:noFill/>
                  </a:tcPr>
                </a:tc>
                <a:extLst>
                  <a:ext uri="{0D108BD9-81ED-4DB2-BD59-A6C34878D82A}">
                    <a16:rowId xmlns:a16="http://schemas.microsoft.com/office/drawing/2014/main" val="1382848427"/>
                  </a:ext>
                </a:extLst>
              </a:tr>
            </a:tbl>
          </a:graphicData>
        </a:graphic>
      </p:graphicFrame>
      <p:graphicFrame>
        <p:nvGraphicFramePr>
          <p:cNvPr id="6" name="Table 5">
            <a:extLst>
              <a:ext uri="{FF2B5EF4-FFF2-40B4-BE49-F238E27FC236}">
                <a16:creationId xmlns:a16="http://schemas.microsoft.com/office/drawing/2014/main" id="{302A2C36-D57A-CD9D-7D2A-FEA86652DC3B}"/>
              </a:ext>
            </a:extLst>
          </p:cNvPr>
          <p:cNvGraphicFramePr>
            <a:graphicFrameLocks noGrp="1"/>
          </p:cNvGraphicFramePr>
          <p:nvPr/>
        </p:nvGraphicFramePr>
        <p:xfrm>
          <a:off x="805343" y="1392572"/>
          <a:ext cx="8883941" cy="4622334"/>
        </p:xfrm>
        <a:graphic>
          <a:graphicData uri="http://schemas.openxmlformats.org/drawingml/2006/table">
            <a:tbl>
              <a:tblPr/>
              <a:tblGrid>
                <a:gridCol w="8883941">
                  <a:extLst>
                    <a:ext uri="{9D8B030D-6E8A-4147-A177-3AD203B41FA5}">
                      <a16:colId xmlns:a16="http://schemas.microsoft.com/office/drawing/2014/main" val="948312997"/>
                    </a:ext>
                  </a:extLst>
                </a:gridCol>
              </a:tblGrid>
              <a:tr h="4622334">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890279800"/>
                  </a:ext>
                </a:extLst>
              </a:tr>
            </a:tbl>
          </a:graphicData>
        </a:graphic>
      </p:graphicFrame>
      <p:cxnSp>
        <p:nvCxnSpPr>
          <p:cNvPr id="8" name="Straight Connector 7">
            <a:extLst>
              <a:ext uri="{FF2B5EF4-FFF2-40B4-BE49-F238E27FC236}">
                <a16:creationId xmlns:a16="http://schemas.microsoft.com/office/drawing/2014/main" id="{19509896-678D-5ABB-58C5-67BCAD9EECC7}"/>
              </a:ext>
            </a:extLst>
          </p:cNvPr>
          <p:cNvCxnSpPr>
            <a:cxnSpLocks/>
          </p:cNvCxnSpPr>
          <p:nvPr/>
        </p:nvCxnSpPr>
        <p:spPr>
          <a:xfrm>
            <a:off x="2088859" y="1409350"/>
            <a:ext cx="0" cy="460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4341F5-AFDE-F82D-71D3-C82E8EEF8BA1}"/>
              </a:ext>
            </a:extLst>
          </p:cNvPr>
          <p:cNvCxnSpPr>
            <a:cxnSpLocks/>
          </p:cNvCxnSpPr>
          <p:nvPr/>
        </p:nvCxnSpPr>
        <p:spPr>
          <a:xfrm>
            <a:off x="3952613" y="1409350"/>
            <a:ext cx="0" cy="460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39E6B7-B549-B698-E75D-97724A2C5FAE}"/>
              </a:ext>
            </a:extLst>
          </p:cNvPr>
          <p:cNvCxnSpPr>
            <a:cxnSpLocks/>
          </p:cNvCxnSpPr>
          <p:nvPr/>
        </p:nvCxnSpPr>
        <p:spPr>
          <a:xfrm>
            <a:off x="5219350" y="1392572"/>
            <a:ext cx="0" cy="460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31E795-1A18-301E-8125-79BBE0B283FA}"/>
              </a:ext>
            </a:extLst>
          </p:cNvPr>
          <p:cNvCxnSpPr>
            <a:cxnSpLocks/>
          </p:cNvCxnSpPr>
          <p:nvPr/>
        </p:nvCxnSpPr>
        <p:spPr>
          <a:xfrm>
            <a:off x="7064928" y="1409350"/>
            <a:ext cx="0" cy="460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8A81807-81C2-3CD5-F230-9ED23EF90BBE}"/>
              </a:ext>
            </a:extLst>
          </p:cNvPr>
          <p:cNvCxnSpPr>
            <a:cxnSpLocks/>
          </p:cNvCxnSpPr>
          <p:nvPr/>
        </p:nvCxnSpPr>
        <p:spPr>
          <a:xfrm>
            <a:off x="8717560" y="1409350"/>
            <a:ext cx="0" cy="4605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9E69B07-8A2D-F311-3C7D-6F0F42C7A7CA}"/>
              </a:ext>
            </a:extLst>
          </p:cNvPr>
          <p:cNvCxnSpPr>
            <a:cxnSpLocks/>
          </p:cNvCxnSpPr>
          <p:nvPr/>
        </p:nvCxnSpPr>
        <p:spPr>
          <a:xfrm>
            <a:off x="805343" y="1912690"/>
            <a:ext cx="88839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20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Words>
  <Application>Microsoft Office PowerPoint</Application>
  <PresentationFormat>Widescreen</PresentationFormat>
  <Paragraphs>44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23P31A0458</dc:creator>
  <cp:lastModifiedBy>23P31A0458</cp:lastModifiedBy>
  <cp:revision>1</cp:revision>
  <dcterms:created xsi:type="dcterms:W3CDTF">2025-06-27T07:10:58Z</dcterms:created>
  <dcterms:modified xsi:type="dcterms:W3CDTF">2025-06-27T07:10:58Z</dcterms:modified>
</cp:coreProperties>
</file>