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5F82-23F5-B64A-3BA3-9F5B8CD92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91986-DF63-EDCE-81AF-322F0C14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A10D-23DE-8238-EAA3-91936D96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BE8F-8128-CD94-8DF4-08C6210F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D32F-295E-DFC1-A6F9-42313A4E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5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AEA1-A8B3-7C2C-D3A0-8BC71B30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F8BA-2882-CACA-4516-19E7B80E7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0B00-681A-EDDF-3E70-307A10B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E082-2654-7BF0-BD0D-814F5FC6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BC09-DD3A-03C9-6FB7-4CFFC10A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3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8B930-F72F-1FFA-E243-E65DF1C6C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2CC7B-6677-4CF9-3C1A-58683F5C3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E81F-BD2C-49E2-68EA-92D42E5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9864-0E60-1D98-9C9A-81DB3A95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F439-5077-65A7-B3C9-AD523846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4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FF24-CAFA-27C9-1DBA-4F672D60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AFCE-CC5D-4438-F34F-78170FB3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B9FF-193D-75A9-DFA1-5108E3B5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8713-ED69-82FD-9288-51182FCC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3687-F2E5-CBB2-8044-F910977B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5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8DF0-8213-34B4-318D-CA3CB52B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22161-B057-7C79-1FC0-F1200158D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B9D1F-6CF6-0663-1B32-1FC9C841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9597-9E73-05F7-B639-28BD8346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D6F0-EE2D-541B-514C-3973F628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2A8E-65A6-B2C9-AA0B-7B14B8DF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6ECF-CE41-2125-8A44-5ED46F21E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F2A11-6260-30B2-A887-4E2C63F7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E4C74-1ED0-2F60-D625-B78FE4F6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D613-AE51-6CA7-4052-1880E219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B88C-E270-74DA-38C3-99B906CF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1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DA41-A6B7-D82C-DDD5-1A5ECD3B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CB48-906A-BD3B-A9F5-37DA471E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8BD08-CE7B-42B2-B1E9-8748AE2AE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8D099-026C-0541-7763-FBCF349D9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0E1C0-EEFC-043F-020F-CB75AEE8B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C28E8-DB53-AD22-4404-D4A54DC4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E535-877A-06E3-CA2D-4BE2EC1E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B0555-A136-758D-21B0-17F2A5A7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02B0-E0AF-1BEA-4A06-F8AE41E5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C9684-B683-EF1B-9A59-D9E30885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64B9-EA0D-1548-F81C-950523FF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373F-F703-2600-37A8-DFBB46B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4D30D-F072-FDB1-0A61-D2648C38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6131E-B051-D81E-2574-A32A0147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46F24-5943-7205-0969-C861DB25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B0BC-D92F-AFA1-AE79-5206A42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C35B-47FF-DAE4-26F7-D77695E6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7FC8C-0F88-838F-D196-6EAFC430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A556-EFD9-C831-B2ED-6DFC6B9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B618-93C3-4B37-C911-6BE0F473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EF99E-67AC-A52F-E8E9-9BBB4BBC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9B6-CB6A-1A54-4CB2-12FF970C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62550-10CB-B50D-956D-19B3F0D28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F83C0-DDAB-F4DB-4FD8-168251E5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4B98-4B7A-7A11-61C0-C080A64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D438-B0B6-9569-DF96-EDA33B3C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113A5-B0B5-2496-3B1D-076C8EAB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2C276-3E64-5E75-7763-599F3694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645E-CBD6-6741-3D12-1F1CD6FA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02C7D-6A2B-5800-1C1F-1B2640B55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1FB0-C7D1-4BC6-8F63-B99334439A4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C3B2-1715-22FC-9D0F-7E7F117C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1594B-5686-A921-7060-110C345C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A9DC-5576-467F-8BEB-72CDBABC6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DBFFB-2CA6-65E4-B983-508E6C4F2391}"/>
              </a:ext>
            </a:extLst>
          </p:cNvPr>
          <p:cNvSpPr txBox="1"/>
          <p:nvPr/>
        </p:nvSpPr>
        <p:spPr>
          <a:xfrm>
            <a:off x="402672" y="436228"/>
            <a:ext cx="87392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Project Planning Template</a:t>
            </a:r>
          </a:p>
          <a:p>
            <a:r>
              <a:rPr lang="en-US" b="1" dirty="0"/>
              <a:t>Date:</a:t>
            </a:r>
            <a:r>
              <a:rPr lang="en-US" dirty="0"/>
              <a:t> 15 February 2025</a:t>
            </a:r>
            <a:br>
              <a:rPr lang="en-US" dirty="0"/>
            </a:br>
            <a:r>
              <a:rPr lang="en-US" b="1" dirty="0"/>
              <a:t>Team ID:</a:t>
            </a:r>
            <a:r>
              <a:rPr lang="en-IN" dirty="0"/>
              <a:t> LTVIP2025TMID28553</a:t>
            </a:r>
            <a:br>
              <a:rPr lang="en-US" dirty="0"/>
            </a:br>
            <a:r>
              <a:rPr lang="en-US" b="1" dirty="0"/>
              <a:t>Project Name:</a:t>
            </a:r>
            <a:r>
              <a:rPr lang="en-US" dirty="0"/>
              <a:t> Streamlining Ticket Assignment for Efficient Support Operations</a:t>
            </a:r>
            <a:br>
              <a:rPr lang="en-US" dirty="0"/>
            </a:br>
            <a:r>
              <a:rPr lang="en-US" b="1" dirty="0"/>
              <a:t>Maximum Marks:</a:t>
            </a:r>
            <a:r>
              <a:rPr lang="en-US" dirty="0"/>
              <a:t> 5 Marks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Product Backlog, Sprint Schedule, and Estimation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071255-A7AA-E466-7B1B-E7758BC3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72062"/>
              </p:ext>
            </p:extLst>
          </p:nvPr>
        </p:nvGraphicFramePr>
        <p:xfrm>
          <a:off x="234893" y="2608975"/>
          <a:ext cx="11107026" cy="4089999"/>
        </p:xfrm>
        <a:graphic>
          <a:graphicData uri="http://schemas.openxmlformats.org/drawingml/2006/table">
            <a:tbl>
              <a:tblPr/>
              <a:tblGrid>
                <a:gridCol w="1586718">
                  <a:extLst>
                    <a:ext uri="{9D8B030D-6E8A-4147-A177-3AD203B41FA5}">
                      <a16:colId xmlns:a16="http://schemas.microsoft.com/office/drawing/2014/main" val="3772572662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3600820802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290512183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175176333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3316095934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3968078140"/>
                    </a:ext>
                  </a:extLst>
                </a:gridCol>
                <a:gridCol w="1586718">
                  <a:extLst>
                    <a:ext uri="{9D8B030D-6E8A-4147-A177-3AD203B41FA5}">
                      <a16:colId xmlns:a16="http://schemas.microsoft.com/office/drawing/2014/main" val="1309998733"/>
                    </a:ext>
                  </a:extLst>
                </a:gridCol>
              </a:tblGrid>
              <a:tr h="352537">
                <a:tc>
                  <a:txBody>
                    <a:bodyPr/>
                    <a:lstStyle/>
                    <a:p>
                      <a:r>
                        <a:rPr lang="en-IN" sz="1200" dirty="0"/>
                        <a:t>Sprint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Functional Requirement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User Story No.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User Story / Task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Story Points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Priority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Team Members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002026"/>
                  </a:ext>
                </a:extLst>
              </a:tr>
              <a:tr h="575114">
                <a:tc>
                  <a:txBody>
                    <a:bodyPr/>
                    <a:lstStyle/>
                    <a:p>
                      <a:r>
                        <a:rPr lang="en-IN" sz="1200" dirty="0"/>
                        <a:t>Sprint-1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Ticket Submission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USN-1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 a user, I can submit a support ticket via portal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189331"/>
                  </a:ext>
                </a:extLst>
              </a:tr>
              <a:tr h="575114">
                <a:tc>
                  <a:txBody>
                    <a:bodyPr/>
                    <a:lstStyle/>
                    <a:p>
                      <a:r>
                        <a:rPr lang="en-IN" sz="1200" dirty="0"/>
                        <a:t>Sprint-1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Auto Assignment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USN-2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 a system, I can auto-assign tickets to agents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06591"/>
                  </a:ext>
                </a:extLst>
              </a:tr>
              <a:tr h="575114">
                <a:tc>
                  <a:txBody>
                    <a:bodyPr/>
                    <a:lstStyle/>
                    <a:p>
                      <a:r>
                        <a:rPr lang="en-IN" sz="1200"/>
                        <a:t>Sprint-2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Status Tracking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USN-3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user, I can track the ticket's status in real-time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78482"/>
                  </a:ext>
                </a:extLst>
              </a:tr>
              <a:tr h="707832">
                <a:tc>
                  <a:txBody>
                    <a:bodyPr/>
                    <a:lstStyle/>
                    <a:p>
                      <a:r>
                        <a:rPr lang="en-IN" sz="1200"/>
                        <a:t>Sprint-2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Notifications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USN-4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 user, I receive notifications for ticket updates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29972"/>
                  </a:ext>
                </a:extLst>
              </a:tr>
              <a:tr h="575114">
                <a:tc>
                  <a:txBody>
                    <a:bodyPr/>
                    <a:lstStyle/>
                    <a:p>
                      <a:r>
                        <a:rPr lang="en-IN" sz="1200"/>
                        <a:t>Sprint-3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SLA Alerts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USN-5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an agent, I receive alerts for SLA breaches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Medium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35625"/>
                  </a:ext>
                </a:extLst>
              </a:tr>
              <a:tr h="707832">
                <a:tc>
                  <a:txBody>
                    <a:bodyPr/>
                    <a:lstStyle/>
                    <a:p>
                      <a:r>
                        <a:rPr lang="en-IN" sz="1200"/>
                        <a:t>Sprint-3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Reporting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USN-6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an admin, I can generate reports of ticket resolution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Low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1566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D06669-198D-7339-6AD1-68018DB2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13021"/>
              </p:ext>
            </p:extLst>
          </p:nvPr>
        </p:nvGraphicFramePr>
        <p:xfrm>
          <a:off x="151002" y="2608975"/>
          <a:ext cx="11174136" cy="4043495"/>
        </p:xfrm>
        <a:graphic>
          <a:graphicData uri="http://schemas.openxmlformats.org/drawingml/2006/table">
            <a:tbl>
              <a:tblPr/>
              <a:tblGrid>
                <a:gridCol w="11174136">
                  <a:extLst>
                    <a:ext uri="{9D8B030D-6E8A-4147-A177-3AD203B41FA5}">
                      <a16:colId xmlns:a16="http://schemas.microsoft.com/office/drawing/2014/main" val="48603077"/>
                    </a:ext>
                  </a:extLst>
                </a:gridCol>
              </a:tblGrid>
              <a:tr h="4043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8899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9D4AB9-BF18-24EB-78AC-E08074A304BF}"/>
              </a:ext>
            </a:extLst>
          </p:cNvPr>
          <p:cNvCxnSpPr>
            <a:cxnSpLocks/>
          </p:cNvCxnSpPr>
          <p:nvPr/>
        </p:nvCxnSpPr>
        <p:spPr>
          <a:xfrm>
            <a:off x="1241571" y="2608975"/>
            <a:ext cx="0" cy="404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9020F-3501-9272-A40E-A3B20836D62F}"/>
              </a:ext>
            </a:extLst>
          </p:cNvPr>
          <p:cNvCxnSpPr>
            <a:cxnSpLocks/>
          </p:cNvCxnSpPr>
          <p:nvPr/>
        </p:nvCxnSpPr>
        <p:spPr>
          <a:xfrm>
            <a:off x="3405930" y="2608975"/>
            <a:ext cx="0" cy="404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679D7-E2F9-1CC5-4533-F8065B0B018C}"/>
              </a:ext>
            </a:extLst>
          </p:cNvPr>
          <p:cNvCxnSpPr>
            <a:cxnSpLocks/>
          </p:cNvCxnSpPr>
          <p:nvPr/>
        </p:nvCxnSpPr>
        <p:spPr>
          <a:xfrm>
            <a:off x="4639112" y="2608975"/>
            <a:ext cx="0" cy="408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47B91-C2F1-3A58-FA1F-DA8C81E8F84F}"/>
              </a:ext>
            </a:extLst>
          </p:cNvPr>
          <p:cNvCxnSpPr>
            <a:cxnSpLocks/>
          </p:cNvCxnSpPr>
          <p:nvPr/>
        </p:nvCxnSpPr>
        <p:spPr>
          <a:xfrm>
            <a:off x="6526635" y="2608975"/>
            <a:ext cx="58723" cy="396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4AF91-3735-7C59-7498-621D87070057}"/>
              </a:ext>
            </a:extLst>
          </p:cNvPr>
          <p:cNvCxnSpPr>
            <a:cxnSpLocks/>
          </p:cNvCxnSpPr>
          <p:nvPr/>
        </p:nvCxnSpPr>
        <p:spPr>
          <a:xfrm>
            <a:off x="7717872" y="2608975"/>
            <a:ext cx="100667" cy="408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4DB1D3-8D1B-F902-4717-4249541B6701}"/>
              </a:ext>
            </a:extLst>
          </p:cNvPr>
          <p:cNvCxnSpPr>
            <a:cxnSpLocks/>
          </p:cNvCxnSpPr>
          <p:nvPr/>
        </p:nvCxnSpPr>
        <p:spPr>
          <a:xfrm>
            <a:off x="9471171" y="2608975"/>
            <a:ext cx="83890" cy="408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03D42F-C9DE-F442-3AB9-2860B5EF200A}"/>
              </a:ext>
            </a:extLst>
          </p:cNvPr>
          <p:cNvCxnSpPr>
            <a:cxnSpLocks/>
          </p:cNvCxnSpPr>
          <p:nvPr/>
        </p:nvCxnSpPr>
        <p:spPr>
          <a:xfrm>
            <a:off x="151002" y="2936147"/>
            <a:ext cx="1117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41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B997E0-08D7-3D8E-E9FD-8A097EE3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06460"/>
              </p:ext>
            </p:extLst>
          </p:nvPr>
        </p:nvGraphicFramePr>
        <p:xfrm>
          <a:off x="427138" y="1065402"/>
          <a:ext cx="10515603" cy="2076439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20668936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95721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0994237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77980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867469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08110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3977034"/>
                    </a:ext>
                  </a:extLst>
                </a:gridCol>
              </a:tblGrid>
              <a:tr h="765004">
                <a:tc>
                  <a:txBody>
                    <a:bodyPr/>
                    <a:lstStyle/>
                    <a:p>
                      <a:r>
                        <a:rPr lang="en-IN" sz="1800"/>
                        <a:t>Sprint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Total Story Points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Sprint Start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Sprint End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Story Points Completed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Release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200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r>
                        <a:rPr lang="en-IN" sz="1800"/>
                        <a:t>Sprint-1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01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06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06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293322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r>
                        <a:rPr lang="en-IN" sz="1800"/>
                        <a:t>Sprint-2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07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12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29541"/>
                  </a:ext>
                </a:extLst>
              </a:tr>
              <a:tr h="437145">
                <a:tc>
                  <a:txBody>
                    <a:bodyPr/>
                    <a:lstStyle/>
                    <a:p>
                      <a:r>
                        <a:rPr lang="en-IN" sz="1800"/>
                        <a:t>Sprint-3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13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18 Mar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92653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3534C7-152D-3267-AC30-6BA50893067B}"/>
              </a:ext>
            </a:extLst>
          </p:cNvPr>
          <p:cNvSpPr txBox="1"/>
          <p:nvPr/>
        </p:nvSpPr>
        <p:spPr>
          <a:xfrm>
            <a:off x="427138" y="561954"/>
            <a:ext cx="63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Tracker, Velocity &amp; Burndown Chart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0B3B6-9801-6B4B-F77F-2D2BC10DAC87}"/>
              </a:ext>
            </a:extLst>
          </p:cNvPr>
          <p:cNvGraphicFramePr>
            <a:graphicFrameLocks noGrp="1"/>
          </p:cNvGraphicFramePr>
          <p:nvPr/>
        </p:nvGraphicFramePr>
        <p:xfrm>
          <a:off x="411061" y="1208015"/>
          <a:ext cx="10519794" cy="1937857"/>
        </p:xfrm>
        <a:graphic>
          <a:graphicData uri="http://schemas.openxmlformats.org/drawingml/2006/table">
            <a:tbl>
              <a:tblPr/>
              <a:tblGrid>
                <a:gridCol w="10519794">
                  <a:extLst>
                    <a:ext uri="{9D8B030D-6E8A-4147-A177-3AD203B41FA5}">
                      <a16:colId xmlns:a16="http://schemas.microsoft.com/office/drawing/2014/main" val="706272824"/>
                    </a:ext>
                  </a:extLst>
                </a:gridCol>
              </a:tblGrid>
              <a:tr h="19378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716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4DE49-3238-4428-29CC-7BCCF4D64B4D}"/>
              </a:ext>
            </a:extLst>
          </p:cNvPr>
          <p:cNvCxnSpPr/>
          <p:nvPr/>
        </p:nvCxnSpPr>
        <p:spPr>
          <a:xfrm>
            <a:off x="1543574" y="1208015"/>
            <a:ext cx="0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97720B-A43A-1F00-1333-BAC88F09E697}"/>
              </a:ext>
            </a:extLst>
          </p:cNvPr>
          <p:cNvCxnSpPr>
            <a:cxnSpLocks/>
          </p:cNvCxnSpPr>
          <p:nvPr/>
        </p:nvCxnSpPr>
        <p:spPr>
          <a:xfrm flipH="1">
            <a:off x="3204593" y="1208015"/>
            <a:ext cx="1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E852A-5451-CEF5-A402-2CBF110066BA}"/>
              </a:ext>
            </a:extLst>
          </p:cNvPr>
          <p:cNvCxnSpPr/>
          <p:nvPr/>
        </p:nvCxnSpPr>
        <p:spPr>
          <a:xfrm>
            <a:off x="4598565" y="1208015"/>
            <a:ext cx="0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BDDF72-92E2-4E7B-71B4-E1A77B196079}"/>
              </a:ext>
            </a:extLst>
          </p:cNvPr>
          <p:cNvCxnSpPr/>
          <p:nvPr/>
        </p:nvCxnSpPr>
        <p:spPr>
          <a:xfrm>
            <a:off x="6335086" y="1208015"/>
            <a:ext cx="0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36EDBF-C894-4129-9CE9-F27A739F7034}"/>
              </a:ext>
            </a:extLst>
          </p:cNvPr>
          <p:cNvCxnSpPr/>
          <p:nvPr/>
        </p:nvCxnSpPr>
        <p:spPr>
          <a:xfrm>
            <a:off x="7895438" y="1208015"/>
            <a:ext cx="0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DA3029-3732-3288-1EDD-13202664A11D}"/>
              </a:ext>
            </a:extLst>
          </p:cNvPr>
          <p:cNvCxnSpPr/>
          <p:nvPr/>
        </p:nvCxnSpPr>
        <p:spPr>
          <a:xfrm>
            <a:off x="9388679" y="1208015"/>
            <a:ext cx="0" cy="193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396D80-110A-33B3-60F8-3E04FFB382E7}"/>
              </a:ext>
            </a:extLst>
          </p:cNvPr>
          <p:cNvCxnSpPr>
            <a:cxnSpLocks/>
          </p:cNvCxnSpPr>
          <p:nvPr/>
        </p:nvCxnSpPr>
        <p:spPr>
          <a:xfrm>
            <a:off x="411061" y="1719743"/>
            <a:ext cx="10531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A542AB-5088-6732-C412-807AF96AE358}"/>
              </a:ext>
            </a:extLst>
          </p:cNvPr>
          <p:cNvSpPr txBox="1"/>
          <p:nvPr/>
        </p:nvSpPr>
        <p:spPr>
          <a:xfrm>
            <a:off x="436227" y="3429000"/>
            <a:ext cx="86553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completes 20 story points every 6-day sprint.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Velocity</a:t>
            </a:r>
            <a:r>
              <a:rPr lang="en-US" dirty="0"/>
              <a:t> = 20 / 6 = </a:t>
            </a:r>
            <a:r>
              <a:rPr lang="en-US" b="1" dirty="0"/>
              <a:t>~3.33 story points/day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A54B6-B27D-353A-7221-530EA513B5B2}"/>
              </a:ext>
            </a:extLst>
          </p:cNvPr>
          <p:cNvSpPr txBox="1"/>
          <p:nvPr/>
        </p:nvSpPr>
        <p:spPr>
          <a:xfrm>
            <a:off x="486561" y="4527238"/>
            <a:ext cx="670909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Burndown Chart</a:t>
            </a:r>
          </a:p>
          <a:p>
            <a:r>
              <a:rPr lang="en-US" dirty="0"/>
              <a:t>A burndown chart can be used to visualize work remaining across the sprint duration. It helps track progress and spot delays.</a:t>
            </a:r>
            <a:br>
              <a:rPr lang="en-US" dirty="0"/>
            </a:br>
            <a:r>
              <a:rPr lang="en-US" dirty="0"/>
              <a:t>Use tools like </a:t>
            </a:r>
            <a:r>
              <a:rPr lang="en-US" b="1" dirty="0"/>
              <a:t>JIRA</a:t>
            </a:r>
            <a:r>
              <a:rPr lang="en-US" dirty="0"/>
              <a:t>, </a:t>
            </a:r>
            <a:r>
              <a:rPr lang="en-US" b="1" dirty="0"/>
              <a:t>Visual Paradigm</a:t>
            </a:r>
            <a:r>
              <a:rPr lang="en-US" dirty="0"/>
              <a:t>, or </a:t>
            </a:r>
            <a:r>
              <a:rPr lang="en-US" b="1" dirty="0"/>
              <a:t>Excel</a:t>
            </a:r>
            <a:r>
              <a:rPr lang="en-US" dirty="0"/>
              <a:t> to plot sprint days vs remaining story points.</a:t>
            </a:r>
          </a:p>
        </p:txBody>
      </p:sp>
    </p:spTree>
    <p:extLst>
      <p:ext uri="{BB962C8B-B14F-4D97-AF65-F5344CB8AC3E}">
        <p14:creationId xmlns:p14="http://schemas.microsoft.com/office/powerpoint/2010/main" val="134298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23P31A0458</dc:creator>
  <cp:lastModifiedBy>23P31A0458</cp:lastModifiedBy>
  <cp:revision>2</cp:revision>
  <dcterms:created xsi:type="dcterms:W3CDTF">2025-06-26T15:12:02Z</dcterms:created>
  <dcterms:modified xsi:type="dcterms:W3CDTF">2025-06-27T05:01:59Z</dcterms:modified>
</cp:coreProperties>
</file>