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3F8E-5B2C-FD8A-A6AB-0A917C2A0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A94D9-ABB5-A024-2868-CF9D85168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CF13-BDB1-6CB2-0421-C99A338E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61B-2046-40DD-9F15-2A10C767CB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3EC4-0010-19D4-6CD4-47860C24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DBCA-8ED2-6020-1CF8-4132C31F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78E1-08D5-493A-9162-AD921440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BD0C-874D-3B75-2151-EBC29180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4DAA2-2A85-4C35-B8BB-E3CAB4D70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17AE-B810-4739-3543-D6499BF6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61B-2046-40DD-9F15-2A10C767CB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E9F6-95C2-761E-26EC-FF79C314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C225-8498-E37F-FD42-F9532D6D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78E1-08D5-493A-9162-AD921440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9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EBCBE-1736-A44E-6C88-316B50CAB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90E23-F362-2A2E-61E1-141280D9C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0D05-0503-EEF4-B40C-21C85A7A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61B-2046-40DD-9F15-2A10C767CB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1815-1934-A1FA-3123-6FDF0470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0FF50-7025-78BC-4A15-30433E6E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78E1-08D5-493A-9162-AD921440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DDD0-7F8A-8D76-0C95-405B5AA0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660A-5E2C-9763-597F-0973A375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67B6-99C5-A3DE-75CE-CDEA00B1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61B-2046-40DD-9F15-2A10C767CB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9B06-5906-F184-047C-85FD5AB4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80031-5920-8C53-C0BD-59FD0A91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78E1-08D5-493A-9162-AD921440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EA76-74DC-DA30-D8AE-5A0DAE81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781A3-D7F5-EEF3-B3FE-27B3AC585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5B61-6C99-A8DD-32EF-42A63C30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61B-2046-40DD-9F15-2A10C767CB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B561-EBCA-FA53-5331-8D2E7FFD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912F-591B-50FC-8C1C-A39E39F6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78E1-08D5-493A-9162-AD921440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AFB5-991E-EED9-B3DC-CF2DE22C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DCC8-CF7C-A55B-8D37-9766BE32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1F06E-43FA-ED93-654E-2EF4E646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B84CF-48C4-9AEC-B1FD-FBCE6386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61B-2046-40DD-9F15-2A10C767CB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96C99-488D-08D1-5DC2-0A5C827F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78D3F-0559-31CF-6855-DF23A232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78E1-08D5-493A-9162-AD921440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4A7B-8637-CC6B-BD05-7E39811D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7504D-B3DF-1DFD-35F1-B2536358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4760D-F7E8-C701-6B18-2273BB5DB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43604-66EA-5A1F-478C-0A3B395F3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B0076-D7D3-57B6-4289-D57ED7823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D4C90-BAD0-9045-12CC-B061F2B4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61B-2046-40DD-9F15-2A10C767CB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EBCBB-CB5C-75F2-0709-ABCC77AE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0B42C-2D4D-4AB5-B240-74B8574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78E1-08D5-493A-9162-AD921440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5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5A74-D89E-A6A5-FD7B-D31398B5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0977B-8732-B82A-9981-55603CE9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61B-2046-40DD-9F15-2A10C767CB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9BB10-2DDC-6B23-8937-0DB24C31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FE732-9430-902C-ECE5-5E6A44D4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78E1-08D5-493A-9162-AD921440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4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92065-18B8-0D42-9192-59F4A268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61B-2046-40DD-9F15-2A10C767CB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D63A6-ECBC-5240-84D6-2E48E43B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52DD8-D188-F715-6F35-B749ED7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78E1-08D5-493A-9162-AD921440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4601-92EE-BAE0-0FFB-E4F0B7AF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BCE8-A580-4B90-DFFF-652A34836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C001B-0CC6-7584-530A-4E04955F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32BD0-0B33-2E91-03BF-D5FC1E65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61B-2046-40DD-9F15-2A10C767CB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003E1-DDED-3F2E-731D-EC5EBC2C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F0D7C-13E5-62AC-A05B-95D7D55B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78E1-08D5-493A-9162-AD921440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A608-FCCD-A871-EDEE-AAA7A5D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74851-B014-4FC3-0E23-0323EA292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0B689-C51A-BA9E-AA42-755246778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15C3D-55F9-F587-E394-D3E50407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61B-2046-40DD-9F15-2A10C767CB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D112C-AD63-D512-8788-B57C0292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1A8B8-2E40-3435-C691-ACBE1941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78E1-08D5-493A-9162-AD921440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8BD79-A6C7-8059-892C-2C74C0D3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02099-E19D-60E1-3FB3-2D58686C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C7206-BE94-80E7-B43D-CF1AE0938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6661B-2046-40DD-9F15-2A10C767CB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7360-6996-F498-BC60-6E2E40A07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C074-6F15-0831-8E9F-D50FC596F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78E1-08D5-493A-9162-AD92144011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SIPCMContentMarking" descr="{&quot;HashCode&quot;:-549612842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99F6531F-E076-6371-89D0-8195515B0783}"/>
              </a:ext>
            </a:extLst>
          </p:cNvPr>
          <p:cNvSpPr txBox="1"/>
          <p:nvPr userDrawn="1"/>
        </p:nvSpPr>
        <p:spPr>
          <a:xfrm>
            <a:off x="0" y="0"/>
            <a:ext cx="2216127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 - General]</a:t>
            </a:r>
          </a:p>
        </p:txBody>
      </p:sp>
    </p:spTree>
    <p:extLst>
      <p:ext uri="{BB962C8B-B14F-4D97-AF65-F5344CB8AC3E}">
        <p14:creationId xmlns:p14="http://schemas.microsoft.com/office/powerpoint/2010/main" val="118394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10CFF-6A2A-56A7-DF3A-67F6570C4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2B2CA-4ADB-D028-617E-32BBCA81B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Case study on Lending Club</a:t>
            </a:r>
          </a:p>
        </p:txBody>
      </p:sp>
    </p:spTree>
    <p:extLst>
      <p:ext uri="{BB962C8B-B14F-4D97-AF65-F5344CB8AC3E}">
        <p14:creationId xmlns:p14="http://schemas.microsoft.com/office/powerpoint/2010/main" val="300608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BFE1A-6361-7919-BF4B-885F9AFB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Analysis between loan-status wrt Exp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33BA-B445-6EF0-2469-2A566D918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700">
                <a:solidFill>
                  <a:srgbClr val="FEFFFF"/>
                </a:solidFill>
              </a:rPr>
              <a:t># In the below Bar plots with respect to Annual_Income and Loan_status along with candiates work experience</a:t>
            </a:r>
          </a:p>
          <a:p>
            <a:pPr marL="0"/>
            <a:r>
              <a:rPr lang="en-US" sz="1700">
                <a:solidFill>
                  <a:srgbClr val="FEFFFF"/>
                </a:solidFill>
              </a:rPr>
              <a:t># We can see higer number of applicants paid fully, at the same time we can notice quitly some high defaulters in all exp levels.</a:t>
            </a:r>
          </a:p>
          <a:p>
            <a:pPr marL="0"/>
            <a:r>
              <a:rPr lang="en-US" sz="1700">
                <a:solidFill>
                  <a:srgbClr val="FEFFFF"/>
                </a:solidFill>
              </a:rPr>
              <a:t># in such case we can have trade-off for charged_off canditates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1F9E50-FF5F-BC47-A8CC-034DDC1159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8268" y="1278294"/>
            <a:ext cx="6539075" cy="315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9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2B12A-2749-FA35-86B7-FC9FABCF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Trade-Off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18C2-618F-F1A8-9C73-4E8F8763A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300">
                <a:solidFill>
                  <a:srgbClr val="FEFFFF"/>
                </a:solidFill>
              </a:rPr>
              <a:t># The trade-off for applicants having charged_off value can be set,</a:t>
            </a:r>
          </a:p>
          <a:p>
            <a:pPr marL="0"/>
            <a:r>
              <a:rPr lang="en-US" sz="1300">
                <a:solidFill>
                  <a:srgbClr val="FEFFFF"/>
                </a:solidFill>
              </a:rPr>
              <a:t># the loan sanction can be considered for the applicants who are haveing &gt;60K as annual income with trade-off condition</a:t>
            </a:r>
          </a:p>
          <a:p>
            <a:pPr marL="0"/>
            <a:r>
              <a:rPr lang="en-US" sz="1300">
                <a:solidFill>
                  <a:srgbClr val="FEFFFF"/>
                </a:solidFill>
              </a:rPr>
              <a:t>### Condtions</a:t>
            </a:r>
          </a:p>
          <a:p>
            <a:pPr marL="0"/>
            <a:r>
              <a:rPr lang="en-US" sz="1300">
                <a:solidFill>
                  <a:srgbClr val="FEFFFF"/>
                </a:solidFill>
              </a:rPr>
              <a:t># 1. defaulters : missed payment not more than 3 monthts</a:t>
            </a:r>
          </a:p>
          <a:p>
            <a:pPr marL="0"/>
            <a:r>
              <a:rPr lang="en-US" sz="1300">
                <a:solidFill>
                  <a:srgbClr val="FEFFFF"/>
                </a:solidFill>
              </a:rPr>
              <a:t># 2. Current loan : 40% of (applicants monthly_income - current_emi)</a:t>
            </a:r>
          </a:p>
          <a:p>
            <a:pPr marL="0"/>
            <a:r>
              <a:rPr lang="en-US" sz="1300">
                <a:solidFill>
                  <a:srgbClr val="FEFFFF"/>
                </a:solidFill>
              </a:rPr>
              <a:t># 3. Fully Paid : requested amount can be granted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77177B-6FA4-F6E7-5FBB-CA5D5115C8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8268" y="1446523"/>
            <a:ext cx="6539075" cy="44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E6760941-EF99-4F61-A95D-3C3E7C08D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44D9B9FF-D6DA-4F69-B4A0-BA1550D65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7DC0AF9-0747-4070-A6D7-DF3681B9E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74612EAD-0A8C-4C44-AFE1-3DF0669AC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C2D46295-4D0D-487B-8972-141A047F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E9F8C-3C5A-16B2-F7E0-6712DD62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541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on Loan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EEED-2256-2C10-69D4-E1B01A270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599" y="5301530"/>
            <a:ext cx="3493154" cy="1080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## From the below gragh we can notice loan recovery is high for Balance Transfer applicants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D7361B-4E83-D1B9-40A2-F2BB5EC864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939196"/>
            <a:ext cx="5875177" cy="54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987083-B373-AAC5-C914-9B833A662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/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79684-7CE1-271A-402B-62824E9D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Uploading Data to 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A0A9-2368-47D2-E9C1-404D29440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rgbClr val="FEFFFF"/>
                </a:solidFill>
              </a:rPr>
              <a:t>import numpy as np</a:t>
            </a:r>
          </a:p>
          <a:p>
            <a:r>
              <a:rPr lang="en-US" sz="1700">
                <a:solidFill>
                  <a:srgbClr val="FEFFFF"/>
                </a:solidFill>
              </a:rPr>
              <a:t>import pandas as pd</a:t>
            </a:r>
          </a:p>
          <a:p>
            <a:r>
              <a:rPr lang="en-US" sz="1700">
                <a:solidFill>
                  <a:srgbClr val="FEFFFF"/>
                </a:solidFill>
              </a:rPr>
              <a:t>import seaborn as sns</a:t>
            </a:r>
          </a:p>
          <a:p>
            <a:r>
              <a:rPr lang="en-US" sz="1700">
                <a:solidFill>
                  <a:srgbClr val="FEFFFF"/>
                </a:solidFill>
              </a:rPr>
              <a:t>import matplotlib.pylab as plt</a:t>
            </a:r>
          </a:p>
          <a:p>
            <a:r>
              <a:rPr lang="en-US" sz="1700">
                <a:solidFill>
                  <a:srgbClr val="FEFFFF"/>
                </a:solidFill>
              </a:rPr>
              <a:t>df = pd.read_csv("C:\Lending_Class\loan\loan1.csv")</a:t>
            </a:r>
          </a:p>
          <a:p>
            <a:r>
              <a:rPr lang="en-US" sz="1700">
                <a:solidFill>
                  <a:srgbClr val="FEFFFF"/>
                </a:solidFill>
              </a:rPr>
              <a:t>df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A9C08F-D4A7-76C5-C353-3B8B824E5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8268" y="1708086"/>
            <a:ext cx="6539075" cy="31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9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332C4-12D7-B2A7-AF2E-CC4C9C07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D61D-CBB1-2ABB-0D8C-A32717C98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00">
                <a:solidFill>
                  <a:srgbClr val="FEFFFF"/>
                </a:solidFill>
              </a:rPr>
              <a:t># delete the rows where the column contains the NAN values</a:t>
            </a:r>
          </a:p>
          <a:p>
            <a:r>
              <a:rPr lang="en-US" sz="1100">
                <a:solidFill>
                  <a:srgbClr val="FEFFFF"/>
                </a:solidFill>
              </a:rPr>
              <a:t># By cleaning this table about 45 columns would be removed</a:t>
            </a:r>
          </a:p>
          <a:p>
            <a:r>
              <a:rPr lang="en-US" sz="1100">
                <a:solidFill>
                  <a:srgbClr val="FEFFFF"/>
                </a:solidFill>
              </a:rPr>
              <a:t># it make the analysis little bit handy</a:t>
            </a:r>
          </a:p>
          <a:p>
            <a:r>
              <a:rPr lang="en-US" sz="1100">
                <a:solidFill>
                  <a:srgbClr val="FEFFFF"/>
                </a:solidFill>
              </a:rPr>
              <a:t># lets use df_1 dataframe for our analysis</a:t>
            </a:r>
          </a:p>
          <a:p>
            <a:endParaRPr lang="en-US" sz="1100">
              <a:solidFill>
                <a:srgbClr val="FEFFFF"/>
              </a:solidFill>
            </a:endParaRPr>
          </a:p>
          <a:p>
            <a:pPr marL="0"/>
            <a:r>
              <a:rPr lang="en-US" sz="1100">
                <a:solidFill>
                  <a:srgbClr val="FEFFFF"/>
                </a:solidFill>
              </a:rPr>
              <a:t>cols_to_ignore = ['emp_length']</a:t>
            </a:r>
          </a:p>
          <a:p>
            <a:pPr marL="0"/>
            <a:r>
              <a:rPr lang="en-US" sz="1100">
                <a:solidFill>
                  <a:srgbClr val="FEFFFF"/>
                </a:solidFill>
              </a:rPr>
              <a:t>#df_1=df.dropna(axis=1)</a:t>
            </a:r>
          </a:p>
          <a:p>
            <a:pPr marL="0"/>
            <a:r>
              <a:rPr lang="en-US" sz="1100">
                <a:solidFill>
                  <a:srgbClr val="FEFFFF"/>
                </a:solidFill>
              </a:rPr>
              <a:t>df_1=df.dropna(axis=1,how='all')</a:t>
            </a:r>
          </a:p>
          <a:p>
            <a:pPr marL="0"/>
            <a:r>
              <a:rPr lang="en-US" sz="1100">
                <a:solidFill>
                  <a:srgbClr val="FEFFFF"/>
                </a:solidFill>
              </a:rPr>
              <a:t>df_1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754907-E006-CD35-C953-22951DB694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8268" y="1724434"/>
            <a:ext cx="6539075" cy="308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5667B-BB79-B6FB-C868-BFF02DDF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Columns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2625-E039-AD4F-26DB-CD8FC6E5F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400" b="1">
                <a:solidFill>
                  <a:srgbClr val="FEFFFF"/>
                </a:solidFill>
              </a:rPr>
              <a:t>## Data Sourcing - 2</a:t>
            </a:r>
          </a:p>
          <a:p>
            <a:pPr marL="0"/>
            <a:r>
              <a:rPr lang="en-US" sz="2400">
                <a:solidFill>
                  <a:srgbClr val="FEFFFF"/>
                </a:solidFill>
              </a:rPr>
              <a:t># lets try to understand the columns usage</a:t>
            </a:r>
          </a:p>
          <a:p>
            <a:pPr marL="0"/>
            <a:r>
              <a:rPr lang="en-US" sz="2400">
                <a:solidFill>
                  <a:srgbClr val="FEFFFF"/>
                </a:solidFill>
              </a:rPr>
              <a:t># data types of the column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CD701D-E5E2-DF9F-32C7-CA5267CCEA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8268" y="1847042"/>
            <a:ext cx="6539075" cy="28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9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50D6-7C0F-CA00-CEA1-7ACDC78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A302-712A-2E32-BF3E-251570CAB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200" b="1">
                <a:solidFill>
                  <a:srgbClr val="FEFFFF"/>
                </a:solidFill>
              </a:rPr>
              <a:t>#### EDA : Explanatory Data Analysis</a:t>
            </a:r>
          </a:p>
          <a:p>
            <a:pPr marL="0"/>
            <a:r>
              <a:rPr lang="en-US" sz="2200">
                <a:solidFill>
                  <a:srgbClr val="FEFFFF"/>
                </a:solidFill>
              </a:rPr>
              <a:t># from the above annual data, very very few employees earns 60 Lacs</a:t>
            </a:r>
          </a:p>
          <a:p>
            <a:pPr marL="0"/>
            <a:r>
              <a:rPr lang="en-US" sz="2200">
                <a:solidFill>
                  <a:srgbClr val="FEFFFF"/>
                </a:solidFill>
              </a:rPr>
              <a:t># this will lay outlayres</a:t>
            </a:r>
          </a:p>
          <a:p>
            <a:pPr marL="0"/>
            <a:r>
              <a:rPr lang="en-US" sz="2200">
                <a:solidFill>
                  <a:srgbClr val="FEFFFF"/>
                </a:solidFill>
              </a:rPr>
              <a:t># now lets us find the out layers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E58AD7-97CE-FF10-1BF3-64B8C2CD8C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8268" y="1601826"/>
            <a:ext cx="6539075" cy="333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0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AF95-6323-9EE8-CB2F-3B29597F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2853-E652-E367-A56D-3D8AE0876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300" b="1">
                <a:solidFill>
                  <a:srgbClr val="FEFFFF"/>
                </a:solidFill>
              </a:rPr>
              <a:t>## from the above out layers chart, </a:t>
            </a:r>
          </a:p>
          <a:p>
            <a:pPr marL="0"/>
            <a:r>
              <a:rPr lang="en-US" sz="1300">
                <a:solidFill>
                  <a:srgbClr val="FEFFFF"/>
                </a:solidFill>
              </a:rPr>
              <a:t># Max number of employees are earning less than 10 Lacs</a:t>
            </a:r>
          </a:p>
          <a:p>
            <a:pPr marL="0"/>
            <a:r>
              <a:rPr lang="en-US" sz="1300">
                <a:solidFill>
                  <a:srgbClr val="FEFFFF"/>
                </a:solidFill>
              </a:rPr>
              <a:t># calculating loan eligibililty based on annual income will not give oppertunity to the employess having less annual income </a:t>
            </a:r>
          </a:p>
          <a:p>
            <a:pPr marL="0"/>
            <a:r>
              <a:rPr lang="en-US" sz="1300">
                <a:solidFill>
                  <a:srgbClr val="FEFFFF"/>
                </a:solidFill>
              </a:rPr>
              <a:t># compared to the max earner.</a:t>
            </a:r>
          </a:p>
          <a:p>
            <a:pPr marL="0"/>
            <a:endParaRPr lang="en-US" sz="1300">
              <a:solidFill>
                <a:srgbClr val="FEFFFF"/>
              </a:solidFill>
            </a:endParaRPr>
          </a:p>
          <a:p>
            <a:pPr marL="0"/>
            <a:r>
              <a:rPr lang="en-US" sz="1300">
                <a:solidFill>
                  <a:srgbClr val="FEFFFF"/>
                </a:solidFill>
              </a:rPr>
              <a:t>### Considering the employees who are earing more than 12 lacs as outliers</a:t>
            </a:r>
          </a:p>
          <a:p>
            <a:pPr marL="0"/>
            <a:r>
              <a:rPr lang="en-US" sz="1300">
                <a:solidFill>
                  <a:srgbClr val="FEFFFF"/>
                </a:solidFill>
              </a:rPr>
              <a:t># Now our dataframe is df_2</a:t>
            </a:r>
          </a:p>
          <a:p>
            <a:pPr marL="0"/>
            <a:endParaRPr lang="en-US" sz="1300">
              <a:solidFill>
                <a:srgbClr val="FE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A171BE-6F9D-8888-D23D-6EB97BFFA6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8268" y="911116"/>
            <a:ext cx="6539075" cy="46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8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8ACD1-7EAC-9125-35E9-EAD5BE41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Analysis with Verification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F6D8-CD2C-37B2-3DF8-3762E8669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200">
                <a:solidFill>
                  <a:srgbClr val="FEFFFF"/>
                </a:solidFill>
              </a:rPr>
              <a:t>### Univariate Analysis</a:t>
            </a:r>
          </a:p>
          <a:p>
            <a:pPr marL="0"/>
            <a:r>
              <a:rPr lang="en-US" sz="2200">
                <a:solidFill>
                  <a:srgbClr val="FEFFFF"/>
                </a:solidFill>
              </a:rPr>
              <a:t># Get the chart for Verified users</a:t>
            </a:r>
          </a:p>
          <a:p>
            <a:pPr marL="0"/>
            <a:r>
              <a:rPr lang="en-US" sz="2200">
                <a:solidFill>
                  <a:srgbClr val="FEFFFF"/>
                </a:solidFill>
              </a:rPr>
              <a:t># Get the char for loan_status# Get the chart for Verified users</a:t>
            </a:r>
          </a:p>
          <a:p>
            <a:pPr marL="0"/>
            <a:r>
              <a:rPr lang="en-US" sz="2200">
                <a:solidFill>
                  <a:srgbClr val="FEFFFF"/>
                </a:solidFill>
              </a:rPr>
              <a:t># Get the char for loan_status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C49A19-AD37-2FC6-C3C7-EE519F1606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8268" y="1160438"/>
            <a:ext cx="6539075" cy="42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0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9C0369-A022-4605-B2F4-7773B74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FFFD28B7-CC22-4615-B487-71F011040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12E4DE6-A2E5-4786-B1B9-795E13D12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176DEB1C-09CA-478A-AEEF-963E89897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28861D55-9A89-4552-8E10-2201E199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8" y="644382"/>
            <a:ext cx="10734055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6807B-74D7-C3C1-FCCF-DEDC4DAD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455" y="1118009"/>
            <a:ext cx="4194241" cy="3180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Analysis on Loan_Status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C7F1-7E0D-DD59-1046-2B16E285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0455" y="4365267"/>
            <a:ext cx="4203811" cy="10657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 get the percentage of loan 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49F844-8DBA-D2C7-E0EB-B7E187BB1C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7734" y="1763113"/>
            <a:ext cx="4650482" cy="30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1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94E5D-5ADF-A7F2-95E8-5983F0D9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DE8B-EE43-4618-1FEE-FE11BB07F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900">
                <a:solidFill>
                  <a:srgbClr val="FEFFFF"/>
                </a:solidFill>
              </a:rPr>
              <a:t>## Analysis made between the loan_status with respect to verification_status</a:t>
            </a:r>
          </a:p>
          <a:p>
            <a:pPr marL="0"/>
            <a:r>
              <a:rPr lang="en-US" sz="1900">
                <a:solidFill>
                  <a:srgbClr val="FEFFFF"/>
                </a:solidFill>
              </a:rPr>
              <a:t># this is to understand how many verified user are not defaulters</a:t>
            </a:r>
          </a:p>
          <a:p>
            <a:pPr marL="0"/>
            <a:r>
              <a:rPr lang="en-US" sz="1900">
                <a:solidFill>
                  <a:srgbClr val="FEFFFF"/>
                </a:solidFill>
              </a:rPr>
              <a:t># We can see max number of applicants are paid their depts promptly irrespective of verification 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BB3F81-D543-7B5D-481C-C69E26EAB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8268" y="1464906"/>
            <a:ext cx="6539075" cy="39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8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525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Case Study</vt:lpstr>
      <vt:lpstr>Uploading Data to Analyze</vt:lpstr>
      <vt:lpstr>Data cleaning</vt:lpstr>
      <vt:lpstr>Columns Details</vt:lpstr>
      <vt:lpstr>Finding Outliers</vt:lpstr>
      <vt:lpstr>Removing Outliers</vt:lpstr>
      <vt:lpstr>Univariate Analysis with Verification Status</vt:lpstr>
      <vt:lpstr>Univariate Analysis on Loan_Status</vt:lpstr>
      <vt:lpstr>Bivariate Analysis </vt:lpstr>
      <vt:lpstr>Bivariate Analysis between loan-status wrt Exp</vt:lpstr>
      <vt:lpstr>Trade-Off decision</vt:lpstr>
      <vt:lpstr>Understanding on Loan Recovery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Venkataramana Venugopal</dc:creator>
  <cp:lastModifiedBy>Venkataramana Venugopal</cp:lastModifiedBy>
  <cp:revision>7</cp:revision>
  <dcterms:created xsi:type="dcterms:W3CDTF">2022-08-10T13:38:35Z</dcterms:created>
  <dcterms:modified xsi:type="dcterms:W3CDTF">2022-08-10T14:04:55Z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42314e-0df4-4b58-84bf-38bed6170a0f_Enabled">
    <vt:lpwstr>true</vt:lpwstr>
  </property>
  <property fmtid="{D5CDD505-2E9C-101B-9397-08002B2CF9AE}" pid="3" name="MSIP_Label_4342314e-0df4-4b58-84bf-38bed6170a0f_SetDate">
    <vt:lpwstr>2022-08-10T14:04:55Z</vt:lpwstr>
  </property>
  <property fmtid="{D5CDD505-2E9C-101B-9397-08002B2CF9AE}" pid="4" name="MSIP_Label_4342314e-0df4-4b58-84bf-38bed6170a0f_Method">
    <vt:lpwstr>Standard</vt:lpwstr>
  </property>
  <property fmtid="{D5CDD505-2E9C-101B-9397-08002B2CF9AE}" pid="5" name="MSIP_Label_4342314e-0df4-4b58-84bf-38bed6170a0f_Name">
    <vt:lpwstr>General</vt:lpwstr>
  </property>
  <property fmtid="{D5CDD505-2E9C-101B-9397-08002B2CF9AE}" pid="6" name="MSIP_Label_4342314e-0df4-4b58-84bf-38bed6170a0f_SiteId">
    <vt:lpwstr>3dd8961f-e488-4e60-8e11-a82d994e183d</vt:lpwstr>
  </property>
  <property fmtid="{D5CDD505-2E9C-101B-9397-08002B2CF9AE}" pid="7" name="MSIP_Label_4342314e-0df4-4b58-84bf-38bed6170a0f_ActionId">
    <vt:lpwstr>1b54025e-2055-4e7c-8b76-cfe9e947f606</vt:lpwstr>
  </property>
  <property fmtid="{D5CDD505-2E9C-101B-9397-08002B2CF9AE}" pid="8" name="MSIP_Label_4342314e-0df4-4b58-84bf-38bed6170a0f_ContentBits">
    <vt:lpwstr>1</vt:lpwstr>
  </property>
</Properties>
</file>