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50" r:id="rId2"/>
    <p:sldId id="421" r:id="rId3"/>
    <p:sldId id="420" r:id="rId4"/>
    <p:sldId id="427" r:id="rId5"/>
    <p:sldId id="428" r:id="rId6"/>
    <p:sldId id="426" r:id="rId7"/>
    <p:sldId id="429" r:id="rId8"/>
    <p:sldId id="456" r:id="rId9"/>
    <p:sldId id="457" r:id="rId10"/>
    <p:sldId id="425" r:id="rId11"/>
    <p:sldId id="431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CC00"/>
    <a:srgbClr val="FF0066"/>
    <a:srgbClr val="FFFF99"/>
    <a:srgbClr val="FF9933"/>
    <a:srgbClr val="0099FF"/>
    <a:srgbClr val="80808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18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146" y="-174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BC885A1-9EE5-4941-86FF-705EA1AF21A0}" type="datetime1">
              <a:rPr lang="en-US"/>
              <a:pPr>
                <a:defRPr/>
              </a:pPr>
              <a:t>7/19/2014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0C9D5CE-0EC7-4D1F-AA56-AB4681406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CCAD240-F381-4810-9BC1-6338C1679AFF}" type="datetime1">
              <a:rPr lang="en-US"/>
              <a:pPr>
                <a:defRPr/>
              </a:pPr>
              <a:t>7/19/2014</a:t>
            </a:fld>
            <a:endParaRPr lang="en-US"/>
          </a:p>
        </p:txBody>
      </p:sp>
      <p:sp>
        <p:nvSpPr>
          <p:cNvPr id="471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4C5827-0E79-4AE7-8BF3-C983BDAE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2DA082-A976-4169-8D7C-900298EC29AA}" type="datetime1">
              <a:rPr lang="en-US" smtClean="0"/>
              <a:pPr/>
              <a:t>7/19/2014</a:t>
            </a:fld>
            <a:endParaRPr lang="en-US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965D2-2DFE-4859-A0AC-DB2324D0A26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vi-V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7E1380-AC57-4AA7-A49C-1A1C92585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31C223D9-78FD-4DE9-BBEC-EA7147DAA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15900"/>
            <a:ext cx="2209800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5900"/>
            <a:ext cx="64770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32BFADC7-188D-43B1-B357-31B4F5D0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9 -</a:t>
            </a:r>
            <a:fld id="{51D0FC79-ED35-46F6-B403-D4C1380ED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9 -</a:t>
            </a:r>
            <a:fld id="{92F61884-B7E7-4023-98F8-117A48DD0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49400"/>
            <a:ext cx="43434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49400"/>
            <a:ext cx="43434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E589A886-9D89-45C3-B3B5-284819E17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3DD532C8-D169-4CFD-91E4-02B4BEDE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9 -</a:t>
            </a:r>
            <a:fld id="{DAE91018-307C-427B-82C3-7345258AA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9 -</a:t>
            </a:r>
            <a:fld id="{AA8FE6F1-9B89-4809-B358-3E2B9B3D6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E23C9CAE-334D-49D3-A284-03E9A2F93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13-</a:t>
            </a:r>
            <a:fld id="{1FE8B047-1BAB-4CF1-B3C3-98BD71F5F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squar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78738" y="6454775"/>
            <a:ext cx="14795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15900"/>
            <a:ext cx="71739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86513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9 -</a:t>
            </a:r>
            <a:fld id="{E50BB914-30AB-493C-9770-59EBBCD7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49400"/>
            <a:ext cx="88392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2608263" y="6443663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1000">
                <a:solidFill>
                  <a:schemeClr val="bg2"/>
                </a:solidFill>
              </a:rPr>
              <a:t>Copyright © 2004 Ramez Elmasri and Shamkant Navathe</a:t>
            </a: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825500" y="6280150"/>
            <a:ext cx="757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1400" b="1">
                <a:solidFill>
                  <a:srgbClr val="666699"/>
                </a:solidFill>
                <a:latin typeface="Arial" charset="0"/>
              </a:rPr>
              <a:t>Elmasri/Navathe, Fundamentals of Database Systems, Fourth Edition </a:t>
            </a:r>
          </a:p>
        </p:txBody>
      </p:sp>
      <p:pic>
        <p:nvPicPr>
          <p:cNvPr id="1032" name="Picture 20" descr="ba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47" name="Line 23"/>
          <p:cNvSpPr>
            <a:spLocks noChangeShapeType="1"/>
          </p:cNvSpPr>
          <p:nvPr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vi-V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87" r:id="rId3"/>
    <p:sldLayoutId id="2147483691" r:id="rId4"/>
    <p:sldLayoutId id="2147483692" r:id="rId5"/>
    <p:sldLayoutId id="2147483688" r:id="rId6"/>
    <p:sldLayoutId id="2147483689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3213100"/>
          </a:xfrm>
        </p:spPr>
        <p:txBody>
          <a:bodyPr/>
          <a:lstStyle/>
          <a:p>
            <a:pPr eaLnBrk="1" hangingPunct="1"/>
            <a:r>
              <a:rPr lang="en-US" sz="2800" b="0" smtClean="0"/>
              <a:t/>
            </a:r>
            <a:br>
              <a:rPr lang="en-US" sz="2800" b="0" smtClean="0"/>
            </a:br>
            <a:r>
              <a:rPr lang="en-US" sz="4000" smtClean="0"/>
              <a:t>Chapter 9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Disk Storage and Indexing Structures for Files</a:t>
            </a:r>
            <a:endParaRPr lang="en-US" sz="1800" smtClean="0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2635250" y="6408738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Copyright © 2004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Files of Records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30300"/>
            <a:ext cx="8737600" cy="5359400"/>
          </a:xfrm>
        </p:spPr>
        <p:txBody>
          <a:bodyPr/>
          <a:lstStyle/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A file is a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sequence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of records, where each record is a collection of data values (or data items).</a:t>
            </a:r>
          </a:p>
          <a:p>
            <a:pPr marL="533400" indent="-533400" eaLnBrk="1" hangingPunct="1"/>
            <a:endParaRPr lang="en-US" sz="9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file descriptor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(or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file header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) includes information that describes the file, such as the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field names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and their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data types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and the addresses of the file blocks on disk.</a:t>
            </a:r>
          </a:p>
          <a:p>
            <a:pPr marL="533400" indent="-533400" eaLnBrk="1" hangingPunct="1"/>
            <a:endParaRPr lang="en-US" sz="9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Records are stored on disk blocks. The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blocking factor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bfr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for a file is the (average) number of file records stored in a disk block.</a:t>
            </a:r>
          </a:p>
          <a:p>
            <a:pPr marL="533400" indent="-533400" eaLnBrk="1" hangingPunct="1"/>
            <a:endParaRPr lang="en-US" sz="9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A file can have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fixed-length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records or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variable-length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records.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B46FA771-A6F9-49CA-B17C-CA999750902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Files of Records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977900"/>
            <a:ext cx="8737600" cy="5511800"/>
          </a:xfrm>
        </p:spPr>
        <p:txBody>
          <a:bodyPr/>
          <a:lstStyle/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File records can be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unspanned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(no record can span two blocks) or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spanned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(a record can be stored in more than one block).</a:t>
            </a: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The physical disk blocks that are allocated to hold the records of a file can be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contiguous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linked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or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indexed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In a file of fixed-length records, all records have the same format. Usually, unspanned blocking is used with such files.</a:t>
            </a:r>
          </a:p>
          <a:p>
            <a:pPr marL="533400" indent="-533400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Files of variable-length records require additional information to be stored in each record, such as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separator characters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and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field types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 Usually spanned blocking is used with such files. 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497A318D-9217-4A2F-9309-501B5F4193A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smtClean="0"/>
              <a:t>Indexing Structures for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267700" cy="4719637"/>
          </a:xfrm>
        </p:spPr>
        <p:txBody>
          <a:bodyPr/>
          <a:lstStyle/>
          <a:p>
            <a:pPr eaLnBrk="1" hangingPunct="1"/>
            <a:r>
              <a:rPr lang="en-US" smtClean="0"/>
              <a:t>Types of Single-level Ordered Indexes</a:t>
            </a:r>
          </a:p>
          <a:p>
            <a:pPr lvl="1" eaLnBrk="1" hangingPunct="1"/>
            <a:r>
              <a:rPr lang="en-US" sz="3200" smtClean="0"/>
              <a:t>Primary Indexes</a:t>
            </a:r>
          </a:p>
          <a:p>
            <a:pPr lvl="1" eaLnBrk="1" hangingPunct="1"/>
            <a:r>
              <a:rPr lang="en-US" sz="3200" smtClean="0"/>
              <a:t>Clustering Indexes</a:t>
            </a:r>
          </a:p>
          <a:p>
            <a:pPr lvl="1" eaLnBrk="1" hangingPunct="1"/>
            <a:r>
              <a:rPr lang="en-US" sz="3200" smtClean="0"/>
              <a:t>Secondary Indexes</a:t>
            </a:r>
          </a:p>
          <a:p>
            <a:pPr eaLnBrk="1" hangingPunct="1"/>
            <a:r>
              <a:rPr lang="en-US" smtClean="0"/>
              <a:t>Multilevel Indexes</a:t>
            </a:r>
          </a:p>
          <a:p>
            <a:pPr eaLnBrk="1" hangingPunct="1"/>
            <a:r>
              <a:rPr lang="en-US" smtClean="0"/>
              <a:t>Dynamic Multilevel Indexes Using B-Trees      and B+-Trees</a:t>
            </a:r>
          </a:p>
          <a:p>
            <a:pPr eaLnBrk="1" hangingPunct="1"/>
            <a:r>
              <a:rPr lang="en-US" smtClean="0"/>
              <a:t>Indexes on Multiple Keys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A285645D-D0C8-4F26-9770-AC441A0E904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419100"/>
          </a:xfrm>
        </p:spPr>
        <p:txBody>
          <a:bodyPr/>
          <a:lstStyle/>
          <a:p>
            <a:pPr eaLnBrk="1" hangingPunct="1"/>
            <a:r>
              <a:rPr lang="en-US" smtClean="0"/>
              <a:t>Indexes as Access Paths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87500"/>
            <a:ext cx="8369300" cy="469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single-level index is an auxiliary file that makes it more efficient to search for a record in the data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index is usually specified on one field of the file (although it could be specified on several fields)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One form of an index is a file of entries </a:t>
            </a:r>
            <a:r>
              <a:rPr lang="en-US" b="1" smtClean="0"/>
              <a:t>&lt;field value, pointer to record&gt;,</a:t>
            </a:r>
            <a:r>
              <a:rPr lang="en-US" smtClean="0"/>
              <a:t> which is ordered by field value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index is called an </a:t>
            </a:r>
            <a:r>
              <a:rPr lang="en-US" i="1" smtClean="0"/>
              <a:t>access path</a:t>
            </a:r>
            <a:r>
              <a:rPr lang="en-US" smtClean="0"/>
              <a:t> on the field.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89C031D5-9D44-44CA-8044-53E24F8E51D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419100"/>
          </a:xfrm>
        </p:spPr>
        <p:txBody>
          <a:bodyPr/>
          <a:lstStyle/>
          <a:p>
            <a:pPr eaLnBrk="1" hangingPunct="1"/>
            <a:r>
              <a:rPr lang="en-US" smtClean="0"/>
              <a:t>Indexes as Access Paths (contd.)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11300"/>
            <a:ext cx="8305800" cy="477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The index file usually occupies considerably less disk blocks than the data file because its entries are much smaller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 binary search on the index yields a pointer to the file record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Indexes can also be characterized as dense or sparse.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dense index</a:t>
            </a:r>
            <a:r>
              <a:rPr lang="en-US" sz="2800" smtClean="0"/>
              <a:t> has an index entry for </a:t>
            </a:r>
            <a:r>
              <a:rPr lang="en-US" sz="2800" i="1" smtClean="0"/>
              <a:t>every search key value</a:t>
            </a:r>
            <a:r>
              <a:rPr lang="en-US" sz="2800" smtClean="0"/>
              <a:t> (and hence every record) in the data file.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sparse</a:t>
            </a:r>
            <a:r>
              <a:rPr lang="en-US" sz="2800" smtClean="0"/>
              <a:t> (or </a:t>
            </a:r>
            <a:r>
              <a:rPr lang="en-US" sz="2800" b="1" smtClean="0"/>
              <a:t>nondense</a:t>
            </a:r>
            <a:r>
              <a:rPr lang="en-US" sz="2800" smtClean="0"/>
              <a:t>) </a:t>
            </a:r>
            <a:r>
              <a:rPr lang="en-US" sz="2800" b="1" smtClean="0"/>
              <a:t>index</a:t>
            </a:r>
            <a:r>
              <a:rPr lang="en-US" sz="2800" smtClean="0"/>
              <a:t>, on the other hand, has index entries for only some of the search values 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300DB833-84D5-46FA-B999-98523D67EF3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62025"/>
            <a:ext cx="8572500" cy="5438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u="sng" smtClean="0"/>
              <a:t>Example:</a:t>
            </a:r>
            <a:r>
              <a:rPr lang="en-US" sz="1800" smtClean="0"/>
              <a:t> Given the following data file: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EMPLOYEE(NAME, SSN, ADDRESS, JOB, SAL, ... )</a:t>
            </a:r>
            <a:endParaRPr lang="en-US" sz="1800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u="sng" smtClean="0"/>
              <a:t>Suppose that: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record size R=150 bytes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block size B=512 bytes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r=30000 records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u="sng" smtClean="0"/>
              <a:t>Then, we get: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blocking factor Bfr= B div R= 512 div 150= 3 records/block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number of file blocks b= (r/Bfr)= (30000/3)= 10000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For an index on the SSN field, assume the field size V</a:t>
            </a:r>
            <a:r>
              <a:rPr lang="en-US" sz="1800" baseline="-25000" smtClean="0"/>
              <a:t>SSN</a:t>
            </a:r>
            <a:r>
              <a:rPr lang="en-US" sz="1800" smtClean="0"/>
              <a:t>=9 bytes,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assume the record pointer size P</a:t>
            </a:r>
            <a:r>
              <a:rPr lang="en-US" sz="1800" baseline="-25000" smtClean="0"/>
              <a:t>R</a:t>
            </a:r>
            <a:r>
              <a:rPr lang="en-US" sz="1800" smtClean="0"/>
              <a:t>=7 bytes. Then: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index entry size R</a:t>
            </a:r>
            <a:r>
              <a:rPr lang="en-US" sz="1800" baseline="-25000" smtClean="0"/>
              <a:t>I</a:t>
            </a:r>
            <a:r>
              <a:rPr lang="en-US" sz="1800" smtClean="0"/>
              <a:t>=(V</a:t>
            </a:r>
            <a:r>
              <a:rPr lang="en-US" sz="1800" baseline="-25000" smtClean="0"/>
              <a:t>SSN</a:t>
            </a:r>
            <a:r>
              <a:rPr lang="en-US" sz="1800" smtClean="0"/>
              <a:t>+ P</a:t>
            </a:r>
            <a:r>
              <a:rPr lang="en-US" sz="1800" baseline="-25000" smtClean="0"/>
              <a:t>R</a:t>
            </a:r>
            <a:r>
              <a:rPr lang="en-US" sz="1800" smtClean="0"/>
              <a:t>)=(9+7)=16 bytes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index blocking factor Bfr</a:t>
            </a:r>
            <a:r>
              <a:rPr lang="en-US" sz="1800" baseline="-25000" smtClean="0"/>
              <a:t>I</a:t>
            </a:r>
            <a:r>
              <a:rPr lang="en-US" sz="1800" smtClean="0"/>
              <a:t>= B div R</a:t>
            </a:r>
            <a:r>
              <a:rPr lang="en-US" sz="1800" baseline="-25000" smtClean="0"/>
              <a:t>I</a:t>
            </a:r>
            <a:r>
              <a:rPr lang="en-US" sz="1800" smtClean="0"/>
              <a:t>= 512 div 16= 32 entries/block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number of index blocks b= (r/ Bfr</a:t>
            </a:r>
            <a:r>
              <a:rPr lang="en-US" sz="1800" baseline="-25000" smtClean="0"/>
              <a:t>I</a:t>
            </a:r>
            <a:r>
              <a:rPr lang="en-US" sz="1800" smtClean="0"/>
              <a:t>)= (30000/32)= 938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binary search needs log2bI= log2938= 10 block accesses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This is compared to an average linear search cost of: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(b/2)= 30000/2= 15000 block accesses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the file records are ordered, the binary search cost would be: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 log</a:t>
            </a:r>
            <a:r>
              <a:rPr lang="en-US" sz="1800" baseline="-25000" smtClean="0"/>
              <a:t>2</a:t>
            </a:r>
            <a:r>
              <a:rPr lang="en-US" sz="1800" smtClean="0"/>
              <a:t>b=  log</a:t>
            </a:r>
            <a:r>
              <a:rPr lang="en-US" sz="1800" baseline="-25000" smtClean="0"/>
              <a:t>2</a:t>
            </a:r>
            <a:r>
              <a:rPr lang="en-US" sz="1800" smtClean="0"/>
              <a:t>30000= 15 block accesses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200" b="1">
                <a:solidFill>
                  <a:srgbClr val="333399"/>
                </a:solidFill>
                <a:latin typeface="Arial" pitchFamily="34" charset="0"/>
              </a:rPr>
              <a:t>Indexes as Access Paths (contd.)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BC879D36-1BEB-48CB-88AC-BC5BE0BA268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pPr eaLnBrk="1" hangingPunct="1"/>
            <a:r>
              <a:rPr lang="en-US" smtClean="0"/>
              <a:t>Types of Single-Level Indexes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84300"/>
            <a:ext cx="8509000" cy="4965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Primary Index</a:t>
            </a:r>
          </a:p>
          <a:p>
            <a:pPr eaLnBrk="1" hangingPunct="1">
              <a:lnSpc>
                <a:spcPct val="90000"/>
              </a:lnSpc>
            </a:pPr>
            <a:endParaRPr lang="en-US" sz="1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Defined on an ordered data file</a:t>
            </a:r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data file is ordered on a </a:t>
            </a:r>
            <a:r>
              <a:rPr lang="en-US" sz="2400" i="1" smtClean="0"/>
              <a:t>key field</a:t>
            </a:r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Includes one index entry </a:t>
            </a:r>
            <a:r>
              <a:rPr lang="en-US" sz="2400" i="1" smtClean="0"/>
              <a:t>for each block</a:t>
            </a:r>
            <a:r>
              <a:rPr lang="en-US" sz="2400" smtClean="0"/>
              <a:t>  in the data file; the index entry has the key field value for the </a:t>
            </a:r>
            <a:r>
              <a:rPr lang="en-US" sz="2400" i="1" smtClean="0"/>
              <a:t>first record</a:t>
            </a:r>
            <a:r>
              <a:rPr lang="en-US" sz="2400" smtClean="0"/>
              <a:t>  in the block, which is called the </a:t>
            </a:r>
            <a:r>
              <a:rPr lang="en-US" sz="2400" i="1" smtClean="0"/>
              <a:t>block anchor</a:t>
            </a:r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similar scheme can use the </a:t>
            </a:r>
            <a:r>
              <a:rPr lang="en-US" sz="2400" i="1" smtClean="0"/>
              <a:t>last record</a:t>
            </a:r>
            <a:r>
              <a:rPr lang="en-US" sz="2400" smtClean="0"/>
              <a:t>  in a block.</a:t>
            </a:r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primary index is a nondense (sparse) index, since it includes an entry for each disk block of the data file and the keys of its anchor record rather than for every search value.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E1E0784F-933A-4C81-A702-17F4B767541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075" y="-101600"/>
            <a:ext cx="58293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8963"/>
            <a:ext cx="30734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8" y="-39688"/>
            <a:ext cx="479107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1C1D2A37-0D6D-4D7F-89FE-796BE391A4C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pPr eaLnBrk="1" hangingPunct="1"/>
            <a:r>
              <a:rPr lang="en-US" smtClean="0"/>
              <a:t>Types of Single-Level Indexes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84300"/>
            <a:ext cx="8509000" cy="4965700"/>
          </a:xfrm>
        </p:spPr>
        <p:txBody>
          <a:bodyPr/>
          <a:lstStyle/>
          <a:p>
            <a:pPr eaLnBrk="1" hangingPunct="1"/>
            <a:r>
              <a:rPr lang="en-US" b="1" smtClean="0"/>
              <a:t>Clustering Index</a:t>
            </a:r>
          </a:p>
          <a:p>
            <a:pPr eaLnBrk="1" hangingPunct="1"/>
            <a:endParaRPr lang="en-US" sz="1400" smtClean="0"/>
          </a:p>
          <a:p>
            <a:pPr lvl="1" eaLnBrk="1" hangingPunct="1"/>
            <a:r>
              <a:rPr lang="en-US" sz="2400" smtClean="0"/>
              <a:t>Defined on an ordered data file</a:t>
            </a:r>
          </a:p>
          <a:p>
            <a:pPr lvl="1" eaLnBrk="1" hangingPunct="1"/>
            <a:endParaRPr lang="en-US" sz="1000" smtClean="0"/>
          </a:p>
          <a:p>
            <a:pPr lvl="1" eaLnBrk="1" hangingPunct="1"/>
            <a:r>
              <a:rPr lang="en-US" sz="2400" smtClean="0"/>
              <a:t>The data file is ordered on a </a:t>
            </a:r>
            <a:r>
              <a:rPr lang="en-US" sz="2400" i="1" smtClean="0"/>
              <a:t>non-key field </a:t>
            </a:r>
            <a:r>
              <a:rPr lang="en-US" sz="2400" smtClean="0"/>
              <a:t>unlike primary index, which requires that the ordering field of the data file have a distinct value for each record.</a:t>
            </a:r>
          </a:p>
          <a:p>
            <a:pPr lvl="1" eaLnBrk="1" hangingPunct="1"/>
            <a:endParaRPr lang="en-US" sz="1000" smtClean="0"/>
          </a:p>
          <a:p>
            <a:pPr lvl="1" eaLnBrk="1" hangingPunct="1"/>
            <a:r>
              <a:rPr lang="en-US" sz="2400" smtClean="0"/>
              <a:t>Includes one index entry </a:t>
            </a:r>
            <a:r>
              <a:rPr lang="en-US" sz="2400" i="1" smtClean="0"/>
              <a:t>for each distinct value</a:t>
            </a:r>
            <a:r>
              <a:rPr lang="en-US" sz="2400" smtClean="0"/>
              <a:t>  of the field; the index entry points to the first data block that contains records with that field value.</a:t>
            </a:r>
          </a:p>
          <a:p>
            <a:pPr lvl="1" eaLnBrk="1" hangingPunct="1"/>
            <a:endParaRPr lang="en-US" sz="1000" smtClean="0"/>
          </a:p>
          <a:p>
            <a:pPr lvl="1" eaLnBrk="1" hangingPunct="1"/>
            <a:r>
              <a:rPr lang="en-US" sz="2400" smtClean="0"/>
              <a:t>It is another example of </a:t>
            </a:r>
            <a:r>
              <a:rPr lang="en-US" sz="2400" i="1" smtClean="0"/>
              <a:t>nondense</a:t>
            </a:r>
            <a:r>
              <a:rPr lang="en-US" sz="2400" smtClean="0"/>
              <a:t> index where Insertion and Deletion is relatively straightforward with a clustering index.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23A7658E-796D-47E9-90C4-B44E33520C7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31755_FIG0602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82900" y="158750"/>
            <a:ext cx="6083300" cy="5937250"/>
          </a:xfrm>
        </p:spPr>
      </p:pic>
      <p:sp>
        <p:nvSpPr>
          <p:cNvPr id="2765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" y="1633538"/>
            <a:ext cx="27241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84BBA769-153E-47E0-A2DF-AA60B06C3BE1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84300"/>
            <a:ext cx="8737600" cy="4902200"/>
          </a:xfrm>
        </p:spPr>
        <p:txBody>
          <a:bodyPr/>
          <a:lstStyle/>
          <a:p>
            <a:pPr eaLnBrk="1" hangingPunct="1"/>
            <a:r>
              <a:rPr lang="en-US" sz="3200" smtClean="0">
                <a:cs typeface="Times New Roman" pitchFamily="18" charset="0"/>
              </a:rPr>
              <a:t>Disk Storage Devices</a:t>
            </a:r>
          </a:p>
          <a:p>
            <a:pPr eaLnBrk="1" hangingPunct="1"/>
            <a:r>
              <a:rPr lang="en-US" sz="3200" smtClean="0">
                <a:cs typeface="Times New Roman" pitchFamily="18" charset="0"/>
              </a:rPr>
              <a:t>Files of Records</a:t>
            </a:r>
          </a:p>
          <a:p>
            <a:pPr eaLnBrk="1" hangingPunct="1"/>
            <a:r>
              <a:rPr lang="en-US" sz="3200" smtClean="0">
                <a:cs typeface="Times New Roman" pitchFamily="18" charset="0"/>
              </a:rPr>
              <a:t>Indexing Structures for Files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B36ABC51-4C6F-4B17-976D-E08E4F548ED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2867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5025" y="0"/>
            <a:ext cx="5572125" cy="677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62475"/>
            <a:ext cx="5553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86160BEE-301B-4A7B-AEAD-84AC38E53EA2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pPr eaLnBrk="1" hangingPunct="1"/>
            <a:r>
              <a:rPr lang="en-US" smtClean="0"/>
              <a:t>Types of Single-Level Indexes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31900"/>
            <a:ext cx="8801100" cy="511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Secondary Index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secondary index provides a secondary means of accessing a file for which some primary access already exists.</a:t>
            </a:r>
          </a:p>
          <a:p>
            <a:pPr lvl="1"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secondary index may be on a field which is a candidate key and has a unique value in every record, or a nonkey with duplicate values.</a:t>
            </a:r>
          </a:p>
          <a:p>
            <a:pPr lvl="1"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index is an ordered file with two fields.</a:t>
            </a:r>
          </a:p>
          <a:p>
            <a:pPr lvl="1" eaLnBrk="1" hangingPunct="1">
              <a:lnSpc>
                <a:spcPct val="80000"/>
              </a:lnSpc>
            </a:pPr>
            <a:endParaRPr lang="en-US" sz="800" smtClean="0"/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 The first field is of the same data type as some </a:t>
            </a:r>
            <a:r>
              <a:rPr lang="en-US" i="1" smtClean="0"/>
              <a:t>nonordering field</a:t>
            </a:r>
            <a:r>
              <a:rPr lang="en-US" smtClean="0"/>
              <a:t> of the data file that is an </a:t>
            </a:r>
            <a:r>
              <a:rPr lang="en-US" i="1" smtClean="0"/>
              <a:t>indexing field.</a:t>
            </a:r>
            <a:r>
              <a:rPr lang="en-US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 The second field is either a </a:t>
            </a:r>
            <a:r>
              <a:rPr lang="en-US" i="1" smtClean="0"/>
              <a:t>block</a:t>
            </a:r>
            <a:r>
              <a:rPr lang="en-US" smtClean="0"/>
              <a:t> pointer or a </a:t>
            </a:r>
            <a:r>
              <a:rPr lang="en-US" i="1" smtClean="0"/>
              <a:t>record</a:t>
            </a:r>
            <a:r>
              <a:rPr lang="en-US" smtClean="0"/>
              <a:t> pointer. There can be </a:t>
            </a:r>
            <a:r>
              <a:rPr lang="en-US" i="1" smtClean="0"/>
              <a:t>many</a:t>
            </a:r>
            <a:r>
              <a:rPr lang="en-US" smtClean="0"/>
              <a:t> secondary indexes (and hence, indexing fields) for the same file.</a:t>
            </a:r>
          </a:p>
          <a:p>
            <a:pPr lvl="2"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Includes one entry </a:t>
            </a:r>
            <a:r>
              <a:rPr lang="en-US" sz="2400" i="1" smtClean="0"/>
              <a:t>for each record</a:t>
            </a:r>
            <a:r>
              <a:rPr lang="en-US" sz="2400" smtClean="0"/>
              <a:t>  in the data file; hence, it is a </a:t>
            </a:r>
            <a:r>
              <a:rPr lang="en-US" sz="2400" i="1" smtClean="0"/>
              <a:t>dense index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AA54752A-9349-4970-9B77-1B267DF1343A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38538" cy="1130300"/>
          </a:xfrm>
        </p:spPr>
        <p:txBody>
          <a:bodyPr/>
          <a:lstStyle/>
          <a:p>
            <a:pPr algn="l" eaLnBrk="1" hangingPunct="1"/>
            <a:r>
              <a:rPr lang="en-US" sz="1800" b="0" smtClean="0"/>
              <a:t/>
            </a:r>
            <a:br>
              <a:rPr lang="en-US" sz="1800" b="0" smtClean="0"/>
            </a:br>
            <a:r>
              <a:rPr lang="en-US" sz="1800" smtClean="0"/>
              <a:t>A dense </a:t>
            </a:r>
            <a:r>
              <a:rPr lang="en-US" sz="1600" smtClean="0"/>
              <a:t>secondary</a:t>
            </a:r>
            <a:r>
              <a:rPr lang="en-US" sz="1800" smtClean="0"/>
              <a:t> index (with block pointers) on a nonordering key field of a file</a:t>
            </a:r>
            <a:r>
              <a:rPr lang="en-US" sz="1800" smtClean="0">
                <a:sym typeface="Symbol" pitchFamily="18" charset="2"/>
              </a:rPr>
              <a:t>.</a:t>
            </a:r>
            <a:endParaRPr lang="en-US" sz="1800" b="0" smtClean="0"/>
          </a:p>
        </p:txBody>
      </p:sp>
      <p:pic>
        <p:nvPicPr>
          <p:cNvPr id="30723" name="Picture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94050" y="0"/>
            <a:ext cx="5949950" cy="6773863"/>
          </a:xfrm>
        </p:spPr>
      </p:pic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0503E3A9-4FA5-426E-953A-A7C588EC86A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31755_FIG0605n.gif                                             0001035BEeyore                         B91DCF3B: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50988" y="266700"/>
            <a:ext cx="7567612" cy="6507163"/>
          </a:xfr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43400" cy="2068513"/>
          </a:xfrm>
        </p:spPr>
        <p:txBody>
          <a:bodyPr/>
          <a:lstStyle/>
          <a:p>
            <a:pPr eaLnBrk="1" hangingPunct="1"/>
            <a:r>
              <a:rPr lang="en-US" sz="1400" smtClean="0"/>
              <a:t>A secondary index (with recored pointers) on a nonkey field implemented using one level of indirection so that index entries are of fixed length and have unique field values.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55F30811-E487-4AF5-A55F-C58820038B5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&#10;Tabel1402.gif                                                  000001F1Eeyore                         BC0F1D1E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850900"/>
            <a:ext cx="8978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611FB978-A703-4761-ABAD-50CFD5DFEDF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628650"/>
            <a:ext cx="7173912" cy="571500"/>
          </a:xfrm>
        </p:spPr>
        <p:txBody>
          <a:bodyPr/>
          <a:lstStyle/>
          <a:p>
            <a:pPr eaLnBrk="1" hangingPunct="1"/>
            <a:r>
              <a:rPr lang="en-US" smtClean="0"/>
              <a:t>Multi-Level Indexes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11300"/>
            <a:ext cx="8509000" cy="4838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Because a single-level index is an ordered file, we can create a primary index </a:t>
            </a:r>
            <a:r>
              <a:rPr lang="en-US" i="1" smtClean="0"/>
              <a:t>to the index itself</a:t>
            </a:r>
            <a:r>
              <a:rPr lang="en-US" smtClean="0"/>
              <a:t> ; in this case, the original index file is called the </a:t>
            </a:r>
            <a:r>
              <a:rPr lang="en-US" i="1" smtClean="0"/>
              <a:t>first-level index</a:t>
            </a:r>
            <a:r>
              <a:rPr lang="en-US" smtClean="0"/>
              <a:t>  and the index to the index is called the </a:t>
            </a:r>
            <a:r>
              <a:rPr lang="en-US" i="1" smtClean="0"/>
              <a:t>second-level index.</a:t>
            </a:r>
          </a:p>
          <a:p>
            <a:pPr eaLnBrk="1" hangingPunct="1">
              <a:lnSpc>
                <a:spcPct val="80000"/>
              </a:lnSpc>
            </a:pPr>
            <a:endParaRPr lang="en-US" sz="9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We can repeat the process, creating a third, fourth, ..., top level until all entries of the </a:t>
            </a:r>
            <a:r>
              <a:rPr lang="en-US" i="1" smtClean="0"/>
              <a:t>top level</a:t>
            </a:r>
            <a:r>
              <a:rPr lang="en-US" smtClean="0"/>
              <a:t>  fit in one disk block</a:t>
            </a:r>
          </a:p>
          <a:p>
            <a:pPr eaLnBrk="1" hangingPunct="1">
              <a:lnSpc>
                <a:spcPct val="80000"/>
              </a:lnSpc>
            </a:pPr>
            <a:endParaRPr lang="en-US" sz="9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 multi-level index can be created for any type of first-level index (primary, secondary, clustering) as long as the first-level index consists of </a:t>
            </a:r>
            <a:r>
              <a:rPr lang="en-US" i="1" smtClean="0"/>
              <a:t>more than one</a:t>
            </a:r>
            <a:r>
              <a:rPr lang="en-US" smtClean="0"/>
              <a:t>  disk block</a:t>
            </a:r>
            <a:endParaRPr lang="en-US" sz="100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9E671FF5-1DE6-4C4D-8934-F7C93679643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31755_FIG0606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46275" y="88900"/>
            <a:ext cx="7112000" cy="6753225"/>
          </a:xfrm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251200" cy="1320800"/>
          </a:xfrm>
        </p:spPr>
        <p:txBody>
          <a:bodyPr/>
          <a:lstStyle/>
          <a:p>
            <a:pPr eaLnBrk="1" hangingPunct="1"/>
            <a:r>
              <a:rPr lang="en-US" sz="1800" b="0" smtClean="0"/>
              <a:t/>
            </a:r>
            <a:br>
              <a:rPr lang="en-US" sz="1800" b="0" smtClean="0"/>
            </a:br>
            <a:r>
              <a:rPr lang="en-US" sz="1800" smtClean="0"/>
              <a:t>A two-level primary index resembling ISAM (Indexed Sequential Access Method) organization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3DB25ACC-79BF-44A2-A492-3ADF1DCC254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571500"/>
          </a:xfrm>
        </p:spPr>
        <p:txBody>
          <a:bodyPr/>
          <a:lstStyle/>
          <a:p>
            <a:pPr eaLnBrk="1" hangingPunct="1"/>
            <a:r>
              <a:rPr lang="en-US" smtClean="0"/>
              <a:t>Dynamic Multi-Level Indexes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31900"/>
            <a:ext cx="8509000" cy="5118100"/>
          </a:xfrm>
        </p:spPr>
        <p:txBody>
          <a:bodyPr/>
          <a:lstStyle/>
          <a:p>
            <a:pPr eaLnBrk="1" hangingPunct="1"/>
            <a:r>
              <a:rPr lang="en-AU" smtClean="0"/>
              <a:t>To retain the benefits of using multilevel indexing while reducing index insertion and deletion problems</a:t>
            </a:r>
          </a:p>
          <a:p>
            <a:pPr eaLnBrk="1" hangingPunct="1"/>
            <a:r>
              <a:rPr lang="en-AU" smtClean="0"/>
              <a:t>Leaves some space in each of its blocks for inserting new entries and uses appropriate insertion/deletion algorithms for creating and deleting new index blocks when the data file grows and shrinks.</a:t>
            </a:r>
          </a:p>
          <a:p>
            <a:pPr eaLnBrk="1" hangingPunct="1"/>
            <a:r>
              <a:rPr lang="en-AU" smtClean="0"/>
              <a:t> Often implemented by using data structures called B-trees and B+-trees</a:t>
            </a:r>
            <a:endParaRPr lang="en-US" sz="1800" smtClean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8441B4F6-398E-4D12-952A-FDA39650A8E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5900"/>
            <a:ext cx="7173912" cy="596900"/>
          </a:xfrm>
        </p:spPr>
        <p:txBody>
          <a:bodyPr/>
          <a:lstStyle/>
          <a:p>
            <a:pPr eaLnBrk="1" hangingPunct="1"/>
            <a:r>
              <a:rPr lang="en-US" b="0" smtClean="0"/>
              <a:t/>
            </a:r>
            <a:br>
              <a:rPr lang="en-US" b="0" smtClean="0"/>
            </a:br>
            <a:r>
              <a:rPr lang="en-US" smtClean="0"/>
              <a:t>Search Tree</a:t>
            </a: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304800" y="1079500"/>
            <a:ext cx="8839200" cy="4837113"/>
          </a:xfrm>
        </p:spPr>
        <p:txBody>
          <a:bodyPr/>
          <a:lstStyle/>
          <a:p>
            <a:pPr eaLnBrk="1" hangingPunct="1"/>
            <a:r>
              <a:rPr lang="en-AU" smtClean="0"/>
              <a:t>A search tree of order p is a tree such that each node contains at most p − 1 search values and p pointers in the order &lt;P1, K1, P2, K2, ..., Pq−1, Kq−1, Pq&gt;, where q ≤ p. Each Pi is a pointer to a child node (or a NULL pointer), and each Ki is a search value from some ordered set of values. All search values are assumed to be unique</a:t>
            </a:r>
            <a:endParaRPr lang="vi-VN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 l="20399"/>
          <a:stretch>
            <a:fillRect/>
          </a:stretch>
        </p:blipFill>
        <p:spPr bwMode="auto">
          <a:xfrm>
            <a:off x="1042988" y="4079875"/>
            <a:ext cx="7285037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E3B9F2C1-2611-4076-A10D-7F324C55A40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0" smtClean="0"/>
              <a:t/>
            </a:r>
            <a:br>
              <a:rPr lang="en-US" sz="2400" b="0" smtClean="0"/>
            </a:br>
            <a:r>
              <a:rPr lang="en-US" sz="2400" smtClean="0"/>
              <a:t>A search tree of order p = 3.</a:t>
            </a:r>
            <a:endParaRPr lang="en-US" smtClean="0"/>
          </a:p>
        </p:txBody>
      </p:sp>
      <p:pic>
        <p:nvPicPr>
          <p:cNvPr id="37891" name="Picture 3" descr="31755_FIG0609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6900" y="1866900"/>
            <a:ext cx="8245475" cy="3268663"/>
          </a:xfrm>
        </p:spPr>
      </p:pic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56D2CAAD-AEA2-4899-B2ED-A862CCE3E99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Disk Storage Devices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9700"/>
            <a:ext cx="8369300" cy="5080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Preferred secondary storage device for high storage capacity and low cost.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10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Data stored as magnetized areas on magnetic disk surfaces.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10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sz="3200" i="1" smtClean="0">
                <a:solidFill>
                  <a:srgbClr val="000000"/>
                </a:solidFill>
                <a:cs typeface="Times New Roman" pitchFamily="18" charset="0"/>
              </a:rPr>
              <a:t>disk pack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  contains several magnetic disks connected to a rotating spindle.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10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Disks are divided into concentric circular </a:t>
            </a:r>
            <a:r>
              <a:rPr lang="en-US" sz="3200" i="1" smtClean="0">
                <a:solidFill>
                  <a:srgbClr val="000000"/>
                </a:solidFill>
                <a:cs typeface="Times New Roman" pitchFamily="18" charset="0"/>
              </a:rPr>
              <a:t>tracks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  on each disk </a:t>
            </a:r>
            <a:r>
              <a:rPr lang="en-US" sz="3200" i="1" smtClean="0">
                <a:solidFill>
                  <a:srgbClr val="000000"/>
                </a:solidFill>
                <a:cs typeface="Times New Roman" pitchFamily="18" charset="0"/>
              </a:rPr>
              <a:t>surface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.  Track capacities vary typically from 4 to 50 Kbytes.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0FC17443-6A80-4742-8B19-F19193A26B3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pPr eaLnBrk="1" hangingPunct="1"/>
            <a:r>
              <a:rPr lang="en-US" smtClean="0"/>
              <a:t>Dynamic Multilevel Indexes Using B-Trees      and B+-Trees</a:t>
            </a:r>
            <a:br>
              <a:rPr lang="en-US" smtClean="0"/>
            </a:b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496300" cy="4610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Because of the insertion and deletion problem, most multi-level indexes use B-tree or B+-tree data structures, which leave space in each tree node (disk block) to allow for new index entries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These data structures are variations of search trees that allow efficient insertion and deletion of new search values.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 B-Tree and B+-Tree data structures, each node corresponds to a disk block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Each node is kept between half-full and completely full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34E7101C-3A84-4E3F-995F-F10B27DA9AE8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850900"/>
            <a:ext cx="8331200" cy="660400"/>
          </a:xfrm>
        </p:spPr>
        <p:txBody>
          <a:bodyPr/>
          <a:lstStyle/>
          <a:p>
            <a:pPr eaLnBrk="1" hangingPunct="1"/>
            <a:r>
              <a:rPr lang="en-US" smtClean="0"/>
              <a:t>Dynamic Multilevel Indexes Using B-Trees      and B+-Trees (contd.)</a:t>
            </a:r>
            <a:br>
              <a:rPr lang="en-US" smtClean="0"/>
            </a:b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65300"/>
            <a:ext cx="8331200" cy="4584700"/>
          </a:xfrm>
        </p:spPr>
        <p:txBody>
          <a:bodyPr/>
          <a:lstStyle/>
          <a:p>
            <a:pPr eaLnBrk="1" hangingPunct="1"/>
            <a:r>
              <a:rPr lang="en-US" smtClean="0"/>
              <a:t>An insertion into a node that is not full is quite efficient; if a node is full the insertion causes a split into two nodes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Splitting may propagate to other tree levels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A deletion is quite efficient if a node does not become less than half full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If a deletion causes a node to become less than half full, it must be merged with neighboring nodes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F95A8714-DCB7-4147-AE4C-2B038F9B9645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685800"/>
            <a:ext cx="8331200" cy="660400"/>
          </a:xfrm>
        </p:spPr>
        <p:txBody>
          <a:bodyPr/>
          <a:lstStyle/>
          <a:p>
            <a:pPr eaLnBrk="1" hangingPunct="1"/>
            <a:r>
              <a:rPr lang="en-US" smtClean="0"/>
              <a:t>Difference between B-tree and B+-tree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52600"/>
            <a:ext cx="8331200" cy="4597400"/>
          </a:xfrm>
        </p:spPr>
        <p:txBody>
          <a:bodyPr/>
          <a:lstStyle/>
          <a:p>
            <a:pPr eaLnBrk="1" hangingPunct="1"/>
            <a:r>
              <a:rPr lang="en-US" smtClean="0"/>
              <a:t> In a B-tree, pointers to data records exist at all levels of the tree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 In a B+-tree, all pointers to data records exists at the leaf-level nodes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 A B+-tree can have less levels (or higher capacity of search values) than the corresponding B-tree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5E2FB6CE-E0A8-4882-A986-3ED8BE6DBBFB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1925"/>
            <a:ext cx="8856663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67300DF3-5BE1-4650-969A-9F194EEC29EE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3100"/>
            <a:ext cx="9145588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9E853745-2307-4ECC-AEE9-F1AB72F89EB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on Multiple Keys</a:t>
            </a:r>
            <a:endParaRPr lang="vi-VN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079500"/>
            <a:ext cx="8839200" cy="5307013"/>
          </a:xfrm>
        </p:spPr>
        <p:txBody>
          <a:bodyPr/>
          <a:lstStyle/>
          <a:p>
            <a:pPr eaLnBrk="1" hangingPunct="1"/>
            <a:r>
              <a:rPr lang="en-US" smtClean="0"/>
              <a:t>Ordered Index on Multiple Attributes</a:t>
            </a:r>
          </a:p>
          <a:p>
            <a:pPr lvl="1" eaLnBrk="1" hangingPunct="1"/>
            <a:r>
              <a:rPr lang="en-US" sz="2400" smtClean="0"/>
              <a:t>Create a index on a search key field that is a combination of multiple attributes</a:t>
            </a:r>
          </a:p>
          <a:p>
            <a:pPr lvl="1" eaLnBrk="1" hangingPunct="1"/>
            <a:r>
              <a:rPr lang="en-AU" sz="2400" smtClean="0"/>
              <a:t>A lexicographic ordering of these tuple values establishes an order on this composite search key</a:t>
            </a:r>
          </a:p>
          <a:p>
            <a:pPr eaLnBrk="1" hangingPunct="1"/>
            <a:r>
              <a:rPr lang="en-AU" smtClean="0"/>
              <a:t>Partitioned Hashing</a:t>
            </a:r>
          </a:p>
          <a:p>
            <a:pPr lvl="1" eaLnBrk="1" hangingPunct="1"/>
            <a:r>
              <a:rPr lang="en-AU" sz="2400" smtClean="0"/>
              <a:t>For a key consisting of n components, the hash function is designed to produce a result with n separate hash addresses</a:t>
            </a:r>
          </a:p>
          <a:p>
            <a:pPr eaLnBrk="1" hangingPunct="1"/>
            <a:r>
              <a:rPr lang="en-AU" smtClean="0"/>
              <a:t>Grid Files</a:t>
            </a:r>
          </a:p>
          <a:p>
            <a:pPr lvl="1" eaLnBrk="1" hangingPunct="1"/>
            <a:r>
              <a:rPr lang="en-AU" sz="2400" smtClean="0"/>
              <a:t>Construct a grid array with one linear scale (or dimension) for each of the search attributes</a:t>
            </a:r>
            <a:endParaRPr lang="vi-VN" sz="2400" smtClean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32280750-BA37-49B1-A972-08618E652133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92200"/>
            <a:ext cx="8753475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89D18299-535B-4593-9741-6EDCE9EFFCDB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Other Types of Indexes</a:t>
            </a:r>
            <a:endParaRPr lang="vi-VN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Hash Indexes</a:t>
            </a:r>
          </a:p>
          <a:p>
            <a:pPr eaLnBrk="1" hangingPunct="1"/>
            <a:r>
              <a:rPr lang="en-AU" smtClean="0"/>
              <a:t>Bitmap Indexes</a:t>
            </a:r>
          </a:p>
          <a:p>
            <a:pPr eaLnBrk="1" hangingPunct="1"/>
            <a:r>
              <a:rPr lang="en-AU" smtClean="0"/>
              <a:t>Function based Indexing</a:t>
            </a:r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r>
              <a:rPr lang="en-AU" smtClean="0">
                <a:solidFill>
                  <a:srgbClr val="FF0000"/>
                </a:solidFill>
              </a:rPr>
              <a:t>(at home !!!)</a:t>
            </a:r>
            <a:endParaRPr lang="vi-VN" smtClean="0">
              <a:solidFill>
                <a:srgbClr val="FF0000"/>
              </a:solidFill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6AF447B8-8DDF-46C6-ABF0-3B08CA8595E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Disk Storage Devices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3800"/>
            <a:ext cx="8369300" cy="52959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Because a track usually contains a large amount of information, it is divided into smaller </a:t>
            </a:r>
            <a:r>
              <a:rPr lang="en-US" sz="3200" i="1" smtClean="0">
                <a:solidFill>
                  <a:srgbClr val="000000"/>
                </a:solidFill>
                <a:cs typeface="Times New Roman" pitchFamily="18" charset="0"/>
              </a:rPr>
              <a:t>blocks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 or </a:t>
            </a:r>
            <a:r>
              <a:rPr lang="en-US" sz="3200" i="1" smtClean="0">
                <a:solidFill>
                  <a:srgbClr val="000000"/>
                </a:solidFill>
                <a:cs typeface="Times New Roman" pitchFamily="18" charset="0"/>
              </a:rPr>
              <a:t>sectors</a:t>
            </a:r>
            <a:r>
              <a:rPr lang="en-US" sz="320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The division of a track into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sectors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is hard-coded on the disk surface and cannot be changed. One type of sector organization calls a portion of a track that subtends a fixed angle at the center as a sector.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9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A track is divided into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blocks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. The block size B is fixed for each system. Typical block sizes range from B=512 bytes to B=4096 bytes. Whole blocks are transferred between disk and main memory for processing.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08D89C8C-77EF-4E3E-BC54-ED81C54D3A5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Disk Storage Devices (cont.)</a:t>
            </a:r>
          </a:p>
        </p:txBody>
      </p:sp>
      <p:pic>
        <p:nvPicPr>
          <p:cNvPr id="13315" name="Picture 5" descr=" 13.02.gif        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558925"/>
            <a:ext cx="7743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3CE24F46-7621-4627-B2E7-E0BB1940BB3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Disk Storage Devices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55700"/>
            <a:ext cx="8737600" cy="5168900"/>
          </a:xfrm>
        </p:spPr>
        <p:txBody>
          <a:bodyPr/>
          <a:lstStyle/>
          <a:p>
            <a:pPr marL="533400" indent="-533400" eaLnBrk="1" hangingPunct="1"/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read-write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 head moves to the track that contains the block to be transferred. Disk rotation moves the block under the read-write head for reading or writing.</a:t>
            </a:r>
          </a:p>
          <a:p>
            <a:pPr marL="533400" indent="-533400" eaLnBrk="1" hangingPunct="1"/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A physical disk block (hardware) address consists of a cylinder number (imaginery collection of tracks of same radius from all recoreded surfaces), the track number or surface number (within the cylinder), and block number (within track).</a:t>
            </a:r>
          </a:p>
          <a:p>
            <a:pPr marL="533400" indent="-533400" eaLnBrk="1" hangingPunct="1"/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Reading or writing a disk block is time consuming because of the seek time s and rotational delay (latency) </a:t>
            </a: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rd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533400" indent="-533400" eaLnBrk="1" hangingPunct="1"/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Double buffering can be used to speed up the transfer of contiguous disk blocks.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90EAF3D4-E5D2-4CCF-97B8-BAEA5F4A0E4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pPr eaLnBrk="1" hangingPunct="1"/>
            <a:r>
              <a:rPr lang="en-US" smtClean="0"/>
              <a:t>Disk Storage Devices (cont.)</a:t>
            </a:r>
          </a:p>
        </p:txBody>
      </p:sp>
      <p:pic>
        <p:nvPicPr>
          <p:cNvPr id="15363" name="Picture 5" descr=" 13.01.gif        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763" y="1249363"/>
            <a:ext cx="61134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6999FB70-9663-427B-958E-C8A05A424F1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and variable length records</a:t>
            </a:r>
          </a:p>
          <a:p>
            <a:pPr eaLnBrk="1" hangingPunct="1"/>
            <a:r>
              <a:rPr lang="en-US" smtClean="0"/>
              <a:t>Records contain fields which have values of a particular type (e.g., amount, date, time, age)</a:t>
            </a:r>
          </a:p>
          <a:p>
            <a:pPr eaLnBrk="1" hangingPunct="1"/>
            <a:r>
              <a:rPr lang="en-US" smtClean="0"/>
              <a:t>Fields themselves may be fixed length or variable length</a:t>
            </a:r>
          </a:p>
          <a:p>
            <a:pPr eaLnBrk="1" hangingPunct="1"/>
            <a:r>
              <a:rPr lang="en-US" smtClean="0"/>
              <a:t>Variable length fields can be mixed into one record: separator characters or length fields are needed so that the record can be “parsed”.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E1E80DF1-D276-49E5-9DA9-B169AA88433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Blocking: refers to storing a number of records in one blo ck on the disk.</a:t>
            </a:r>
          </a:p>
          <a:p>
            <a:pPr eaLnBrk="1" hangingPunct="1"/>
            <a:r>
              <a:rPr lang="en-US" smtClean="0"/>
              <a:t>Blocking factor (</a:t>
            </a:r>
            <a:r>
              <a:rPr lang="en-US" i="1" smtClean="0"/>
              <a:t>bfr</a:t>
            </a:r>
            <a:r>
              <a:rPr lang="en-US" smtClean="0"/>
              <a:t>) refers to the number of records per block. </a:t>
            </a:r>
          </a:p>
          <a:p>
            <a:pPr eaLnBrk="1" hangingPunct="1"/>
            <a:r>
              <a:rPr lang="en-US" smtClean="0"/>
              <a:t>There may be empty space in a block if an integral number of records do not fit in one block.</a:t>
            </a:r>
          </a:p>
          <a:p>
            <a:pPr eaLnBrk="1" hangingPunct="1"/>
            <a:r>
              <a:rPr lang="en-US" i="1" smtClean="0"/>
              <a:t>Spanned Records</a:t>
            </a:r>
            <a:r>
              <a:rPr lang="en-US" smtClean="0"/>
              <a:t>: refer to records that exceed the size of one or more blocks and hence span a number of blocks.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9 -</a:t>
            </a:r>
            <a:fld id="{D22C4B8D-13EA-43F9-9E8E-EA03E44B627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4318</TotalTime>
  <Words>1878</Words>
  <Application>Microsoft PowerPoint</Application>
  <PresentationFormat>On-screen Show (4:3)</PresentationFormat>
  <Paragraphs>217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Times New Roman</vt:lpstr>
      <vt:lpstr>Arial</vt:lpstr>
      <vt:lpstr>Wingdings</vt:lpstr>
      <vt:lpstr>Symbol</vt:lpstr>
      <vt:lpstr>Soaring</vt:lpstr>
      <vt:lpstr> Chapter 9  Disk Storage and Indexing Structures for Files</vt:lpstr>
      <vt:lpstr>Outline</vt:lpstr>
      <vt:lpstr>Disk Storage Devices (cont.)</vt:lpstr>
      <vt:lpstr>Disk Storage Devices (cont.)</vt:lpstr>
      <vt:lpstr>Disk Storage Devices (cont.)</vt:lpstr>
      <vt:lpstr>Disk Storage Devices (cont.)</vt:lpstr>
      <vt:lpstr>Disk Storage Devices (cont.)</vt:lpstr>
      <vt:lpstr>Records</vt:lpstr>
      <vt:lpstr>Blocking</vt:lpstr>
      <vt:lpstr>Files of Records</vt:lpstr>
      <vt:lpstr>Files of Records (cont.)</vt:lpstr>
      <vt:lpstr>Indexing Structures for Files</vt:lpstr>
      <vt:lpstr>Indexes as Access Paths</vt:lpstr>
      <vt:lpstr>Indexes as Access Paths (contd.)</vt:lpstr>
      <vt:lpstr>Slide 15</vt:lpstr>
      <vt:lpstr>Types of Single-Level Indexes</vt:lpstr>
      <vt:lpstr>Slide 17</vt:lpstr>
      <vt:lpstr>Types of Single-Level Indexes</vt:lpstr>
      <vt:lpstr>Slide 19</vt:lpstr>
      <vt:lpstr>Slide 20</vt:lpstr>
      <vt:lpstr>Types of Single-Level Indexes</vt:lpstr>
      <vt:lpstr> A dense secondary index (with block pointers) on a nonordering key field of a file.</vt:lpstr>
      <vt:lpstr>A secondary index (with recored pointers) on a nonkey field implemented using one level of indirection so that index entries are of fixed length and have unique field values.</vt:lpstr>
      <vt:lpstr>Slide 24</vt:lpstr>
      <vt:lpstr>Multi-Level Indexes </vt:lpstr>
      <vt:lpstr> A two-level primary index resembling ISAM (Indexed Sequential Access Method) organization</vt:lpstr>
      <vt:lpstr>Dynamic Multi-Level Indexes </vt:lpstr>
      <vt:lpstr> Search Tree</vt:lpstr>
      <vt:lpstr> A search tree of order p = 3.</vt:lpstr>
      <vt:lpstr>Dynamic Multilevel Indexes Using B-Trees      and B+-Trees </vt:lpstr>
      <vt:lpstr>Dynamic Multilevel Indexes Using B-Trees      and B+-Trees (contd.) </vt:lpstr>
      <vt:lpstr>Difference between B-tree and B+-tree</vt:lpstr>
      <vt:lpstr>Slide 33</vt:lpstr>
      <vt:lpstr>Slide 34</vt:lpstr>
      <vt:lpstr>Indexes on Multiple Keys</vt:lpstr>
      <vt:lpstr>Slide 36</vt:lpstr>
      <vt:lpstr>Other Types of Indexes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cp:lastModifiedBy>Eswar</cp:lastModifiedBy>
  <cp:revision>270</cp:revision>
  <cp:lastPrinted>2001-05-28T10:10:18Z</cp:lastPrinted>
  <dcterms:created xsi:type="dcterms:W3CDTF">1998-07-18T17:10:54Z</dcterms:created>
  <dcterms:modified xsi:type="dcterms:W3CDTF">2014-07-19T04:20:56Z</dcterms:modified>
</cp:coreProperties>
</file>