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8"/>
  </p:notesMasterIdLst>
  <p:handoutMasterIdLst>
    <p:handoutMasterId r:id="rId39"/>
  </p:handoutMasterIdLst>
  <p:sldIdLst>
    <p:sldId id="287" r:id="rId2"/>
    <p:sldId id="295" r:id="rId3"/>
    <p:sldId id="296" r:id="rId4"/>
    <p:sldId id="297" r:id="rId5"/>
    <p:sldId id="318" r:id="rId6"/>
    <p:sldId id="298" r:id="rId7"/>
    <p:sldId id="299" r:id="rId8"/>
    <p:sldId id="301" r:id="rId9"/>
    <p:sldId id="302" r:id="rId10"/>
    <p:sldId id="303" r:id="rId11"/>
    <p:sldId id="332" r:id="rId12"/>
    <p:sldId id="304" r:id="rId13"/>
    <p:sldId id="305" r:id="rId14"/>
    <p:sldId id="307" r:id="rId15"/>
    <p:sldId id="308" r:id="rId16"/>
    <p:sldId id="309" r:id="rId17"/>
    <p:sldId id="310" r:id="rId18"/>
    <p:sldId id="311" r:id="rId19"/>
    <p:sldId id="312" r:id="rId20"/>
    <p:sldId id="313" r:id="rId21"/>
    <p:sldId id="315" r:id="rId22"/>
    <p:sldId id="314" r:id="rId23"/>
    <p:sldId id="319" r:id="rId24"/>
    <p:sldId id="320" r:id="rId25"/>
    <p:sldId id="333" r:id="rId26"/>
    <p:sldId id="321" r:id="rId27"/>
    <p:sldId id="334" r:id="rId28"/>
    <p:sldId id="322" r:id="rId29"/>
    <p:sldId id="323" r:id="rId30"/>
    <p:sldId id="325" r:id="rId31"/>
    <p:sldId id="331" r:id="rId32"/>
    <p:sldId id="326" r:id="rId33"/>
    <p:sldId id="327" r:id="rId34"/>
    <p:sldId id="329" r:id="rId35"/>
    <p:sldId id="330" r:id="rId36"/>
    <p:sldId id="294" r:id="rId37"/>
  </p:sldIdLst>
  <p:sldSz cx="18288000" cy="10287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snapToGrid="0" showGuides="1">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2" d="100"/>
          <a:sy n="62"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76B784-4FB6-471C-91EA-1AAA7047F172}" type="slidenum">
              <a:rPr lang="en-IN" smtClean="0"/>
              <a:t>‹#›</a:t>
            </a:fld>
            <a:endParaRPr lang="en-IN"/>
          </a:p>
        </p:txBody>
      </p:sp>
      <p:sp>
        <p:nvSpPr>
          <p:cNvPr id="9" name="Header Placeholder 8"/>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err="1"/>
              <a:t>xvs</a:t>
            </a:r>
            <a:endParaRPr lang="en-IN" dirty="0"/>
          </a:p>
        </p:txBody>
      </p:sp>
      <p:sp>
        <p:nvSpPr>
          <p:cNvPr id="12" name="Date Placeholder 11"/>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F12033-2EDF-405D-A660-8698D41E1567}" type="datetime1">
              <a:rPr lang="en-US" smtClean="0"/>
              <a:t>5/5/2024</a:t>
            </a:fld>
            <a:endParaRPr lang="en-IN"/>
          </a:p>
        </p:txBody>
      </p:sp>
      <p:sp>
        <p:nvSpPr>
          <p:cNvPr id="14" name="Footer Placeholder 1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SAD</a:t>
            </a:r>
          </a:p>
        </p:txBody>
      </p:sp>
    </p:spTree>
    <p:extLst>
      <p:ext uri="{BB962C8B-B14F-4D97-AF65-F5344CB8AC3E}">
        <p14:creationId xmlns:p14="http://schemas.microsoft.com/office/powerpoint/2010/main" val="29011430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86210308"/>
      </p:ext>
    </p:extLst>
  </p:cSld>
  <p:clrMap bg1="lt1" tx1="dk1" bg2="dk2" tx2="lt2" accent1="accent1" accent2="accent2" accent3="accent3" accent4="accent4" accent5="accent5" accent6="accent6" hlink="hlink" folHlink="folHlink"/>
  <p:hf hd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901128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3332470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3350946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45920" y="1138428"/>
            <a:ext cx="15087600" cy="5349240"/>
          </a:xfrm>
        </p:spPr>
        <p:txBody>
          <a:bodyPr anchor="b">
            <a:normAutofit/>
          </a:bodyPr>
          <a:lstStyle>
            <a:lvl1pPr algn="l">
              <a:lnSpc>
                <a:spcPct val="85000"/>
              </a:lnSpc>
              <a:defRPr sz="12000" spc="-7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650077" y="6683430"/>
            <a:ext cx="15087600" cy="1714500"/>
          </a:xfrm>
        </p:spPr>
        <p:txBody>
          <a:bodyPr lIns="91440" rIns="91440">
            <a:normAutofit/>
          </a:bodyPr>
          <a:lstStyle>
            <a:lvl1pPr marL="0" indent="0" algn="l">
              <a:buNone/>
              <a:defRPr sz="3600" cap="all" spc="300" baseline="0">
                <a:solidFill>
                  <a:schemeClr val="tx2"/>
                </a:solidFill>
                <a:latin typeface="+mj-lt"/>
              </a:defRPr>
            </a:lvl1pPr>
            <a:lvl2pPr marL="685800" indent="0" algn="ctr">
              <a:buNone/>
              <a:defRPr sz="3600"/>
            </a:lvl2pPr>
            <a:lvl3pPr marL="1371600" indent="0" algn="ctr">
              <a:buNone/>
              <a:defRPr sz="36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2A4A78-AB98-4C27-A03B-1FDB5F943EB5}" type="datetime4">
              <a:rPr lang="en-US" smtClean="0"/>
              <a:t>May 5,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3E0C0-228A-4082-81D2-A22D1B3A4D51}" type="datetime4">
              <a:rPr lang="en-US" smtClean="0"/>
              <a:t>May 5,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3087350" y="622168"/>
            <a:ext cx="3943350" cy="86361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622167"/>
            <a:ext cx="11601450" cy="8636133"/>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38729-B38B-4E7B-A4F9-C7D61D129B30}" type="datetime4">
              <a:rPr lang="en-US" smtClean="0"/>
              <a:t>May 5,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D00544-B2CB-480A-8E68-8A818093FCE5}" type="datetime4">
              <a:rPr lang="en-US" smtClean="0"/>
              <a:t>May 5,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1138428"/>
            <a:ext cx="15087600" cy="5349240"/>
          </a:xfrm>
        </p:spPr>
        <p:txBody>
          <a:bodyPr anchor="b" anchorCtr="0">
            <a:normAutofit/>
          </a:bodyPr>
          <a:lstStyle>
            <a:lvl1pPr>
              <a:lnSpc>
                <a:spcPct val="85000"/>
              </a:lnSpc>
              <a:defRPr sz="12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645920" y="6679692"/>
            <a:ext cx="15087600" cy="1714500"/>
          </a:xfrm>
        </p:spPr>
        <p:txBody>
          <a:bodyPr lIns="91440" rIns="91440" anchor="t" anchorCtr="0">
            <a:normAutofit/>
          </a:bodyPr>
          <a:lstStyle>
            <a:lvl1pPr marL="0" indent="0">
              <a:buNone/>
              <a:defRPr sz="3600" cap="all" spc="300" baseline="0">
                <a:solidFill>
                  <a:schemeClr val="tx2"/>
                </a:solidFill>
                <a:latin typeface="+mj-lt"/>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21569-787D-4B28-BF58-C15BD049FF4C}" type="datetime4">
              <a:rPr lang="en-US" smtClean="0"/>
              <a:t>May 5,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645919" y="2768601"/>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26880" y="2768603"/>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689255-858F-4E3D-94A1-E1E39F87E4E8}" type="datetime4">
              <a:rPr lang="en-US" smtClean="0"/>
              <a:t>May 5,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592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4592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2688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2688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A81B212C-96E6-4A1C-BD8B-5A9E1F64C4D6}" type="datetime4">
              <a:rPr lang="en-US" smtClean="0"/>
              <a:t>May 5, 2024</a:t>
            </a:fld>
            <a:endParaRPr lang="en-US"/>
          </a:p>
        </p:txBody>
      </p:sp>
      <p:sp>
        <p:nvSpPr>
          <p:cNvPr id="11" name="Footer Placeholder 10"/>
          <p:cNvSpPr>
            <a:spLocks noGrp="1"/>
          </p:cNvSpPr>
          <p:nvPr>
            <p:ph type="ftr" sz="quarter" idx="11"/>
          </p:nvPr>
        </p:nvSpPr>
        <p:spPr/>
        <p:txBody>
          <a:bodyPr/>
          <a:lstStyle/>
          <a:p>
            <a:r>
              <a:rPr lang="en-IN"/>
              <a:t>DEPARTMENT OF COMPUTER SCIENCE &amp; ENGINEERING   / PROJECT TITLE</a:t>
            </a:r>
          </a:p>
        </p:txBody>
      </p:sp>
      <p:sp>
        <p:nvSpPr>
          <p:cNvPr id="12" name="Slide Number Placeholder 1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E3FEEA-94A0-4780-8034-6B4F50182C72}" type="datetime4">
              <a:rPr lang="en-US" smtClean="0"/>
              <a:t>May 5, 2024</a:t>
            </a:fld>
            <a:endParaRPr lang="en-US"/>
          </a:p>
        </p:txBody>
      </p:sp>
      <p:sp>
        <p:nvSpPr>
          <p:cNvPr id="4" name="Footer Placeholder 3"/>
          <p:cNvSpPr>
            <a:spLocks noGrp="1"/>
          </p:cNvSpPr>
          <p:nvPr>
            <p:ph type="ftr" sz="quarter" idx="11"/>
          </p:nvPr>
        </p:nvSpPr>
        <p:spPr/>
        <p:txBody>
          <a:bodyPr/>
          <a:lstStyle/>
          <a:p>
            <a:r>
              <a:rPr lang="en-IN"/>
              <a:t>DEPARTMENT OF COMPUTER SCIENCE &amp; ENGINEERING   / PROJECT TITLE</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4"/>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5" y="0"/>
            <a:ext cx="6076187"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60107" y="0"/>
            <a:ext cx="96012"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891538"/>
            <a:ext cx="4800600" cy="3429000"/>
          </a:xfrm>
        </p:spPr>
        <p:txBody>
          <a:bodyPr anchor="b">
            <a:normAutofit/>
          </a:bodyPr>
          <a:lstStyle>
            <a:lvl1pPr>
              <a:defRPr sz="5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200900" y="1097280"/>
            <a:ext cx="9738360" cy="788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4389120"/>
            <a:ext cx="4800600" cy="5068686"/>
          </a:xfrm>
        </p:spPr>
        <p:txBody>
          <a:bodyPr lIns="91440" rIns="91440">
            <a:normAutofit/>
          </a:bodyPr>
          <a:lstStyle>
            <a:lvl1pPr marL="0" indent="0">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a:xfrm>
            <a:off x="698268" y="9689678"/>
            <a:ext cx="3927765" cy="547688"/>
          </a:xfrm>
        </p:spPr>
        <p:txBody>
          <a:bodyPr/>
          <a:lstStyle>
            <a:lvl1pPr algn="l">
              <a:defRPr/>
            </a:lvl1pPr>
          </a:lstStyle>
          <a:p>
            <a:fld id="{5A61ED53-1557-48CE-8123-0F97BD6F5650}" type="datetime4">
              <a:rPr lang="en-US" smtClean="0"/>
              <a:t>May 5, 2024</a:t>
            </a:fld>
            <a:endParaRPr lang="en-US"/>
          </a:p>
        </p:txBody>
      </p:sp>
      <p:sp>
        <p:nvSpPr>
          <p:cNvPr id="6" name="Footer Placeholder 5"/>
          <p:cNvSpPr>
            <a:spLocks noGrp="1"/>
          </p:cNvSpPr>
          <p:nvPr>
            <p:ph type="ftr" sz="quarter" idx="11"/>
          </p:nvPr>
        </p:nvSpPr>
        <p:spPr>
          <a:xfrm>
            <a:off x="7200900" y="9689678"/>
            <a:ext cx="6972300" cy="547688"/>
          </a:xfrm>
        </p:spPr>
        <p:txBody>
          <a:bodyPr/>
          <a:lstStyle>
            <a:lvl1pPr algn="l">
              <a:defRPr>
                <a:solidFill>
                  <a:schemeClr val="tx2"/>
                </a:solidFill>
              </a:defRPr>
            </a:lvl1p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7429500"/>
            <a:ext cx="18283238" cy="285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737261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7612380"/>
            <a:ext cx="15169896" cy="1234440"/>
          </a:xfrm>
        </p:spPr>
        <p:txBody>
          <a:bodyPr lIns="91440" tIns="0" rIns="91440" bIns="0" anchor="b">
            <a:noAutofit/>
          </a:bodyPr>
          <a:lstStyle>
            <a:lvl1pPr>
              <a:defRPr sz="5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3" y="0"/>
            <a:ext cx="18287978" cy="7372614"/>
          </a:xfrm>
          <a:blipFill>
            <a:blip r:embed="rId2"/>
            <a:stretch>
              <a:fillRect/>
            </a:stretch>
          </a:blipFill>
        </p:spPr>
        <p:txBody>
          <a:bodyPr lIns="457200" tIns="457200" anchor="t"/>
          <a:lstStyle>
            <a:lvl1pPr marL="0" indent="0">
              <a:buNone/>
              <a:defRPr sz="4800">
                <a:solidFill>
                  <a:schemeClr val="bg1"/>
                </a:solidFill>
              </a:defRPr>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45920" y="8860535"/>
            <a:ext cx="15169896" cy="891540"/>
          </a:xfrm>
        </p:spPr>
        <p:txBody>
          <a:bodyPr lIns="91440" tIns="0" rIns="91440" bIns="0">
            <a:normAutofit/>
          </a:bodyPr>
          <a:lstStyle>
            <a:lvl1pPr marL="0" indent="0">
              <a:spcBef>
                <a:spcPts val="0"/>
              </a:spcBef>
              <a:spcAft>
                <a:spcPts val="900"/>
              </a:spcAft>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66FC48DB-39AD-497D-8330-7463C2179DE1}" type="datetime4">
              <a:rPr lang="en-US" smtClean="0"/>
              <a:t>May 5,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9601200"/>
            <a:ext cx="18288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9501474"/>
            <a:ext cx="18288002" cy="98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45920" y="429905"/>
            <a:ext cx="15087600" cy="217613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645920" y="2768601"/>
            <a:ext cx="15087600" cy="603504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45921" y="9689678"/>
            <a:ext cx="3708407" cy="547688"/>
          </a:xfrm>
          <a:prstGeom prst="rect">
            <a:avLst/>
          </a:prstGeom>
        </p:spPr>
        <p:txBody>
          <a:bodyPr vert="horz" lIns="91440" tIns="45720" rIns="91440" bIns="45720" rtlCol="0" anchor="ctr"/>
          <a:lstStyle>
            <a:lvl1pPr algn="l">
              <a:defRPr sz="1350">
                <a:solidFill>
                  <a:srgbClr val="FFFFFF"/>
                </a:solidFill>
              </a:defRPr>
            </a:lvl1pPr>
          </a:lstStyle>
          <a:p>
            <a:fld id="{04A8CDA6-3F51-4CAD-8EC3-2E80C1A81474}" type="datetime4">
              <a:rPr lang="en-US" smtClean="0"/>
              <a:t>May 5, 2024</a:t>
            </a:fld>
            <a:endParaRPr lang="en-US"/>
          </a:p>
        </p:txBody>
      </p:sp>
      <p:sp>
        <p:nvSpPr>
          <p:cNvPr id="5" name="Footer Placeholder 4"/>
          <p:cNvSpPr>
            <a:spLocks noGrp="1"/>
          </p:cNvSpPr>
          <p:nvPr>
            <p:ph type="ftr" sz="quarter" idx="3"/>
          </p:nvPr>
        </p:nvSpPr>
        <p:spPr>
          <a:xfrm>
            <a:off x="5529278" y="9689678"/>
            <a:ext cx="7234206" cy="547688"/>
          </a:xfrm>
          <a:prstGeom prst="rect">
            <a:avLst/>
          </a:prstGeom>
        </p:spPr>
        <p:txBody>
          <a:bodyPr vert="horz" lIns="91440" tIns="45720" rIns="91440" bIns="45720" rtlCol="0" anchor="ctr"/>
          <a:lstStyle>
            <a:lvl1pPr algn="ctr">
              <a:defRPr sz="1350" cap="all" baseline="0">
                <a:solidFill>
                  <a:srgbClr val="FFFFFF"/>
                </a:solidFill>
              </a:defRPr>
            </a:lvl1pPr>
          </a:lstStyle>
          <a:p>
            <a:r>
              <a:rPr lang="en-IN"/>
              <a:t>DEPARTMENT OF COMPUTER SCIENCE &amp; ENGINEERING   / PROJECT TITLE</a:t>
            </a:r>
          </a:p>
        </p:txBody>
      </p:sp>
      <p:sp>
        <p:nvSpPr>
          <p:cNvPr id="6" name="Slide Number Placeholder 5"/>
          <p:cNvSpPr>
            <a:spLocks noGrp="1"/>
          </p:cNvSpPr>
          <p:nvPr>
            <p:ph type="sldNum" sz="quarter" idx="4"/>
          </p:nvPr>
        </p:nvSpPr>
        <p:spPr>
          <a:xfrm>
            <a:off x="14850688" y="9689678"/>
            <a:ext cx="1968038" cy="547688"/>
          </a:xfrm>
          <a:prstGeom prst="rect">
            <a:avLst/>
          </a:prstGeom>
        </p:spPr>
        <p:txBody>
          <a:bodyPr vert="horz" lIns="91440" tIns="45720" rIns="91440" bIns="45720" rtlCol="0" anchor="ctr"/>
          <a:lstStyle>
            <a:lvl1pPr algn="r">
              <a:defRPr sz="1575">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a:p>
        </p:txBody>
      </p:sp>
      <p:cxnSp>
        <p:nvCxnSpPr>
          <p:cNvPr id="10" name="Straight Connector 9"/>
          <p:cNvCxnSpPr/>
          <p:nvPr/>
        </p:nvCxnSpPr>
        <p:spPr>
          <a:xfrm>
            <a:off x="1790298" y="2606768"/>
            <a:ext cx="149504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Calibri" panose="020F0502020204030204" pitchFamily="34" charset="0"/>
        <a:buChar char=" "/>
        <a:defRPr sz="3000" kern="1200">
          <a:solidFill>
            <a:schemeClr val="tx1">
              <a:lumMod val="75000"/>
              <a:lumOff val="25000"/>
            </a:schemeClr>
          </a:solidFill>
          <a:latin typeface="+mn-lt"/>
          <a:ea typeface="+mn-ea"/>
          <a:cs typeface="+mn-cs"/>
        </a:defRPr>
      </a:lvl1pPr>
      <a:lvl2pPr marL="57594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700" kern="1200">
          <a:solidFill>
            <a:schemeClr val="tx1">
              <a:lumMod val="75000"/>
              <a:lumOff val="25000"/>
            </a:schemeClr>
          </a:solidFill>
          <a:latin typeface="+mn-lt"/>
          <a:ea typeface="+mn-ea"/>
          <a:cs typeface="+mn-cs"/>
        </a:defRPr>
      </a:lvl2pPr>
      <a:lvl3pPr marL="85026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3pPr>
      <a:lvl4pPr marL="112458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4pPr>
      <a:lvl5pPr marL="139890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5pPr>
      <a:lvl6pPr marL="1649730"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6pPr>
      <a:lvl7pPr marL="1950085"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7pPr>
      <a:lvl8pPr marL="2249805"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8pPr>
      <a:lvl9pPr marL="2550160"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3" descr="C:\Users\Sharad\Desktop\download veltech.png"/>
          <p:cNvPicPr>
            <a:picLocks noChangeAspect="1" noChangeArrowheads="1"/>
          </p:cNvPicPr>
          <p:nvPr/>
        </p:nvPicPr>
        <p:blipFill>
          <a:blip r:embed="rId3"/>
          <a:srcRect/>
          <a:stretch>
            <a:fillRect/>
          </a:stretch>
        </p:blipFill>
        <p:spPr bwMode="auto">
          <a:xfrm>
            <a:off x="6826102" y="0"/>
            <a:ext cx="4295554" cy="1438275"/>
          </a:xfrm>
          <a:prstGeom prst="rect">
            <a:avLst/>
          </a:prstGeom>
          <a:noFill/>
        </p:spPr>
      </p:pic>
      <p:sp>
        <p:nvSpPr>
          <p:cNvPr id="22" name="Rectangle 21"/>
          <p:cNvSpPr/>
          <p:nvPr/>
        </p:nvSpPr>
        <p:spPr>
          <a:xfrm>
            <a:off x="353291" y="1618949"/>
            <a:ext cx="17415164" cy="3210815"/>
          </a:xfrm>
          <a:prstGeom prst="rect">
            <a:avLst/>
          </a:prstGeom>
        </p:spPr>
        <p:txBody>
          <a:bodyPr wrap="square">
            <a:spAutoFit/>
          </a:bodyPr>
          <a:lstStyle/>
          <a:p>
            <a:pPr algn="ctr" eaLnBrk="1" hangingPunct="1">
              <a:lnSpc>
                <a:spcPct val="102000"/>
              </a:lnSpc>
              <a:spcBef>
                <a:spcPts val="75"/>
              </a:spcBef>
            </a:pPr>
            <a:r>
              <a:rPr lang="en-IN" altLang="en-US" sz="2000" b="1" dirty="0">
                <a:latin typeface="Times New Roman" panose="02020603050405020304" pitchFamily="18" charset="0"/>
                <a:cs typeface="Times New Roman" panose="02020603050405020304" pitchFamily="18" charset="0"/>
              </a:rPr>
              <a:t>DEPARTMENT OF COMPUTER SCIENCE &amp;  ENGINEERING </a:t>
            </a:r>
          </a:p>
          <a:p>
            <a:pPr algn="ctr" eaLnBrk="1" hangingPunct="1">
              <a:lnSpc>
                <a:spcPct val="102000"/>
              </a:lnSpc>
              <a:spcBef>
                <a:spcPts val="75"/>
              </a:spcBef>
            </a:pPr>
            <a:r>
              <a:rPr lang="en-IN" altLang="en-US" sz="2000" b="1" dirty="0">
                <a:latin typeface="Times New Roman" panose="02020603050405020304" pitchFamily="18" charset="0"/>
                <a:cs typeface="Times New Roman" panose="02020603050405020304" pitchFamily="18" charset="0"/>
              </a:rPr>
              <a:t>SCHOOL OF COMPUTING  </a:t>
            </a:r>
          </a:p>
          <a:p>
            <a:pPr algn="ctr" eaLnBrk="1" hangingPunct="1">
              <a:lnSpc>
                <a:spcPct val="102000"/>
              </a:lnSpc>
              <a:spcBef>
                <a:spcPts val="75"/>
              </a:spcBef>
            </a:pPr>
            <a:r>
              <a:rPr lang="en-IN" altLang="en-US" sz="2000" b="1" dirty="0">
                <a:latin typeface="Times New Roman" panose="02020603050405020304" pitchFamily="18" charset="0"/>
                <a:cs typeface="Times New Roman" panose="02020603050405020304" pitchFamily="18" charset="0"/>
              </a:rPr>
              <a:t>10214CS602 MINOR PROJECT –II</a:t>
            </a:r>
          </a:p>
          <a:p>
            <a:pPr algn="ctr" eaLnBrk="1" hangingPunct="1">
              <a:lnSpc>
                <a:spcPct val="102000"/>
              </a:lnSpc>
              <a:spcBef>
                <a:spcPts val="75"/>
              </a:spcBef>
            </a:pPr>
            <a:r>
              <a:rPr lang="en-IN" altLang="en-US" sz="2000" b="1" dirty="0">
                <a:latin typeface="Times New Roman" panose="02020603050405020304" pitchFamily="18" charset="0"/>
                <a:cs typeface="Times New Roman" panose="02020603050405020304" pitchFamily="18" charset="0"/>
              </a:rPr>
              <a:t>INDUSTRY PROJECTS</a:t>
            </a:r>
          </a:p>
          <a:p>
            <a:pPr algn="ctr" eaLnBrk="1" hangingPunct="1">
              <a:lnSpc>
                <a:spcPct val="102000"/>
              </a:lnSpc>
              <a:spcBef>
                <a:spcPts val="75"/>
              </a:spcBef>
            </a:pPr>
            <a:r>
              <a:rPr lang="en-IN" altLang="en-US" sz="2000" b="1" dirty="0">
                <a:latin typeface="Times New Roman" panose="02020603050405020304" pitchFamily="18" charset="0"/>
                <a:cs typeface="Times New Roman" panose="02020603050405020304" pitchFamily="18" charset="0"/>
              </a:rPr>
              <a:t>WINTER SEMESTER(2023-2024)  </a:t>
            </a:r>
          </a:p>
          <a:p>
            <a:pPr algn="ctr" eaLnBrk="1" hangingPunct="1">
              <a:lnSpc>
                <a:spcPct val="102000"/>
              </a:lnSpc>
              <a:spcBef>
                <a:spcPts val="75"/>
              </a:spcBef>
            </a:pPr>
            <a:r>
              <a:rPr lang="en-IN" altLang="en-US" sz="2400" b="1" dirty="0">
                <a:latin typeface="Times New Roman" panose="02020603050405020304" pitchFamily="18" charset="0"/>
                <a:cs typeface="Times New Roman" panose="02020603050405020304" pitchFamily="18" charset="0"/>
              </a:rPr>
              <a:t>SEMESTER END PROJECT VIVA VOCE EXAMINATIONS</a:t>
            </a:r>
            <a:r>
              <a:rPr lang="en-IN" altLang="en-US" sz="20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                                                                                                                                      </a:t>
            </a:r>
          </a:p>
          <a:p>
            <a:pPr marL="758190"/>
            <a:endParaRPr lang="en-IN" sz="2000" b="1" dirty="0">
              <a:latin typeface="Times New Roman" panose="02020603050405020304" pitchFamily="18" charset="0"/>
              <a:cs typeface="Times New Roman" panose="02020603050405020304" pitchFamily="18" charset="0"/>
            </a:endParaRPr>
          </a:p>
          <a:p>
            <a:pPr marL="758190"/>
            <a:r>
              <a:rPr lang="en-IN" sz="2000" b="1" dirty="0">
                <a:latin typeface="Times New Roman" panose="02020603050405020304" pitchFamily="18" charset="0"/>
                <a:cs typeface="Times New Roman" panose="02020603050405020304" pitchFamily="18" charset="0"/>
              </a:rPr>
              <a:t>                                                                                                                                                         </a:t>
            </a:r>
          </a:p>
          <a:p>
            <a:pPr marL="758190"/>
            <a:r>
              <a:rPr lang="en-IN" sz="2000" b="1"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X-Ray Analysis of Palm and Fingers for Fracture Detection</a:t>
            </a:r>
            <a:r>
              <a:rPr lang="en-US" sz="3200" b="1" dirty="0">
                <a:latin typeface="Times New Roman" panose="02020603050405020304" pitchFamily="18" charset="0"/>
                <a:cs typeface="Times New Roman" panose="02020603050405020304" pitchFamily="18" charset="0"/>
              </a:rPr>
              <a:t> </a:t>
            </a:r>
            <a:r>
              <a:rPr lang="en-IN" sz="2800" b="1" spc="-5"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29" name="Slide Number Placeholder 3"/>
          <p:cNvSpPr txBox="1"/>
          <p:nvPr/>
        </p:nvSpPr>
        <p:spPr>
          <a:xfrm>
            <a:off x="15740698" y="275977"/>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31" name="Rectangle 30"/>
          <p:cNvSpPr/>
          <p:nvPr/>
        </p:nvSpPr>
        <p:spPr>
          <a:xfrm>
            <a:off x="311727" y="7704404"/>
            <a:ext cx="9144000" cy="1015663"/>
          </a:xfrm>
          <a:prstGeom prst="rect">
            <a:avLst/>
          </a:prstGeom>
        </p:spPr>
        <p:txBody>
          <a:bodyPr>
            <a:spAutoFit/>
          </a:bodyPr>
          <a:lstStyle/>
          <a:p>
            <a:r>
              <a:rPr lang="en-IN" sz="2000" dirty="0">
                <a:latin typeface="Times New Roman" panose="02020603050405020304" pitchFamily="18" charset="0"/>
                <a:cs typeface="Times New Roman" panose="02020603050405020304" pitchFamily="18" charset="0"/>
              </a:rPr>
              <a:t>1</a:t>
            </a:r>
            <a:r>
              <a:rPr lang="en-IN" b="1" dirty="0">
                <a:latin typeface="Times New Roman" panose="02020603050405020304" pitchFamily="18" charset="0"/>
                <a:cs typeface="Times New Roman" panose="02020603050405020304" pitchFamily="18" charset="0"/>
              </a:rPr>
              <a:t>. BOJJA.YASWANTHKUMARREDDY    </a:t>
            </a:r>
            <a:r>
              <a:rPr lang="en-IN" sz="2000" b="1" dirty="0">
                <a:latin typeface="Times New Roman" panose="02020603050405020304" pitchFamily="18" charset="0"/>
                <a:cs typeface="Times New Roman" panose="02020603050405020304" pitchFamily="18" charset="0"/>
              </a:rPr>
              <a:t>(VTU 23983)(21UEID0500)</a:t>
            </a:r>
          </a:p>
          <a:p>
            <a:r>
              <a:rPr lang="en-IN" sz="2000" b="1" dirty="0">
                <a:latin typeface="Times New Roman" panose="02020603050405020304" pitchFamily="18" charset="0"/>
                <a:cs typeface="Times New Roman" panose="02020603050405020304" pitchFamily="18" charset="0"/>
              </a:rPr>
              <a:t>2. </a:t>
            </a:r>
            <a:r>
              <a:rPr lang="en-IN" b="1" dirty="0">
                <a:latin typeface="Times New Roman" panose="02020603050405020304" pitchFamily="18" charset="0"/>
                <a:cs typeface="Times New Roman" panose="02020603050405020304" pitchFamily="18" charset="0"/>
              </a:rPr>
              <a:t>VIPRAPATNAM VENKATARAO            </a:t>
            </a:r>
            <a:r>
              <a:rPr lang="en-IN" sz="2000" b="1" dirty="0">
                <a:latin typeface="Times New Roman" panose="02020603050405020304" pitchFamily="18" charset="0"/>
                <a:cs typeface="Times New Roman" panose="02020603050405020304" pitchFamily="18" charset="0"/>
              </a:rPr>
              <a:t>(VTU 23998)(21UECS0750)</a:t>
            </a:r>
          </a:p>
          <a:p>
            <a:r>
              <a:rPr lang="en-IN" sz="2000" b="1" dirty="0">
                <a:latin typeface="Times New Roman" panose="02020603050405020304" pitchFamily="18" charset="0"/>
                <a:cs typeface="Times New Roman" panose="02020603050405020304" pitchFamily="18" charset="0"/>
              </a:rPr>
              <a:t>3. </a:t>
            </a:r>
            <a:r>
              <a:rPr lang="en-IN" b="1" dirty="0">
                <a:latin typeface="Times New Roman" panose="02020603050405020304" pitchFamily="18" charset="0"/>
                <a:cs typeface="Times New Roman" panose="02020603050405020304" pitchFamily="18" charset="0"/>
              </a:rPr>
              <a:t>MUNDRU SAI SANDEEP                        </a:t>
            </a:r>
            <a:r>
              <a:rPr lang="en-IN" sz="2000" b="1" dirty="0">
                <a:latin typeface="Times New Roman" panose="02020603050405020304" pitchFamily="18" charset="0"/>
                <a:cs typeface="Times New Roman" panose="02020603050405020304" pitchFamily="18" charset="0"/>
              </a:rPr>
              <a:t> (VTU 24052)(21UECS0502</a:t>
            </a:r>
            <a:r>
              <a:rPr lang="en-IN" sz="2000" b="1" dirty="0"/>
              <a:t>)</a:t>
            </a:r>
          </a:p>
        </p:txBody>
      </p:sp>
      <p:sp>
        <p:nvSpPr>
          <p:cNvPr id="32" name="TextBox 31"/>
          <p:cNvSpPr txBox="1"/>
          <p:nvPr/>
        </p:nvSpPr>
        <p:spPr>
          <a:xfrm>
            <a:off x="351841" y="7003473"/>
            <a:ext cx="434485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PRESENTED BY</a:t>
            </a:r>
          </a:p>
        </p:txBody>
      </p:sp>
      <p:sp>
        <p:nvSpPr>
          <p:cNvPr id="33" name="TextBox 32"/>
          <p:cNvSpPr txBox="1"/>
          <p:nvPr/>
        </p:nvSpPr>
        <p:spPr>
          <a:xfrm>
            <a:off x="12258371" y="6583970"/>
            <a:ext cx="3168503"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SUPERVISED BY</a:t>
            </a:r>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
        <p:nvSpPr>
          <p:cNvPr id="4" name="Footer Placeholder 3"/>
          <p:cNvSpPr>
            <a:spLocks noGrp="1"/>
          </p:cNvSpPr>
          <p:nvPr>
            <p:ph type="ftr" sz="quarter" idx="11"/>
          </p:nvPr>
        </p:nvSpPr>
        <p:spPr/>
        <p:txBody>
          <a:bodyPr/>
          <a:lstStyle/>
          <a:p>
            <a:r>
              <a:rPr lang="en-IN"/>
              <a:t>DEPARTMENT OF COMPUTER SCIENCE &amp; ENGINEERING   / PROJECT TITLE</a:t>
            </a:r>
            <a:endParaRPr lang="en-IN" dirty="0"/>
          </a:p>
        </p:txBody>
      </p:sp>
      <p:sp>
        <p:nvSpPr>
          <p:cNvPr id="5" name="Date Placeholder 4"/>
          <p:cNvSpPr>
            <a:spLocks noGrp="1"/>
          </p:cNvSpPr>
          <p:nvPr>
            <p:ph type="dt" sz="half" idx="10"/>
          </p:nvPr>
        </p:nvSpPr>
        <p:spPr/>
        <p:txBody>
          <a:bodyPr/>
          <a:lstStyle/>
          <a:p>
            <a:fld id="{E4D1627A-24AB-481F-9D74-76C2593C9111}" type="datetime4">
              <a:rPr lang="en-US" smtClean="0"/>
              <a:t>May 5, 2024</a:t>
            </a:fld>
            <a:endParaRPr lang="en-US"/>
          </a:p>
        </p:txBody>
      </p:sp>
      <p:pic>
        <p:nvPicPr>
          <p:cNvPr id="13" name="Picture 2" descr="C:\Users\Sharad\Desktop\Logo-Final-A veltech.png"/>
          <p:cNvPicPr>
            <a:picLocks noChangeAspect="1" noChangeArrowheads="1"/>
          </p:cNvPicPr>
          <p:nvPr/>
        </p:nvPicPr>
        <p:blipFill>
          <a:blip r:embed="rId4"/>
          <a:srcRect/>
          <a:stretch>
            <a:fillRect/>
          </a:stretch>
        </p:blipFill>
        <p:spPr bwMode="auto">
          <a:xfrm>
            <a:off x="15597269" y="293828"/>
            <a:ext cx="1160907" cy="1223246"/>
          </a:xfrm>
          <a:prstGeom prst="rect">
            <a:avLst/>
          </a:prstGeom>
          <a:noFill/>
        </p:spPr>
      </p:pic>
      <p:sp>
        <p:nvSpPr>
          <p:cNvPr id="2" name="TextBox 1">
            <a:extLst>
              <a:ext uri="{FF2B5EF4-FFF2-40B4-BE49-F238E27FC236}">
                <a16:creationId xmlns:a16="http://schemas.microsoft.com/office/drawing/2014/main" id="{C9D42568-E27E-C104-9030-52178B8730B4}"/>
              </a:ext>
            </a:extLst>
          </p:cNvPr>
          <p:cNvSpPr txBox="1"/>
          <p:nvPr/>
        </p:nvSpPr>
        <p:spPr>
          <a:xfrm>
            <a:off x="12002214" y="7127788"/>
            <a:ext cx="5884154" cy="707886"/>
          </a:xfrm>
          <a:prstGeom prst="rect">
            <a:avLst/>
          </a:prstGeom>
          <a:noFill/>
        </p:spPr>
        <p:txBody>
          <a:bodyPr wrap="square" rtlCol="0">
            <a:spAutoFit/>
          </a:bodyPr>
          <a:lstStyle/>
          <a:p>
            <a:pPr eaLnBrk="1" hangingPunct="1"/>
            <a:r>
              <a:rPr lang="en-IN" altLang="en-US" sz="2000"/>
              <a:t>Dr. M.SARAVANA KARTHIKEYAN M.E.,M.B.A.,Ph.D.,</a:t>
            </a:r>
          </a:p>
          <a:p>
            <a:pPr eaLnBrk="1" hangingPunct="1"/>
            <a:r>
              <a:rPr lang="en-IN" altLang="en-US" sz="2000"/>
              <a:t>ASSISTANT PROFESSOR - SENIOR GRADE</a:t>
            </a:r>
            <a:endParaRPr lang="en-IN" alt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Rectangle 4"/>
          <p:cNvSpPr/>
          <p:nvPr/>
        </p:nvSpPr>
        <p:spPr>
          <a:xfrm>
            <a:off x="721136" y="656998"/>
            <a:ext cx="16631681" cy="1231106"/>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Step 2: Processing the data</a:t>
            </a:r>
          </a:p>
          <a:p>
            <a:endParaRPr lang="en-US" sz="2800" b="1" dirty="0">
              <a:latin typeface="Times New Roman" panose="02020603050405020304" pitchFamily="18" charset="0"/>
              <a:cs typeface="Times New Roman" panose="02020603050405020304" pitchFamily="18" charset="0"/>
            </a:endParaRPr>
          </a:p>
          <a:p>
            <a:endParaRPr lang="en-IN" dirty="0"/>
          </a:p>
        </p:txBody>
      </p:sp>
      <p:pic>
        <p:nvPicPr>
          <p:cNvPr id="9" name="Picture 8">
            <a:extLst>
              <a:ext uri="{FF2B5EF4-FFF2-40B4-BE49-F238E27FC236}">
                <a16:creationId xmlns:a16="http://schemas.microsoft.com/office/drawing/2014/main" id="{9429424E-D957-2AEE-46CE-6A9E90F979D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38955" y="1272551"/>
            <a:ext cx="13943180" cy="68970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sp>
        <p:nvSpPr>
          <p:cNvPr id="5" name="TextBox 4"/>
          <p:cNvSpPr txBox="1"/>
          <p:nvPr/>
        </p:nvSpPr>
        <p:spPr>
          <a:xfrm>
            <a:off x="789709" y="457200"/>
            <a:ext cx="16895618" cy="523220"/>
          </a:xfrm>
          <a:prstGeom prst="rect">
            <a:avLst/>
          </a:prstGeom>
          <a:noFill/>
        </p:spPr>
        <p:txBody>
          <a:bodyPr wrap="square" rtlCol="0">
            <a:spAutoFit/>
          </a:bodyPr>
          <a:lstStyle/>
          <a:p>
            <a:pPr algn="ctr"/>
            <a:r>
              <a:rPr lang="en-IN" sz="2800" b="1" dirty="0"/>
              <a:t>Module 2- </a:t>
            </a:r>
            <a:r>
              <a:rPr lang="en-US" sz="2800" b="1" dirty="0">
                <a:latin typeface="Times New Roman" panose="02020603050405020304" pitchFamily="18" charset="0"/>
                <a:cs typeface="Times New Roman" panose="02020603050405020304" pitchFamily="18" charset="0"/>
              </a:rPr>
              <a:t>Convolutional Neural Networks(CNNs) algorithm </a:t>
            </a:r>
            <a:endParaRPr lang="en-US"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95182C7-175B-9B12-B015-4EB75052D42C}"/>
              </a:ext>
            </a:extLst>
          </p:cNvPr>
          <p:cNvSpPr txBox="1"/>
          <p:nvPr/>
        </p:nvSpPr>
        <p:spPr>
          <a:xfrm>
            <a:off x="2002839" y="1564377"/>
            <a:ext cx="14639240" cy="8125301"/>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Convolution Neural Network (CNN) is especially valuable for spatial information examination, picture acknowledgment, PC vision, characteristic language handling, signal preparing, and an assortment of other various purposes. </a:t>
            </a:r>
          </a:p>
          <a:p>
            <a:pPr marL="285750" indent="-285750" algn="just">
              <a:buFont typeface="Arial" panose="020B0604020202020204" pitchFamily="34" charset="0"/>
              <a:buChar char="•"/>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They are organically inspired by the working of neurons in the visual cortex to a visual upgrade. What makes CNN significantly more impressive contrasted with the other criticism forward organizations for picture acknowledgment is the way that they don't need as much human mediation and boundaries as a portion of different organizations, for example, MLP do.</a:t>
            </a:r>
          </a:p>
          <a:p>
            <a:pPr marL="285750" indent="-285750" algn="just">
              <a:buFont typeface="Arial" panose="020B0604020202020204" pitchFamily="34" charset="0"/>
              <a:buChar char="•"/>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CNNs are trained by gradient-based optimization techniques like backpropagation, which iteratively adjusts the network parameters (weights and biases) to minimize a predetermined loss function. During training, the network learns to extract key features from incoming data and generate accurate predictions about previously unseen samples.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This is principally determined by the way that CNN's have neurons organized in three measurements. CNN's make the entirety of this sorcery occur by taking a bunch of info and giving it to at least one of the accompanying fundamental concealed layers in an organization.</a:t>
            </a:r>
          </a:p>
          <a:p>
            <a:pPr algn="just"/>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buFont typeface="+mj-lt"/>
              <a:buAutoNum type="arabicPeriod"/>
            </a:pPr>
            <a:r>
              <a:rPr lang="en-IN" sz="2400" dirty="0">
                <a:latin typeface="Times New Roman" panose="02020603050405020304" pitchFamily="18" charset="0"/>
                <a:cs typeface="Times New Roman" panose="02020603050405020304" pitchFamily="18" charset="0"/>
              </a:rPr>
              <a:t>Convolution Layers </a:t>
            </a:r>
          </a:p>
          <a:p>
            <a:pPr marL="457200" indent="-457200" algn="just">
              <a:buFont typeface="+mj-lt"/>
              <a:buAutoNum type="arabicPeriod"/>
            </a:pPr>
            <a:r>
              <a:rPr lang="en-IN" sz="2400" dirty="0">
                <a:latin typeface="Times New Roman" panose="02020603050405020304" pitchFamily="18" charset="0"/>
                <a:cs typeface="Times New Roman" panose="02020603050405020304" pitchFamily="18" charset="0"/>
              </a:rPr>
              <a:t>Pooling Layers </a:t>
            </a:r>
          </a:p>
          <a:p>
            <a:pPr marL="457200" indent="-457200" algn="just">
              <a:buFont typeface="+mj-lt"/>
              <a:buAutoNum type="arabicPeriod"/>
            </a:pPr>
            <a:r>
              <a:rPr lang="en-IN" sz="2400" dirty="0">
                <a:latin typeface="Times New Roman" panose="02020603050405020304" pitchFamily="18" charset="0"/>
                <a:cs typeface="Times New Roman" panose="02020603050405020304" pitchFamily="18" charset="0"/>
              </a:rPr>
              <a:t>Fully Connected Layers</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5" name="Rectangle 4"/>
          <p:cNvSpPr/>
          <p:nvPr/>
        </p:nvSpPr>
        <p:spPr>
          <a:xfrm>
            <a:off x="1178852" y="573871"/>
            <a:ext cx="14781583" cy="1015663"/>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Step 3: CNN ALGORITHM</a:t>
            </a:r>
            <a:endParaRPr lang="en-US"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842F585D-AB40-D53F-A673-2937BE7A365A}"/>
              </a:ext>
            </a:extLst>
          </p:cNvPr>
          <p:cNvPicPr>
            <a:picLocks noChangeAspect="1"/>
          </p:cNvPicPr>
          <p:nvPr/>
        </p:nvPicPr>
        <p:blipFill>
          <a:blip r:embed="rId2"/>
          <a:stretch>
            <a:fillRect/>
          </a:stretch>
        </p:blipFill>
        <p:spPr>
          <a:xfrm>
            <a:off x="2605442" y="1589534"/>
            <a:ext cx="14213284" cy="774017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6" name="Rectangle 5"/>
          <p:cNvSpPr/>
          <p:nvPr/>
        </p:nvSpPr>
        <p:spPr>
          <a:xfrm>
            <a:off x="3429532" y="947943"/>
            <a:ext cx="10037086" cy="1292662"/>
          </a:xfrm>
          <a:prstGeom prst="rect">
            <a:avLst/>
          </a:prstGeom>
        </p:spPr>
        <p:txBody>
          <a:bodyPr wrap="square">
            <a:spAutoFit/>
          </a:bodyPr>
          <a:lstStyle/>
          <a:p>
            <a:r>
              <a:rPr lang="en-US" sz="16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Step 4: The output</a:t>
            </a:r>
          </a:p>
          <a:p>
            <a:endParaRPr lang="en-US" sz="3200" b="1" dirty="0">
              <a:latin typeface="Times New Roman" panose="02020603050405020304" pitchFamily="18" charset="0"/>
              <a:cs typeface="Times New Roman" panose="02020603050405020304" pitchFamily="18" charset="0"/>
            </a:endParaRPr>
          </a:p>
          <a:p>
            <a:endParaRPr lang="en-IN" sz="1400" dirty="0"/>
          </a:p>
        </p:txBody>
      </p:sp>
      <p:sp>
        <p:nvSpPr>
          <p:cNvPr id="9" name="TextBox 8">
            <a:extLst>
              <a:ext uri="{FF2B5EF4-FFF2-40B4-BE49-F238E27FC236}">
                <a16:creationId xmlns:a16="http://schemas.microsoft.com/office/drawing/2014/main" id="{1C3D381C-40A3-3AEE-F2A9-0F0E64289ABF}"/>
              </a:ext>
            </a:extLst>
          </p:cNvPr>
          <p:cNvSpPr txBox="1"/>
          <p:nvPr/>
        </p:nvSpPr>
        <p:spPr>
          <a:xfrm>
            <a:off x="1645921" y="8080913"/>
            <a:ext cx="14895165" cy="863250"/>
          </a:xfrm>
          <a:prstGeom prst="rect">
            <a:avLst/>
          </a:prstGeom>
          <a:noFill/>
        </p:spPr>
        <p:txBody>
          <a:bodyPr wrap="square" rtlCol="0">
            <a:spAutoFit/>
          </a:bodyPr>
          <a:lstStyle/>
          <a:p>
            <a:pPr marL="342900" indent="-342900">
              <a:lnSpc>
                <a:spcPct val="107000"/>
              </a:lnSpc>
              <a:spcAft>
                <a:spcPts val="800"/>
              </a:spcAft>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After uploading a hand X-ray image to the system, the deep learning model examines it and automatically detects any fractures in the palm and fingers.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7536585D-B25A-B957-6A59-9E839E5DE4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60621" y="1774462"/>
            <a:ext cx="7337313" cy="5698036"/>
          </a:xfrm>
          <a:prstGeom prst="rect">
            <a:avLst/>
          </a:prstGeom>
          <a:noFill/>
          <a:ln>
            <a:noFill/>
          </a:ln>
        </p:spPr>
      </p:pic>
      <p:pic>
        <p:nvPicPr>
          <p:cNvPr id="11" name="Picture 10">
            <a:extLst>
              <a:ext uri="{FF2B5EF4-FFF2-40B4-BE49-F238E27FC236}">
                <a16:creationId xmlns:a16="http://schemas.microsoft.com/office/drawing/2014/main" id="{9443820E-2376-ACD1-45F7-2621CDD324B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67172" y="1726629"/>
            <a:ext cx="7073914" cy="56980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5" name="Rectangle 4"/>
          <p:cNvSpPr/>
          <p:nvPr/>
        </p:nvSpPr>
        <p:spPr>
          <a:xfrm>
            <a:off x="581890" y="282924"/>
            <a:ext cx="17020309"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IMPLEMENTATION</a:t>
            </a:r>
            <a:endParaRPr lang="en-IN" sz="3600" dirty="0"/>
          </a:p>
        </p:txBody>
      </p:sp>
      <p:sp>
        <p:nvSpPr>
          <p:cNvPr id="6" name="Rectangle 5"/>
          <p:cNvSpPr/>
          <p:nvPr/>
        </p:nvSpPr>
        <p:spPr>
          <a:xfrm>
            <a:off x="1039091" y="1703338"/>
            <a:ext cx="9144000" cy="4031873"/>
          </a:xfrm>
          <a:prstGeom prst="rect">
            <a:avLst/>
          </a:prstGeom>
        </p:spPr>
        <p:txBody>
          <a:bodyPr>
            <a:spAutoFit/>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Architecture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Data –Flow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Use Case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Class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Activity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Sequence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Collaboration Diagram(If applicable)</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E-R Diagram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5" name="Rectangle 4"/>
          <p:cNvSpPr/>
          <p:nvPr/>
        </p:nvSpPr>
        <p:spPr>
          <a:xfrm>
            <a:off x="498764" y="768927"/>
            <a:ext cx="16521545"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Architecture Diagram</a:t>
            </a:r>
          </a:p>
        </p:txBody>
      </p:sp>
      <p:sp>
        <p:nvSpPr>
          <p:cNvPr id="6" name="TextBox 5"/>
          <p:cNvSpPr txBox="1"/>
          <p:nvPr/>
        </p:nvSpPr>
        <p:spPr>
          <a:xfrm>
            <a:off x="872836" y="2452255"/>
            <a:ext cx="16916400" cy="646331"/>
          </a:xfrm>
          <a:prstGeom prst="rect">
            <a:avLst/>
          </a:prstGeom>
          <a:noFill/>
        </p:spPr>
        <p:txBody>
          <a:bodyPr wrap="square" rtlCol="0">
            <a:spAutoFit/>
          </a:bodyPr>
          <a:lstStyle/>
          <a:p>
            <a:endParaRPr lang="en-IN" dirty="0"/>
          </a:p>
          <a:p>
            <a:r>
              <a:rPr lang="en-IN" dirty="0"/>
              <a:t> </a:t>
            </a:r>
          </a:p>
        </p:txBody>
      </p:sp>
      <p:sp>
        <p:nvSpPr>
          <p:cNvPr id="7" name="Rectangle 6"/>
          <p:cNvSpPr/>
          <p:nvPr/>
        </p:nvSpPr>
        <p:spPr>
          <a:xfrm>
            <a:off x="498764" y="6820293"/>
            <a:ext cx="17290472" cy="2744860"/>
          </a:xfrm>
          <a:prstGeom prst="rect">
            <a:avLst/>
          </a:prstGeom>
        </p:spPr>
        <p:txBody>
          <a:bodyPr wrap="square">
            <a:spAutoFit/>
          </a:bodyPr>
          <a:lstStyle/>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ea typeface="Times New Roman" panose="02020603050405020304" pitchFamily="18" charset="0"/>
                <a:cs typeface="Times New Roman" panose="02020603050405020304" pitchFamily="18" charset="0"/>
              </a:rPr>
              <a:t>T</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he sequential flow of information across many levels. Raw input data, such as photographs, is fed into the network first, via the Input Layer. The Convolutional Layers extract features from this data, which is then transformed nonlinearly using Activation Functions. Pooling Layers then down sample the feature maps while keeping critical information.</a:t>
            </a:r>
          </a:p>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The processed data is then sent into Fully Connected Layers for classification or regression tasks. Finally, the output layer generates the network's predictions.</a:t>
            </a:r>
          </a:p>
          <a:p>
            <a:pPr marL="285750" indent="-28575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This graphic depicts how input data is gradually changed and processed by the CNN's layers, ultimately resulting in correct predictions or outputs</a:t>
            </a:r>
            <a:endParaRPr lang="en-IN" sz="24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496F190-4118-D767-C196-B13DD5701450}"/>
              </a:ext>
            </a:extLst>
          </p:cNvPr>
          <p:cNvPicPr>
            <a:picLocks noChangeAspect="1"/>
          </p:cNvPicPr>
          <p:nvPr/>
        </p:nvPicPr>
        <p:blipFill>
          <a:blip r:embed="rId2"/>
          <a:stretch>
            <a:fillRect/>
          </a:stretch>
        </p:blipFill>
        <p:spPr>
          <a:xfrm>
            <a:off x="2256504" y="1539783"/>
            <a:ext cx="13332542" cy="51559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5" name="Rectangle 4"/>
          <p:cNvSpPr/>
          <p:nvPr/>
        </p:nvSpPr>
        <p:spPr>
          <a:xfrm>
            <a:off x="774378" y="594652"/>
            <a:ext cx="17014857"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Data –Flow Diagram</a:t>
            </a:r>
          </a:p>
        </p:txBody>
      </p:sp>
      <p:pic>
        <p:nvPicPr>
          <p:cNvPr id="8" name="Picture 7">
            <a:extLst>
              <a:ext uri="{FF2B5EF4-FFF2-40B4-BE49-F238E27FC236}">
                <a16:creationId xmlns:a16="http://schemas.microsoft.com/office/drawing/2014/main" id="{F8F24499-6486-3942-7A2A-6A20CD1FAFDE}"/>
              </a:ext>
            </a:extLst>
          </p:cNvPr>
          <p:cNvPicPr>
            <a:picLocks noChangeAspect="1"/>
          </p:cNvPicPr>
          <p:nvPr/>
        </p:nvPicPr>
        <p:blipFill>
          <a:blip r:embed="rId2"/>
          <a:stretch>
            <a:fillRect/>
          </a:stretch>
        </p:blipFill>
        <p:spPr>
          <a:xfrm>
            <a:off x="4763729" y="1331154"/>
            <a:ext cx="7629033" cy="5025401"/>
          </a:xfrm>
          <a:prstGeom prst="rect">
            <a:avLst/>
          </a:prstGeom>
        </p:spPr>
      </p:pic>
      <p:sp>
        <p:nvSpPr>
          <p:cNvPr id="7" name="TextBox 6">
            <a:extLst>
              <a:ext uri="{FF2B5EF4-FFF2-40B4-BE49-F238E27FC236}">
                <a16:creationId xmlns:a16="http://schemas.microsoft.com/office/drawing/2014/main" id="{5C05502B-CCC0-F0BB-CC33-E1F4880D95AC}"/>
              </a:ext>
            </a:extLst>
          </p:cNvPr>
          <p:cNvSpPr txBox="1"/>
          <p:nvPr/>
        </p:nvSpPr>
        <p:spPr>
          <a:xfrm>
            <a:off x="774378" y="6446726"/>
            <a:ext cx="16835196" cy="3046988"/>
          </a:xfrm>
          <a:prstGeom prst="rect">
            <a:avLst/>
          </a:prstGeom>
          <a:noFill/>
        </p:spPr>
        <p:txBody>
          <a:bodyPr wrap="square">
            <a:spAutoFit/>
          </a:bodyPr>
          <a:lstStyle/>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 data flow diagram (DFD) for fracture detection outlines the sequence and processing of data in a system designed to detect fractures in a specific object, such as bones in medical imaging. The system begins with acquiring sensor data from various imaging modalities such as X-ray.</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Once the data is collected, it undergoes preprocessing to improve quality and enhance features for analysis, including noise reduction and contrast enhancement. The enhanced image data is then </a:t>
            </a:r>
            <a:r>
              <a:rPr lang="en-IN" sz="2400" dirty="0" err="1">
                <a:latin typeface="Times New Roman" panose="02020603050405020304" pitchFamily="18" charset="0"/>
                <a:cs typeface="Times New Roman" panose="02020603050405020304" pitchFamily="18" charset="0"/>
              </a:rPr>
              <a:t>analyzed</a:t>
            </a:r>
            <a:r>
              <a:rPr lang="en-IN" sz="2400" dirty="0">
                <a:latin typeface="Times New Roman" panose="02020603050405020304" pitchFamily="18" charset="0"/>
                <a:cs typeface="Times New Roman" panose="02020603050405020304" pitchFamily="18" charset="0"/>
              </a:rPr>
              <a:t> using image segmentation and feature detection techniques to identify potential fractures and classify them based on type and severity. </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analysis informs the generation of comprehensive reports that provide detailed insights into detected fractures, including their locations and characteristics.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5" name="Rectangle 4"/>
          <p:cNvSpPr/>
          <p:nvPr/>
        </p:nvSpPr>
        <p:spPr>
          <a:xfrm>
            <a:off x="5881254" y="407892"/>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Use Case Diagram</a:t>
            </a:r>
          </a:p>
        </p:txBody>
      </p:sp>
      <p:sp>
        <p:nvSpPr>
          <p:cNvPr id="8" name="TextBox 7">
            <a:extLst>
              <a:ext uri="{FF2B5EF4-FFF2-40B4-BE49-F238E27FC236}">
                <a16:creationId xmlns:a16="http://schemas.microsoft.com/office/drawing/2014/main" id="{246288AC-1E43-C618-DFC2-58347607AAB2}"/>
              </a:ext>
            </a:extLst>
          </p:cNvPr>
          <p:cNvSpPr txBox="1"/>
          <p:nvPr/>
        </p:nvSpPr>
        <p:spPr>
          <a:xfrm>
            <a:off x="8808720" y="2289810"/>
            <a:ext cx="9144000" cy="6370975"/>
          </a:xfrm>
          <a:prstGeom prst="rect">
            <a:avLst/>
          </a:prstGeom>
          <a:noFill/>
        </p:spPr>
        <p:txBody>
          <a:bodyPr wrap="square">
            <a:spAutoFit/>
          </a:bodyPr>
          <a:lstStyle/>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 use case diagram for fracture detection presents the interactions between users (actors) and the system to achieve specific objectives in identifying fractures. In this context, actors typically include radiologists, medical technicians, and sometimes patients. </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use case diagram illustrates key functions such as capturing imaging data, where medical technicians operate imaging equipment to obtain X-ray, CT, or MRI scans of the area of interest. </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Radiologists can then interact with the system to </a:t>
            </a:r>
            <a:r>
              <a:rPr lang="en-IN" sz="2400" dirty="0" err="1">
                <a:latin typeface="Times New Roman" panose="02020603050405020304" pitchFamily="18" charset="0"/>
                <a:cs typeface="Times New Roman" panose="02020603050405020304" pitchFamily="18" charset="0"/>
              </a:rPr>
              <a:t>analyze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preprocessed</a:t>
            </a:r>
            <a:r>
              <a:rPr lang="en-IN" sz="2400" dirty="0">
                <a:latin typeface="Times New Roman" panose="02020603050405020304" pitchFamily="18" charset="0"/>
                <a:cs typeface="Times New Roman" panose="02020603050405020304" pitchFamily="18" charset="0"/>
              </a:rPr>
              <a:t> images, identifying potential fractures using advanced image analysis tools. Another important use case involves generating a comprehensive report for medical professionals, detailing the location, severity, and type of detected fractures, along with recommended courses of action. </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Additionally, the system may provide real-time alerts or notifications to radiologists or medical teams if critical fractures are detected. Patients may also be involved indirectly through receiving information or alerts about their medical status. </a:t>
            </a:r>
          </a:p>
        </p:txBody>
      </p:sp>
      <p:pic>
        <p:nvPicPr>
          <p:cNvPr id="7" name="image4.png">
            <a:extLst>
              <a:ext uri="{FF2B5EF4-FFF2-40B4-BE49-F238E27FC236}">
                <a16:creationId xmlns:a16="http://schemas.microsoft.com/office/drawing/2014/main" id="{97D05378-8625-AEBD-EAA1-406E25043903}"/>
              </a:ext>
            </a:extLst>
          </p:cNvPr>
          <p:cNvPicPr>
            <a:picLocks noChangeAspect="1"/>
          </p:cNvPicPr>
          <p:nvPr/>
        </p:nvPicPr>
        <p:blipFill>
          <a:blip r:embed="rId2" cstate="print"/>
          <a:stretch>
            <a:fillRect/>
          </a:stretch>
        </p:blipFill>
        <p:spPr>
          <a:xfrm>
            <a:off x="138571" y="2083116"/>
            <a:ext cx="8682647" cy="657766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5" name="Rectangle 4"/>
          <p:cNvSpPr/>
          <p:nvPr/>
        </p:nvSpPr>
        <p:spPr>
          <a:xfrm>
            <a:off x="5382491" y="414727"/>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Class Diagram</a:t>
            </a:r>
          </a:p>
        </p:txBody>
      </p:sp>
      <p:sp>
        <p:nvSpPr>
          <p:cNvPr id="8" name="TextBox 7">
            <a:extLst>
              <a:ext uri="{FF2B5EF4-FFF2-40B4-BE49-F238E27FC236}">
                <a16:creationId xmlns:a16="http://schemas.microsoft.com/office/drawing/2014/main" id="{F8FE321E-F0D7-2418-6B9A-B60AA76BE417}"/>
              </a:ext>
            </a:extLst>
          </p:cNvPr>
          <p:cNvSpPr txBox="1"/>
          <p:nvPr/>
        </p:nvSpPr>
        <p:spPr>
          <a:xfrm>
            <a:off x="8700645" y="2420713"/>
            <a:ext cx="8611995" cy="6001643"/>
          </a:xfrm>
          <a:prstGeom prst="rect">
            <a:avLst/>
          </a:prstGeom>
          <a:noFill/>
        </p:spPr>
        <p:txBody>
          <a:bodyPr wrap="square">
            <a:spAutoFit/>
          </a:bodyPr>
          <a:lstStyle/>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 class diagram for fracture detection in medical imaging systems outlines the structural relationships between different classes and their attributes and methods in the context of identifying fractures. Core classes in the system may include </a:t>
            </a:r>
            <a:r>
              <a:rPr lang="en-IN" sz="2400" dirty="0" err="1">
                <a:latin typeface="Times New Roman" panose="02020603050405020304" pitchFamily="18" charset="0"/>
                <a:cs typeface="Times New Roman" panose="02020603050405020304" pitchFamily="18" charset="0"/>
              </a:rPr>
              <a:t>ImageData</a:t>
            </a:r>
            <a:r>
              <a:rPr lang="en-IN" sz="2400" dirty="0">
                <a:latin typeface="Times New Roman" panose="02020603050405020304" pitchFamily="18" charset="0"/>
                <a:cs typeface="Times New Roman" panose="02020603050405020304" pitchFamily="18" charset="0"/>
              </a:rPr>
              <a:t>, representing medical images such as X-rays, MRI scans, or CT scans, and encapsulating attributes such as image quality and resolution.</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The Fracture class stores information about detected fractures, including location, type, and severity. The Patient class contains patient-specific data, such as medical history, age, and gender, which can influence the detection and analysis process.</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To support fracture detection, the system includes classes such as </a:t>
            </a:r>
            <a:r>
              <a:rPr lang="en-IN" sz="2400" dirty="0" err="1">
                <a:latin typeface="Times New Roman" panose="02020603050405020304" pitchFamily="18" charset="0"/>
                <a:cs typeface="Times New Roman" panose="02020603050405020304" pitchFamily="18" charset="0"/>
              </a:rPr>
              <a:t>ImageProcessor</a:t>
            </a:r>
            <a:r>
              <a:rPr lang="en-IN" sz="2400" dirty="0">
                <a:latin typeface="Times New Roman" panose="02020603050405020304" pitchFamily="18" charset="0"/>
                <a:cs typeface="Times New Roman" panose="02020603050405020304" pitchFamily="18" charset="0"/>
              </a:rPr>
              <a:t>, which offers methods to preprocess images (e.g., noise reduction, enhancement) and segment potential areas of interest</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The </a:t>
            </a:r>
            <a:r>
              <a:rPr lang="en-IN" sz="2400" dirty="0" err="1">
                <a:latin typeface="Times New Roman" panose="02020603050405020304" pitchFamily="18" charset="0"/>
                <a:cs typeface="Times New Roman" panose="02020603050405020304" pitchFamily="18" charset="0"/>
              </a:rPr>
              <a:t>FractureDetector</a:t>
            </a:r>
            <a:r>
              <a:rPr lang="en-IN" sz="2400" dirty="0">
                <a:latin typeface="Times New Roman" panose="02020603050405020304" pitchFamily="18" charset="0"/>
                <a:cs typeface="Times New Roman" panose="02020603050405020304" pitchFamily="18" charset="0"/>
              </a:rPr>
              <a:t> class provides methods to </a:t>
            </a:r>
            <a:r>
              <a:rPr lang="en-IN" sz="2400" dirty="0" err="1">
                <a:latin typeface="Times New Roman" panose="02020603050405020304" pitchFamily="18" charset="0"/>
                <a:cs typeface="Times New Roman" panose="02020603050405020304" pitchFamily="18" charset="0"/>
              </a:rPr>
              <a:t>analyze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preprocessed</a:t>
            </a:r>
            <a:r>
              <a:rPr lang="en-IN" sz="2400" dirty="0">
                <a:latin typeface="Times New Roman" panose="02020603050405020304" pitchFamily="18" charset="0"/>
                <a:cs typeface="Times New Roman" panose="02020603050405020304" pitchFamily="18" charset="0"/>
              </a:rPr>
              <a:t> images and identify fracture characteristics. </a:t>
            </a:r>
          </a:p>
        </p:txBody>
      </p:sp>
      <p:pic>
        <p:nvPicPr>
          <p:cNvPr id="7" name="image5.png">
            <a:extLst>
              <a:ext uri="{FF2B5EF4-FFF2-40B4-BE49-F238E27FC236}">
                <a16:creationId xmlns:a16="http://schemas.microsoft.com/office/drawing/2014/main" id="{84336B0A-D138-3D51-9504-1BE72318758B}"/>
              </a:ext>
            </a:extLst>
          </p:cNvPr>
          <p:cNvPicPr>
            <a:picLocks noChangeAspect="1"/>
          </p:cNvPicPr>
          <p:nvPr/>
        </p:nvPicPr>
        <p:blipFill>
          <a:blip r:embed="rId2" cstate="print"/>
          <a:stretch>
            <a:fillRect/>
          </a:stretch>
        </p:blipFill>
        <p:spPr>
          <a:xfrm>
            <a:off x="389207" y="1745002"/>
            <a:ext cx="7864767" cy="726073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5" name="Rectangle 4"/>
          <p:cNvSpPr/>
          <p:nvPr/>
        </p:nvSpPr>
        <p:spPr>
          <a:xfrm>
            <a:off x="5049982" y="532445"/>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Activity Diagram</a:t>
            </a:r>
          </a:p>
        </p:txBody>
      </p:sp>
      <p:pic>
        <p:nvPicPr>
          <p:cNvPr id="9" name="Picture 8">
            <a:extLst>
              <a:ext uri="{FF2B5EF4-FFF2-40B4-BE49-F238E27FC236}">
                <a16:creationId xmlns:a16="http://schemas.microsoft.com/office/drawing/2014/main" id="{BCC6AB03-CA83-C703-E512-81CEE405B0C7}"/>
              </a:ext>
            </a:extLst>
          </p:cNvPr>
          <p:cNvPicPr>
            <a:picLocks noChangeAspect="1"/>
          </p:cNvPicPr>
          <p:nvPr/>
        </p:nvPicPr>
        <p:blipFill>
          <a:blip r:embed="rId2"/>
          <a:stretch>
            <a:fillRect/>
          </a:stretch>
        </p:blipFill>
        <p:spPr>
          <a:xfrm>
            <a:off x="1645920" y="1847481"/>
            <a:ext cx="5730239" cy="6282813"/>
          </a:xfrm>
          <a:prstGeom prst="rect">
            <a:avLst/>
          </a:prstGeom>
        </p:spPr>
      </p:pic>
      <p:sp>
        <p:nvSpPr>
          <p:cNvPr id="7" name="TextBox 6">
            <a:extLst>
              <a:ext uri="{FF2B5EF4-FFF2-40B4-BE49-F238E27FC236}">
                <a16:creationId xmlns:a16="http://schemas.microsoft.com/office/drawing/2014/main" id="{A1B0AD7E-8051-702A-A1AF-1E96ABFC8084}"/>
              </a:ext>
            </a:extLst>
          </p:cNvPr>
          <p:cNvSpPr txBox="1"/>
          <p:nvPr/>
        </p:nvSpPr>
        <p:spPr>
          <a:xfrm>
            <a:off x="7894319" y="1800347"/>
            <a:ext cx="9397393" cy="7109639"/>
          </a:xfrm>
          <a:prstGeom prst="rect">
            <a:avLst/>
          </a:prstGeom>
          <a:noFill/>
        </p:spPr>
        <p:txBody>
          <a:bodyPr wrap="square">
            <a:spAutoFit/>
          </a:bodyPr>
          <a:lstStyle/>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An activity diagram for fracture detection in a medical imaging system outlines the sequential workflow and decision-making processes involved in identifying fractures. </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diagram begins with obtaining medical imaging data such as X-rays, MRI, or CT scans from the patient. These images are then </a:t>
            </a:r>
            <a:r>
              <a:rPr lang="en-IN" sz="2400" dirty="0" err="1">
                <a:latin typeface="Times New Roman" panose="02020603050405020304" pitchFamily="18" charset="0"/>
                <a:cs typeface="Times New Roman" panose="02020603050405020304" pitchFamily="18" charset="0"/>
              </a:rPr>
              <a:t>preprocessed</a:t>
            </a:r>
            <a:r>
              <a:rPr lang="en-IN" sz="2400" dirty="0">
                <a:latin typeface="Times New Roman" panose="02020603050405020304" pitchFamily="18" charset="0"/>
                <a:cs typeface="Times New Roman" panose="02020603050405020304" pitchFamily="18" charset="0"/>
              </a:rPr>
              <a:t> to enhance quality and remove noise, ensuring optimal conditions for analysis.</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Once preprocessing is complete, the enhanced images proceed to the analysis stage, where advanced algorithms or trained radiologists examine the images for signs of fractures. </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involves segmentation of the image to identify potential areas of interest, followed by fracture feature extraction and classification based on type and severity.</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If fractures are detected, the activity flow branches depending on the severity and location. For critical fractures, the system triggers alerts to notify healthcare providers for immediate attention.</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Simultaneously, the detected fractures and their characteristics, along with relevant patient data, are compiled into a comprehensive diagnostic report.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
        <p:nvSpPr>
          <p:cNvPr id="5" name="Rectangle 4"/>
          <p:cNvSpPr/>
          <p:nvPr/>
        </p:nvSpPr>
        <p:spPr>
          <a:xfrm>
            <a:off x="727362" y="359630"/>
            <a:ext cx="16521545" cy="8679299"/>
          </a:xfrm>
          <a:prstGeom prst="rect">
            <a:avLst/>
          </a:prstGeom>
        </p:spPr>
        <p:txBody>
          <a:bodyPr wrap="square">
            <a:spAutoFit/>
          </a:bodyPr>
          <a:lstStyle/>
          <a:p>
            <a:pPr eaLnBrk="1" hangingPunct="1">
              <a:lnSpc>
                <a:spcPct val="150000"/>
              </a:lnSpc>
            </a:pPr>
            <a:r>
              <a:rPr lang="en-IN" altLang="en-US" sz="2000" b="1" dirty="0">
                <a:latin typeface="Times New Roman" panose="02020603050405020304" pitchFamily="18" charset="0"/>
                <a:cs typeface="Times New Roman" panose="02020603050405020304" pitchFamily="18" charset="0"/>
              </a:rPr>
              <a:t>OVERVIEW </a:t>
            </a: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ABSTRACT</a:t>
            </a: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OBJECTIVE</a:t>
            </a: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INTRODUCTION</a:t>
            </a: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LITERATURE REVIEW (SOFT COPY OF PAPERS TO BE LINKED AS HYPERLINK)</a:t>
            </a: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DESIGN AND METHODOLOGIES</a:t>
            </a: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IMPLEMENTATION</a:t>
            </a: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TESTING</a:t>
            </a: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INPUT AND OUTPUT</a:t>
            </a: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INCLUDE DEMO VIDEO (You Tube URL of complete demonstration of project by All members as Voice over)</a:t>
            </a: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CONCLUSION</a:t>
            </a: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FUTURE ENHANCEMENTS</a:t>
            </a: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SOCIETAL IMPACT OF PROJECT </a:t>
            </a: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WEB REFERENCES LINK (TILL REVIEW DATE ALL LINKS TO BE INCLUDED DAY WISE)</a:t>
            </a: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PLAGIARISM REPORT OF PROJECT REPORT AND PPT</a:t>
            </a: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POSTER PRESENTATION</a:t>
            </a: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JOURNAL/CONFERENCE PUBLICATION PROOF</a:t>
            </a: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5" name="Rectangle 4"/>
          <p:cNvSpPr/>
          <p:nvPr/>
        </p:nvSpPr>
        <p:spPr>
          <a:xfrm>
            <a:off x="4405745" y="525472"/>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Sequence Diagram</a:t>
            </a:r>
          </a:p>
        </p:txBody>
      </p:sp>
      <p:pic>
        <p:nvPicPr>
          <p:cNvPr id="9" name="Picture 8">
            <a:extLst>
              <a:ext uri="{FF2B5EF4-FFF2-40B4-BE49-F238E27FC236}">
                <a16:creationId xmlns:a16="http://schemas.microsoft.com/office/drawing/2014/main" id="{0B7E9938-F9BE-DB03-842C-46DF899CBEBB}"/>
              </a:ext>
            </a:extLst>
          </p:cNvPr>
          <p:cNvPicPr>
            <a:picLocks noChangeAspect="1"/>
          </p:cNvPicPr>
          <p:nvPr/>
        </p:nvPicPr>
        <p:blipFill>
          <a:blip r:embed="rId2"/>
          <a:stretch>
            <a:fillRect/>
          </a:stretch>
        </p:blipFill>
        <p:spPr>
          <a:xfrm>
            <a:off x="931722" y="2337586"/>
            <a:ext cx="7936841" cy="6051261"/>
          </a:xfrm>
          <a:prstGeom prst="rect">
            <a:avLst/>
          </a:prstGeom>
        </p:spPr>
      </p:pic>
      <p:sp>
        <p:nvSpPr>
          <p:cNvPr id="7" name="TextBox 6">
            <a:extLst>
              <a:ext uri="{FF2B5EF4-FFF2-40B4-BE49-F238E27FC236}">
                <a16:creationId xmlns:a16="http://schemas.microsoft.com/office/drawing/2014/main" id="{493C1B92-0924-327A-F314-0BD8ED02FD12}"/>
              </a:ext>
            </a:extLst>
          </p:cNvPr>
          <p:cNvSpPr txBox="1"/>
          <p:nvPr/>
        </p:nvSpPr>
        <p:spPr>
          <a:xfrm>
            <a:off x="8977745" y="2337586"/>
            <a:ext cx="8974975" cy="6740307"/>
          </a:xfrm>
          <a:prstGeom prst="rect">
            <a:avLst/>
          </a:prstGeom>
          <a:noFill/>
        </p:spPr>
        <p:txBody>
          <a:bodyPr wrap="square">
            <a:spAutoFit/>
          </a:bodyPr>
          <a:lstStyle/>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 sequence diagram for fracture detection illustrates the interactions between various components in the system and their chronological sequence when identifying fractures in medical imaging data. It begins with a medical imaging device (such as an X-ray, MRI, or CT scanner) capturing images of the patient's area of interest. </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images are then sent to the system's </a:t>
            </a:r>
            <a:r>
              <a:rPr lang="en-IN" sz="2400" dirty="0" err="1">
                <a:latin typeface="Times New Roman" panose="02020603050405020304" pitchFamily="18" charset="0"/>
                <a:cs typeface="Times New Roman" panose="02020603050405020304" pitchFamily="18" charset="0"/>
              </a:rPr>
              <a:t>ImageProcessor</a:t>
            </a:r>
            <a:r>
              <a:rPr lang="en-IN" sz="2400" dirty="0">
                <a:latin typeface="Times New Roman" panose="02020603050405020304" pitchFamily="18" charset="0"/>
                <a:cs typeface="Times New Roman" panose="02020603050405020304" pitchFamily="18" charset="0"/>
              </a:rPr>
              <a:t> component, which preprocesses them to improve quality and enhance features, such as removing noise and adjusting </a:t>
            </a:r>
            <a:r>
              <a:rPr lang="en-IN" sz="2400" dirty="0" err="1">
                <a:latin typeface="Times New Roman" panose="02020603050405020304" pitchFamily="18" charset="0"/>
                <a:cs typeface="Times New Roman" panose="02020603050405020304" pitchFamily="18" charset="0"/>
              </a:rPr>
              <a:t>contrast.Next</a:t>
            </a:r>
            <a:r>
              <a:rPr lang="en-IN" sz="2400" dirty="0">
                <a:latin typeface="Times New Roman" panose="02020603050405020304" pitchFamily="18" charset="0"/>
                <a:cs typeface="Times New Roman" panose="02020603050405020304" pitchFamily="18" charset="0"/>
              </a:rPr>
              <a:t>, the </a:t>
            </a:r>
            <a:r>
              <a:rPr lang="en-IN" sz="2400" dirty="0" err="1">
                <a:latin typeface="Times New Roman" panose="02020603050405020304" pitchFamily="18" charset="0"/>
                <a:cs typeface="Times New Roman" panose="02020603050405020304" pitchFamily="18" charset="0"/>
              </a:rPr>
              <a:t>preprocessed</a:t>
            </a:r>
            <a:r>
              <a:rPr lang="en-IN" sz="2400" dirty="0">
                <a:latin typeface="Times New Roman" panose="02020603050405020304" pitchFamily="18" charset="0"/>
                <a:cs typeface="Times New Roman" panose="02020603050405020304" pitchFamily="18" charset="0"/>
              </a:rPr>
              <a:t> images are passed to the </a:t>
            </a:r>
            <a:r>
              <a:rPr lang="en-IN" sz="2400" dirty="0" err="1">
                <a:latin typeface="Times New Roman" panose="02020603050405020304" pitchFamily="18" charset="0"/>
                <a:cs typeface="Times New Roman" panose="02020603050405020304" pitchFamily="18" charset="0"/>
              </a:rPr>
              <a:t>FractureDetector</a:t>
            </a:r>
            <a:r>
              <a:rPr lang="en-IN" sz="2400" dirty="0">
                <a:latin typeface="Times New Roman" panose="02020603050405020304" pitchFamily="18" charset="0"/>
                <a:cs typeface="Times New Roman" panose="02020603050405020304" pitchFamily="18" charset="0"/>
              </a:rPr>
              <a:t> component, which applies image analysis algorithms to identify potential fractures. </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process involves segmenting the image, detecting fracture features, and classifying the findings based on type and severity. If fractures are detected, the system may route critical fracture information to the </a:t>
            </a:r>
            <a:r>
              <a:rPr lang="en-IN" sz="2400" dirty="0" err="1">
                <a:latin typeface="Times New Roman" panose="02020603050405020304" pitchFamily="18" charset="0"/>
                <a:cs typeface="Times New Roman" panose="02020603050405020304" pitchFamily="18" charset="0"/>
              </a:rPr>
              <a:t>AlertSystem</a:t>
            </a:r>
            <a:r>
              <a:rPr lang="en-IN" sz="2400" dirty="0">
                <a:latin typeface="Times New Roman" panose="02020603050405020304" pitchFamily="18" charset="0"/>
                <a:cs typeface="Times New Roman" panose="02020603050405020304" pitchFamily="18" charset="0"/>
              </a:rPr>
              <a:t> component, which notifies healthcare providers of urgent cases requiring immediate attention.</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Simultaneously, the detected fractures and their details, such as location and severity, are sent to the </a:t>
            </a:r>
            <a:r>
              <a:rPr lang="en-IN" sz="2400" dirty="0" err="1">
                <a:latin typeface="Times New Roman" panose="02020603050405020304" pitchFamily="18" charset="0"/>
                <a:cs typeface="Times New Roman" panose="02020603050405020304" pitchFamily="18" charset="0"/>
              </a:rPr>
              <a:t>ReportGenerator</a:t>
            </a:r>
            <a:r>
              <a:rPr lang="en-IN" sz="2400" dirty="0">
                <a:latin typeface="Times New Roman" panose="02020603050405020304" pitchFamily="18" charset="0"/>
                <a:cs typeface="Times New Roman" panose="02020603050405020304" pitchFamily="18" charset="0"/>
              </a:rPr>
              <a:t> component.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
        <p:nvSpPr>
          <p:cNvPr id="5" name="Rectangle 4"/>
          <p:cNvSpPr/>
          <p:nvPr/>
        </p:nvSpPr>
        <p:spPr>
          <a:xfrm>
            <a:off x="5203482" y="449180"/>
            <a:ext cx="2839239"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E-R Diagram</a:t>
            </a:r>
          </a:p>
        </p:txBody>
      </p:sp>
      <p:pic>
        <p:nvPicPr>
          <p:cNvPr id="6" name="Content Placeholder 6"/>
          <p:cNvPicPr>
            <a:picLocks noChangeAspect="1"/>
          </p:cNvPicPr>
          <p:nvPr/>
        </p:nvPicPr>
        <p:blipFill>
          <a:blip r:embed="rId2"/>
          <a:stretch>
            <a:fillRect/>
          </a:stretch>
        </p:blipFill>
        <p:spPr>
          <a:xfrm>
            <a:off x="3972563" y="1869635"/>
            <a:ext cx="7436965" cy="5405117"/>
          </a:xfrm>
          <a:prstGeom prst="rect">
            <a:avLst/>
          </a:prstGeom>
        </p:spPr>
      </p:pic>
      <p:sp>
        <p:nvSpPr>
          <p:cNvPr id="8" name="TextBox 7">
            <a:extLst>
              <a:ext uri="{FF2B5EF4-FFF2-40B4-BE49-F238E27FC236}">
                <a16:creationId xmlns:a16="http://schemas.microsoft.com/office/drawing/2014/main" id="{446729EF-E5D1-F04D-AE79-A79EFD7A5D51}"/>
              </a:ext>
            </a:extLst>
          </p:cNvPr>
          <p:cNvSpPr txBox="1"/>
          <p:nvPr/>
        </p:nvSpPr>
        <p:spPr>
          <a:xfrm>
            <a:off x="1310640" y="7512719"/>
            <a:ext cx="14919960" cy="1938992"/>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An Entity-Relationship (ER) diagram for fracture detection could include entities such as "Patient," "X-Ray Image," "Fracture," and "Physician." The relationships between these entities could be represented as "Patient undergoes X-Ray," "X-Ray Image detects Fracture," and "Physician diagnoses Fracture." Attributes for each entity would include details like patient ID, X-Ray image ID, fracture location, and physician ID. This structure helps visualize how data flows within the fracture detection process.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5" name="Rectangle 4"/>
          <p:cNvSpPr/>
          <p:nvPr/>
        </p:nvSpPr>
        <p:spPr>
          <a:xfrm>
            <a:off x="4426527" y="539280"/>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Collaboration Diagram(If applicable)</a:t>
            </a:r>
          </a:p>
        </p:txBody>
      </p:sp>
      <p:sp>
        <p:nvSpPr>
          <p:cNvPr id="8" name="TextBox 7">
            <a:extLst>
              <a:ext uri="{FF2B5EF4-FFF2-40B4-BE49-F238E27FC236}">
                <a16:creationId xmlns:a16="http://schemas.microsoft.com/office/drawing/2014/main" id="{0B623156-D64B-DD87-AFD9-2D5822B19322}"/>
              </a:ext>
            </a:extLst>
          </p:cNvPr>
          <p:cNvSpPr txBox="1"/>
          <p:nvPr/>
        </p:nvSpPr>
        <p:spPr>
          <a:xfrm>
            <a:off x="1592580" y="6785445"/>
            <a:ext cx="15102840" cy="2308324"/>
          </a:xfrm>
          <a:prstGeom prst="rect">
            <a:avLst/>
          </a:prstGeom>
          <a:noFill/>
        </p:spPr>
        <p:txBody>
          <a:bodyPr wrap="square">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 collaboration diagram for fracture detection would illustrate the interactions between various components involved in the process. It could depict entities such as "Patient," "Radiology Department," "Fracture Detection Algorithm," and "Physician." The diagram would show the flow of information and actions, such as the patient undergoing an X-Ray.</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The X-Ray image being processed by the Fracture Detection Algorithm, and the results being reviewed and diagnosed by the Physician. Each component's responsibilities and interactions would be clearly delineated, aiding in the understanding of the fracture detection workflow.</a:t>
            </a:r>
          </a:p>
        </p:txBody>
      </p:sp>
      <p:pic>
        <p:nvPicPr>
          <p:cNvPr id="7" name="image7.jpeg">
            <a:extLst>
              <a:ext uri="{FF2B5EF4-FFF2-40B4-BE49-F238E27FC236}">
                <a16:creationId xmlns:a16="http://schemas.microsoft.com/office/drawing/2014/main" id="{32105A99-9819-0B0B-2A15-3F40400334AD}"/>
              </a:ext>
            </a:extLst>
          </p:cNvPr>
          <p:cNvPicPr>
            <a:picLocks noChangeAspect="1"/>
          </p:cNvPicPr>
          <p:nvPr/>
        </p:nvPicPr>
        <p:blipFill>
          <a:blip r:embed="rId2" cstate="print"/>
          <a:stretch>
            <a:fillRect/>
          </a:stretch>
        </p:blipFill>
        <p:spPr>
          <a:xfrm>
            <a:off x="3535573" y="1790312"/>
            <a:ext cx="9702582" cy="411527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
        <p:nvSpPr>
          <p:cNvPr id="5" name="Rectangle 4"/>
          <p:cNvSpPr/>
          <p:nvPr/>
        </p:nvSpPr>
        <p:spPr>
          <a:xfrm>
            <a:off x="602671" y="1807109"/>
            <a:ext cx="17394383" cy="1938992"/>
          </a:xfrm>
          <a:prstGeom prst="rect">
            <a:avLst/>
          </a:prstGeom>
        </p:spPr>
        <p:txBody>
          <a:bodyPr wrap="square">
            <a:spAutoFit/>
          </a:bodyPr>
          <a:lstStyle/>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UNIT TESTING</a:t>
            </a:r>
            <a:endParaRPr lang="en-IN" sz="2400" i="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INTEGRATION TESTING</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FUNCTIONAL TESTING</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WHITE BOX TESTING</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BLACK BOX TESTING</a:t>
            </a:r>
            <a:endParaRPr lang="en-IN" sz="2400" dirty="0">
              <a:latin typeface="Times New Roman" panose="02020603050405020304" pitchFamily="18" charset="0"/>
              <a:cs typeface="Times New Roman" panose="02020603050405020304" pitchFamily="18" charset="0"/>
            </a:endParaRPr>
          </a:p>
        </p:txBody>
      </p:sp>
      <p:sp>
        <p:nvSpPr>
          <p:cNvPr id="6" name="Rectangle 5"/>
          <p:cNvSpPr/>
          <p:nvPr/>
        </p:nvSpPr>
        <p:spPr>
          <a:xfrm>
            <a:off x="6522870" y="386834"/>
            <a:ext cx="2236510" cy="646331"/>
          </a:xfrm>
          <a:prstGeom prst="rect">
            <a:avLst/>
          </a:prstGeom>
        </p:spPr>
        <p:txBody>
          <a:bodyPr wrap="none">
            <a:spAutoFit/>
          </a:bodyPr>
          <a:lstStyle/>
          <a:p>
            <a:r>
              <a:rPr lang="en-IN" sz="3600" b="1" dirty="0">
                <a:latin typeface="Times New Roman" panose="02020603050405020304" pitchFamily="18" charset="0"/>
                <a:cs typeface="Times New Roman" panose="02020603050405020304" pitchFamily="18" charset="0"/>
              </a:rPr>
              <a:t>TESTING</a:t>
            </a:r>
            <a:endParaRPr lang="en-IN" sz="3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5" name="Rectangle 4"/>
          <p:cNvSpPr/>
          <p:nvPr/>
        </p:nvSpPr>
        <p:spPr>
          <a:xfrm>
            <a:off x="5910548" y="319886"/>
            <a:ext cx="3951082" cy="646331"/>
          </a:xfrm>
          <a:prstGeom prst="rect">
            <a:avLst/>
          </a:prstGeom>
        </p:spPr>
        <p:txBody>
          <a:bodyPr wrap="none">
            <a:spAutoFit/>
          </a:bodyPr>
          <a:lstStyle/>
          <a:p>
            <a:pPr lvl="1"/>
            <a:r>
              <a:rPr lang="en-US" sz="3600" b="1" dirty="0">
                <a:latin typeface="Times New Roman" panose="02020603050405020304" pitchFamily="18" charset="0"/>
                <a:cs typeface="Times New Roman" panose="02020603050405020304" pitchFamily="18" charset="0"/>
              </a:rPr>
              <a:t>UNIT TESTING</a:t>
            </a:r>
            <a:endParaRPr lang="en-IN" sz="3600" b="1" i="1" dirty="0">
              <a:latin typeface="Times New Roman" panose="02020603050405020304" pitchFamily="18" charset="0"/>
              <a:cs typeface="Times New Roman" panose="02020603050405020304" pitchFamily="18" charset="0"/>
            </a:endParaRPr>
          </a:p>
        </p:txBody>
      </p:sp>
      <p:sp>
        <p:nvSpPr>
          <p:cNvPr id="6" name="Rectangle 5"/>
          <p:cNvSpPr/>
          <p:nvPr/>
        </p:nvSpPr>
        <p:spPr>
          <a:xfrm>
            <a:off x="1432560" y="1211271"/>
            <a:ext cx="15386166" cy="1569660"/>
          </a:xfrm>
          <a:prstGeom prst="rect">
            <a:avLst/>
          </a:prstGeom>
        </p:spPr>
        <p:txBody>
          <a:bodyPr wrap="square">
            <a:spAutoFit/>
          </a:bodyPr>
          <a:lstStyle/>
          <a:p>
            <a:pPr algn="just"/>
            <a:r>
              <a:rPr lang="en-IN" sz="2400" dirty="0">
                <a:latin typeface="Times New Roman" panose="02020603050405020304" pitchFamily="18" charset="0"/>
                <a:cs typeface="Times New Roman" panose="02020603050405020304" pitchFamily="18" charset="0"/>
              </a:rPr>
              <a:t>Unit testing involves testing individual components of the software program or application. The main purpose behind this is to check that all the individual parts are working as intended. A unit is known as the smallest possible component of software that can be tested.</a:t>
            </a:r>
          </a:p>
          <a:p>
            <a:pPr algn="just"/>
            <a:endParaRPr lang="en-IN" sz="2400" dirty="0">
              <a:latin typeface="Times New Roman" panose="02020603050405020304" pitchFamily="18" charset="0"/>
              <a:cs typeface="Times New Roman" panose="02020603050405020304" pitchFamily="18" charset="0"/>
            </a:endParaRPr>
          </a:p>
        </p:txBody>
      </p:sp>
      <p:sp>
        <p:nvSpPr>
          <p:cNvPr id="8" name="Rectangle 7"/>
          <p:cNvSpPr/>
          <p:nvPr/>
        </p:nvSpPr>
        <p:spPr>
          <a:xfrm>
            <a:off x="1295399" y="5526917"/>
            <a:ext cx="14935201" cy="830997"/>
          </a:xfrm>
          <a:prstGeom prst="rect">
            <a:avLst/>
          </a:prstGeom>
        </p:spPr>
        <p:txBody>
          <a:bodyPr wrap="square">
            <a:spAutoFit/>
          </a:bodyPr>
          <a:lstStyle/>
          <a:p>
            <a:pPr algn="just"/>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1935BE66-E73F-225C-07E6-264C2D227C6E}"/>
              </a:ext>
            </a:extLst>
          </p:cNvPr>
          <p:cNvPicPr>
            <a:picLocks noChangeAspect="1"/>
          </p:cNvPicPr>
          <p:nvPr/>
        </p:nvPicPr>
        <p:blipFill>
          <a:blip r:embed="rId2"/>
          <a:stretch>
            <a:fillRect/>
          </a:stretch>
        </p:blipFill>
        <p:spPr>
          <a:xfrm>
            <a:off x="1432560" y="2545080"/>
            <a:ext cx="15386166" cy="673608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
        <p:nvSpPr>
          <p:cNvPr id="7" name="Rectangle 6"/>
          <p:cNvSpPr/>
          <p:nvPr/>
        </p:nvSpPr>
        <p:spPr>
          <a:xfrm>
            <a:off x="5529278" y="310188"/>
            <a:ext cx="6105261" cy="646331"/>
          </a:xfrm>
          <a:prstGeom prst="rect">
            <a:avLst/>
          </a:prstGeom>
        </p:spPr>
        <p:txBody>
          <a:bodyPr wrap="none">
            <a:spAutoFit/>
          </a:bodyPr>
          <a:lstStyle/>
          <a:p>
            <a:pPr lvl="1"/>
            <a:r>
              <a:rPr lang="en-US" sz="3600" b="1" dirty="0">
                <a:latin typeface="Times New Roman" panose="02020603050405020304" pitchFamily="18" charset="0"/>
                <a:cs typeface="Times New Roman" panose="02020603050405020304" pitchFamily="18" charset="0"/>
              </a:rPr>
              <a:t>INTEGRATION TESTING</a:t>
            </a:r>
          </a:p>
        </p:txBody>
      </p:sp>
      <p:sp>
        <p:nvSpPr>
          <p:cNvPr id="8" name="Rectangle 7"/>
          <p:cNvSpPr/>
          <p:nvPr/>
        </p:nvSpPr>
        <p:spPr>
          <a:xfrm>
            <a:off x="1731382" y="1335917"/>
            <a:ext cx="14935200" cy="1569660"/>
          </a:xfrm>
          <a:prstGeom prst="rect">
            <a:avLst/>
          </a:prstGeom>
        </p:spPr>
        <p:txBody>
          <a:bodyPr wrap="square">
            <a:spAutoFit/>
          </a:bodyPr>
          <a:lstStyle/>
          <a:p>
            <a:pPr algn="just"/>
            <a:r>
              <a:rPr lang="en-IN" sz="2400" dirty="0">
                <a:latin typeface="Times New Roman" panose="02020603050405020304" pitchFamily="18" charset="0"/>
                <a:cs typeface="Times New Roman" panose="02020603050405020304" pitchFamily="18" charset="0"/>
              </a:rPr>
              <a:t>Software components are gradually merged and then tested as a cohesive group in an approach known as integration testing.</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C20AD52-E17B-673C-06CC-9D82D1E1532B}"/>
              </a:ext>
            </a:extLst>
          </p:cNvPr>
          <p:cNvPicPr>
            <a:picLocks noChangeAspect="1"/>
          </p:cNvPicPr>
          <p:nvPr/>
        </p:nvPicPr>
        <p:blipFill>
          <a:blip r:embed="rId2"/>
          <a:stretch>
            <a:fillRect/>
          </a:stretch>
        </p:blipFill>
        <p:spPr>
          <a:xfrm>
            <a:off x="1874520" y="2438401"/>
            <a:ext cx="14792062" cy="6903720"/>
          </a:xfrm>
          <a:prstGeom prst="rect">
            <a:avLst/>
          </a:prstGeom>
        </p:spPr>
      </p:pic>
    </p:spTree>
    <p:extLst>
      <p:ext uri="{BB962C8B-B14F-4D97-AF65-F5344CB8AC3E}">
        <p14:creationId xmlns:p14="http://schemas.microsoft.com/office/powerpoint/2010/main" val="2121256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
        <p:nvSpPr>
          <p:cNvPr id="7" name="Rectangle 6"/>
          <p:cNvSpPr/>
          <p:nvPr/>
        </p:nvSpPr>
        <p:spPr>
          <a:xfrm>
            <a:off x="6036842" y="390991"/>
            <a:ext cx="5399107" cy="646331"/>
          </a:xfrm>
          <a:prstGeom prst="rect">
            <a:avLst/>
          </a:prstGeom>
        </p:spPr>
        <p:txBody>
          <a:bodyPr wrap="none">
            <a:spAutoFit/>
          </a:bodyPr>
          <a:lstStyle/>
          <a:p>
            <a:pPr marL="355600" indent="-343535">
              <a:lnSpc>
                <a:spcPct val="100000"/>
              </a:lnSpc>
              <a:buSzPct val="83000"/>
              <a:tabLst>
                <a:tab pos="355600" algn="l"/>
                <a:tab pos="356235" algn="l"/>
              </a:tabLst>
            </a:pPr>
            <a:r>
              <a:rPr lang="en-IN" sz="3600" b="1" spc="-15" dirty="0">
                <a:latin typeface="Times New Roman" panose="02020603050405020304"/>
                <a:cs typeface="Times New Roman" panose="02020603050405020304"/>
              </a:rPr>
              <a:t>FUNCTIONAL</a:t>
            </a:r>
            <a:r>
              <a:rPr lang="en-IN" sz="3600" b="1" spc="90" dirty="0">
                <a:latin typeface="Times New Roman" panose="02020603050405020304"/>
                <a:cs typeface="Times New Roman" panose="02020603050405020304"/>
              </a:rPr>
              <a:t> </a:t>
            </a:r>
            <a:r>
              <a:rPr lang="en-IN" sz="3600" b="1" spc="-30" dirty="0">
                <a:latin typeface="Times New Roman" panose="02020603050405020304"/>
                <a:cs typeface="Times New Roman" panose="02020603050405020304"/>
              </a:rPr>
              <a:t>TESTING</a:t>
            </a:r>
            <a:endParaRPr lang="en-IN" sz="3600" b="1" dirty="0">
              <a:latin typeface="Times New Roman" panose="02020603050405020304"/>
              <a:cs typeface="Times New Roman" panose="02020603050405020304"/>
            </a:endParaRPr>
          </a:p>
        </p:txBody>
      </p:sp>
      <p:sp>
        <p:nvSpPr>
          <p:cNvPr id="8" name="Rectangle 7"/>
          <p:cNvSpPr/>
          <p:nvPr/>
        </p:nvSpPr>
        <p:spPr>
          <a:xfrm>
            <a:off x="1270461" y="1409346"/>
            <a:ext cx="16468899" cy="1477328"/>
          </a:xfrm>
          <a:prstGeom prst="rect">
            <a:avLst/>
          </a:prstGeom>
        </p:spPr>
        <p:txBody>
          <a:bodyPr wrap="square">
            <a:spAutoFit/>
          </a:bodyPr>
          <a:lstStyle/>
          <a:p>
            <a:r>
              <a:rPr lang="en-IN" sz="2400" dirty="0">
                <a:latin typeface="Times New Roman" panose="02020603050405020304" pitchFamily="18" charset="0"/>
                <a:cs typeface="Times New Roman" panose="02020603050405020304" pitchFamily="18" charset="0"/>
              </a:rPr>
              <a:t>One sort of testing called functional testing looks to determine if every component of the programme functions in accordance with the requirements of the software.</a:t>
            </a:r>
          </a:p>
          <a:p>
            <a:endParaRPr lang="en-IN" sz="2400" dirty="0">
              <a:latin typeface="Times New Roman" panose="02020603050405020304" pitchFamily="18" charset="0"/>
              <a:cs typeface="Times New Roman" panose="02020603050405020304" pitchFamily="18" charset="0"/>
            </a:endParaRPr>
          </a:p>
          <a:p>
            <a:endParaRPr lang="en-IN" dirty="0"/>
          </a:p>
        </p:txBody>
      </p:sp>
      <p:pic>
        <p:nvPicPr>
          <p:cNvPr id="10" name="Picture 9">
            <a:extLst>
              <a:ext uri="{FF2B5EF4-FFF2-40B4-BE49-F238E27FC236}">
                <a16:creationId xmlns:a16="http://schemas.microsoft.com/office/drawing/2014/main" id="{48E2BFBD-116C-371E-FDE7-B8F24AF8866C}"/>
              </a:ext>
            </a:extLst>
          </p:cNvPr>
          <p:cNvPicPr>
            <a:picLocks noChangeAspect="1"/>
          </p:cNvPicPr>
          <p:nvPr/>
        </p:nvPicPr>
        <p:blipFill>
          <a:blip r:embed="rId2"/>
          <a:stretch>
            <a:fillRect/>
          </a:stretch>
        </p:blipFill>
        <p:spPr>
          <a:xfrm>
            <a:off x="1417320" y="2476854"/>
            <a:ext cx="15401406" cy="64008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
        <p:nvSpPr>
          <p:cNvPr id="5" name="Rectangle 4"/>
          <p:cNvSpPr/>
          <p:nvPr/>
        </p:nvSpPr>
        <p:spPr>
          <a:xfrm>
            <a:off x="6270215" y="490743"/>
            <a:ext cx="4228722" cy="646331"/>
          </a:xfrm>
          <a:prstGeom prst="rect">
            <a:avLst/>
          </a:prstGeom>
        </p:spPr>
        <p:txBody>
          <a:bodyPr wrap="none">
            <a:spAutoFit/>
          </a:bodyPr>
          <a:lstStyle/>
          <a:p>
            <a:pPr marL="355600" indent="-343535">
              <a:lnSpc>
                <a:spcPct val="100000"/>
              </a:lnSpc>
              <a:spcBef>
                <a:spcPts val="100"/>
              </a:spcBef>
              <a:buSzPct val="83000"/>
              <a:tabLst>
                <a:tab pos="355600" algn="l"/>
                <a:tab pos="356235" algn="l"/>
              </a:tabLst>
            </a:pPr>
            <a:r>
              <a:rPr lang="en-IN" sz="3600" b="1" spc="-5" dirty="0">
                <a:latin typeface="Times New Roman" panose="02020603050405020304"/>
                <a:cs typeface="Times New Roman" panose="02020603050405020304"/>
              </a:rPr>
              <a:t>SYSTEM</a:t>
            </a:r>
            <a:r>
              <a:rPr lang="en-IN" sz="3600" b="1" spc="10" dirty="0">
                <a:latin typeface="Times New Roman" panose="02020603050405020304"/>
                <a:cs typeface="Times New Roman" panose="02020603050405020304"/>
              </a:rPr>
              <a:t> </a:t>
            </a:r>
            <a:r>
              <a:rPr lang="en-IN" sz="3600" b="1" spc="-25" dirty="0">
                <a:latin typeface="Times New Roman" panose="02020603050405020304"/>
                <a:cs typeface="Times New Roman" panose="02020603050405020304"/>
              </a:rPr>
              <a:t>TESTING</a:t>
            </a:r>
            <a:endParaRPr lang="en-IN" sz="3600" dirty="0">
              <a:latin typeface="Times New Roman" panose="02020603050405020304"/>
              <a:cs typeface="Times New Roman" panose="02020603050405020304"/>
            </a:endParaRPr>
          </a:p>
        </p:txBody>
      </p:sp>
      <p:sp>
        <p:nvSpPr>
          <p:cNvPr id="6" name="Rectangle 5"/>
          <p:cNvSpPr/>
          <p:nvPr/>
        </p:nvSpPr>
        <p:spPr>
          <a:xfrm>
            <a:off x="935020" y="1675307"/>
            <a:ext cx="16874998" cy="1015663"/>
          </a:xfrm>
          <a:prstGeom prst="rect">
            <a:avLst/>
          </a:prstGeom>
        </p:spPr>
        <p:txBody>
          <a:bodyPr wrap="square">
            <a:spAutoFit/>
          </a:bodyPr>
          <a:lstStyle/>
          <a:p>
            <a:r>
              <a:rPr lang="en-IN" sz="2400" dirty="0">
                <a:latin typeface="Times New Roman" panose="02020603050405020304" pitchFamily="18" charset="0"/>
                <a:cs typeface="Times New Roman" panose="02020603050405020304" pitchFamily="18" charset="0"/>
              </a:rPr>
              <a:t>Testing an entire, fully integrated software product is known as system testing</a:t>
            </a:r>
            <a:r>
              <a:rPr lang="en-IN" dirty="0"/>
              <a:t>.</a:t>
            </a:r>
          </a:p>
          <a:p>
            <a:endParaRPr lang="en-IN" dirty="0"/>
          </a:p>
          <a:p>
            <a:endParaRPr lang="en-IN" dirty="0"/>
          </a:p>
        </p:txBody>
      </p:sp>
      <p:sp>
        <p:nvSpPr>
          <p:cNvPr id="8" name="Rectangle 7"/>
          <p:cNvSpPr/>
          <p:nvPr/>
        </p:nvSpPr>
        <p:spPr>
          <a:xfrm>
            <a:off x="935181" y="6545226"/>
            <a:ext cx="16604673" cy="738664"/>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a:p>
            <a:endParaRPr lang="en-IN" dirty="0"/>
          </a:p>
        </p:txBody>
      </p:sp>
      <p:pic>
        <p:nvPicPr>
          <p:cNvPr id="10" name="Picture 9">
            <a:extLst>
              <a:ext uri="{FF2B5EF4-FFF2-40B4-BE49-F238E27FC236}">
                <a16:creationId xmlns:a16="http://schemas.microsoft.com/office/drawing/2014/main" id="{CAA23547-FED4-C7E7-5B54-3C5A75A32551}"/>
              </a:ext>
            </a:extLst>
          </p:cNvPr>
          <p:cNvPicPr>
            <a:picLocks noChangeAspect="1"/>
          </p:cNvPicPr>
          <p:nvPr/>
        </p:nvPicPr>
        <p:blipFill>
          <a:blip r:embed="rId2"/>
          <a:stretch>
            <a:fillRect/>
          </a:stretch>
        </p:blipFill>
        <p:spPr>
          <a:xfrm>
            <a:off x="1423079" y="2392680"/>
            <a:ext cx="15628876" cy="6502378"/>
          </a:xfrm>
          <a:prstGeom prst="rect">
            <a:avLst/>
          </a:prstGeom>
        </p:spPr>
      </p:pic>
    </p:spTree>
    <p:extLst>
      <p:ext uri="{BB962C8B-B14F-4D97-AF65-F5344CB8AC3E}">
        <p14:creationId xmlns:p14="http://schemas.microsoft.com/office/powerpoint/2010/main" val="84735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
        <p:nvSpPr>
          <p:cNvPr id="5" name="Rectangle 4"/>
          <p:cNvSpPr/>
          <p:nvPr/>
        </p:nvSpPr>
        <p:spPr>
          <a:xfrm>
            <a:off x="6563807" y="324489"/>
            <a:ext cx="4737387" cy="646331"/>
          </a:xfrm>
          <a:prstGeom prst="rect">
            <a:avLst/>
          </a:prstGeom>
        </p:spPr>
        <p:txBody>
          <a:bodyPr wrap="none">
            <a:spAutoFit/>
          </a:bodyPr>
          <a:lstStyle/>
          <a:p>
            <a:pPr marL="12700">
              <a:lnSpc>
                <a:spcPct val="100000"/>
              </a:lnSpc>
              <a:spcBef>
                <a:spcPts val="105"/>
              </a:spcBef>
            </a:pPr>
            <a:r>
              <a:rPr lang="en-IN" sz="3600" b="1" spc="-25" dirty="0">
                <a:latin typeface="Times New Roman" panose="02020603050405020304"/>
                <a:cs typeface="Times New Roman" panose="02020603050405020304"/>
              </a:rPr>
              <a:t>INPUT</a:t>
            </a:r>
            <a:r>
              <a:rPr lang="en-IN" sz="3600" b="1" spc="85" dirty="0">
                <a:latin typeface="Times New Roman" panose="02020603050405020304"/>
                <a:cs typeface="Times New Roman" panose="02020603050405020304"/>
              </a:rPr>
              <a:t> </a:t>
            </a:r>
            <a:r>
              <a:rPr lang="en-IN" sz="3600" b="1" spc="-10" dirty="0">
                <a:latin typeface="Times New Roman" panose="02020603050405020304"/>
                <a:cs typeface="Times New Roman" panose="02020603050405020304"/>
              </a:rPr>
              <a:t>AND</a:t>
            </a:r>
            <a:r>
              <a:rPr lang="en-IN" sz="3600" b="1" spc="-35" dirty="0">
                <a:latin typeface="Times New Roman" panose="02020603050405020304"/>
                <a:cs typeface="Times New Roman" panose="02020603050405020304"/>
              </a:rPr>
              <a:t> </a:t>
            </a:r>
            <a:r>
              <a:rPr lang="en-IN" sz="3600" b="1" spc="-5" dirty="0">
                <a:latin typeface="Times New Roman" panose="02020603050405020304"/>
                <a:cs typeface="Times New Roman" panose="02020603050405020304"/>
              </a:rPr>
              <a:t>OUTPUT</a:t>
            </a:r>
            <a:endParaRPr lang="en-IN" sz="3600" dirty="0">
              <a:latin typeface="Times New Roman" panose="02020603050405020304"/>
              <a:cs typeface="Times New Roman" panose="02020603050405020304"/>
            </a:endParaRPr>
          </a:p>
        </p:txBody>
      </p:sp>
      <p:pic>
        <p:nvPicPr>
          <p:cNvPr id="10" name="Picture 9">
            <a:extLst>
              <a:ext uri="{FF2B5EF4-FFF2-40B4-BE49-F238E27FC236}">
                <a16:creationId xmlns:a16="http://schemas.microsoft.com/office/drawing/2014/main" id="{A643B570-1464-ACE6-5328-18EE8E504806}"/>
              </a:ext>
            </a:extLst>
          </p:cNvPr>
          <p:cNvPicPr>
            <a:picLocks noChangeAspect="1"/>
          </p:cNvPicPr>
          <p:nvPr/>
        </p:nvPicPr>
        <p:blipFill>
          <a:blip r:embed="rId2"/>
          <a:stretch>
            <a:fillRect/>
          </a:stretch>
        </p:blipFill>
        <p:spPr>
          <a:xfrm>
            <a:off x="924232" y="2739359"/>
            <a:ext cx="4876800" cy="4876800"/>
          </a:xfrm>
          <a:prstGeom prst="rect">
            <a:avLst/>
          </a:prstGeom>
        </p:spPr>
      </p:pic>
      <p:pic>
        <p:nvPicPr>
          <p:cNvPr id="12" name="Picture 11">
            <a:extLst>
              <a:ext uri="{FF2B5EF4-FFF2-40B4-BE49-F238E27FC236}">
                <a16:creationId xmlns:a16="http://schemas.microsoft.com/office/drawing/2014/main" id="{B3E80B03-87DB-66DF-4AC3-7CA123EE2EF1}"/>
              </a:ext>
            </a:extLst>
          </p:cNvPr>
          <p:cNvPicPr>
            <a:picLocks noChangeAspect="1"/>
          </p:cNvPicPr>
          <p:nvPr/>
        </p:nvPicPr>
        <p:blipFill>
          <a:blip r:embed="rId3"/>
          <a:stretch>
            <a:fillRect/>
          </a:stretch>
        </p:blipFill>
        <p:spPr>
          <a:xfrm>
            <a:off x="6828503" y="2705100"/>
            <a:ext cx="4334797" cy="4876800"/>
          </a:xfrm>
          <a:prstGeom prst="rect">
            <a:avLst/>
          </a:prstGeom>
        </p:spPr>
      </p:pic>
      <p:pic>
        <p:nvPicPr>
          <p:cNvPr id="16" name="Picture 15">
            <a:extLst>
              <a:ext uri="{FF2B5EF4-FFF2-40B4-BE49-F238E27FC236}">
                <a16:creationId xmlns:a16="http://schemas.microsoft.com/office/drawing/2014/main" id="{660D4935-DBD3-6334-4D71-EAD0B3D441D6}"/>
              </a:ext>
            </a:extLst>
          </p:cNvPr>
          <p:cNvPicPr>
            <a:picLocks noChangeAspect="1"/>
          </p:cNvPicPr>
          <p:nvPr/>
        </p:nvPicPr>
        <p:blipFill>
          <a:blip r:embed="rId4"/>
          <a:stretch>
            <a:fillRect/>
          </a:stretch>
        </p:blipFill>
        <p:spPr>
          <a:xfrm>
            <a:off x="12059264" y="2705099"/>
            <a:ext cx="4876800" cy="4876799"/>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
        <p:nvSpPr>
          <p:cNvPr id="5" name="Rectangle 4"/>
          <p:cNvSpPr/>
          <p:nvPr/>
        </p:nvSpPr>
        <p:spPr>
          <a:xfrm>
            <a:off x="6430022" y="469961"/>
            <a:ext cx="3546484" cy="646331"/>
          </a:xfrm>
          <a:prstGeom prst="rect">
            <a:avLst/>
          </a:prstGeom>
        </p:spPr>
        <p:txBody>
          <a:bodyPr wrap="none">
            <a:spAutoFit/>
          </a:bodyPr>
          <a:lstStyle/>
          <a:p>
            <a:r>
              <a:rPr lang="en-IN" sz="3600" b="1" dirty="0">
                <a:latin typeface="Times New Roman" panose="02020603050405020304"/>
                <a:cs typeface="Times New Roman" panose="02020603050405020304"/>
              </a:rPr>
              <a:t>SOURCE</a:t>
            </a:r>
            <a:r>
              <a:rPr lang="en-IN" sz="3600" b="1" spc="-65" dirty="0">
                <a:latin typeface="Times New Roman" panose="02020603050405020304"/>
                <a:cs typeface="Times New Roman" panose="02020603050405020304"/>
              </a:rPr>
              <a:t> </a:t>
            </a:r>
            <a:r>
              <a:rPr lang="en-IN" sz="3600" b="1" spc="-5" dirty="0">
                <a:latin typeface="Times New Roman" panose="02020603050405020304"/>
                <a:cs typeface="Times New Roman" panose="02020603050405020304"/>
              </a:rPr>
              <a:t>CODE</a:t>
            </a:r>
            <a:endParaRPr lang="en-IN" sz="3600" b="1" dirty="0"/>
          </a:p>
        </p:txBody>
      </p:sp>
      <p:pic>
        <p:nvPicPr>
          <p:cNvPr id="10" name="Picture 9">
            <a:extLst>
              <a:ext uri="{FF2B5EF4-FFF2-40B4-BE49-F238E27FC236}">
                <a16:creationId xmlns:a16="http://schemas.microsoft.com/office/drawing/2014/main" id="{B434C806-B565-17AD-F228-5AE9002CC885}"/>
              </a:ext>
            </a:extLst>
          </p:cNvPr>
          <p:cNvPicPr>
            <a:picLocks noChangeAspect="1"/>
          </p:cNvPicPr>
          <p:nvPr/>
        </p:nvPicPr>
        <p:blipFill>
          <a:blip r:embed="rId2"/>
          <a:stretch>
            <a:fillRect/>
          </a:stretch>
        </p:blipFill>
        <p:spPr>
          <a:xfrm>
            <a:off x="2037358" y="1473906"/>
            <a:ext cx="14213284" cy="785815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5" name="Rectangle 4"/>
          <p:cNvSpPr/>
          <p:nvPr/>
        </p:nvSpPr>
        <p:spPr>
          <a:xfrm>
            <a:off x="885559" y="389205"/>
            <a:ext cx="15469732" cy="9463616"/>
          </a:xfrm>
          <a:prstGeom prst="rect">
            <a:avLst/>
          </a:prstGeom>
        </p:spPr>
        <p:txBody>
          <a:bodyPr wrap="square">
            <a:spAutoFit/>
          </a:bodyPr>
          <a:lstStyle/>
          <a:p>
            <a:pPr lvl="1" algn="ctr">
              <a:lnSpc>
                <a:spcPct val="150000"/>
              </a:lnSpc>
            </a:pPr>
            <a:r>
              <a:rPr lang="en-IN" sz="3600" b="1" dirty="0">
                <a:latin typeface="Times New Roman" panose="02020603050405020304" pitchFamily="18" charset="0"/>
                <a:cs typeface="Times New Roman" panose="02020603050405020304" pitchFamily="18" charset="0"/>
              </a:rPr>
              <a:t>ABSTRACT</a:t>
            </a:r>
          </a:p>
          <a:p>
            <a:pPr lvl="1" algn="ctr">
              <a:lnSpc>
                <a:spcPct val="150000"/>
              </a:lnSpc>
            </a:pPr>
            <a:endParaRPr lang="en-IN" sz="2800" b="1"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0" i="0" dirty="0">
                <a:solidFill>
                  <a:srgbClr val="000000"/>
                </a:solidFill>
                <a:effectLst/>
                <a:highlight>
                  <a:srgbClr val="FFFFFF"/>
                </a:highlight>
                <a:latin typeface="ff3"/>
              </a:rPr>
              <a:t>The Majority of bones that have fractured in humans are hand bones. As we use our hands widely, they need early and accurate detection to be diagnosed.</a:t>
            </a:r>
          </a:p>
          <a:p>
            <a:pPr marL="457200" indent="-457200" algn="just">
              <a:buFont typeface="Arial" panose="020B0604020202020204" pitchFamily="34" charset="0"/>
              <a:buChar char="•"/>
            </a:pPr>
            <a:r>
              <a:rPr lang="en-US" sz="2800" b="0" i="0" dirty="0">
                <a:solidFill>
                  <a:srgbClr val="000000"/>
                </a:solidFill>
                <a:effectLst/>
                <a:highlight>
                  <a:srgbClr val="FFFFFF"/>
                </a:highlight>
                <a:latin typeface="ff3"/>
              </a:rPr>
              <a:t>Fractures in the hands are most frequently brought on by blunt force trauma, sports injuries, and bone fragility.</a:t>
            </a:r>
          </a:p>
          <a:p>
            <a:pPr marL="457200" indent="-457200" algn="just">
              <a:buFont typeface="Arial" panose="020B0604020202020204" pitchFamily="34" charset="0"/>
              <a:buChar char="•"/>
            </a:pPr>
            <a:r>
              <a:rPr lang="en-US" sz="2800" b="0" i="0" dirty="0">
                <a:solidFill>
                  <a:srgbClr val="000000"/>
                </a:solidFill>
                <a:effectLst/>
                <a:highlight>
                  <a:srgbClr val="FFFFFF"/>
                </a:highlight>
                <a:latin typeface="ff3"/>
              </a:rPr>
              <a:t>Getting an X-ray of the affected area of the bone and then discussing the results with a medical practitioner or radiologist is the standard procedure for determining whether or not a fracture exists in the bone.</a:t>
            </a:r>
          </a:p>
          <a:p>
            <a:pPr marL="457200" indent="-457200" algn="just">
              <a:buFont typeface="Arial" panose="020B0604020202020204" pitchFamily="34" charset="0"/>
              <a:buChar char="•"/>
            </a:pPr>
            <a:r>
              <a:rPr lang="en-US" sz="2800" b="0" i="0" dirty="0">
                <a:solidFill>
                  <a:srgbClr val="000000"/>
                </a:solidFill>
                <a:effectLst/>
                <a:highlight>
                  <a:srgbClr val="FFFFFF"/>
                </a:highlight>
                <a:latin typeface="ff3"/>
              </a:rPr>
              <a:t>The majority of medical professionals and radiologists use X-rays to diagnose hand fractures; however, in some instances, they might miss small or hairline fractures. </a:t>
            </a:r>
          </a:p>
          <a:p>
            <a:pPr marL="457200" indent="-457200" algn="just">
              <a:buFont typeface="Arial" panose="020B0604020202020204" pitchFamily="34" charset="0"/>
              <a:buChar char="•"/>
            </a:pPr>
            <a:r>
              <a:rPr lang="en-US" sz="2800" b="0" i="0" dirty="0">
                <a:solidFill>
                  <a:srgbClr val="000000"/>
                </a:solidFill>
                <a:effectLst/>
                <a:highlight>
                  <a:srgbClr val="FFFFFF"/>
                </a:highlight>
                <a:latin typeface="ff3"/>
              </a:rPr>
              <a:t>Additionally, it might be difﬁcult to ﬁnd a good radiologist who can detect the fracture properly and in time, because a delay in diagnosis can cause the injury to be more severe, and the bone might not be recovered properly.</a:t>
            </a:r>
          </a:p>
          <a:p>
            <a:pPr marL="457200" indent="-457200" algn="just">
              <a:buFont typeface="Arial" panose="020B0604020202020204" pitchFamily="34" charset="0"/>
              <a:buChar char="•"/>
            </a:pPr>
            <a:r>
              <a:rPr lang="en-US" sz="2800" b="0" i="0" dirty="0">
                <a:solidFill>
                  <a:srgbClr val="000000"/>
                </a:solidFill>
                <a:effectLst/>
                <a:highlight>
                  <a:srgbClr val="FFFFFF"/>
                </a:highlight>
                <a:latin typeface="ff3"/>
              </a:rPr>
              <a:t>Therefore, to detect hand bone and joint fractures through X-rays, a hybrid model was developed that uses deep learning algorithms YOLO NAS, Efﬁcient Det, and DETR3, which are  widely recognized for their exact object detection capabilities. </a:t>
            </a:r>
          </a:p>
          <a:p>
            <a:pPr marL="457200" indent="-457200" algn="just">
              <a:buFont typeface="Arial" panose="020B0604020202020204" pitchFamily="34" charset="0"/>
              <a:buChar char="•"/>
            </a:pPr>
            <a:r>
              <a:rPr lang="en-US" sz="2800" b="0" i="0" dirty="0">
                <a:solidFill>
                  <a:srgbClr val="000000"/>
                </a:solidFill>
                <a:effectLst/>
                <a:highlight>
                  <a:srgbClr val="FFFFFF"/>
                </a:highlight>
                <a:latin typeface="ff3"/>
              </a:rPr>
              <a:t>To evaluate the performance the best method is to compare the proposed model with the existing models, hence, the model was compared with various existing algorithms and result analysis was done</a:t>
            </a:r>
          </a:p>
          <a:p>
            <a:pPr lvl="1">
              <a:lnSpc>
                <a:spcPct val="150000"/>
              </a:lnSpc>
            </a:pP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
        <p:nvSpPr>
          <p:cNvPr id="5" name="Rectangle 4"/>
          <p:cNvSpPr/>
          <p:nvPr/>
        </p:nvSpPr>
        <p:spPr>
          <a:xfrm>
            <a:off x="6120916" y="532307"/>
            <a:ext cx="3288080" cy="646331"/>
          </a:xfrm>
          <a:prstGeom prst="rect">
            <a:avLst/>
          </a:prstGeom>
        </p:spPr>
        <p:txBody>
          <a:bodyPr wrap="none">
            <a:spAutoFit/>
          </a:bodyPr>
          <a:lstStyle/>
          <a:p>
            <a:r>
              <a:rPr lang="en-IN" sz="3600" b="1" spc="-20" dirty="0">
                <a:latin typeface="Times New Roman" panose="02020603050405020304"/>
                <a:cs typeface="Times New Roman" panose="02020603050405020304"/>
              </a:rPr>
              <a:t>CONCLUSION</a:t>
            </a:r>
            <a:endParaRPr lang="en-IN" sz="3600" b="1" dirty="0"/>
          </a:p>
        </p:txBody>
      </p:sp>
      <p:sp>
        <p:nvSpPr>
          <p:cNvPr id="6" name="TextBox 5"/>
          <p:cNvSpPr txBox="1"/>
          <p:nvPr/>
        </p:nvSpPr>
        <p:spPr>
          <a:xfrm>
            <a:off x="1496290" y="1683327"/>
            <a:ext cx="14399029" cy="6771084"/>
          </a:xfrm>
          <a:prstGeom prst="rect">
            <a:avLst/>
          </a:prstGeom>
          <a:noFill/>
        </p:spPr>
        <p:txBody>
          <a:bodyPr wrap="square" rtlCol="0">
            <a:spAutoFit/>
          </a:bodyPr>
          <a:lstStyle/>
          <a:p>
            <a:pPr marL="285750" indent="-28575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 In conclusion, effective fracture detection is paramount for accurate diagnosis and treatment planning in </a:t>
            </a:r>
            <a:r>
              <a:rPr lang="en-IN" sz="2800" dirty="0" err="1">
                <a:latin typeface="Times New Roman" panose="02020603050405020304" pitchFamily="18" charset="0"/>
                <a:cs typeface="Times New Roman" panose="02020603050405020304" pitchFamily="18" charset="0"/>
              </a:rPr>
              <a:t>orthopedic</a:t>
            </a:r>
            <a:r>
              <a:rPr lang="en-IN" sz="2800" dirty="0">
                <a:latin typeface="Times New Roman" panose="02020603050405020304" pitchFamily="18" charset="0"/>
                <a:cs typeface="Times New Roman" panose="02020603050405020304" pitchFamily="18" charset="0"/>
              </a:rPr>
              <a:t> medicine. Utilizing advanced imaging techniques such as X-rays, CT scans, and MRI scans, along with emerging technologies like artificial intelligence, clinicians can enhance their ability to identify and classify fractures promptly and precisely. </a:t>
            </a:r>
          </a:p>
          <a:p>
            <a:pPr algn="just"/>
            <a:endParaRPr lang="en-IN" sz="2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This not only improves patient outcomes by facilitating timely interventions but also minimizes the risk of complications associated with undetected or misdiagnosed fractures. Continued research and technological advancements in fracture detection hold promise for further optimizing diagnostic accuracy and patient care in the field of </a:t>
            </a:r>
            <a:r>
              <a:rPr lang="en-IN" sz="2800" dirty="0" err="1">
                <a:latin typeface="Times New Roman" panose="02020603050405020304" pitchFamily="18" charset="0"/>
                <a:cs typeface="Times New Roman" panose="02020603050405020304" pitchFamily="18" charset="0"/>
              </a:rPr>
              <a:t>orthopedics</a:t>
            </a:r>
            <a:r>
              <a:rPr lang="en-IN" sz="28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Moreover, these advancements have the potential to streamline workflows, reduce healthcare costs, and enhance the efficiency of fracture management protocols. Looking ahead, ongoing research and collaboration between medical professionals and technologists promise to push the boundaries of fracture detection even further, ultimately benefiting patients worldwide.</a:t>
            </a:r>
            <a:endParaRPr lang="en-IN" sz="2800" dirty="0">
              <a:latin typeface="Times New Roman" panose="02020603050405020304" pitchFamily="18" charset="0"/>
              <a:cs typeface="Times New Roman" panose="02020603050405020304" pitchFamily="18" charset="0"/>
            </a:endParaRPr>
          </a:p>
          <a:p>
            <a:endParaRPr lang="en-IN" sz="2400" dirty="0"/>
          </a:p>
          <a:p>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31</a:t>
            </a:fld>
            <a:endParaRPr lang="en-US"/>
          </a:p>
        </p:txBody>
      </p:sp>
      <p:sp>
        <p:nvSpPr>
          <p:cNvPr id="6" name="Rectangle 5"/>
          <p:cNvSpPr/>
          <p:nvPr/>
        </p:nvSpPr>
        <p:spPr>
          <a:xfrm>
            <a:off x="3429532" y="947943"/>
            <a:ext cx="10037086" cy="1292662"/>
          </a:xfrm>
          <a:prstGeom prst="rect">
            <a:avLst/>
          </a:prstGeom>
        </p:spPr>
        <p:txBody>
          <a:bodyPr wrap="square">
            <a:spAutoFit/>
          </a:bodyPr>
          <a:lstStyle/>
          <a:p>
            <a:r>
              <a:rPr lang="en-US" sz="16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Step 4: The output</a:t>
            </a:r>
          </a:p>
          <a:p>
            <a:endParaRPr lang="en-US" sz="3200" b="1" dirty="0">
              <a:latin typeface="Times New Roman" panose="02020603050405020304" pitchFamily="18" charset="0"/>
              <a:cs typeface="Times New Roman" panose="02020603050405020304" pitchFamily="18" charset="0"/>
            </a:endParaRPr>
          </a:p>
          <a:p>
            <a:endParaRPr lang="en-IN" sz="1400" dirty="0"/>
          </a:p>
        </p:txBody>
      </p:sp>
      <p:pic>
        <p:nvPicPr>
          <p:cNvPr id="8" name="Picture 7">
            <a:extLst>
              <a:ext uri="{FF2B5EF4-FFF2-40B4-BE49-F238E27FC236}">
                <a16:creationId xmlns:a16="http://schemas.microsoft.com/office/drawing/2014/main" id="{18CF9443-128E-3E70-A595-51DB473C05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67172" y="1726629"/>
            <a:ext cx="7073914" cy="5698037"/>
          </a:xfrm>
          <a:prstGeom prst="rect">
            <a:avLst/>
          </a:prstGeom>
          <a:noFill/>
          <a:ln>
            <a:noFill/>
          </a:ln>
        </p:spPr>
      </p:pic>
      <p:sp>
        <p:nvSpPr>
          <p:cNvPr id="9" name="TextBox 8">
            <a:extLst>
              <a:ext uri="{FF2B5EF4-FFF2-40B4-BE49-F238E27FC236}">
                <a16:creationId xmlns:a16="http://schemas.microsoft.com/office/drawing/2014/main" id="{3D71BAA3-C083-128C-4CAE-59AC529BC9F1}"/>
              </a:ext>
            </a:extLst>
          </p:cNvPr>
          <p:cNvSpPr txBox="1"/>
          <p:nvPr/>
        </p:nvSpPr>
        <p:spPr>
          <a:xfrm>
            <a:off x="1645921" y="8080913"/>
            <a:ext cx="14895165" cy="863250"/>
          </a:xfrm>
          <a:prstGeom prst="rect">
            <a:avLst/>
          </a:prstGeom>
          <a:noFill/>
        </p:spPr>
        <p:txBody>
          <a:bodyPr wrap="square" rtlCol="0">
            <a:spAutoFit/>
          </a:bodyPr>
          <a:lstStyle/>
          <a:p>
            <a:pPr marL="342900" indent="-342900">
              <a:lnSpc>
                <a:spcPct val="107000"/>
              </a:lnSpc>
              <a:spcAft>
                <a:spcPts val="800"/>
              </a:spcAft>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After uploading a hand X-ray image to the system, the deep learning model examines it and automatically detects any fractures in the palm and fingers.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7D3E3990-1833-3FA0-6729-AE4BCAA6313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60621" y="1774462"/>
            <a:ext cx="7337313" cy="569803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sp>
        <p:nvSpPr>
          <p:cNvPr id="5" name="Rectangle 4"/>
          <p:cNvSpPr/>
          <p:nvPr/>
        </p:nvSpPr>
        <p:spPr>
          <a:xfrm>
            <a:off x="6373884" y="324488"/>
            <a:ext cx="5282856" cy="646331"/>
          </a:xfrm>
          <a:prstGeom prst="rect">
            <a:avLst/>
          </a:prstGeom>
        </p:spPr>
        <p:txBody>
          <a:bodyPr wrap="none">
            <a:spAutoFit/>
          </a:bodyPr>
          <a:lstStyle/>
          <a:p>
            <a:r>
              <a:rPr lang="en-IN" sz="3600" b="1" spc="15" dirty="0">
                <a:latin typeface="Times New Roman" panose="02020603050405020304" pitchFamily="18" charset="0"/>
                <a:cs typeface="Times New Roman" panose="02020603050405020304" pitchFamily="18" charset="0"/>
              </a:rPr>
              <a:t>Plagiarism</a:t>
            </a:r>
            <a:r>
              <a:rPr lang="en-IN" sz="3600" b="1" spc="-210" dirty="0">
                <a:latin typeface="Times New Roman" panose="02020603050405020304" pitchFamily="18" charset="0"/>
                <a:cs typeface="Times New Roman" panose="02020603050405020304" pitchFamily="18" charset="0"/>
              </a:rPr>
              <a:t> </a:t>
            </a:r>
            <a:r>
              <a:rPr lang="en-IN" sz="3600" b="1" spc="5" dirty="0">
                <a:latin typeface="Times New Roman" panose="02020603050405020304" pitchFamily="18" charset="0"/>
                <a:cs typeface="Times New Roman" panose="02020603050405020304" pitchFamily="18" charset="0"/>
              </a:rPr>
              <a:t>Report</a:t>
            </a:r>
            <a:r>
              <a:rPr lang="en-IN" sz="3600" b="1" spc="-35" dirty="0">
                <a:latin typeface="Times New Roman" panose="02020603050405020304" pitchFamily="18" charset="0"/>
                <a:cs typeface="Times New Roman" panose="02020603050405020304" pitchFamily="18" charset="0"/>
              </a:rPr>
              <a:t> </a:t>
            </a:r>
            <a:r>
              <a:rPr lang="en-IN" sz="3600" b="1" spc="10" dirty="0">
                <a:latin typeface="Times New Roman" panose="02020603050405020304" pitchFamily="18" charset="0"/>
                <a:cs typeface="Times New Roman" panose="02020603050405020304" pitchFamily="18" charset="0"/>
              </a:rPr>
              <a:t>of</a:t>
            </a:r>
            <a:r>
              <a:rPr lang="en-IN" sz="3600" b="1" spc="-55" dirty="0">
                <a:latin typeface="Times New Roman" panose="02020603050405020304" pitchFamily="18" charset="0"/>
                <a:cs typeface="Times New Roman" panose="02020603050405020304" pitchFamily="18" charset="0"/>
              </a:rPr>
              <a:t> </a:t>
            </a:r>
            <a:r>
              <a:rPr lang="en-IN" sz="3600" b="1" spc="-15" dirty="0">
                <a:latin typeface="Times New Roman" panose="02020603050405020304" pitchFamily="18" charset="0"/>
                <a:cs typeface="Times New Roman" panose="02020603050405020304" pitchFamily="18" charset="0"/>
              </a:rPr>
              <a:t>PPT</a:t>
            </a:r>
            <a:endParaRPr lang="en-IN" sz="36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64364A2-B03A-6084-1E3E-931A130A42D9}"/>
              </a:ext>
            </a:extLst>
          </p:cNvPr>
          <p:cNvPicPr>
            <a:picLocks noChangeAspect="1"/>
          </p:cNvPicPr>
          <p:nvPr/>
        </p:nvPicPr>
        <p:blipFill>
          <a:blip r:embed="rId2"/>
          <a:stretch>
            <a:fillRect/>
          </a:stretch>
        </p:blipFill>
        <p:spPr>
          <a:xfrm>
            <a:off x="1942095" y="2504706"/>
            <a:ext cx="14403810" cy="5277587"/>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33</a:t>
            </a:fld>
            <a:endParaRPr lang="en-US"/>
          </a:p>
        </p:txBody>
      </p:sp>
      <p:sp>
        <p:nvSpPr>
          <p:cNvPr id="5" name="Rectangle 4"/>
          <p:cNvSpPr/>
          <p:nvPr/>
        </p:nvSpPr>
        <p:spPr>
          <a:xfrm>
            <a:off x="6236507" y="511524"/>
            <a:ext cx="5453096" cy="646331"/>
          </a:xfrm>
          <a:prstGeom prst="rect">
            <a:avLst/>
          </a:prstGeom>
        </p:spPr>
        <p:txBody>
          <a:bodyPr wrap="none">
            <a:spAutoFit/>
          </a:bodyPr>
          <a:lstStyle/>
          <a:p>
            <a:r>
              <a:rPr lang="en-IN" sz="3600" b="1" spc="-5" dirty="0">
                <a:latin typeface="Times New Roman" panose="02020603050405020304" pitchFamily="18" charset="0"/>
                <a:cs typeface="Times New Roman" panose="02020603050405020304" pitchFamily="18" charset="0"/>
              </a:rPr>
              <a:t>Web</a:t>
            </a:r>
            <a:r>
              <a:rPr lang="en-IN" sz="3600" b="1" spc="-40" dirty="0">
                <a:latin typeface="Times New Roman" panose="02020603050405020304" pitchFamily="18" charset="0"/>
                <a:cs typeface="Times New Roman" panose="02020603050405020304" pitchFamily="18" charset="0"/>
              </a:rPr>
              <a:t> </a:t>
            </a:r>
            <a:r>
              <a:rPr lang="en-IN" sz="3600" b="1" spc="5" dirty="0">
                <a:latin typeface="Times New Roman" panose="02020603050405020304" pitchFamily="18" charset="0"/>
                <a:cs typeface="Times New Roman" panose="02020603050405020304" pitchFamily="18" charset="0"/>
              </a:rPr>
              <a:t>references/video</a:t>
            </a:r>
            <a:r>
              <a:rPr lang="en-IN" sz="3600" b="1" spc="-114" dirty="0">
                <a:latin typeface="Times New Roman" panose="02020603050405020304" pitchFamily="18" charset="0"/>
                <a:cs typeface="Times New Roman" panose="02020603050405020304" pitchFamily="18" charset="0"/>
              </a:rPr>
              <a:t> </a:t>
            </a:r>
            <a:r>
              <a:rPr lang="en-IN" sz="3600" b="1" spc="20" dirty="0">
                <a:latin typeface="Times New Roman" panose="02020603050405020304" pitchFamily="18" charset="0"/>
                <a:cs typeface="Times New Roman" panose="02020603050405020304" pitchFamily="18" charset="0"/>
              </a:rPr>
              <a:t>links</a:t>
            </a:r>
            <a:endParaRPr lang="en-IN" sz="36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7E7A91C-34D5-7E56-B08F-006916791F41}"/>
              </a:ext>
            </a:extLst>
          </p:cNvPr>
          <p:cNvSpPr txBox="1"/>
          <p:nvPr/>
        </p:nvSpPr>
        <p:spPr>
          <a:xfrm>
            <a:off x="5706688" y="2022931"/>
            <a:ext cx="9144000" cy="461665"/>
          </a:xfrm>
          <a:prstGeom prst="rect">
            <a:avLst/>
          </a:prstGeom>
          <a:noFill/>
        </p:spPr>
        <p:txBody>
          <a:bodyPr wrap="square">
            <a:spAutoFit/>
          </a:bodyPr>
          <a:lstStyle/>
          <a:p>
            <a:r>
              <a:rPr lang="en-IN" sz="2400" dirty="0">
                <a:solidFill>
                  <a:srgbClr val="00B0F0"/>
                </a:solidFill>
                <a:latin typeface="Times New Roman" panose="02020603050405020304" pitchFamily="18" charset="0"/>
                <a:cs typeface="Times New Roman" panose="02020603050405020304" pitchFamily="18" charset="0"/>
              </a:rPr>
              <a:t>https://www.youtube.com/watch?v=H7zTauZjeUA</a:t>
            </a:r>
          </a:p>
        </p:txBody>
      </p:sp>
      <p:sp>
        <p:nvSpPr>
          <p:cNvPr id="12" name="TextBox 11">
            <a:extLst>
              <a:ext uri="{FF2B5EF4-FFF2-40B4-BE49-F238E27FC236}">
                <a16:creationId xmlns:a16="http://schemas.microsoft.com/office/drawing/2014/main" id="{DEA9A25B-5C5F-6F01-7052-3D1E84779340}"/>
              </a:ext>
            </a:extLst>
          </p:cNvPr>
          <p:cNvSpPr txBox="1"/>
          <p:nvPr/>
        </p:nvSpPr>
        <p:spPr>
          <a:xfrm>
            <a:off x="5706688" y="3349672"/>
            <a:ext cx="9144000" cy="461665"/>
          </a:xfrm>
          <a:prstGeom prst="rect">
            <a:avLst/>
          </a:prstGeom>
          <a:noFill/>
        </p:spPr>
        <p:txBody>
          <a:bodyPr wrap="square">
            <a:spAutoFit/>
          </a:bodyPr>
          <a:lstStyle/>
          <a:p>
            <a:r>
              <a:rPr lang="en-IN" sz="2400">
                <a:solidFill>
                  <a:srgbClr val="00B0F0"/>
                </a:solidFill>
                <a:latin typeface="Times New Roman" panose="02020603050405020304" pitchFamily="18" charset="0"/>
                <a:cs typeface="Times New Roman" panose="02020603050405020304" pitchFamily="18" charset="0"/>
              </a:rPr>
              <a:t>https://www.youtube.com/watch?v=ytugFiA0ELc</a:t>
            </a:r>
            <a:endParaRPr lang="en-IN" sz="2400" dirty="0">
              <a:solidFill>
                <a:srgbClr val="00B0F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196DD1B2-84CF-E749-FF79-8604A6107283}"/>
              </a:ext>
            </a:extLst>
          </p:cNvPr>
          <p:cNvSpPr txBox="1"/>
          <p:nvPr/>
        </p:nvSpPr>
        <p:spPr>
          <a:xfrm>
            <a:off x="5706688" y="4565268"/>
            <a:ext cx="9144000" cy="461665"/>
          </a:xfrm>
          <a:prstGeom prst="rect">
            <a:avLst/>
          </a:prstGeom>
          <a:noFill/>
        </p:spPr>
        <p:txBody>
          <a:bodyPr wrap="square">
            <a:spAutoFit/>
          </a:bodyPr>
          <a:lstStyle/>
          <a:p>
            <a:r>
              <a:rPr lang="en-IN" sz="2400" dirty="0">
                <a:solidFill>
                  <a:srgbClr val="00B0F0"/>
                </a:solidFill>
                <a:latin typeface="Times New Roman" panose="02020603050405020304" pitchFamily="18" charset="0"/>
                <a:cs typeface="Times New Roman" panose="02020603050405020304" pitchFamily="18" charset="0"/>
              </a:rPr>
              <a:t>https://www.youtube.com/watch?v=KrurfmdXQlc</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34</a:t>
            </a:fld>
            <a:endParaRPr lang="en-US"/>
          </a:p>
        </p:txBody>
      </p:sp>
      <p:sp>
        <p:nvSpPr>
          <p:cNvPr id="5" name="Rectangle 4"/>
          <p:cNvSpPr/>
          <p:nvPr/>
        </p:nvSpPr>
        <p:spPr>
          <a:xfrm>
            <a:off x="4763686" y="469961"/>
            <a:ext cx="9575769" cy="646331"/>
          </a:xfrm>
          <a:prstGeom prst="rect">
            <a:avLst/>
          </a:prstGeom>
        </p:spPr>
        <p:txBody>
          <a:bodyPr wrap="square">
            <a:spAutoFit/>
          </a:bodyPr>
          <a:lstStyle/>
          <a:p>
            <a:r>
              <a:rPr lang="en-IN" sz="3600" b="1" dirty="0">
                <a:latin typeface="Times New Roman" panose="02020603050405020304" pitchFamily="18" charset="0"/>
                <a:cs typeface="Times New Roman" panose="02020603050405020304" pitchFamily="18" charset="0"/>
              </a:rPr>
              <a:t>REFERENCES</a:t>
            </a:r>
            <a:endParaRPr lang="en-IN" sz="3600" b="1" dirty="0"/>
          </a:p>
        </p:txBody>
      </p:sp>
      <p:sp>
        <p:nvSpPr>
          <p:cNvPr id="6" name="TextBox 5"/>
          <p:cNvSpPr txBox="1"/>
          <p:nvPr/>
        </p:nvSpPr>
        <p:spPr>
          <a:xfrm>
            <a:off x="1150374" y="1116292"/>
            <a:ext cx="16068368" cy="8279190"/>
          </a:xfrm>
          <a:prstGeom prst="rect">
            <a:avLst/>
          </a:prstGeom>
          <a:noFill/>
        </p:spPr>
        <p:txBody>
          <a:bodyPr wrap="square" rtlCol="0">
            <a:spAutoFit/>
          </a:bodyPr>
          <a:lstStyle/>
          <a:p>
            <a:pPr algn="just"/>
            <a:r>
              <a:rPr lang="en-IN" sz="2800" dirty="0">
                <a:effectLst/>
                <a:latin typeface="Calibri" panose="020F0502020204030204" pitchFamily="34" charset="0"/>
                <a:ea typeface="Calibri" panose="020F0502020204030204" pitchFamily="34" charset="0"/>
                <a:cs typeface="Times New Roman" panose="02020603050405020304" pitchFamily="18" charset="0"/>
              </a:rPr>
              <a:t>[</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1] R. Bagaria, S. Wadhwani, and A. K. Wadhwani, “Different techniques for identification of a bone fracture in analysis of medical image,” Proc. - 2020 IEEE 9th Int. Conf. Commun. Syst. Netw. Technol. CSNT 2020, pp. 327–332, 2020, doi: 10.1109/CSNT48778.2020.9115760.</a:t>
            </a:r>
          </a:p>
          <a:p>
            <a:pPr algn="just"/>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800" dirty="0">
                <a:effectLst/>
                <a:latin typeface="Times New Roman" panose="02020603050405020304" pitchFamily="18" charset="0"/>
                <a:ea typeface="Calibri" panose="020F0502020204030204" pitchFamily="34" charset="0"/>
                <a:cs typeface="Times New Roman" panose="02020603050405020304" pitchFamily="18" charset="0"/>
              </a:rPr>
              <a:t>[2] R. S. Prihatini, A. H. Setyaningrum, and I. M. Shofi, “Texture analysis and fracture identification of lower extremity bones X-ray images,” Int. Conf. Electr. Eng. Comput. Sci. Informatics, vol. 2017-December, no. September, pp. 19–21, 2017, doi: 10.1109/EECSI.2017.8239113.</a:t>
            </a:r>
          </a:p>
          <a:p>
            <a:pPr algn="just"/>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800" dirty="0">
                <a:effectLst/>
                <a:latin typeface="Times New Roman" panose="02020603050405020304" pitchFamily="18" charset="0"/>
                <a:ea typeface="Calibri" panose="020F0502020204030204" pitchFamily="34" charset="0"/>
                <a:cs typeface="Times New Roman" panose="02020603050405020304" pitchFamily="18" charset="0"/>
              </a:rPr>
              <a:t>[3] L. Nascimento and M. G. Ruano, “Computer aided bone fracture identification based on ultrasound images,” Proc. - 2015 IEEE 4th Port. Meet. Bioeng. ENBENG 2015, no. February, pp. 26–28, 2015, doi: 10.1109/ENBENG.2015.7088892.</a:t>
            </a:r>
          </a:p>
          <a:p>
            <a:pPr algn="just"/>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800" dirty="0">
                <a:latin typeface="Times New Roman" panose="02020603050405020304" pitchFamily="18" charset="0"/>
                <a:ea typeface="Calibri" panose="020F0502020204030204" pitchFamily="34" charset="0"/>
                <a:cs typeface="Times New Roman" panose="02020603050405020304" pitchFamily="18" charset="0"/>
              </a:rPr>
              <a:t>[4]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Y. Cao, H. Wang, M. Moradi, P. Prasanna, and T. F. Syeda-Mahmood, “Fracture detection in x-ray images through stacked random forests feature fusion,” Proc. - Int. </a:t>
            </a:r>
            <a:r>
              <a:rPr lang="en-IN" sz="2800" dirty="0" err="1">
                <a:effectLst/>
                <a:latin typeface="Times New Roman" panose="02020603050405020304" pitchFamily="18" charset="0"/>
                <a:ea typeface="Calibri" panose="020F0502020204030204" pitchFamily="34" charset="0"/>
                <a:cs typeface="Times New Roman" panose="02020603050405020304" pitchFamily="18" charset="0"/>
              </a:rPr>
              <a:t>Symp</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Biomed. Imaging, vol. 2015-July, pp. 801–805, 2015, doi: 10.1109/ISBI.2015.7163993. </a:t>
            </a:r>
          </a:p>
          <a:p>
            <a:pPr algn="just"/>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800" dirty="0">
                <a:effectLst/>
                <a:latin typeface="Calibri" panose="020F0502020204030204" pitchFamily="34" charset="0"/>
                <a:ea typeface="Calibri" panose="020F0502020204030204" pitchFamily="34" charset="0"/>
                <a:cs typeface="Times New Roman" panose="02020603050405020304" pitchFamily="18" charset="0"/>
              </a:rPr>
              <a:t>[5] L. Wang, H. Cheng, H. Lan, Y. Zheng, and K. Li, “Automatic recognition of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pertrochanteric</a:t>
            </a:r>
            <a:r>
              <a:rPr lang="en-IN" sz="2800" dirty="0">
                <a:effectLst/>
                <a:latin typeface="Calibri" panose="020F0502020204030204" pitchFamily="34" charset="0"/>
                <a:ea typeface="Calibri" panose="020F0502020204030204" pitchFamily="34" charset="0"/>
                <a:cs typeface="Times New Roman" panose="02020603050405020304" pitchFamily="18" charset="0"/>
              </a:rPr>
              <a:t> bone fractures in femur using level sets,” Proc. Annu. Int. Conf. IEEE Eng. Med. Biol. Soc. EMBS, vol. 2016-October, pp. 3851–3854, 2016,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2800" dirty="0">
                <a:effectLst/>
                <a:latin typeface="Calibri" panose="020F0502020204030204" pitchFamily="34" charset="0"/>
                <a:ea typeface="Calibri" panose="020F0502020204030204" pitchFamily="34" charset="0"/>
                <a:cs typeface="Times New Roman" panose="02020603050405020304" pitchFamily="18" charset="0"/>
              </a:rPr>
              <a:t>: 10.1109/EMBC.2016.7591568.</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4FF111-2408-60BF-E61A-F764FC157A76}"/>
              </a:ext>
            </a:extLst>
          </p:cNvPr>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a:extLst>
              <a:ext uri="{FF2B5EF4-FFF2-40B4-BE49-F238E27FC236}">
                <a16:creationId xmlns:a16="http://schemas.microsoft.com/office/drawing/2014/main" id="{080064ED-A2C2-7B39-8139-47887B4785DF}"/>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id="{771BD105-0A41-3435-7EF7-81756C10750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35</a:t>
            </a:fld>
            <a:endParaRPr lang="en-US"/>
          </a:p>
        </p:txBody>
      </p:sp>
      <p:sp>
        <p:nvSpPr>
          <p:cNvPr id="6" name="TextBox 5">
            <a:extLst>
              <a:ext uri="{FF2B5EF4-FFF2-40B4-BE49-F238E27FC236}">
                <a16:creationId xmlns:a16="http://schemas.microsoft.com/office/drawing/2014/main" id="{11AF12BC-E976-83B2-4C93-D1DCBF80E401}"/>
              </a:ext>
            </a:extLst>
          </p:cNvPr>
          <p:cNvSpPr txBox="1"/>
          <p:nvPr/>
        </p:nvSpPr>
        <p:spPr>
          <a:xfrm>
            <a:off x="501445" y="368710"/>
            <a:ext cx="16975394" cy="1384995"/>
          </a:xfrm>
          <a:prstGeom prst="rect">
            <a:avLst/>
          </a:prstGeom>
          <a:noFill/>
        </p:spPr>
        <p:txBody>
          <a:bodyPr wrap="square">
            <a:spAutoFit/>
          </a:bodyPr>
          <a:lstStyle/>
          <a:p>
            <a:pPr algn="just"/>
            <a:r>
              <a:rPr lang="en-IN" sz="2800" dirty="0">
                <a:latin typeface="Times New Roman" panose="02020603050405020304" pitchFamily="18" charset="0"/>
                <a:ea typeface="Calibri" panose="020F0502020204030204" pitchFamily="34" charset="0"/>
                <a:cs typeface="Times New Roman" panose="02020603050405020304" pitchFamily="18" charset="0"/>
              </a:rPr>
              <a:t>[6]</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V. L. F. Lum, W. K. </a:t>
            </a:r>
            <a:r>
              <a:rPr lang="en-IN" sz="2800" dirty="0" err="1">
                <a:effectLst/>
                <a:latin typeface="Times New Roman" panose="02020603050405020304" pitchFamily="18" charset="0"/>
                <a:ea typeface="Calibri" panose="020F0502020204030204" pitchFamily="34" charset="0"/>
                <a:cs typeface="Times New Roman" panose="02020603050405020304" pitchFamily="18" charset="0"/>
              </a:rPr>
              <a:t>Leow</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Y. Chen, T. Sen Howe, and M. A. </a:t>
            </a:r>
            <a:r>
              <a:rPr lang="en-IN" sz="2800" dirty="0" err="1">
                <a:effectLst/>
                <a:latin typeface="Times New Roman" panose="02020603050405020304" pitchFamily="18" charset="0"/>
                <a:ea typeface="Calibri" panose="020F0502020204030204" pitchFamily="34" charset="0"/>
                <a:cs typeface="Times New Roman" panose="02020603050405020304" pitchFamily="18" charset="0"/>
              </a:rPr>
              <a:t>Png</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“Combining classifiers for bone fracture detection in x-ray images,” Proc. - Int. Conf. Image Process. ICIP, vol. 1, pp. 1149–1152, 2005, </a:t>
            </a:r>
            <a:r>
              <a:rPr lang="en-IN" sz="28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10.1109/ICIP.2005.1529959.</a:t>
            </a:r>
          </a:p>
        </p:txBody>
      </p:sp>
      <p:sp>
        <p:nvSpPr>
          <p:cNvPr id="7" name="TextBox 6">
            <a:extLst>
              <a:ext uri="{FF2B5EF4-FFF2-40B4-BE49-F238E27FC236}">
                <a16:creationId xmlns:a16="http://schemas.microsoft.com/office/drawing/2014/main" id="{FF2C0D2F-ECA8-F332-3733-864148C43F9F}"/>
              </a:ext>
            </a:extLst>
          </p:cNvPr>
          <p:cNvSpPr txBox="1"/>
          <p:nvPr/>
        </p:nvSpPr>
        <p:spPr>
          <a:xfrm>
            <a:off x="501445" y="2001316"/>
            <a:ext cx="17078632" cy="1384995"/>
          </a:xfrm>
          <a:prstGeom prst="rect">
            <a:avLst/>
          </a:prstGeom>
          <a:noFill/>
        </p:spPr>
        <p:txBody>
          <a:bodyPr wrap="square">
            <a:spAutoFit/>
          </a:bodyPr>
          <a:lstStyle/>
          <a:p>
            <a:pPr algn="just"/>
            <a:r>
              <a:rPr lang="en-IN" sz="2800" dirty="0">
                <a:latin typeface="Times New Roman" panose="02020603050405020304" pitchFamily="18" charset="0"/>
                <a:cs typeface="Times New Roman" panose="02020603050405020304" pitchFamily="18" charset="0"/>
              </a:rPr>
              <a:t>[7]V. L. F. Lum, W. K. </a:t>
            </a:r>
            <a:r>
              <a:rPr lang="en-IN" sz="2800" dirty="0" err="1">
                <a:latin typeface="Times New Roman" panose="02020603050405020304" pitchFamily="18" charset="0"/>
                <a:cs typeface="Times New Roman" panose="02020603050405020304" pitchFamily="18" charset="0"/>
              </a:rPr>
              <a:t>Leow</a:t>
            </a:r>
            <a:r>
              <a:rPr lang="en-IN" sz="2800" dirty="0">
                <a:latin typeface="Times New Roman" panose="02020603050405020304" pitchFamily="18" charset="0"/>
                <a:cs typeface="Times New Roman" panose="02020603050405020304" pitchFamily="18" charset="0"/>
              </a:rPr>
              <a:t>, Y. Chen, T. Sen Howe, and M. A. </a:t>
            </a:r>
            <a:r>
              <a:rPr lang="en-IN" sz="2800" dirty="0" err="1">
                <a:latin typeface="Times New Roman" panose="02020603050405020304" pitchFamily="18" charset="0"/>
                <a:cs typeface="Times New Roman" panose="02020603050405020304" pitchFamily="18" charset="0"/>
              </a:rPr>
              <a:t>Png</a:t>
            </a:r>
            <a:r>
              <a:rPr lang="en-IN" sz="2800" dirty="0">
                <a:latin typeface="Times New Roman" panose="02020603050405020304" pitchFamily="18" charset="0"/>
                <a:cs typeface="Times New Roman" panose="02020603050405020304" pitchFamily="18" charset="0"/>
              </a:rPr>
              <a:t>, “Combining classifiers for bone fracture detection in x-ray images,” Proc. - Int. Conf. Image Process. ICIP, vol. 1, pp. 1149–1152, 2005, </a:t>
            </a:r>
            <a:r>
              <a:rPr lang="en-IN" sz="2800" dirty="0" err="1">
                <a:latin typeface="Times New Roman" panose="02020603050405020304" pitchFamily="18" charset="0"/>
                <a:cs typeface="Times New Roman" panose="02020603050405020304" pitchFamily="18" charset="0"/>
              </a:rPr>
              <a:t>doi</a:t>
            </a:r>
            <a:r>
              <a:rPr lang="en-IN" sz="2800" dirty="0">
                <a:latin typeface="Times New Roman" panose="02020603050405020304" pitchFamily="18" charset="0"/>
                <a:cs typeface="Times New Roman" panose="02020603050405020304" pitchFamily="18" charset="0"/>
              </a:rPr>
              <a:t>: 10.1109/ICIP.2005.1529959.</a:t>
            </a:r>
          </a:p>
        </p:txBody>
      </p:sp>
      <p:sp>
        <p:nvSpPr>
          <p:cNvPr id="9" name="TextBox 8">
            <a:extLst>
              <a:ext uri="{FF2B5EF4-FFF2-40B4-BE49-F238E27FC236}">
                <a16:creationId xmlns:a16="http://schemas.microsoft.com/office/drawing/2014/main" id="{69F73B0F-A06E-8E53-51D3-7FE5D703B7D0}"/>
              </a:ext>
            </a:extLst>
          </p:cNvPr>
          <p:cNvSpPr txBox="1"/>
          <p:nvPr/>
        </p:nvSpPr>
        <p:spPr>
          <a:xfrm>
            <a:off x="501444" y="3386311"/>
            <a:ext cx="16975393" cy="954107"/>
          </a:xfrm>
          <a:prstGeom prst="rect">
            <a:avLst/>
          </a:prstGeom>
          <a:noFill/>
        </p:spPr>
        <p:txBody>
          <a:bodyPr wrap="square">
            <a:spAutoFit/>
          </a:bodyPr>
          <a:lstStyle/>
          <a:p>
            <a:pPr algn="just"/>
            <a:r>
              <a:rPr lang="en-IN" sz="2800" dirty="0">
                <a:latin typeface="Times New Roman" panose="02020603050405020304" pitchFamily="18" charset="0"/>
                <a:cs typeface="Times New Roman" panose="02020603050405020304" pitchFamily="18" charset="0"/>
              </a:rPr>
              <a:t>[8]W. Zheng, N. Ma, H. Sun, and H. Fan, “Feature extraction of X-ray fracture image and fracture classification,” 2009 Int. Conf. </a:t>
            </a:r>
            <a:r>
              <a:rPr lang="en-IN" sz="2800" dirty="0" err="1">
                <a:latin typeface="Times New Roman" panose="02020603050405020304" pitchFamily="18" charset="0"/>
                <a:cs typeface="Times New Roman" panose="02020603050405020304" pitchFamily="18" charset="0"/>
              </a:rPr>
              <a:t>Artif</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Intell</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Comput</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Intell</a:t>
            </a:r>
            <a:r>
              <a:rPr lang="en-IN" sz="2800" dirty="0">
                <a:latin typeface="Times New Roman" panose="02020603050405020304" pitchFamily="18" charset="0"/>
                <a:cs typeface="Times New Roman" panose="02020603050405020304" pitchFamily="18" charset="0"/>
              </a:rPr>
              <a:t>. AICI 2009, vol. 2, pp. 408–412, 2009, </a:t>
            </a:r>
            <a:r>
              <a:rPr lang="en-IN" sz="2800" dirty="0" err="1">
                <a:latin typeface="Times New Roman" panose="02020603050405020304" pitchFamily="18" charset="0"/>
                <a:cs typeface="Times New Roman" panose="02020603050405020304" pitchFamily="18" charset="0"/>
              </a:rPr>
              <a:t>doi</a:t>
            </a:r>
            <a:r>
              <a:rPr lang="en-IN" sz="2800" dirty="0">
                <a:latin typeface="Times New Roman" panose="02020603050405020304" pitchFamily="18" charset="0"/>
                <a:cs typeface="Times New Roman" panose="02020603050405020304" pitchFamily="18" charset="0"/>
              </a:rPr>
              <a:t>: 10.1109/aici.2009.40.</a:t>
            </a:r>
          </a:p>
        </p:txBody>
      </p:sp>
      <p:sp>
        <p:nvSpPr>
          <p:cNvPr id="11" name="TextBox 10">
            <a:extLst>
              <a:ext uri="{FF2B5EF4-FFF2-40B4-BE49-F238E27FC236}">
                <a16:creationId xmlns:a16="http://schemas.microsoft.com/office/drawing/2014/main" id="{65D51DC3-8DCC-FD92-3F8A-6EC1B0152065}"/>
              </a:ext>
            </a:extLst>
          </p:cNvPr>
          <p:cNvSpPr txBox="1"/>
          <p:nvPr/>
        </p:nvSpPr>
        <p:spPr>
          <a:xfrm>
            <a:off x="501444" y="4685522"/>
            <a:ext cx="16975392" cy="1384995"/>
          </a:xfrm>
          <a:prstGeom prst="rect">
            <a:avLst/>
          </a:prstGeom>
          <a:noFill/>
        </p:spPr>
        <p:txBody>
          <a:bodyPr wrap="square">
            <a:spAutoFit/>
          </a:bodyPr>
          <a:lstStyle/>
          <a:p>
            <a:r>
              <a:rPr lang="en-IN" sz="2800">
                <a:latin typeface="Times New Roman" panose="02020603050405020304" pitchFamily="18" charset="0"/>
                <a:cs typeface="Times New Roman" panose="02020603050405020304" pitchFamily="18" charset="0"/>
              </a:rPr>
              <a:t>[9]Z. Wu, X. Mo, H. Zhou, L. Liu, and J. Li, “Classification of reservoir fracture development level by convolution neural network algorithm,” ICNC-FSKD 2018 - 14th Int. Conf. Nat. Comput. Fuzzy Syst. Knowl. Discov., pp. 243–250, 2018, doi: 10.1109/FSKD.2018.8687232.</a:t>
            </a:r>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03F1CCD-56D5-B0FE-FEF3-4A667045D0C9}"/>
              </a:ext>
            </a:extLst>
          </p:cNvPr>
          <p:cNvSpPr txBox="1"/>
          <p:nvPr/>
        </p:nvSpPr>
        <p:spPr>
          <a:xfrm>
            <a:off x="501443" y="6440653"/>
            <a:ext cx="16975391" cy="1384995"/>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[10]M. </a:t>
            </a:r>
            <a:r>
              <a:rPr lang="en-IN" sz="2800" dirty="0" err="1">
                <a:latin typeface="Times New Roman" panose="02020603050405020304" pitchFamily="18" charset="0"/>
                <a:cs typeface="Times New Roman" panose="02020603050405020304" pitchFamily="18" charset="0"/>
              </a:rPr>
              <a:t>Lotfy</a:t>
            </a:r>
            <a:r>
              <a:rPr lang="en-IN" sz="2800" dirty="0">
                <a:latin typeface="Times New Roman" panose="02020603050405020304" pitchFamily="18" charset="0"/>
                <a:cs typeface="Times New Roman" panose="02020603050405020304" pitchFamily="18" charset="0"/>
              </a:rPr>
              <a:t>, R. M. </a:t>
            </a:r>
            <a:r>
              <a:rPr lang="en-IN" sz="2800" dirty="0" err="1">
                <a:latin typeface="Times New Roman" panose="02020603050405020304" pitchFamily="18" charset="0"/>
                <a:cs typeface="Times New Roman" panose="02020603050405020304" pitchFamily="18" charset="0"/>
              </a:rPr>
              <a:t>Shubair</a:t>
            </a:r>
            <a:r>
              <a:rPr lang="en-IN" sz="2800" dirty="0">
                <a:latin typeface="Times New Roman" panose="02020603050405020304" pitchFamily="18" charset="0"/>
                <a:cs typeface="Times New Roman" panose="02020603050405020304" pitchFamily="18" charset="0"/>
              </a:rPr>
              <a:t>, N. </a:t>
            </a:r>
            <a:r>
              <a:rPr lang="en-IN" sz="2800" dirty="0" err="1">
                <a:latin typeface="Times New Roman" panose="02020603050405020304" pitchFamily="18" charset="0"/>
                <a:cs typeface="Times New Roman" panose="02020603050405020304" pitchFamily="18" charset="0"/>
              </a:rPr>
              <a:t>Navab</a:t>
            </a:r>
            <a:r>
              <a:rPr lang="en-IN" sz="2800" dirty="0">
                <a:latin typeface="Times New Roman" panose="02020603050405020304" pitchFamily="18" charset="0"/>
                <a:cs typeface="Times New Roman" panose="02020603050405020304" pitchFamily="18" charset="0"/>
              </a:rPr>
              <a:t>, and S. </a:t>
            </a:r>
            <a:r>
              <a:rPr lang="en-IN" sz="2800" dirty="0" err="1">
                <a:latin typeface="Times New Roman" panose="02020603050405020304" pitchFamily="18" charset="0"/>
                <a:cs typeface="Times New Roman" panose="02020603050405020304" pitchFamily="18" charset="0"/>
              </a:rPr>
              <a:t>Albarqouni</a:t>
            </a:r>
            <a:r>
              <a:rPr lang="en-IN" sz="2800" dirty="0">
                <a:latin typeface="Times New Roman" panose="02020603050405020304" pitchFamily="18" charset="0"/>
                <a:cs typeface="Times New Roman" panose="02020603050405020304" pitchFamily="18" charset="0"/>
              </a:rPr>
              <a:t>, “Investigation of Focal Loss in Deep Learning Models for Femur Fractures Classification,” 2019 Int. Conf. </a:t>
            </a:r>
            <a:r>
              <a:rPr lang="en-IN" sz="2800" dirty="0" err="1">
                <a:latin typeface="Times New Roman" panose="02020603050405020304" pitchFamily="18" charset="0"/>
                <a:cs typeface="Times New Roman" panose="02020603050405020304" pitchFamily="18" charset="0"/>
              </a:rPr>
              <a:t>Electr</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Comput</a:t>
            </a:r>
            <a:r>
              <a:rPr lang="en-IN" sz="2800" dirty="0">
                <a:latin typeface="Times New Roman" panose="02020603050405020304" pitchFamily="18" charset="0"/>
                <a:cs typeface="Times New Roman" panose="02020603050405020304" pitchFamily="18" charset="0"/>
              </a:rPr>
              <a:t>. Technol. Appl. ICECTA 2019, pp. 2–5, 2019, </a:t>
            </a:r>
            <a:r>
              <a:rPr lang="en-IN" sz="2800" dirty="0" err="1">
                <a:latin typeface="Times New Roman" panose="02020603050405020304" pitchFamily="18" charset="0"/>
                <a:cs typeface="Times New Roman" panose="02020603050405020304" pitchFamily="18" charset="0"/>
              </a:rPr>
              <a:t>doi</a:t>
            </a:r>
            <a:r>
              <a:rPr lang="en-IN" sz="2800" dirty="0">
                <a:latin typeface="Times New Roman" panose="02020603050405020304" pitchFamily="18" charset="0"/>
                <a:cs typeface="Times New Roman" panose="02020603050405020304" pitchFamily="18" charset="0"/>
              </a:rPr>
              <a:t>: 10.1109/ICECTA48151.2019.8959770</a:t>
            </a:r>
            <a:r>
              <a:rPr lang="en-IN" dirty="0"/>
              <a:t>.</a:t>
            </a:r>
          </a:p>
        </p:txBody>
      </p:sp>
    </p:spTree>
    <p:extLst>
      <p:ext uri="{BB962C8B-B14F-4D97-AF65-F5344CB8AC3E}">
        <p14:creationId xmlns:p14="http://schemas.microsoft.com/office/powerpoint/2010/main" val="23267439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34547" y="3345873"/>
            <a:ext cx="4592782" cy="92333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IN" sz="5400" b="1" spc="50" dirty="0">
                <a:ln w="11430"/>
                <a:solidFill>
                  <a:srgbClr val="002060"/>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THANK YOU</a:t>
            </a:r>
          </a:p>
        </p:txBody>
      </p:sp>
      <p:pic>
        <p:nvPicPr>
          <p:cNvPr id="6" name="Picture 3" descr="C:\Users\Sharad\Desktop\download veltech.png"/>
          <p:cNvPicPr>
            <a:picLocks noChangeAspect="1" noChangeArrowheads="1"/>
          </p:cNvPicPr>
          <p:nvPr/>
        </p:nvPicPr>
        <p:blipFill>
          <a:blip r:embed="rId2"/>
          <a:srcRect/>
          <a:stretch>
            <a:fillRect/>
          </a:stretch>
        </p:blipFill>
        <p:spPr bwMode="auto">
          <a:xfrm>
            <a:off x="11668264" y="6982691"/>
            <a:ext cx="4295554" cy="1438275"/>
          </a:xfrm>
          <a:prstGeom prst="rect">
            <a:avLst/>
          </a:prstGeom>
          <a:noFill/>
        </p:spPr>
      </p:pic>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36</a:t>
            </a:fld>
            <a:endParaRPr lang="en-US"/>
          </a:p>
        </p:txBody>
      </p:sp>
      <p:sp>
        <p:nvSpPr>
          <p:cNvPr id="10" name="Footer Placeholder 9"/>
          <p:cNvSpPr>
            <a:spLocks noGrp="1"/>
          </p:cNvSpPr>
          <p:nvPr>
            <p:ph type="ftr" sz="quarter" idx="11"/>
          </p:nvPr>
        </p:nvSpPr>
        <p:spPr/>
        <p:txBody>
          <a:bodyPr/>
          <a:lstStyle/>
          <a:p>
            <a:r>
              <a:rPr lang="en-IN"/>
              <a:t>DEPARTMENT OF COMPUTER SCIENCE &amp; ENGINEERING   / PROJECT TITLE</a:t>
            </a:r>
          </a:p>
        </p:txBody>
      </p:sp>
      <p:sp>
        <p:nvSpPr>
          <p:cNvPr id="11" name="Date Placeholder 10"/>
          <p:cNvSpPr>
            <a:spLocks noGrp="1"/>
          </p:cNvSpPr>
          <p:nvPr>
            <p:ph type="dt" sz="half" idx="10"/>
          </p:nvPr>
        </p:nvSpPr>
        <p:spPr/>
        <p:txBody>
          <a:bodyPr/>
          <a:lstStyle/>
          <a:p>
            <a:fld id="{FC19F4A3-E32D-4520-B9BC-6787D8D72445}" type="datetime4">
              <a:rPr lang="en-US" smtClean="0"/>
              <a:t>May 5, 2024</a:t>
            </a:fld>
            <a:endParaRPr lang="en-US"/>
          </a:p>
        </p:txBody>
      </p:sp>
      <p:pic>
        <p:nvPicPr>
          <p:cNvPr id="12" name="Picture 2" descr="C:\Users\Sharad\Desktop\Logo-Final-A veltech.png"/>
          <p:cNvPicPr>
            <a:picLocks noChangeAspect="1" noChangeArrowheads="1"/>
          </p:cNvPicPr>
          <p:nvPr/>
        </p:nvPicPr>
        <p:blipFill>
          <a:blip r:embed="rId3"/>
          <a:srcRect/>
          <a:stretch>
            <a:fillRect/>
          </a:stretch>
        </p:blipFill>
        <p:spPr bwMode="auto">
          <a:xfrm>
            <a:off x="16449323" y="7193392"/>
            <a:ext cx="1160907" cy="122324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5" name="Rectangle 4"/>
          <p:cNvSpPr/>
          <p:nvPr/>
        </p:nvSpPr>
        <p:spPr>
          <a:xfrm>
            <a:off x="806898" y="451550"/>
            <a:ext cx="16940775" cy="4147739"/>
          </a:xfrm>
          <a:prstGeom prst="rect">
            <a:avLst/>
          </a:prstGeom>
        </p:spPr>
        <p:txBody>
          <a:bodyPr wrap="square">
            <a:spAutoFit/>
          </a:bodyPr>
          <a:lstStyle/>
          <a:p>
            <a:pPr lvl="1" algn="ctr">
              <a:lnSpc>
                <a:spcPct val="150000"/>
              </a:lnSpc>
            </a:pPr>
            <a:r>
              <a:rPr lang="en-IN" sz="3600" b="1" dirty="0">
                <a:latin typeface="Times New Roman" panose="02020603050405020304" pitchFamily="18" charset="0"/>
                <a:cs typeface="Times New Roman" panose="02020603050405020304" pitchFamily="18" charset="0"/>
              </a:rPr>
              <a:t>OBJECTIVES</a:t>
            </a:r>
          </a:p>
          <a:p>
            <a:pPr lvl="1" algn="ctr">
              <a:lnSpc>
                <a:spcPct val="150000"/>
              </a:lnSpc>
            </a:pPr>
            <a:endParaRPr lang="en-IN" sz="3600" b="1" dirty="0">
              <a:latin typeface="Times New Roman" panose="02020603050405020304" pitchFamily="18" charset="0"/>
              <a:cs typeface="Times New Roman" panose="02020603050405020304" pitchFamily="18" charset="0"/>
            </a:endParaRPr>
          </a:p>
          <a:p>
            <a:pPr lvl="1" algn="ctr">
              <a:lnSpc>
                <a:spcPct val="150000"/>
              </a:lnSpc>
            </a:pPr>
            <a:endParaRPr lang="en-IN" sz="3600" b="1" dirty="0">
              <a:latin typeface="Times New Roman" panose="02020603050405020304" pitchFamily="18" charset="0"/>
              <a:cs typeface="Times New Roman" panose="02020603050405020304" pitchFamily="18" charset="0"/>
            </a:endParaRPr>
          </a:p>
          <a:p>
            <a:pPr lvl="1" algn="ctr">
              <a:lnSpc>
                <a:spcPct val="150000"/>
              </a:lnSpc>
            </a:pPr>
            <a:endParaRPr lang="en-IN" sz="3600" b="1" dirty="0">
              <a:latin typeface="Times New Roman" panose="02020603050405020304" pitchFamily="18" charset="0"/>
              <a:cs typeface="Times New Roman" panose="02020603050405020304" pitchFamily="18" charset="0"/>
            </a:endParaRPr>
          </a:p>
          <a:p>
            <a:pPr lvl="1" algn="ctr">
              <a:lnSpc>
                <a:spcPct val="150000"/>
              </a:lnSpc>
            </a:pPr>
            <a:endParaRPr lang="en-IN" sz="3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C685471-F2EE-5573-0935-1F7B406FDA36}"/>
              </a:ext>
            </a:extLst>
          </p:cNvPr>
          <p:cNvSpPr txBox="1"/>
          <p:nvPr/>
        </p:nvSpPr>
        <p:spPr>
          <a:xfrm>
            <a:off x="806898" y="1696064"/>
            <a:ext cx="454743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AIM OF THE PROJECT</a:t>
            </a:r>
            <a:r>
              <a:rPr lang="en-US" sz="2800"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B6916DA1-EECC-B52B-EF77-9BFC0AA9283F}"/>
              </a:ext>
            </a:extLst>
          </p:cNvPr>
          <p:cNvSpPr txBox="1"/>
          <p:nvPr/>
        </p:nvSpPr>
        <p:spPr>
          <a:xfrm>
            <a:off x="806898" y="2704482"/>
            <a:ext cx="16674204" cy="2308324"/>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The aim of the project on X-ray analysis of the palm and fingers for fracture detection is to develop an efficient and accurate diagnostic methodology for identifying and assessing fractures in the bones of the hand. </a:t>
            </a:r>
          </a:p>
          <a:p>
            <a:pPr marL="342900" indent="-342900" algn="just">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This includes utilizing advanced imaging techniques to capture clear images of the palm and fingers, conducting detailed analyses to detect fractures, and correlating findings with clinical presentations to confirm diagnoses.</a:t>
            </a:r>
            <a:endParaRPr lang="en-US" sz="2400" dirty="0">
              <a:solidFill>
                <a:srgbClr val="0D0D0D"/>
              </a:solidFill>
              <a:highlight>
                <a:srgbClr val="FFFFFF"/>
              </a:highligh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The project seeks to enhance the accuracy and reliability of fracture detection in the hand, improve patient outcomes through appropriate and timely treatment, and provide a foundation for future advancements in diagnostic imaging of hand injuries.</a:t>
            </a:r>
            <a:endParaRPr lang="en-US"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AFBA727-82D2-AF3A-61D6-A77C4D151D68}"/>
              </a:ext>
            </a:extLst>
          </p:cNvPr>
          <p:cNvSpPr txBox="1"/>
          <p:nvPr/>
        </p:nvSpPr>
        <p:spPr>
          <a:xfrm>
            <a:off x="806898" y="5382138"/>
            <a:ext cx="4900727"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SCOPE OF THE PROJECT :</a:t>
            </a:r>
          </a:p>
        </p:txBody>
      </p:sp>
      <p:sp>
        <p:nvSpPr>
          <p:cNvPr id="16" name="TextBox 15">
            <a:extLst>
              <a:ext uri="{FF2B5EF4-FFF2-40B4-BE49-F238E27FC236}">
                <a16:creationId xmlns:a16="http://schemas.microsoft.com/office/drawing/2014/main" id="{708343E0-04BB-5148-E906-4C8ABF48B4D4}"/>
              </a:ext>
            </a:extLst>
          </p:cNvPr>
          <p:cNvSpPr txBox="1"/>
          <p:nvPr/>
        </p:nvSpPr>
        <p:spPr>
          <a:xfrm>
            <a:off x="806897" y="6116229"/>
            <a:ext cx="17141889" cy="2677656"/>
          </a:xfrm>
          <a:prstGeom prst="rect">
            <a:avLst/>
          </a:prstGeom>
          <a:noFill/>
        </p:spPr>
        <p:txBody>
          <a:bodyPr wrap="square">
            <a:spAutoFit/>
          </a:bodyPr>
          <a:lstStyle/>
          <a:p>
            <a:pPr marL="285750" indent="-285750" algn="just">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The scope of the project on X-ray analysis of the palm and fingers for fracture detection encompasses a comprehensive approach to diagnosing and evaluating hand injuries</a:t>
            </a:r>
          </a:p>
          <a:p>
            <a:pPr marL="285750" indent="-285750" algn="just">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It includes optimizing imaging protocols to obtain clear and consistent X-ray images from various angles, such as anteroposterior, oblique, and lateral views. </a:t>
            </a:r>
          </a:p>
          <a:p>
            <a:pPr marL="285750" indent="-285750" algn="just">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he project aims to establish methods for detecting and classifying different types of fractures, including transverse, oblique, spiral, comminuted, and hairline fractures, as well as assessing soft tissue damage and joint involvement.</a:t>
            </a:r>
          </a:p>
          <a:p>
            <a:pPr marL="342900" indent="-342900" algn="just">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Advanced imaging techniques, such as digital X-rays and 3D reconstruction, may be explored to enhance visualization and analysis</a:t>
            </a:r>
            <a:r>
              <a:rPr lang="en-US" sz="2400" b="0" i="0" dirty="0">
                <a:solidFill>
                  <a:srgbClr val="0D0D0D"/>
                </a:solidFill>
                <a:effectLst/>
                <a:highlight>
                  <a:srgbClr val="FFFFFF"/>
                </a:highlight>
                <a:latin typeface="Söhne"/>
              </a:rPr>
              <a:t>. </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8" name="Rectangle 7"/>
          <p:cNvSpPr/>
          <p:nvPr/>
        </p:nvSpPr>
        <p:spPr>
          <a:xfrm>
            <a:off x="5563955" y="698561"/>
            <a:ext cx="6635343" cy="646331"/>
          </a:xfrm>
          <a:prstGeom prst="rect">
            <a:avLst/>
          </a:prstGeom>
        </p:spPr>
        <p:txBody>
          <a:bodyPr wrap="none">
            <a:spAutoFit/>
          </a:bodyPr>
          <a:lstStyle/>
          <a:p>
            <a:r>
              <a:rPr lang="en-IN" sz="3600" b="1" dirty="0">
                <a:latin typeface="Times New Roman" panose="02020603050405020304" pitchFamily="18" charset="0"/>
                <a:cs typeface="Times New Roman" panose="02020603050405020304" pitchFamily="18" charset="0"/>
              </a:rPr>
              <a:t>TIMELINE OF THE PROJECT</a:t>
            </a:r>
            <a:endParaRPr lang="en-IN" sz="3600" dirty="0"/>
          </a:p>
        </p:txBody>
      </p:sp>
      <p:pic>
        <p:nvPicPr>
          <p:cNvPr id="5" name="Picture 4">
            <a:extLst>
              <a:ext uri="{FF2B5EF4-FFF2-40B4-BE49-F238E27FC236}">
                <a16:creationId xmlns:a16="http://schemas.microsoft.com/office/drawing/2014/main" id="{9C045598-6D0C-FF40-7DF8-C3B293082A05}"/>
              </a:ext>
            </a:extLst>
          </p:cNvPr>
          <p:cNvPicPr>
            <a:picLocks noChangeAspect="1"/>
          </p:cNvPicPr>
          <p:nvPr/>
        </p:nvPicPr>
        <p:blipFill>
          <a:blip r:embed="rId3"/>
          <a:stretch>
            <a:fillRect/>
          </a:stretch>
        </p:blipFill>
        <p:spPr>
          <a:xfrm>
            <a:off x="4881716" y="2330246"/>
            <a:ext cx="8303342" cy="569287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5" name="Rectangle 4"/>
          <p:cNvSpPr/>
          <p:nvPr/>
        </p:nvSpPr>
        <p:spPr>
          <a:xfrm>
            <a:off x="257755" y="347641"/>
            <a:ext cx="17739300" cy="823752"/>
          </a:xfrm>
          <a:prstGeom prst="rect">
            <a:avLst/>
          </a:prstGeom>
        </p:spPr>
        <p:txBody>
          <a:bodyPr wrap="square">
            <a:spAutoFit/>
          </a:bodyPr>
          <a:lstStyle/>
          <a:p>
            <a:pPr lvl="1" algn="ctr">
              <a:lnSpc>
                <a:spcPct val="150000"/>
              </a:lnSpc>
            </a:pPr>
            <a:r>
              <a:rPr lang="en-IN" sz="3600" b="1" dirty="0">
                <a:latin typeface="Times New Roman" panose="02020603050405020304" pitchFamily="18" charset="0"/>
                <a:cs typeface="Times New Roman" panose="02020603050405020304" pitchFamily="18" charset="0"/>
              </a:rPr>
              <a:t>INTRODUCTION</a:t>
            </a:r>
          </a:p>
        </p:txBody>
      </p:sp>
      <p:sp>
        <p:nvSpPr>
          <p:cNvPr id="6" name="Rectangle 5"/>
          <p:cNvSpPr/>
          <p:nvPr/>
        </p:nvSpPr>
        <p:spPr>
          <a:xfrm>
            <a:off x="840658" y="1342797"/>
            <a:ext cx="15751277" cy="2215991"/>
          </a:xfrm>
          <a:prstGeom prst="rect">
            <a:avLst/>
          </a:prstGeom>
        </p:spPr>
        <p:txBody>
          <a:bodyPr wrap="square">
            <a:spAutoFit/>
          </a:bodyPr>
          <a:lstStyle/>
          <a:p>
            <a:pPr marL="285750" indent="-285750" algn="just">
              <a:buFont typeface="Arial" panose="020B0604020202020204" pitchFamily="34" charset="0"/>
              <a:buChar char="•"/>
            </a:pP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400" dirty="0">
              <a:solidFill>
                <a:srgbClr val="0D0D0D"/>
              </a:solidFill>
              <a:highlight>
                <a:srgbClr val="FFFFFF"/>
              </a:highligh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p>
        </p:txBody>
      </p:sp>
      <p:sp>
        <p:nvSpPr>
          <p:cNvPr id="21" name="TextBox 20">
            <a:extLst>
              <a:ext uri="{FF2B5EF4-FFF2-40B4-BE49-F238E27FC236}">
                <a16:creationId xmlns:a16="http://schemas.microsoft.com/office/drawing/2014/main" id="{68A3E8D1-603E-A749-451A-F0164E993139}"/>
              </a:ext>
            </a:extLst>
          </p:cNvPr>
          <p:cNvSpPr txBox="1"/>
          <p:nvPr/>
        </p:nvSpPr>
        <p:spPr>
          <a:xfrm>
            <a:off x="501445" y="1489586"/>
            <a:ext cx="17196620" cy="7478970"/>
          </a:xfrm>
          <a:prstGeom prst="rect">
            <a:avLst/>
          </a:prstGeom>
          <a:noFill/>
        </p:spPr>
        <p:txBody>
          <a:bodyPr wrap="square" rtlCol="0">
            <a:spAutoFit/>
          </a:bodyPr>
          <a:lstStyle/>
          <a:p>
            <a:pPr marL="285750" indent="-285750" algn="just">
              <a:buFont typeface="Arial" panose="020B0604020202020204" pitchFamily="34" charset="0"/>
              <a:buChar char="•"/>
            </a:pPr>
            <a:r>
              <a:rPr lang="en-US" sz="2400" b="0" i="0" dirty="0">
                <a:solidFill>
                  <a:srgbClr val="0D0D0D"/>
                </a:solidFill>
                <a:effectLst/>
                <a:highlight>
                  <a:srgbClr val="FFFFFF"/>
                </a:highlight>
                <a:latin typeface="Times Newroman"/>
                <a:cs typeface="Times New Roman" panose="02020603050405020304" pitchFamily="18" charset="0"/>
              </a:rPr>
              <a:t>X-ray analysis of the palm and fingers is a critical diagnostic tool in medical imaging, providing high-resolution visualization of hand structures for the assessment of fractures and other bone-related injuries. </a:t>
            </a:r>
          </a:p>
          <a:p>
            <a:pPr marL="285750" indent="-285750" algn="just">
              <a:buFont typeface="Arial" panose="020B0604020202020204" pitchFamily="34" charset="0"/>
              <a:buChar char="•"/>
            </a:pPr>
            <a:r>
              <a:rPr lang="en-US" sz="2400" b="0" i="0" dirty="0">
                <a:solidFill>
                  <a:srgbClr val="0D0D0D"/>
                </a:solidFill>
                <a:effectLst/>
                <a:highlight>
                  <a:srgbClr val="FFFFFF"/>
                </a:highlight>
                <a:latin typeface="Times Newroman"/>
                <a:cs typeface="Times New Roman" panose="02020603050405020304" pitchFamily="18" charset="0"/>
              </a:rPr>
              <a:t>This method employs electromagnetic radiation to produce images of the skeletal anatomy, offering detailed insights into the integrity and alignment of the bones, as well as potential soft tissue damage. </a:t>
            </a:r>
            <a:endParaRPr lang="en-US" sz="2400" dirty="0">
              <a:solidFill>
                <a:srgbClr val="0D0D0D"/>
              </a:solidFill>
              <a:highlight>
                <a:srgbClr val="FFFFFF"/>
              </a:highlight>
              <a:latin typeface="Times Newroman"/>
              <a:cs typeface="Times New Roman" panose="02020603050405020304" pitchFamily="18" charset="0"/>
            </a:endParaRPr>
          </a:p>
          <a:p>
            <a:pPr marL="285750" indent="-285750" algn="just">
              <a:buFont typeface="Arial" panose="020B0604020202020204" pitchFamily="34" charset="0"/>
              <a:buChar char="•"/>
            </a:pPr>
            <a:r>
              <a:rPr lang="en-US" sz="2400" b="0" i="0" dirty="0">
                <a:solidFill>
                  <a:srgbClr val="0D0D0D"/>
                </a:solidFill>
                <a:effectLst/>
                <a:highlight>
                  <a:srgbClr val="FFFFFF"/>
                </a:highlight>
                <a:latin typeface="Times Newroman"/>
                <a:cs typeface="Times New Roman" panose="02020603050405020304" pitchFamily="18" charset="0"/>
              </a:rPr>
              <a:t>Through a series of standard views, including anteroposterior, oblique, and lateral projections, clinicians can identify and classify fractures based on their location, type, and severity.</a:t>
            </a:r>
          </a:p>
          <a:p>
            <a:pPr marL="285750" indent="-285750" algn="just">
              <a:buFont typeface="Arial" panose="020B0604020202020204" pitchFamily="34" charset="0"/>
              <a:buChar char="•"/>
            </a:pPr>
            <a:r>
              <a:rPr lang="en-US" sz="2400" b="0" i="0" dirty="0">
                <a:solidFill>
                  <a:srgbClr val="0D0D0D"/>
                </a:solidFill>
                <a:effectLst/>
                <a:highlight>
                  <a:srgbClr val="FFFFFF"/>
                </a:highlight>
                <a:latin typeface="Times Newroman"/>
                <a:cs typeface="Times New Roman" panose="02020603050405020304" pitchFamily="18" charset="0"/>
              </a:rPr>
              <a:t>The use of X-ray analysis facilitates accurate diagnosis, informed treatment planning, and effective monitoring of healing progress. With advances in imaging technology, such as digital X-rays and 3D reconstruction, the quality and precision of these analyses continue to improve.</a:t>
            </a:r>
          </a:p>
          <a:p>
            <a:pPr marL="285750" indent="-285750" algn="just">
              <a:buFont typeface="Arial" panose="020B0604020202020204" pitchFamily="34" charset="0"/>
              <a:buChar char="•"/>
            </a:pPr>
            <a:r>
              <a:rPr lang="en-US" sz="2400" dirty="0">
                <a:solidFill>
                  <a:srgbClr val="1F1F1F"/>
                </a:solidFill>
                <a:latin typeface="Times Newroman"/>
                <a:cs typeface="Times New Roman" panose="02020603050405020304" pitchFamily="18" charset="0"/>
              </a:rPr>
              <a:t>Computer aided diagnosis</a:t>
            </a:r>
            <a:r>
              <a:rPr lang="en-US" sz="2400" b="0" i="0" dirty="0">
                <a:solidFill>
                  <a:srgbClr val="1F1F1F"/>
                </a:solidFill>
                <a:effectLst/>
                <a:latin typeface="Times Newroman"/>
                <a:cs typeface="Times New Roman" panose="02020603050405020304" pitchFamily="18" charset="0"/>
              </a:rPr>
              <a:t> (CAD) is a computer-based technology for clinicians to reduce their workload and improve their efficiency. In medical image analysis, CAD helps clinicians with suggestions made by algorithms in tasks of classification, detection and segmentation. </a:t>
            </a:r>
          </a:p>
          <a:p>
            <a:pPr marL="285750" indent="-285750" algn="just">
              <a:buFont typeface="Arial" panose="020B0604020202020204" pitchFamily="34" charset="0"/>
              <a:buChar char="•"/>
            </a:pPr>
            <a:r>
              <a:rPr lang="en-US" sz="2400" b="0" i="0" dirty="0">
                <a:solidFill>
                  <a:srgbClr val="1F1F1F"/>
                </a:solidFill>
                <a:effectLst/>
                <a:latin typeface="Times Newroman"/>
                <a:cs typeface="Times New Roman" panose="02020603050405020304" pitchFamily="18" charset="0"/>
              </a:rPr>
              <a:t>Radiologists diagnose various fractures through visual inspection of X-ray radiographs, which is a time-consuming and laborious process. </a:t>
            </a:r>
          </a:p>
          <a:p>
            <a:pPr marL="285750" indent="-285750" algn="just">
              <a:buFont typeface="Arial" panose="020B0604020202020204" pitchFamily="34" charset="0"/>
              <a:buChar char="•"/>
            </a:pPr>
            <a:r>
              <a:rPr lang="en-US" sz="2400" b="0" i="0" dirty="0">
                <a:solidFill>
                  <a:srgbClr val="1F1F1F"/>
                </a:solidFill>
                <a:effectLst/>
                <a:latin typeface="Times Newroman"/>
                <a:cs typeface="Times New Roman" panose="02020603050405020304" pitchFamily="18" charset="0"/>
              </a:rPr>
              <a:t>In addition, the shortage of clinicians in areas with insufficient medical resources, lack of professional radiologists in busy clinical environment, or radiologists’ fatigue due to heavy workload may cause false detection and terrible treatment of fracture </a:t>
            </a:r>
            <a:r>
              <a:rPr lang="en-US" sz="2400" b="0" i="0" dirty="0">
                <a:solidFill>
                  <a:srgbClr val="1F1F1F"/>
                </a:solidFill>
                <a:effectLst/>
                <a:latin typeface="Times Newroman"/>
              </a:rPr>
              <a:t>In recent years, a couple of studies used </a:t>
            </a:r>
            <a:r>
              <a:rPr lang="en-US" sz="2400" dirty="0">
                <a:solidFill>
                  <a:srgbClr val="1F1F1F"/>
                </a:solidFill>
                <a:latin typeface="Times Newroman"/>
              </a:rPr>
              <a:t>deep learning</a:t>
            </a:r>
            <a:r>
              <a:rPr lang="en-US" sz="2400" b="0" i="0" dirty="0">
                <a:solidFill>
                  <a:srgbClr val="1F1F1F"/>
                </a:solidFill>
                <a:effectLst/>
                <a:latin typeface="Times Newroman"/>
              </a:rPr>
              <a:t> (DL) methods to analyze the images of </a:t>
            </a:r>
            <a:r>
              <a:rPr lang="en-US" sz="2400" dirty="0">
                <a:solidFill>
                  <a:srgbClr val="1F1F1F"/>
                </a:solidFill>
                <a:latin typeface="Times Newroman"/>
              </a:rPr>
              <a:t>fracture sites.</a:t>
            </a:r>
            <a:endParaRPr lang="en-US" sz="2400" b="0" i="0" dirty="0">
              <a:solidFill>
                <a:srgbClr val="1F1F1F"/>
              </a:solidFill>
              <a:effectLst/>
              <a:latin typeface="Times Newroman"/>
            </a:endParaRPr>
          </a:p>
          <a:p>
            <a:pPr marL="285750" indent="-285750" algn="just">
              <a:buFont typeface="Arial" panose="020B0604020202020204" pitchFamily="34" charset="0"/>
              <a:buChar char="•"/>
            </a:pPr>
            <a:r>
              <a:rPr lang="en-US" sz="2400" b="0" i="0" dirty="0">
                <a:solidFill>
                  <a:srgbClr val="1F1F1F"/>
                </a:solidFill>
                <a:effectLst/>
                <a:latin typeface="Times Newroman"/>
              </a:rPr>
              <a:t> Those studies were aimed not only at identifying and locating the fracture sites but assessing and predicting the fracture risks as well. Kim et al. proposed an algorithm for automatic segmentation of lumbar vertebra from X-ray images by combining DL techniques and level-set methods. </a:t>
            </a:r>
            <a:endParaRPr lang="en-US" sz="2400" b="0" i="0" dirty="0">
              <a:solidFill>
                <a:srgbClr val="0D0D0D"/>
              </a:solidFill>
              <a:effectLst/>
              <a:highlight>
                <a:srgbClr val="FFFFFF"/>
              </a:highlight>
              <a:latin typeface="Times Newroman"/>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5" name="Rectangle 4"/>
          <p:cNvSpPr/>
          <p:nvPr/>
        </p:nvSpPr>
        <p:spPr>
          <a:xfrm>
            <a:off x="553667" y="576241"/>
            <a:ext cx="16861497" cy="823752"/>
          </a:xfrm>
          <a:prstGeom prst="rect">
            <a:avLst/>
          </a:prstGeom>
        </p:spPr>
        <p:txBody>
          <a:bodyPr wrap="square">
            <a:spAutoFit/>
          </a:bodyPr>
          <a:lstStyle/>
          <a:p>
            <a:pPr lvl="1" algn="ctr">
              <a:lnSpc>
                <a:spcPct val="150000"/>
              </a:lnSpc>
            </a:pPr>
            <a:r>
              <a:rPr lang="en-IN" sz="3600" b="1" dirty="0">
                <a:latin typeface="Times New Roman" panose="02020603050405020304" pitchFamily="18" charset="0"/>
                <a:cs typeface="Times New Roman" panose="02020603050405020304" pitchFamily="18" charset="0"/>
              </a:rPr>
              <a:t>LITERATURE REVIEW</a:t>
            </a:r>
          </a:p>
        </p:txBody>
      </p:sp>
      <p:graphicFrame>
        <p:nvGraphicFramePr>
          <p:cNvPr id="6" name="Table 5">
            <a:extLst>
              <a:ext uri="{FF2B5EF4-FFF2-40B4-BE49-F238E27FC236}">
                <a16:creationId xmlns:a16="http://schemas.microsoft.com/office/drawing/2014/main" id="{5239483F-C675-C217-6463-5A64701A7F39}"/>
              </a:ext>
            </a:extLst>
          </p:cNvPr>
          <p:cNvGraphicFramePr>
            <a:graphicFrameLocks noGrp="1"/>
          </p:cNvGraphicFramePr>
          <p:nvPr>
            <p:extLst>
              <p:ext uri="{D42A27DB-BD31-4B8C-83A1-F6EECF244321}">
                <p14:modId xmlns:p14="http://schemas.microsoft.com/office/powerpoint/2010/main" val="2101575437"/>
              </p:ext>
            </p:extLst>
          </p:nvPr>
        </p:nvGraphicFramePr>
        <p:xfrm>
          <a:off x="1160060" y="1399993"/>
          <a:ext cx="15967880" cy="8077200"/>
        </p:xfrm>
        <a:graphic>
          <a:graphicData uri="http://schemas.openxmlformats.org/drawingml/2006/table">
            <a:tbl>
              <a:tblPr firstRow="1" bandRow="1">
                <a:tableStyleId>{5C22544A-7EE6-4342-B048-85BDC9FD1C3A}</a:tableStyleId>
              </a:tblPr>
              <a:tblGrid>
                <a:gridCol w="3991970">
                  <a:extLst>
                    <a:ext uri="{9D8B030D-6E8A-4147-A177-3AD203B41FA5}">
                      <a16:colId xmlns:a16="http://schemas.microsoft.com/office/drawing/2014/main" val="20000"/>
                    </a:ext>
                  </a:extLst>
                </a:gridCol>
                <a:gridCol w="3991970">
                  <a:extLst>
                    <a:ext uri="{9D8B030D-6E8A-4147-A177-3AD203B41FA5}">
                      <a16:colId xmlns:a16="http://schemas.microsoft.com/office/drawing/2014/main" val="20001"/>
                    </a:ext>
                  </a:extLst>
                </a:gridCol>
                <a:gridCol w="3991970">
                  <a:extLst>
                    <a:ext uri="{9D8B030D-6E8A-4147-A177-3AD203B41FA5}">
                      <a16:colId xmlns:a16="http://schemas.microsoft.com/office/drawing/2014/main" val="20002"/>
                    </a:ext>
                  </a:extLst>
                </a:gridCol>
                <a:gridCol w="3991970">
                  <a:extLst>
                    <a:ext uri="{9D8B030D-6E8A-4147-A177-3AD203B41FA5}">
                      <a16:colId xmlns:a16="http://schemas.microsoft.com/office/drawing/2014/main" val="20003"/>
                    </a:ext>
                  </a:extLst>
                </a:gridCol>
              </a:tblGrid>
              <a:tr h="934373">
                <a:tc>
                  <a:txBody>
                    <a:bodyPr/>
                    <a:lstStyle/>
                    <a:p>
                      <a:pPr algn="ctr"/>
                      <a:r>
                        <a:rPr lang="en-IN" sz="3200" dirty="0"/>
                        <a:t>Author’s Name</a:t>
                      </a:r>
                    </a:p>
                  </a:txBody>
                  <a:tcPr/>
                </a:tc>
                <a:tc>
                  <a:txBody>
                    <a:bodyPr/>
                    <a:lstStyle/>
                    <a:p>
                      <a:pPr algn="ctr"/>
                      <a:r>
                        <a:rPr lang="en-IN" sz="3200" dirty="0"/>
                        <a:t>Paper name and</a:t>
                      </a:r>
                      <a:r>
                        <a:rPr lang="en-IN" sz="3200" baseline="0" dirty="0"/>
                        <a:t> publication details</a:t>
                      </a:r>
                      <a:endParaRPr lang="en-IN" sz="3200" dirty="0"/>
                    </a:p>
                  </a:txBody>
                  <a:tcPr/>
                </a:tc>
                <a:tc>
                  <a:txBody>
                    <a:bodyPr/>
                    <a:lstStyle/>
                    <a:p>
                      <a:pPr algn="ctr"/>
                      <a:r>
                        <a:rPr lang="en-IN" sz="3200" dirty="0"/>
                        <a:t>Year </a:t>
                      </a:r>
                      <a:r>
                        <a:rPr lang="en-IN" sz="3200" baseline="0" dirty="0"/>
                        <a:t> of publication</a:t>
                      </a:r>
                      <a:endParaRPr lang="en-IN" sz="3200" dirty="0"/>
                    </a:p>
                  </a:txBody>
                  <a:tcPr/>
                </a:tc>
                <a:tc>
                  <a:txBody>
                    <a:bodyPr/>
                    <a:lstStyle/>
                    <a:p>
                      <a:pPr algn="ctr"/>
                      <a:r>
                        <a:rPr lang="en-IN" sz="3200" dirty="0"/>
                        <a:t>Main content of the paper</a:t>
                      </a:r>
                    </a:p>
                  </a:txBody>
                  <a:tcPr/>
                </a:tc>
                <a:extLst>
                  <a:ext uri="{0D108BD9-81ED-4DB2-BD59-A6C34878D82A}">
                    <a16:rowId xmlns:a16="http://schemas.microsoft.com/office/drawing/2014/main" val="10000"/>
                  </a:ext>
                </a:extLst>
              </a:tr>
              <a:tr h="1521694">
                <a:tc>
                  <a:txBody>
                    <a:bodyPr/>
                    <a:lstStyle/>
                    <a:p>
                      <a:pPr algn="ctr"/>
                      <a:r>
                        <a:rPr lang="en-IN" sz="2400" kern="1200" dirty="0">
                          <a:solidFill>
                            <a:schemeClr val="dk1"/>
                          </a:solidFill>
                          <a:effectLst/>
                          <a:latin typeface="+mn-lt"/>
                          <a:ea typeface="+mn-ea"/>
                          <a:cs typeface="+mn-cs"/>
                        </a:rPr>
                        <a:t>R. S. </a:t>
                      </a:r>
                      <a:r>
                        <a:rPr lang="en-IN" sz="2400" kern="1200" dirty="0" err="1">
                          <a:solidFill>
                            <a:schemeClr val="dk1"/>
                          </a:solidFill>
                          <a:effectLst/>
                          <a:latin typeface="+mn-lt"/>
                          <a:ea typeface="+mn-ea"/>
                          <a:cs typeface="+mn-cs"/>
                        </a:rPr>
                        <a:t>Prihatini</a:t>
                      </a:r>
                      <a:endParaRPr lang="en-IN" sz="2400" dirty="0"/>
                    </a:p>
                  </a:txBody>
                  <a:tcPr/>
                </a:tc>
                <a:tc>
                  <a:txBody>
                    <a:bodyPr/>
                    <a:lstStyle/>
                    <a:p>
                      <a:r>
                        <a:rPr lang="en-IN" sz="2700" kern="1200" dirty="0">
                          <a:solidFill>
                            <a:schemeClr val="dk1"/>
                          </a:solidFill>
                          <a:effectLst/>
                          <a:latin typeface="+mn-lt"/>
                          <a:ea typeface="+mn-ea"/>
                          <a:cs typeface="+mn-cs"/>
                        </a:rPr>
                        <a:t>Proc. - 2020 IEEE 9th Int. Conf. </a:t>
                      </a:r>
                      <a:r>
                        <a:rPr lang="en-IN" sz="2700" kern="1200" dirty="0" err="1">
                          <a:solidFill>
                            <a:schemeClr val="dk1"/>
                          </a:solidFill>
                          <a:effectLst/>
                          <a:latin typeface="+mn-lt"/>
                          <a:ea typeface="+mn-ea"/>
                          <a:cs typeface="+mn-cs"/>
                        </a:rPr>
                        <a:t>Commun</a:t>
                      </a:r>
                      <a:r>
                        <a:rPr lang="en-IN" sz="2700" kern="1200" dirty="0">
                          <a:solidFill>
                            <a:schemeClr val="dk1"/>
                          </a:solidFill>
                          <a:effectLst/>
                          <a:latin typeface="+mn-lt"/>
                          <a:ea typeface="+mn-ea"/>
                          <a:cs typeface="+mn-cs"/>
                        </a:rPr>
                        <a:t>. Syst. </a:t>
                      </a:r>
                      <a:r>
                        <a:rPr lang="en-IN" sz="2700" kern="1200" dirty="0" err="1">
                          <a:solidFill>
                            <a:schemeClr val="dk1"/>
                          </a:solidFill>
                          <a:effectLst/>
                          <a:latin typeface="+mn-lt"/>
                          <a:ea typeface="+mn-ea"/>
                          <a:cs typeface="+mn-cs"/>
                        </a:rPr>
                        <a:t>Netw</a:t>
                      </a:r>
                      <a:r>
                        <a:rPr lang="en-IN" sz="2700" kern="1200" dirty="0">
                          <a:solidFill>
                            <a:schemeClr val="dk1"/>
                          </a:solidFill>
                          <a:effectLst/>
                          <a:latin typeface="+mn-lt"/>
                          <a:ea typeface="+mn-ea"/>
                          <a:cs typeface="+mn-cs"/>
                        </a:rPr>
                        <a:t>. Technol. CSNT</a:t>
                      </a:r>
                      <a:endParaRPr lang="en-IN" dirty="0"/>
                    </a:p>
                  </a:txBody>
                  <a:tcPr/>
                </a:tc>
                <a:tc>
                  <a:txBody>
                    <a:bodyPr/>
                    <a:lstStyle/>
                    <a:p>
                      <a:pPr algn="ctr"/>
                      <a:r>
                        <a:rPr lang="en-US" dirty="0"/>
                        <a:t>2020</a:t>
                      </a:r>
                      <a:endParaRPr lang="en-IN" dirty="0"/>
                    </a:p>
                  </a:txBody>
                  <a:tcPr/>
                </a:tc>
                <a:tc>
                  <a:txBody>
                    <a:bodyPr/>
                    <a:lstStyle/>
                    <a:p>
                      <a:pPr algn="just"/>
                      <a:r>
                        <a:rPr lang="en-IN" sz="2700" kern="1200" dirty="0">
                          <a:solidFill>
                            <a:schemeClr val="dk1"/>
                          </a:solidFill>
                          <a:effectLst/>
                          <a:latin typeface="+mn-lt"/>
                          <a:ea typeface="+mn-ea"/>
                          <a:cs typeface="+mn-cs"/>
                        </a:rPr>
                        <a:t>Texture analysis and fracture identification of lower extremity bones X-ray images</a:t>
                      </a:r>
                      <a:endParaRPr lang="en-IN" dirty="0"/>
                    </a:p>
                  </a:txBody>
                  <a:tcPr/>
                </a:tc>
                <a:extLst>
                  <a:ext uri="{0D108BD9-81ED-4DB2-BD59-A6C34878D82A}">
                    <a16:rowId xmlns:a16="http://schemas.microsoft.com/office/drawing/2014/main" val="10001"/>
                  </a:ext>
                </a:extLst>
              </a:tr>
              <a:tr h="1521694">
                <a:tc>
                  <a:txBody>
                    <a:bodyPr/>
                    <a:lstStyle/>
                    <a:p>
                      <a:pPr algn="ctr"/>
                      <a:r>
                        <a:rPr lang="en-IN" sz="2400" dirty="0">
                          <a:effectLst/>
                          <a:latin typeface="Calibri" panose="020F0502020204030204" pitchFamily="34" charset="0"/>
                          <a:ea typeface="Calibri" panose="020F0502020204030204" pitchFamily="34" charset="0"/>
                          <a:cs typeface="Times New Roman" panose="02020603050405020304" pitchFamily="18" charset="0"/>
                        </a:rPr>
                        <a:t>L. Nascimento </a:t>
                      </a:r>
                      <a:endParaRPr lang="en-IN" sz="2400" dirty="0"/>
                    </a:p>
                  </a:txBody>
                  <a:tcPr/>
                </a:tc>
                <a:tc>
                  <a:txBody>
                    <a:bodyPr/>
                    <a:lstStyle/>
                    <a:p>
                      <a:r>
                        <a:rPr lang="en-IN" sz="2700" kern="1200" dirty="0">
                          <a:solidFill>
                            <a:schemeClr val="dk1"/>
                          </a:solidFill>
                          <a:effectLst/>
                          <a:latin typeface="+mn-lt"/>
                          <a:ea typeface="+mn-ea"/>
                          <a:cs typeface="+mn-cs"/>
                        </a:rPr>
                        <a:t>Int. Conf. </a:t>
                      </a:r>
                      <a:r>
                        <a:rPr lang="en-IN" sz="2700" kern="1200" dirty="0" err="1">
                          <a:solidFill>
                            <a:schemeClr val="dk1"/>
                          </a:solidFill>
                          <a:effectLst/>
                          <a:latin typeface="+mn-lt"/>
                          <a:ea typeface="+mn-ea"/>
                          <a:cs typeface="+mn-cs"/>
                        </a:rPr>
                        <a:t>Electr</a:t>
                      </a:r>
                      <a:r>
                        <a:rPr lang="en-IN" sz="2700" kern="1200" dirty="0">
                          <a:solidFill>
                            <a:schemeClr val="dk1"/>
                          </a:solidFill>
                          <a:effectLst/>
                          <a:latin typeface="+mn-lt"/>
                          <a:ea typeface="+mn-ea"/>
                          <a:cs typeface="+mn-cs"/>
                        </a:rPr>
                        <a:t>. Eng. </a:t>
                      </a:r>
                      <a:r>
                        <a:rPr lang="en-IN" sz="2700" kern="1200" dirty="0" err="1">
                          <a:solidFill>
                            <a:schemeClr val="dk1"/>
                          </a:solidFill>
                          <a:effectLst/>
                          <a:latin typeface="+mn-lt"/>
                          <a:ea typeface="+mn-ea"/>
                          <a:cs typeface="+mn-cs"/>
                        </a:rPr>
                        <a:t>Comput</a:t>
                      </a:r>
                      <a:r>
                        <a:rPr lang="en-IN" sz="2700" kern="1200" dirty="0">
                          <a:solidFill>
                            <a:schemeClr val="dk1"/>
                          </a:solidFill>
                          <a:effectLst/>
                          <a:latin typeface="+mn-lt"/>
                          <a:ea typeface="+mn-ea"/>
                          <a:cs typeface="+mn-cs"/>
                        </a:rPr>
                        <a:t>. Sci. Informatics, vol.</a:t>
                      </a:r>
                      <a:endParaRPr lang="en-IN" dirty="0"/>
                    </a:p>
                  </a:txBody>
                  <a:tcPr/>
                </a:tc>
                <a:tc>
                  <a:txBody>
                    <a:bodyPr/>
                    <a:lstStyle/>
                    <a:p>
                      <a:pPr algn="ctr"/>
                      <a:r>
                        <a:rPr lang="en-US" dirty="0"/>
                        <a:t>2015</a:t>
                      </a:r>
                      <a:endParaRPr lang="en-IN" dirty="0"/>
                    </a:p>
                  </a:txBody>
                  <a:tcPr/>
                </a:tc>
                <a:tc>
                  <a:txBody>
                    <a:bodyPr/>
                    <a:lstStyle/>
                    <a:p>
                      <a:pPr algn="just"/>
                      <a:r>
                        <a:rPr lang="en-IN" sz="2700" kern="1200" dirty="0">
                          <a:solidFill>
                            <a:schemeClr val="dk1"/>
                          </a:solidFill>
                          <a:effectLst/>
                          <a:latin typeface="+mn-lt"/>
                          <a:ea typeface="+mn-ea"/>
                          <a:cs typeface="+mn-cs"/>
                        </a:rPr>
                        <a:t>Computer aided bone fracture identification based on ultrasound images</a:t>
                      </a:r>
                      <a:endParaRPr lang="en-IN" dirty="0"/>
                    </a:p>
                  </a:txBody>
                  <a:tcPr/>
                </a:tc>
                <a:extLst>
                  <a:ext uri="{0D108BD9-81ED-4DB2-BD59-A6C34878D82A}">
                    <a16:rowId xmlns:a16="http://schemas.microsoft.com/office/drawing/2014/main" val="3171197026"/>
                  </a:ext>
                </a:extLst>
              </a:tr>
              <a:tr h="1575087">
                <a:tc>
                  <a:txBody>
                    <a:bodyPr/>
                    <a:lstStyle/>
                    <a:p>
                      <a:pPr algn="ctr"/>
                      <a:r>
                        <a:rPr lang="en-IN" sz="2400" dirty="0">
                          <a:effectLst/>
                          <a:latin typeface="Calibri" panose="020F0502020204030204" pitchFamily="34" charset="0"/>
                          <a:ea typeface="Calibri" panose="020F0502020204030204" pitchFamily="34" charset="0"/>
                          <a:cs typeface="Times New Roman" panose="02020603050405020304" pitchFamily="18" charset="0"/>
                        </a:rPr>
                        <a:t>R.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Bagaria</a:t>
                      </a:r>
                      <a:endParaRPr lang="en-IN" sz="2400" dirty="0"/>
                    </a:p>
                  </a:txBody>
                  <a:tcPr/>
                </a:tc>
                <a:tc>
                  <a:txBody>
                    <a:bodyPr/>
                    <a:lstStyle/>
                    <a:p>
                      <a:r>
                        <a:rPr lang="en-IN" sz="2700" kern="1200" dirty="0">
                          <a:solidFill>
                            <a:schemeClr val="dk1"/>
                          </a:solidFill>
                          <a:effectLst/>
                          <a:latin typeface="+mn-lt"/>
                          <a:ea typeface="+mn-ea"/>
                          <a:cs typeface="+mn-cs"/>
                        </a:rPr>
                        <a:t>Proc. - 2015 IEEE 4th Port. Meet. </a:t>
                      </a:r>
                      <a:r>
                        <a:rPr lang="en-IN" sz="2700" kern="1200" dirty="0" err="1">
                          <a:solidFill>
                            <a:schemeClr val="dk1"/>
                          </a:solidFill>
                          <a:effectLst/>
                          <a:latin typeface="+mn-lt"/>
                          <a:ea typeface="+mn-ea"/>
                          <a:cs typeface="+mn-cs"/>
                        </a:rPr>
                        <a:t>Bioeng</a:t>
                      </a:r>
                      <a:r>
                        <a:rPr lang="en-IN" sz="2700" kern="1200" dirty="0">
                          <a:solidFill>
                            <a:schemeClr val="dk1"/>
                          </a:solidFill>
                          <a:effectLst/>
                          <a:latin typeface="+mn-lt"/>
                          <a:ea typeface="+mn-ea"/>
                          <a:cs typeface="+mn-cs"/>
                        </a:rPr>
                        <a:t>. ENBENG </a:t>
                      </a:r>
                      <a:endParaRPr lang="en-IN" dirty="0"/>
                    </a:p>
                  </a:txBody>
                  <a:tcPr/>
                </a:tc>
                <a:tc>
                  <a:txBody>
                    <a:bodyPr/>
                    <a:lstStyle/>
                    <a:p>
                      <a:pPr algn="ctr"/>
                      <a:r>
                        <a:rPr lang="en-US" dirty="0"/>
                        <a:t>2018</a:t>
                      </a:r>
                      <a:endParaRPr lang="en-IN" dirty="0"/>
                    </a:p>
                  </a:txBody>
                  <a:tcPr/>
                </a:tc>
                <a:tc>
                  <a:txBody>
                    <a:bodyPr/>
                    <a:lstStyle/>
                    <a:p>
                      <a:pPr algn="just"/>
                      <a:r>
                        <a:rPr lang="en-IN" sz="2800" dirty="0">
                          <a:effectLst/>
                          <a:latin typeface="Calibri" panose="020F0502020204030204" pitchFamily="34" charset="0"/>
                          <a:ea typeface="Calibri" panose="020F0502020204030204" pitchFamily="34" charset="0"/>
                          <a:cs typeface="Times New Roman" panose="02020603050405020304" pitchFamily="18" charset="0"/>
                        </a:rPr>
                        <a:t>Different techniques for identification of a bone fracture in analysis of medical image</a:t>
                      </a:r>
                      <a:endParaRPr lang="en-IN" dirty="0"/>
                    </a:p>
                  </a:txBody>
                  <a:tcPr/>
                </a:tc>
                <a:extLst>
                  <a:ext uri="{0D108BD9-81ED-4DB2-BD59-A6C34878D82A}">
                    <a16:rowId xmlns:a16="http://schemas.microsoft.com/office/drawing/2014/main" val="10002"/>
                  </a:ext>
                </a:extLst>
              </a:tr>
              <a:tr h="355263">
                <a:tc>
                  <a:txBody>
                    <a:bodyPr/>
                    <a:lstStyle/>
                    <a:p>
                      <a:pPr algn="ctr"/>
                      <a:r>
                        <a:rPr lang="en-IN" sz="2400" dirty="0">
                          <a:effectLst/>
                          <a:latin typeface="Calibri" panose="020F0502020204030204" pitchFamily="34" charset="0"/>
                          <a:ea typeface="Calibri" panose="020F0502020204030204" pitchFamily="34" charset="0"/>
                          <a:cs typeface="Times New Roman" panose="02020603050405020304" pitchFamily="18" charset="0"/>
                        </a:rPr>
                        <a:t>L. Wang</a:t>
                      </a:r>
                      <a:endParaRPr lang="en-IN" sz="2400" dirty="0"/>
                    </a:p>
                  </a:txBody>
                  <a:tcPr/>
                </a:tc>
                <a:tc>
                  <a:txBody>
                    <a:bodyPr/>
                    <a:lstStyle/>
                    <a:p>
                      <a:r>
                        <a:rPr lang="en-IN" sz="2700" kern="1200" dirty="0">
                          <a:solidFill>
                            <a:schemeClr val="dk1"/>
                          </a:solidFill>
                          <a:effectLst/>
                          <a:latin typeface="+mn-lt"/>
                          <a:ea typeface="+mn-ea"/>
                          <a:cs typeface="+mn-cs"/>
                        </a:rPr>
                        <a:t>Proc. - Int. </a:t>
                      </a:r>
                      <a:r>
                        <a:rPr lang="en-IN" sz="2700" kern="1200" dirty="0" err="1">
                          <a:solidFill>
                            <a:schemeClr val="dk1"/>
                          </a:solidFill>
                          <a:effectLst/>
                          <a:latin typeface="+mn-lt"/>
                          <a:ea typeface="+mn-ea"/>
                          <a:cs typeface="+mn-cs"/>
                        </a:rPr>
                        <a:t>Symp</a:t>
                      </a:r>
                      <a:r>
                        <a:rPr lang="en-IN" sz="2700" kern="1200" dirty="0">
                          <a:solidFill>
                            <a:schemeClr val="dk1"/>
                          </a:solidFill>
                          <a:effectLst/>
                          <a:latin typeface="+mn-lt"/>
                          <a:ea typeface="+mn-ea"/>
                          <a:cs typeface="+mn-cs"/>
                        </a:rPr>
                        <a:t>. Biomed. Imaging, vol. </a:t>
                      </a:r>
                      <a:endParaRPr lang="en-IN" dirty="0"/>
                    </a:p>
                  </a:txBody>
                  <a:tcPr/>
                </a:tc>
                <a:tc>
                  <a:txBody>
                    <a:bodyPr/>
                    <a:lstStyle/>
                    <a:p>
                      <a:pPr algn="ctr"/>
                      <a:r>
                        <a:rPr lang="en-US" dirty="0"/>
                        <a:t>2019</a:t>
                      </a:r>
                      <a:endParaRPr lang="en-IN" dirty="0"/>
                    </a:p>
                  </a:txBody>
                  <a:tcPr/>
                </a:tc>
                <a:tc>
                  <a:txBody>
                    <a:bodyPr/>
                    <a:lstStyle/>
                    <a:p>
                      <a:pPr algn="just"/>
                      <a:r>
                        <a:rPr lang="en-IN" sz="2700" kern="1200" dirty="0">
                          <a:solidFill>
                            <a:schemeClr val="dk1"/>
                          </a:solidFill>
                          <a:effectLst/>
                          <a:latin typeface="+mn-lt"/>
                          <a:ea typeface="+mn-ea"/>
                          <a:cs typeface="+mn-cs"/>
                        </a:rPr>
                        <a:t>Automatic recognition of </a:t>
                      </a:r>
                      <a:r>
                        <a:rPr lang="en-IN" sz="2700" kern="1200" dirty="0" err="1">
                          <a:solidFill>
                            <a:schemeClr val="dk1"/>
                          </a:solidFill>
                          <a:effectLst/>
                          <a:latin typeface="+mn-lt"/>
                          <a:ea typeface="+mn-ea"/>
                          <a:cs typeface="+mn-cs"/>
                        </a:rPr>
                        <a:t>pertrochanteric</a:t>
                      </a:r>
                      <a:r>
                        <a:rPr lang="en-IN" sz="2700" kern="1200" dirty="0">
                          <a:solidFill>
                            <a:schemeClr val="dk1"/>
                          </a:solidFill>
                          <a:effectLst/>
                          <a:latin typeface="+mn-lt"/>
                          <a:ea typeface="+mn-ea"/>
                          <a:cs typeface="+mn-cs"/>
                        </a:rPr>
                        <a:t> bone fractures in femur using level sets</a:t>
                      </a:r>
                      <a:endParaRPr lang="en-IN" dirty="0"/>
                    </a:p>
                  </a:txBody>
                  <a:tcPr/>
                </a:tc>
                <a:extLst>
                  <a:ext uri="{0D108BD9-81ED-4DB2-BD59-A6C34878D82A}">
                    <a16:rowId xmlns:a16="http://schemas.microsoft.com/office/drawing/2014/main" val="3071249888"/>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5" name="Rectangle 4"/>
          <p:cNvSpPr/>
          <p:nvPr/>
        </p:nvSpPr>
        <p:spPr>
          <a:xfrm>
            <a:off x="5245279" y="285296"/>
            <a:ext cx="7853625" cy="823752"/>
          </a:xfrm>
          <a:prstGeom prst="rect">
            <a:avLst/>
          </a:prstGeom>
        </p:spPr>
        <p:txBody>
          <a:bodyPr wrap="none">
            <a:spAutoFit/>
          </a:bodyPr>
          <a:lstStyle/>
          <a:p>
            <a:pPr lvl="1">
              <a:lnSpc>
                <a:spcPct val="150000"/>
              </a:lnSpc>
            </a:pPr>
            <a:r>
              <a:rPr lang="en-IN" sz="3600" b="1" dirty="0">
                <a:latin typeface="Times New Roman" panose="02020603050405020304" pitchFamily="18" charset="0"/>
                <a:cs typeface="Times New Roman" panose="02020603050405020304" pitchFamily="18" charset="0"/>
              </a:rPr>
              <a:t>DESIGN AND METHODOLOGIES</a:t>
            </a:r>
          </a:p>
        </p:txBody>
      </p:sp>
      <p:sp>
        <p:nvSpPr>
          <p:cNvPr id="6" name="Rectangle 5"/>
          <p:cNvSpPr/>
          <p:nvPr/>
        </p:nvSpPr>
        <p:spPr>
          <a:xfrm>
            <a:off x="2327564" y="2451207"/>
            <a:ext cx="13487400" cy="954107"/>
          </a:xfrm>
          <a:prstGeom prst="rect">
            <a:avLst/>
          </a:prstGeom>
        </p:spPr>
        <p:txBody>
          <a:bodyPr wrap="square">
            <a:spAutoFit/>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MODULE 1: DATA COLLECTION AND MANIPULATION</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MODULE 2</a:t>
            </a:r>
            <a:r>
              <a:rPr lang="en-US" sz="2400" dirty="0">
                <a:latin typeface="Times New Roman" panose="02020603050405020304" pitchFamily="18" charset="0"/>
                <a:cs typeface="Times New Roman" panose="02020603050405020304" pitchFamily="18" charset="0"/>
              </a:rPr>
              <a:t>:</a:t>
            </a:r>
            <a:r>
              <a:rPr lang="en-US" sz="1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Convolutional Neural Networks(CNNs) algorithm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6" name="Rectangle 5"/>
          <p:cNvSpPr/>
          <p:nvPr/>
        </p:nvSpPr>
        <p:spPr>
          <a:xfrm>
            <a:off x="801060" y="698561"/>
            <a:ext cx="16988176" cy="4493538"/>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MODULE 1</a:t>
            </a:r>
            <a:r>
              <a:rPr lang="en-US" sz="2800" b="1" dirty="0">
                <a:latin typeface="Times New Roman" panose="02020603050405020304" pitchFamily="18" charset="0"/>
                <a:cs typeface="Times New Roman" panose="02020603050405020304" pitchFamily="18" charset="0"/>
              </a:rPr>
              <a:t>:DATA COLLECTION AND MANIPULATION</a:t>
            </a:r>
          </a:p>
          <a:p>
            <a:r>
              <a:rPr lang="en-US" sz="2800" b="1"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Step:1 Collection of data</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9162C8F-5126-F9F1-BEC5-5C5ED06D7654}"/>
              </a:ext>
            </a:extLst>
          </p:cNvPr>
          <p:cNvPicPr>
            <a:picLocks noChangeAspect="1"/>
          </p:cNvPicPr>
          <p:nvPr/>
        </p:nvPicPr>
        <p:blipFill>
          <a:blip r:embed="rId2"/>
          <a:stretch>
            <a:fillRect/>
          </a:stretch>
        </p:blipFill>
        <p:spPr>
          <a:xfrm>
            <a:off x="1322438" y="3283467"/>
            <a:ext cx="4876800" cy="4248150"/>
          </a:xfrm>
          <a:prstGeom prst="rect">
            <a:avLst/>
          </a:prstGeom>
        </p:spPr>
      </p:pic>
      <p:pic>
        <p:nvPicPr>
          <p:cNvPr id="9" name="Picture 8">
            <a:extLst>
              <a:ext uri="{FF2B5EF4-FFF2-40B4-BE49-F238E27FC236}">
                <a16:creationId xmlns:a16="http://schemas.microsoft.com/office/drawing/2014/main" id="{6EEAE997-E708-7A34-2B76-CD4130B3A6BD}"/>
              </a:ext>
            </a:extLst>
          </p:cNvPr>
          <p:cNvPicPr>
            <a:picLocks noChangeAspect="1"/>
          </p:cNvPicPr>
          <p:nvPr/>
        </p:nvPicPr>
        <p:blipFill>
          <a:blip r:embed="rId3"/>
          <a:stretch>
            <a:fillRect/>
          </a:stretch>
        </p:blipFill>
        <p:spPr>
          <a:xfrm>
            <a:off x="7113638" y="3209925"/>
            <a:ext cx="4876800" cy="4248150"/>
          </a:xfrm>
          <a:prstGeom prst="rect">
            <a:avLst/>
          </a:prstGeom>
        </p:spPr>
      </p:pic>
      <p:pic>
        <p:nvPicPr>
          <p:cNvPr id="10" name="Picture 9">
            <a:extLst>
              <a:ext uri="{FF2B5EF4-FFF2-40B4-BE49-F238E27FC236}">
                <a16:creationId xmlns:a16="http://schemas.microsoft.com/office/drawing/2014/main" id="{8E07F199-B695-91C8-16F7-C2230A4F3F6E}"/>
              </a:ext>
            </a:extLst>
          </p:cNvPr>
          <p:cNvPicPr>
            <a:picLocks noChangeAspect="1"/>
          </p:cNvPicPr>
          <p:nvPr/>
        </p:nvPicPr>
        <p:blipFill>
          <a:blip r:embed="rId4"/>
          <a:stretch>
            <a:fillRect/>
          </a:stretch>
        </p:blipFill>
        <p:spPr>
          <a:xfrm>
            <a:off x="12904839" y="3053052"/>
            <a:ext cx="3503404" cy="4405023"/>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411</TotalTime>
  <Words>4000</Words>
  <Application>Microsoft Office PowerPoint</Application>
  <PresentationFormat>Custom</PresentationFormat>
  <Paragraphs>320</Paragraphs>
  <Slides>36</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Wingdings</vt:lpstr>
      <vt:lpstr>Söhne</vt:lpstr>
      <vt:lpstr>Times New Roman</vt:lpstr>
      <vt:lpstr>Calibri Light</vt:lpstr>
      <vt:lpstr>Arial</vt:lpstr>
      <vt:lpstr>Calibri</vt:lpstr>
      <vt:lpstr>ff3</vt:lpstr>
      <vt:lpstr>Times Newroman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Sharad</dc:creator>
  <cp:lastModifiedBy>Venkatrao vibrapatnam</cp:lastModifiedBy>
  <cp:revision>31</cp:revision>
  <dcterms:created xsi:type="dcterms:W3CDTF">2024-04-12T11:56:45Z</dcterms:created>
  <dcterms:modified xsi:type="dcterms:W3CDTF">2024-05-05T17:40:15Z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B6ED9B7EF4064E06A959ADD44F089808_12</vt:lpwstr>
  </property>
  <property fmtid="{D5CDD505-2E9C-101B-9397-08002B2CF9AE}" pid="3" name="KSOProductBuildVer">
    <vt:lpwstr>1033-12.2.0.13489</vt:lpwstr>
  </property>
</Properties>
</file>