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5" d="100"/>
          <a:sy n="25" d="100"/>
        </p:scale>
        <p:origin x="744" y="58"/>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a:solidFill>
                  <a:schemeClr val="bg2"/>
                </a:solidFill>
                <a:latin typeface="Verdana" panose="020B0604030504040204" pitchFamily="34" charset="0"/>
                <a:ea typeface="Verdana" panose="020B0604030504040204" pitchFamily="34" charset="0"/>
              </a:rPr>
              <a:t>      </a:t>
            </a:r>
            <a:r>
              <a:rPr lang="en-US" sz="6600" b="1" i="0" u="none" strike="noStrike" dirty="0">
                <a:solidFill>
                  <a:schemeClr val="bg2"/>
                </a:solidFill>
                <a:effectLst/>
                <a:latin typeface="Times New Roman" panose="02020603050405020304" pitchFamily="18" charset="0"/>
                <a:cs typeface="Times New Roman" panose="02020603050405020304" pitchFamily="18" charset="0"/>
              </a:rPr>
              <a:t>X-Ray Analysis of Palm and Fingers for Fracture Detection</a:t>
            </a:r>
            <a:r>
              <a:rPr lang="en-US" sz="6600" b="1" dirty="0">
                <a:solidFill>
                  <a:schemeClr val="bg2"/>
                </a:solidFill>
                <a:latin typeface="Times New Roman" panose="02020603050405020304" pitchFamily="18" charset="0"/>
                <a:cs typeface="Times New Roman" panose="02020603050405020304" pitchFamily="18" charset="0"/>
              </a:rPr>
              <a:t> </a:t>
            </a:r>
            <a:endParaRPr lang="en-US" sz="6600" b="1" dirty="0">
              <a:solidFill>
                <a:schemeClr val="bg2"/>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7239000"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10214CS602 – MINOR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2023-2024</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091748" y="14139656"/>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2003999" y="7342322"/>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Calibri" pitchFamily="34" charset="0"/>
              </a:rPr>
              <a:t>ACKNOWLEDGEMENT</a:t>
            </a:r>
            <a:endParaRPr lang="en-US" sz="4000" b="1"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427925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396674" y="15338822"/>
            <a:ext cx="5943600" cy="5386090"/>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Times New Roman" panose="02020603050405020304" pitchFamily="18" charset="0"/>
                <a:cs typeface="Times New Roman" panose="02020603050405020304" pitchFamily="18" charset="0"/>
              </a:rPr>
              <a:t>1. Vtu23983/B.YASWANTH KUMAR REDDY</a:t>
            </a:r>
          </a:p>
          <a:p>
            <a:r>
              <a:rPr lang="en-US" sz="3200" dirty="0">
                <a:solidFill>
                  <a:schemeClr val="bg1"/>
                </a:solidFill>
                <a:latin typeface="Times New Roman" panose="02020603050405020304" pitchFamily="18" charset="0"/>
                <a:cs typeface="Times New Roman" panose="02020603050405020304" pitchFamily="18" charset="0"/>
              </a:rPr>
              <a:t>2. Vtu23998/V.VENKATARAO</a:t>
            </a:r>
          </a:p>
          <a:p>
            <a:r>
              <a:rPr lang="en-US" sz="3200" dirty="0">
                <a:solidFill>
                  <a:schemeClr val="bg1"/>
                </a:solidFill>
                <a:latin typeface="Times New Roman" panose="02020603050405020304" pitchFamily="18" charset="0"/>
                <a:cs typeface="Times New Roman" panose="02020603050405020304" pitchFamily="18" charset="0"/>
              </a:rPr>
              <a:t>3. Vtu24052/SAI SANDEEP</a:t>
            </a:r>
          </a:p>
          <a:p>
            <a:r>
              <a:rPr lang="en-US" sz="3200" dirty="0">
                <a:solidFill>
                  <a:schemeClr val="bg1"/>
                </a:solidFill>
                <a:latin typeface="Times New Roman" panose="02020603050405020304" pitchFamily="18" charset="0"/>
                <a:cs typeface="Times New Roman" panose="02020603050405020304" pitchFamily="18" charset="0"/>
              </a:rPr>
              <a:t>1. 7995148869</a:t>
            </a:r>
          </a:p>
          <a:p>
            <a:r>
              <a:rPr lang="en-US" sz="3200" dirty="0">
                <a:solidFill>
                  <a:schemeClr val="bg1"/>
                </a:solidFill>
                <a:latin typeface="Times New Roman" panose="02020603050405020304" pitchFamily="18" charset="0"/>
                <a:cs typeface="Times New Roman" panose="02020603050405020304" pitchFamily="18" charset="0"/>
              </a:rPr>
              <a:t>2. 7702468734</a:t>
            </a:r>
          </a:p>
          <a:p>
            <a:r>
              <a:rPr lang="en-US" sz="3200" dirty="0">
                <a:solidFill>
                  <a:schemeClr val="bg1"/>
                </a:solidFill>
                <a:latin typeface="Times New Roman" panose="02020603050405020304" pitchFamily="18" charset="0"/>
                <a:cs typeface="Times New Roman" panose="02020603050405020304" pitchFamily="18" charset="0"/>
              </a:rPr>
              <a:t>3. </a:t>
            </a:r>
            <a:r>
              <a:rPr lang="en-US" sz="3200">
                <a:solidFill>
                  <a:schemeClr val="bg1"/>
                </a:solidFill>
                <a:latin typeface="Times New Roman" panose="02020603050405020304" pitchFamily="18" charset="0"/>
                <a:cs typeface="Times New Roman" panose="02020603050405020304" pitchFamily="18" charset="0"/>
              </a:rPr>
              <a:t>7702894785</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1. vtu23983@veltech.edu.in</a:t>
            </a:r>
          </a:p>
          <a:p>
            <a:r>
              <a:rPr lang="en-US" sz="3200" dirty="0">
                <a:solidFill>
                  <a:schemeClr val="bg1"/>
                </a:solidFill>
                <a:latin typeface="Times New Roman" panose="02020603050405020304" pitchFamily="18" charset="0"/>
                <a:cs typeface="Times New Roman" panose="02020603050405020304" pitchFamily="18" charset="0"/>
              </a:rPr>
              <a:t>2. vtu23998@veltech.edu.in</a:t>
            </a:r>
          </a:p>
          <a:p>
            <a:r>
              <a:rPr lang="en-US" sz="3200" dirty="0">
                <a:solidFill>
                  <a:schemeClr val="bg1"/>
                </a:solidFill>
                <a:latin typeface="Times New Roman" panose="02020603050405020304" pitchFamily="18" charset="0"/>
                <a:cs typeface="Times New Roman" panose="02020603050405020304" pitchFamily="18" charset="0"/>
              </a:rPr>
              <a:t>3. vtu24052@veltech.edu.in</a:t>
            </a:r>
          </a:p>
        </p:txBody>
      </p:sp>
      <p:sp>
        <p:nvSpPr>
          <p:cNvPr id="2243" name="Text Box 195"/>
          <p:cNvSpPr txBox="1">
            <a:spLocks noChangeArrowheads="1"/>
          </p:cNvSpPr>
          <p:nvPr/>
        </p:nvSpPr>
        <p:spPr bwMode="auto">
          <a:xfrm>
            <a:off x="20116800" y="4570413"/>
            <a:ext cx="10969625" cy="4431983"/>
          </a:xfrm>
          <a:prstGeom prst="rect">
            <a:avLst/>
          </a:prstGeom>
          <a:solidFill>
            <a:schemeClr val="bg1"/>
          </a:solidFill>
          <a:ln>
            <a:noFill/>
          </a:ln>
          <a:effectLst/>
        </p:spPr>
        <p:txBody>
          <a:bodyPr lIns="182880" tIns="182880" rIns="182880" bIns="182880">
            <a:spAutoFit/>
          </a:bodyPr>
          <a:lstStyle/>
          <a:p>
            <a:pPr marL="342900" indent="-342900" algn="just">
              <a:buFont typeface="Wingdings" panose="05000000000000000000" pitchFamily="2" charset="2"/>
              <a:buChar char="Ø"/>
            </a:pPr>
            <a:r>
              <a:rPr lang="en-US" dirty="0">
                <a:latin typeface="Times New Roman" pitchFamily="18" charset="0"/>
                <a:cs typeface="Times New Roman" pitchFamily="18" charset="0"/>
              </a:rPr>
              <a:t>Fracture detection is a critical process across various industries, essential for ensuring structural integrity and safety. Employing advanced techniques such as ultrasonic testing, radiographic imaging, and magnetic particle inspection, professionals meticulously analyze materials and components for any signs of fracture or weakness. These methods adhere to rigorous standards set forth by organizations like ASTM International, guaranteeing consistency and reliability in detection procedures. With a focus on precision and accuracy, trained personnel meticulously document their findings, adhering to regulatory requirements and quality management systems</a:t>
            </a:r>
          </a:p>
          <a:p>
            <a:pPr marL="342900" indent="-342900" algn="just">
              <a:buFont typeface="Wingdings" panose="05000000000000000000" pitchFamily="2" charset="2"/>
              <a:buChar char="Ø"/>
            </a:pPr>
            <a:endParaRPr lang="en-US" dirty="0">
              <a:latin typeface="Times New Roman" pitchFamily="18" charset="0"/>
              <a:cs typeface="Times New Roman" pitchFamily="18" charset="0"/>
            </a:endParaRPr>
          </a:p>
          <a:p>
            <a:pPr marL="342900" indent="-342900" algn="just">
              <a:buFont typeface="Wingdings" panose="05000000000000000000" pitchFamily="2" charset="2"/>
              <a:buChar char="Ø"/>
            </a:pPr>
            <a:endParaRPr lang="en-US" dirty="0">
              <a:latin typeface="Times New Roman" pitchFamily="18" charset="0"/>
              <a:cs typeface="Times New Roman" pitchFamily="18" charset="0"/>
            </a:endParaRPr>
          </a:p>
        </p:txBody>
      </p:sp>
      <p:sp>
        <p:nvSpPr>
          <p:cNvPr id="2244" name="Text Box 196"/>
          <p:cNvSpPr txBox="1">
            <a:spLocks noChangeArrowheads="1"/>
          </p:cNvSpPr>
          <p:nvPr/>
        </p:nvSpPr>
        <p:spPr bwMode="auto">
          <a:xfrm>
            <a:off x="32004000" y="4570413"/>
            <a:ext cx="10969625" cy="2585323"/>
          </a:xfrm>
          <a:prstGeom prst="rect">
            <a:avLst/>
          </a:prstGeom>
          <a:solidFill>
            <a:schemeClr val="bg1"/>
          </a:solidFill>
          <a:ln>
            <a:noFill/>
          </a:ln>
          <a:effectLst/>
        </p:spPr>
        <p:txBody>
          <a:bodyPr lIns="182880" tIns="182880" rIns="182880" bIns="182880">
            <a:spAutoFit/>
          </a:bodyPr>
          <a:lstStyle/>
          <a:p>
            <a:pPr eaLnBrk="1" hangingPunct="1"/>
            <a:r>
              <a:rPr lang="en-US" dirty="0">
                <a:solidFill>
                  <a:prstClr val="black"/>
                </a:solidFill>
                <a:latin typeface="Times New Roman" panose="02020603050405020304" pitchFamily="18" charset="0"/>
                <a:cs typeface="Times New Roman" panose="02020603050405020304" pitchFamily="18" charset="0"/>
              </a:rPr>
              <a:t>Standards and policies for fracture detection are pivotal across industries, guiding the implementation of reliable methodologies to identify potential structural weaknesses. These standards, often industry-specific, serve as benchmarks established by regulatory bodies like NASA, the FDA, or API, ensuring compliance with safety and quality requirements. Non-destructive testing (NDT) methods, including ultrasonic and radiographic techniques.</a:t>
            </a:r>
          </a:p>
        </p:txBody>
      </p:sp>
      <p:sp>
        <p:nvSpPr>
          <p:cNvPr id="2245" name="Text Box 197"/>
          <p:cNvSpPr txBox="1">
            <a:spLocks noChangeArrowheads="1"/>
          </p:cNvSpPr>
          <p:nvPr/>
        </p:nvSpPr>
        <p:spPr bwMode="auto">
          <a:xfrm>
            <a:off x="8122228" y="15338822"/>
            <a:ext cx="10969625" cy="3408625"/>
          </a:xfrm>
          <a:prstGeom prst="rect">
            <a:avLst/>
          </a:prstGeom>
          <a:solidFill>
            <a:schemeClr val="bg1"/>
          </a:solidFill>
          <a:ln>
            <a:noFill/>
          </a:ln>
          <a:effectLst/>
        </p:spPr>
        <p:txBody>
          <a:bodyPr lIns="182880" tIns="182880" rIns="182880" bIns="182880">
            <a:spAutoFit/>
          </a:bodyPr>
          <a:lstStyle/>
          <a:p>
            <a:pPr marL="469900" marR="48895" lvl="1" algn="just">
              <a:lnSpc>
                <a:spcPts val="2690"/>
              </a:lnSpc>
              <a:spcBef>
                <a:spcPts val="1495"/>
              </a:spcBef>
            </a:pPr>
            <a:r>
              <a:rPr lang="en-US" sz="2400" spc="-5" dirty="0">
                <a:latin typeface="Times New Roman"/>
                <a:cs typeface="Times New Roman"/>
              </a:rPr>
              <a:t>Step 1: Data</a:t>
            </a:r>
            <a:r>
              <a:rPr lang="en-US" sz="2400" dirty="0">
                <a:latin typeface="Times New Roman" panose="02020603050405020304" pitchFamily="18" charset="0"/>
                <a:cs typeface="Times New Roman" panose="02020603050405020304" pitchFamily="18" charset="0"/>
              </a:rPr>
              <a:t> collection and  manipulation</a:t>
            </a:r>
            <a:endParaRPr lang="en-US" sz="2400" spc="-5" dirty="0">
              <a:latin typeface="Times New Roman"/>
              <a:cs typeface="Times New Roman"/>
            </a:endParaRPr>
          </a:p>
          <a:p>
            <a:pPr marL="469900" marR="48895" lvl="1" algn="just">
              <a:lnSpc>
                <a:spcPts val="2690"/>
              </a:lnSpc>
              <a:spcBef>
                <a:spcPts val="1495"/>
              </a:spcBef>
            </a:pPr>
            <a:r>
              <a:rPr lang="en-US" sz="2400" spc="-5" dirty="0">
                <a:latin typeface="Times New Roman"/>
                <a:cs typeface="Times New Roman"/>
              </a:rPr>
              <a:t>Step 2: </a:t>
            </a:r>
            <a:r>
              <a:rPr lang="en-US" sz="2400" dirty="0">
                <a:latin typeface="Times New Roman" panose="02020603050405020304" pitchFamily="18" charset="0"/>
                <a:cs typeface="Times New Roman" panose="02020603050405020304" pitchFamily="18" charset="0"/>
              </a:rPr>
              <a:t>Convolutional Neural Networks(CNNs) algorithm </a:t>
            </a:r>
          </a:p>
          <a:p>
            <a:pPr marL="469900" marR="48895" lvl="1" algn="just">
              <a:lnSpc>
                <a:spcPts val="2690"/>
              </a:lnSpc>
              <a:spcBef>
                <a:spcPts val="1495"/>
              </a:spcBef>
            </a:pPr>
            <a:r>
              <a:rPr lang="en-US" spc="-5" dirty="0">
                <a:latin typeface="Times New Roman" panose="02020603050405020304" pitchFamily="18" charset="0"/>
                <a:cs typeface="Times New Roman" panose="02020603050405020304" pitchFamily="18" charset="0"/>
              </a:rPr>
              <a:t>Step 3: </a:t>
            </a:r>
            <a:r>
              <a:rPr lang="en-US" b="0" i="0" spc="-5" dirty="0">
                <a:solidFill>
                  <a:srgbClr val="0D0D0D"/>
                </a:solidFill>
                <a:effectLst/>
                <a:highlight>
                  <a:srgbClr val="FFFFFF"/>
                </a:highlight>
                <a:latin typeface="Times New Roman" panose="02020603050405020304" pitchFamily="18" charset="0"/>
                <a:cs typeface="Times New Roman" panose="02020603050405020304" pitchFamily="18" charset="0"/>
              </a:rPr>
              <a:t>Imaging techniques.</a:t>
            </a:r>
          </a:p>
          <a:p>
            <a:pPr marL="469900" marR="48895" lvl="1" algn="just">
              <a:lnSpc>
                <a:spcPts val="2690"/>
              </a:lnSpc>
              <a:spcBef>
                <a:spcPts val="1495"/>
              </a:spcBef>
            </a:pPr>
            <a:r>
              <a:rPr lang="en-US" sz="2400" spc="-5" dirty="0">
                <a:solidFill>
                  <a:srgbClr val="0D0D0D"/>
                </a:solidFill>
                <a:highlight>
                  <a:srgbClr val="FFFFFF"/>
                </a:highlight>
                <a:latin typeface="Times New Roman" panose="02020603050405020304" pitchFamily="18" charset="0"/>
                <a:cs typeface="Times New Roman" panose="02020603050405020304" pitchFamily="18" charset="0"/>
              </a:rPr>
              <a:t>Step 4:</a:t>
            </a:r>
            <a:r>
              <a:rPr lang="en-US" sz="2400" b="1" spc="-5" dirty="0">
                <a:solidFill>
                  <a:srgbClr val="0D0D0D"/>
                </a:solidFill>
                <a:highlight>
                  <a:srgbClr val="FFFFFF"/>
                </a:highlight>
                <a:latin typeface="Söhne"/>
                <a:cs typeface="Times New Roman" panose="02020603050405020304" pitchFamily="18" charset="0"/>
              </a:rPr>
              <a:t> </a:t>
            </a:r>
            <a:r>
              <a:rPr lang="en-US" spc="-5" dirty="0">
                <a:solidFill>
                  <a:srgbClr val="0D0D0D"/>
                </a:solidFill>
                <a:highlight>
                  <a:srgbClr val="FFFFFF"/>
                </a:highlight>
                <a:latin typeface="Times New Roman" panose="02020603050405020304" pitchFamily="18" charset="0"/>
                <a:cs typeface="Times New Roman" panose="02020603050405020304" pitchFamily="18" charset="0"/>
              </a:rPr>
              <a:t>Ultrasound</a:t>
            </a:r>
          </a:p>
          <a:p>
            <a:pPr marL="469900" marR="48895" lvl="1" algn="just">
              <a:lnSpc>
                <a:spcPts val="2690"/>
              </a:lnSpc>
              <a:spcBef>
                <a:spcPts val="1495"/>
              </a:spcBef>
            </a:pPr>
            <a:r>
              <a:rPr lang="en-US" sz="2400" spc="-5" dirty="0">
                <a:solidFill>
                  <a:srgbClr val="0D0D0D"/>
                </a:solidFill>
                <a:highlight>
                  <a:srgbClr val="FFFFFF"/>
                </a:highlight>
                <a:latin typeface="Times New Roman" panose="02020603050405020304" pitchFamily="18" charset="0"/>
                <a:cs typeface="Times New Roman" panose="02020603050405020304" pitchFamily="18" charset="0"/>
              </a:rPr>
              <a:t>Step 5</a:t>
            </a:r>
            <a:r>
              <a:rPr lang="en-US" spc="-5" dirty="0">
                <a:solidFill>
                  <a:srgbClr val="0D0D0D"/>
                </a:solidFill>
                <a:highlight>
                  <a:srgbClr val="FFFFFF"/>
                </a:highlight>
                <a:latin typeface="Times New Roman" panose="02020603050405020304" pitchFamily="18" charset="0"/>
                <a:cs typeface="Times New Roman" panose="02020603050405020304" pitchFamily="18" charset="0"/>
              </a:rPr>
              <a:t>:</a:t>
            </a:r>
            <a:r>
              <a:rPr lang="en-US" b="0" i="0" spc="-5" dirty="0">
                <a:solidFill>
                  <a:srgbClr val="0D0D0D"/>
                </a:solidFill>
                <a:effectLst/>
                <a:highlight>
                  <a:srgbClr val="FFFFFF"/>
                </a:highlight>
                <a:latin typeface="Times New Roman" panose="02020603050405020304" pitchFamily="18" charset="0"/>
                <a:cs typeface="Times New Roman" panose="02020603050405020304" pitchFamily="18" charset="0"/>
              </a:rPr>
              <a:t> Advanced imaging techniques</a:t>
            </a:r>
          </a:p>
          <a:p>
            <a:pPr marL="469900" marR="48895" lvl="1" algn="just">
              <a:lnSpc>
                <a:spcPts val="2690"/>
              </a:lnSpc>
              <a:spcBef>
                <a:spcPts val="1495"/>
              </a:spcBef>
            </a:pPr>
            <a:r>
              <a:rPr lang="en-US" sz="2400" spc="-5" dirty="0">
                <a:solidFill>
                  <a:srgbClr val="0D0D0D"/>
                </a:solidFill>
                <a:highlight>
                  <a:srgbClr val="FFFFFF"/>
                </a:highlight>
                <a:latin typeface="Times New Roman" panose="02020603050405020304" pitchFamily="18" charset="0"/>
                <a:cs typeface="Times New Roman" panose="02020603050405020304" pitchFamily="18" charset="0"/>
              </a:rPr>
              <a:t>Step 6: </a:t>
            </a:r>
            <a:r>
              <a:rPr lang="en-US" spc="-5" dirty="0">
                <a:solidFill>
                  <a:srgbClr val="0D0D0D"/>
                </a:solidFill>
                <a:highlight>
                  <a:srgbClr val="FFFFFF"/>
                </a:highlight>
                <a:latin typeface="Times New Roman" panose="02020603050405020304" pitchFamily="18" charset="0"/>
                <a:cs typeface="Times New Roman" panose="02020603050405020304" pitchFamily="18" charset="0"/>
              </a:rPr>
              <a:t>Clinical examination</a:t>
            </a:r>
            <a:endParaRPr lang="en-US" sz="2400" spc="-5" dirty="0">
              <a:latin typeface="Times New Roman"/>
              <a:cs typeface="Times New Roman"/>
            </a:endParaRPr>
          </a:p>
        </p:txBody>
      </p:sp>
      <p:sp>
        <p:nvSpPr>
          <p:cNvPr id="2246" name="Text Box 198"/>
          <p:cNvSpPr txBox="1">
            <a:spLocks noChangeArrowheads="1"/>
          </p:cNvSpPr>
          <p:nvPr/>
        </p:nvSpPr>
        <p:spPr bwMode="auto">
          <a:xfrm>
            <a:off x="32009862" y="8572143"/>
            <a:ext cx="10969625" cy="6647974"/>
          </a:xfrm>
          <a:prstGeom prst="rect">
            <a:avLst/>
          </a:prstGeom>
          <a:solidFill>
            <a:schemeClr val="bg1"/>
          </a:solidFill>
          <a:ln>
            <a:noFill/>
          </a:ln>
          <a:effectLst/>
        </p:spPr>
        <p:txBody>
          <a:bodyPr lIns="182880" tIns="182880" rIns="182880" bIns="182880">
            <a:spAutoFit/>
          </a:bodyPr>
          <a:lstStyle/>
          <a:p>
            <a:pPr algn="just"/>
            <a:r>
              <a:rPr lang="en-US" dirty="0">
                <a:latin typeface="Times New Roman" pitchFamily="18" charset="0"/>
                <a:cs typeface="Times New Roman" pitchFamily="18" charset="0"/>
              </a:rPr>
              <a:t>The main agenda of the project to save the during the time of the critical situation. The detection of organ dysfunction using machine learning through Convolutional Neural Networks (CNNs) has the capacity to study the x-ray and gives the most accurate results by this algorithm and  the accuracy and timeliness of organ dysfunction detection and AKI prediction, leading to improved patient outcomes and reduced healthcare costs. CNNs are known for their robustness in handling complex data structures, making them suitable for detecting organ dysfunction in various medical scenarios. By this we can conclude Detection of Orgon Dysfunction using ML through CNNs have demonstrated superior performance in detecting organ dysfunction compared to traditional methods.</a:t>
            </a:r>
          </a:p>
          <a:p>
            <a:pPr algn="just"/>
            <a:r>
              <a:rPr lang="en-US" dirty="0">
                <a:latin typeface="Times New Roman" pitchFamily="18" charset="0"/>
                <a:cs typeface="Times New Roman" pitchFamily="18" charset="0"/>
              </a:rPr>
              <a:t>Diagnosing a child X-ray, complex osteoporosis and bone </a:t>
            </a:r>
            <a:r>
              <a:rPr lang="en-US" dirty="0" err="1">
                <a:latin typeface="Times New Roman" pitchFamily="18" charset="0"/>
                <a:cs typeface="Times New Roman" pitchFamily="18" charset="0"/>
              </a:rPr>
              <a:t>tumour</a:t>
            </a:r>
            <a:r>
              <a:rPr lang="en-US" dirty="0">
                <a:latin typeface="Times New Roman" pitchFamily="18" charset="0"/>
                <a:cs typeface="Times New Roman" pitchFamily="18" charset="0"/>
              </a:rPr>
              <a:t> case remains as an intellectual challenge for the radiologist. It is difficult to </a:t>
            </a:r>
            <a:r>
              <a:rPr lang="en-US" dirty="0" err="1">
                <a:latin typeface="Times New Roman" pitchFamily="18" charset="0"/>
                <a:cs typeface="Times New Roman" pitchFamily="18" charset="0"/>
              </a:rPr>
              <a:t>analyse</a:t>
            </a:r>
            <a:r>
              <a:rPr lang="en-US" dirty="0">
                <a:latin typeface="Times New Roman" pitchFamily="18" charset="0"/>
                <a:cs typeface="Times New Roman" pitchFamily="18" charset="0"/>
              </a:rPr>
              <a:t> when the situation is complex and machines </a:t>
            </a:r>
            <a:r>
              <a:rPr lang="en-US" dirty="0" err="1">
                <a:latin typeface="Times New Roman" pitchFamily="18" charset="0"/>
                <a:cs typeface="Times New Roman" pitchFamily="18" charset="0"/>
              </a:rPr>
              <a:t>canassist</a:t>
            </a:r>
            <a:r>
              <a:rPr lang="en-US" dirty="0">
                <a:latin typeface="Times New Roman" pitchFamily="18" charset="0"/>
                <a:cs typeface="Times New Roman" pitchFamily="18" charset="0"/>
              </a:rPr>
              <a:t> a radiologist in proper diagnosis and can draw their attention to an ignored or complex case. For example, in the case of osteoporosis, machines can predict that this condition can lead to fracture </a:t>
            </a:r>
            <a:r>
              <a:rPr lang="en-US" dirty="0" err="1">
                <a:latin typeface="Times New Roman" pitchFamily="18" charset="0"/>
                <a:cs typeface="Times New Roman" pitchFamily="18" charset="0"/>
              </a:rPr>
              <a:t>inthe</a:t>
            </a:r>
            <a:r>
              <a:rPr lang="en-US" dirty="0">
                <a:latin typeface="Times New Roman" pitchFamily="18" charset="0"/>
                <a:cs typeface="Times New Roman" pitchFamily="18" charset="0"/>
              </a:rPr>
              <a:t> future and precautions are to be taken. Another case is the </a:t>
            </a:r>
            <a:r>
              <a:rPr lang="en-US" dirty="0" err="1">
                <a:latin typeface="Times New Roman" pitchFamily="18" charset="0"/>
                <a:cs typeface="Times New Roman" pitchFamily="18" charset="0"/>
              </a:rPr>
              <a:t>paediatric</a:t>
            </a:r>
            <a:r>
              <a:rPr lang="en-US" dirty="0">
                <a:latin typeface="Times New Roman" pitchFamily="18" charset="0"/>
                <a:cs typeface="Times New Roman" pitchFamily="18" charset="0"/>
              </a:rPr>
              <a:t> x-rays, the bones of a child</a:t>
            </a:r>
          </a:p>
          <a:p>
            <a:pPr algn="just"/>
            <a:r>
              <a:rPr lang="en-US" dirty="0">
                <a:latin typeface="Times New Roman" pitchFamily="18" charset="0"/>
                <a:cs typeface="Times New Roman" pitchFamily="18" charset="0"/>
              </a:rPr>
              <a:t>in the growing stage till the age of 15–18 years.</a:t>
            </a:r>
          </a:p>
        </p:txBody>
      </p:sp>
      <p:sp>
        <p:nvSpPr>
          <p:cNvPr id="2247" name="Text Box 199"/>
          <p:cNvSpPr txBox="1">
            <a:spLocks noChangeArrowheads="1"/>
          </p:cNvSpPr>
          <p:nvPr/>
        </p:nvSpPr>
        <p:spPr bwMode="auto">
          <a:xfrm>
            <a:off x="8229600" y="4852384"/>
            <a:ext cx="11277600" cy="9282814"/>
          </a:xfrm>
          <a:prstGeom prst="rect">
            <a:avLst/>
          </a:prstGeom>
          <a:solidFill>
            <a:schemeClr val="bg1"/>
          </a:solidFill>
          <a:ln>
            <a:noFill/>
          </a:ln>
          <a:effectLst/>
        </p:spPr>
        <p:txBody>
          <a:bodyPr wrap="square" lIns="182880" tIns="182880" rIns="182880" bIns="182880">
            <a:spAutoFit/>
          </a:bodyPr>
          <a:lstStyle/>
          <a:p>
            <a:pPr marL="285750" indent="-285750" algn="just">
              <a:buFont typeface="Arial" panose="020B0604020202020204" pitchFamily="34" charset="0"/>
              <a:buChar char="•"/>
            </a:pPr>
            <a:r>
              <a:rPr lang="en-US" sz="2800" b="0" i="0" dirty="0">
                <a:solidFill>
                  <a:srgbClr val="0D0D0D"/>
                </a:solidFill>
                <a:effectLst/>
                <a:highlight>
                  <a:srgbClr val="FFFFFF"/>
                </a:highlight>
                <a:latin typeface="Times Newroman"/>
                <a:cs typeface="Times New Roman" panose="02020603050405020304" pitchFamily="18" charset="0"/>
              </a:rPr>
              <a:t>X-ray analysis of the palm and fingers is a critical diagnostic tool in medical imaging, providing high-resolution visualization of hand structures for the assessment of fractures and other bone-related injuries. This method employs electromagnetic radiation to produce images of the skeletal anatomy, offering detailed insights into the integrity and alignment of the bones, as well as potential soft tissue damage. Through a series of standard views, including anteroposterior, oblique, and lateral projections, clinicians can identify and classify fractures based on their location, type, and </a:t>
            </a:r>
            <a:r>
              <a:rPr lang="en-US" sz="2800" b="0" i="0" dirty="0" err="1">
                <a:solidFill>
                  <a:srgbClr val="0D0D0D"/>
                </a:solidFill>
                <a:effectLst/>
                <a:highlight>
                  <a:srgbClr val="FFFFFF"/>
                </a:highlight>
                <a:latin typeface="Times Newroman"/>
                <a:cs typeface="Times New Roman" panose="02020603050405020304" pitchFamily="18" charset="0"/>
              </a:rPr>
              <a:t>severity.The</a:t>
            </a:r>
            <a:r>
              <a:rPr lang="en-US" sz="2800" b="0" i="0" dirty="0">
                <a:solidFill>
                  <a:srgbClr val="0D0D0D"/>
                </a:solidFill>
                <a:effectLst/>
                <a:highlight>
                  <a:srgbClr val="FFFFFF"/>
                </a:highlight>
                <a:latin typeface="Times Newroman"/>
                <a:cs typeface="Times New Roman" panose="02020603050405020304" pitchFamily="18" charset="0"/>
              </a:rPr>
              <a:t> use of X-ray analysis facilitates accurate diagnosis, informed treatment planning, and effective monitoring of healing progress. With advances in imaging technology, such as digital X-rays and 3D reconstruction, the quality and precision of these analyses continue to </a:t>
            </a:r>
            <a:r>
              <a:rPr lang="en-US" sz="2800" b="0" i="0" dirty="0" err="1">
                <a:solidFill>
                  <a:srgbClr val="0D0D0D"/>
                </a:solidFill>
                <a:effectLst/>
                <a:highlight>
                  <a:srgbClr val="FFFFFF"/>
                </a:highlight>
                <a:latin typeface="Times Newroman"/>
                <a:cs typeface="Times New Roman" panose="02020603050405020304" pitchFamily="18" charset="0"/>
              </a:rPr>
              <a:t>improve.</a:t>
            </a:r>
            <a:r>
              <a:rPr lang="en-US" sz="2800" dirty="0" err="1">
                <a:solidFill>
                  <a:srgbClr val="1F1F1F"/>
                </a:solidFill>
                <a:latin typeface="Times Newroman"/>
                <a:cs typeface="Times New Roman" panose="02020603050405020304" pitchFamily="18" charset="0"/>
              </a:rPr>
              <a:t>Computer</a:t>
            </a:r>
            <a:r>
              <a:rPr lang="en-US" sz="2800" dirty="0">
                <a:solidFill>
                  <a:srgbClr val="1F1F1F"/>
                </a:solidFill>
                <a:latin typeface="Times Newroman"/>
                <a:cs typeface="Times New Roman" panose="02020603050405020304" pitchFamily="18" charset="0"/>
              </a:rPr>
              <a:t> aided diagnosis</a:t>
            </a:r>
            <a:r>
              <a:rPr lang="en-US" sz="2800" b="0" i="0" dirty="0">
                <a:solidFill>
                  <a:srgbClr val="1F1F1F"/>
                </a:solidFill>
                <a:effectLst/>
                <a:latin typeface="Times Newroman"/>
                <a:cs typeface="Times New Roman" panose="02020603050405020304" pitchFamily="18" charset="0"/>
              </a:rPr>
              <a:t> (CAD) is a computer-based technology for clinicians to reduce their workload and improve their efficiency. In medical image analysis, CAD helps clinicians with suggestions made by algorithms in tasks of classification, detection and segmentation. Radiologists diagnose various fractures through visual inspection of X-ray radiographs, which is a time-consuming and laborious process. </a:t>
            </a:r>
          </a:p>
          <a:p>
            <a:pPr algn="just" eaLnBrk="1" hangingPunct="1"/>
            <a:endParaRPr lang="en-US" sz="2600" dirty="0">
              <a:solidFill>
                <a:schemeClr val="tx1"/>
              </a:solidFill>
              <a:latin typeface="Times New Roman" panose="02020603050405020304" pitchFamily="18" charset="0"/>
              <a:cs typeface="Times New Roman" panose="02020603050405020304" pitchFamily="18" charset="0"/>
            </a:endParaRPr>
          </a:p>
        </p:txBody>
      </p:sp>
      <p:sp>
        <p:nvSpPr>
          <p:cNvPr id="2248" name="Text Box 200"/>
          <p:cNvSpPr txBox="1">
            <a:spLocks noChangeArrowheads="1"/>
          </p:cNvSpPr>
          <p:nvPr/>
        </p:nvSpPr>
        <p:spPr bwMode="auto">
          <a:xfrm>
            <a:off x="32004000" y="18478143"/>
            <a:ext cx="10969625" cy="3077766"/>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US" sz="3200" dirty="0">
                <a:latin typeface="Times New Roman" panose="02020603050405020304" pitchFamily="18" charset="0"/>
                <a:cs typeface="Times New Roman" panose="02020603050405020304" pitchFamily="18" charset="0"/>
              </a:rPr>
              <a:t>Supervisor Name :</a:t>
            </a:r>
            <a:r>
              <a:rPr lang="fi-FI" sz="3200" dirty="0">
                <a:latin typeface="Times New Roman" panose="02020603050405020304" pitchFamily="18" charset="0"/>
                <a:cs typeface="Times New Roman" panose="02020603050405020304" pitchFamily="18" charset="0"/>
              </a:rPr>
              <a:t>Dr.M.Saravana Karthikeyan M.E.,Ph.D.,</a:t>
            </a:r>
          </a:p>
          <a:p>
            <a:pPr marL="0" indent="0">
              <a:spcAft>
                <a:spcPct val="50000"/>
              </a:spcAft>
            </a:pPr>
            <a:r>
              <a:rPr lang="fi-FI" sz="3200" dirty="0">
                <a:latin typeface="Times New Roman" panose="02020603050405020304" pitchFamily="18" charset="0"/>
                <a:cs typeface="Times New Roman" panose="02020603050405020304" pitchFamily="18" charset="0"/>
              </a:rPr>
              <a:t>ASSISTANT PROFESSOR-SENIOR GRADE</a:t>
            </a:r>
            <a:endParaRPr lang="en-US" sz="3200" dirty="0">
              <a:latin typeface="Times New Roman" panose="02020603050405020304" pitchFamily="18" charset="0"/>
              <a:cs typeface="Times New Roman" panose="02020603050405020304" pitchFamily="18" charset="0"/>
            </a:endParaRPr>
          </a:p>
          <a:p>
            <a:pPr marL="0" indent="0">
              <a:spcAft>
                <a:spcPct val="50000"/>
              </a:spcAft>
            </a:pPr>
            <a:r>
              <a:rPr lang="en-US" sz="3200" dirty="0">
                <a:latin typeface="Times New Roman" panose="02020603050405020304" pitchFamily="18" charset="0"/>
                <a:cs typeface="Times New Roman" panose="02020603050405020304" pitchFamily="18" charset="0"/>
              </a:rPr>
              <a:t>Phone Number:  9443852472</a:t>
            </a:r>
          </a:p>
          <a:p>
            <a:pPr marL="0" indent="0">
              <a:spcAft>
                <a:spcPct val="50000"/>
              </a:spcAft>
            </a:pPr>
            <a:r>
              <a:rPr lang="en-US" sz="3200" err="1">
                <a:latin typeface="Times New Roman" panose="02020603050405020304" pitchFamily="18" charset="0"/>
                <a:cs typeface="Times New Roman" panose="02020603050405020304" pitchFamily="18" charset="0"/>
              </a:rPr>
              <a:t>Email</a:t>
            </a:r>
            <a:r>
              <a:rPr lang="en-US" sz="3200">
                <a:latin typeface="Times New Roman" panose="02020603050405020304" pitchFamily="18" charset="0"/>
                <a:cs typeface="Times New Roman" panose="02020603050405020304" pitchFamily="18" charset="0"/>
              </a:rPr>
              <a:t>:sarvanakarthikeyan@veltech.edu.in</a:t>
            </a:r>
            <a:endParaRPr lang="en-US" sz="3200" dirty="0">
              <a:latin typeface="Times New Roman" panose="02020603050405020304" pitchFamily="18" charset="0"/>
              <a:cs typeface="Times New Roman" panose="02020603050405020304" pitchFamily="18" charset="0"/>
            </a:endParaRPr>
          </a:p>
        </p:txBody>
      </p:sp>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627266"/>
            <a:ext cx="3886200" cy="1769052"/>
          </a:xfrm>
          <a:prstGeom prst="rect">
            <a:avLst/>
          </a:prstGeom>
        </p:spPr>
      </p:pic>
      <p:sp>
        <p:nvSpPr>
          <p:cNvPr id="2" name="AutoShape 2">
            <a:extLst>
              <a:ext uri="{FF2B5EF4-FFF2-40B4-BE49-F238E27FC236}">
                <a16:creationId xmlns:a16="http://schemas.microsoft.com/office/drawing/2014/main" id="{A368130B-DCD5-7B87-70A2-2B2ED989083D}"/>
              </a:ext>
            </a:extLst>
          </p:cNvPr>
          <p:cNvSpPr>
            <a:spLocks noChangeAspect="1" noChangeArrowheads="1"/>
          </p:cNvSpPr>
          <p:nvPr/>
        </p:nvSpPr>
        <p:spPr bwMode="auto">
          <a:xfrm>
            <a:off x="21793199" y="10820399"/>
            <a:ext cx="3916059" cy="3916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7147D747-187B-592F-EB52-8A0461615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631" y="389714"/>
            <a:ext cx="1946278" cy="160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203A6B1-887D-AC21-7889-31016FFD9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48" y="2075039"/>
            <a:ext cx="2076952" cy="132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D2CB3904-0332-E0FB-E1D4-931F26A64D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68241" y="9307196"/>
            <a:ext cx="10969625" cy="5429262"/>
          </a:xfrm>
          <a:prstGeom prst="rect">
            <a:avLst/>
          </a:prstGeom>
        </p:spPr>
      </p:pic>
      <p:sp>
        <p:nvSpPr>
          <p:cNvPr id="10" name="TextBox 9">
            <a:extLst>
              <a:ext uri="{FF2B5EF4-FFF2-40B4-BE49-F238E27FC236}">
                <a16:creationId xmlns:a16="http://schemas.microsoft.com/office/drawing/2014/main" id="{04B0157A-933C-8805-8A0B-0D9770F98FD1}"/>
              </a:ext>
            </a:extLst>
          </p:cNvPr>
          <p:cNvSpPr txBox="1"/>
          <p:nvPr/>
        </p:nvSpPr>
        <p:spPr>
          <a:xfrm>
            <a:off x="21610320" y="15041258"/>
            <a:ext cx="9250680" cy="461665"/>
          </a:xfrm>
          <a:prstGeom prst="rect">
            <a:avLst/>
          </a:prstGeom>
          <a:noFill/>
        </p:spPr>
        <p:txBody>
          <a:bodyPr wrap="square" rtlCol="0">
            <a:spAutoFit/>
          </a:bodyPr>
          <a:lstStyle/>
          <a:p>
            <a:r>
              <a:rPr lang="en-US" dirty="0"/>
              <a:t>Fig-1 upload the x-ray analysis image</a:t>
            </a:r>
          </a:p>
        </p:txBody>
      </p:sp>
      <p:pic>
        <p:nvPicPr>
          <p:cNvPr id="13" name="Picture 12">
            <a:extLst>
              <a:ext uri="{FF2B5EF4-FFF2-40B4-BE49-F238E27FC236}">
                <a16:creationId xmlns:a16="http://schemas.microsoft.com/office/drawing/2014/main" id="{FECD62EB-3E3D-0D03-D6EB-C770D042F0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68241" y="15502924"/>
            <a:ext cx="11378560" cy="4930884"/>
          </a:xfrm>
          <a:prstGeom prst="rect">
            <a:avLst/>
          </a:prstGeom>
        </p:spPr>
      </p:pic>
      <p:sp>
        <p:nvSpPr>
          <p:cNvPr id="4" name="TextBox 3">
            <a:extLst>
              <a:ext uri="{FF2B5EF4-FFF2-40B4-BE49-F238E27FC236}">
                <a16:creationId xmlns:a16="http://schemas.microsoft.com/office/drawing/2014/main" id="{7DB32AAB-22F5-418F-3F74-A96C456E320D}"/>
              </a:ext>
            </a:extLst>
          </p:cNvPr>
          <p:cNvSpPr txBox="1"/>
          <p:nvPr/>
        </p:nvSpPr>
        <p:spPr>
          <a:xfrm>
            <a:off x="23241000" y="21164728"/>
            <a:ext cx="4176989" cy="461665"/>
          </a:xfrm>
          <a:prstGeom prst="rect">
            <a:avLst/>
          </a:prstGeom>
          <a:noFill/>
        </p:spPr>
        <p:txBody>
          <a:bodyPr wrap="square" rtlCol="0">
            <a:spAutoFit/>
          </a:bodyPr>
          <a:lstStyle/>
          <a:p>
            <a:r>
              <a:rPr lang="en-US" dirty="0"/>
              <a:t>Fig-2 predicted output</a:t>
            </a:r>
          </a:p>
        </p:txBody>
      </p:sp>
      <p:sp>
        <p:nvSpPr>
          <p:cNvPr id="7" name="TextBox 6">
            <a:extLst>
              <a:ext uri="{FF2B5EF4-FFF2-40B4-BE49-F238E27FC236}">
                <a16:creationId xmlns:a16="http://schemas.microsoft.com/office/drawing/2014/main" id="{37C5EB9B-DD2C-711F-AAC6-46C236AF020F}"/>
              </a:ext>
            </a:extLst>
          </p:cNvPr>
          <p:cNvSpPr txBox="1"/>
          <p:nvPr/>
        </p:nvSpPr>
        <p:spPr>
          <a:xfrm>
            <a:off x="685800" y="4847926"/>
            <a:ext cx="5943600" cy="8586966"/>
          </a:xfrm>
          <a:prstGeom prst="rect">
            <a:avLst/>
          </a:prstGeom>
          <a:noFill/>
        </p:spPr>
        <p:txBody>
          <a:bodyPr wrap="square">
            <a:spAutoFit/>
          </a:bodyPr>
          <a:lstStyle/>
          <a:p>
            <a:pPr marL="342900" indent="-342900" algn="just">
              <a:buFont typeface="Arial" panose="020B0604020202020204" pitchFamily="34" charset="0"/>
              <a:buChar char="•"/>
            </a:pPr>
            <a:r>
              <a:rPr lang="en-IN" dirty="0">
                <a:solidFill>
                  <a:schemeClr val="bg1"/>
                </a:solidFill>
              </a:rPr>
              <a:t>The majority of bones that have fractured in humans are hand bones. As we use our hands widely, they need early and accurate detection to be diagnosed. Fractures in the hands are most frequently brought on by blunt force trauma, sports injuries, and bone fragility. Getting an X-ray of the affected area of the bone and then discussing the results with a medical practitioner or radiologist is the standard procedure for determining whether or not a fracture exists in the bone. The majority of medical professionals and radiologists use X-rays to diagnose hand fractures; however, in some instances, they might miss small or hairline fractures. Additionally, it might be difﬁcult to ﬁnd a good radiologist who can detect the fracture properly and in time, because a delay in diagnosis can cause the injury to be more severe, and the bone might not be recovered properly</a:t>
            </a:r>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2138</TotalTime>
  <Words>924</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Söhne</vt:lpstr>
      <vt:lpstr>Times New Roman</vt:lpstr>
      <vt:lpstr>Times Newroman</vt:lpstr>
      <vt:lpstr>Verdana</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YASWANTH KUMAR REDDY BOJJA</cp:lastModifiedBy>
  <cp:revision>72</cp:revision>
  <dcterms:created xsi:type="dcterms:W3CDTF">2008-05-03T03:01:56Z</dcterms:created>
  <dcterms:modified xsi:type="dcterms:W3CDTF">2024-05-05T15:13:49Z</dcterms:modified>
</cp:coreProperties>
</file>