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0" r:id="rId1"/>
  </p:sldMasterIdLst>
  <p:notesMasterIdLst>
    <p:notesMasterId r:id="rId11"/>
  </p:notesMasterIdLst>
  <p:handoutMasterIdLst>
    <p:handoutMasterId r:id="rId12"/>
  </p:handoutMasterIdLst>
  <p:sldIdLst>
    <p:sldId id="287" r:id="rId2"/>
    <p:sldId id="319" r:id="rId3"/>
    <p:sldId id="320" r:id="rId4"/>
    <p:sldId id="323" r:id="rId5"/>
    <p:sldId id="321" r:id="rId6"/>
    <p:sldId id="324" r:id="rId7"/>
    <p:sldId id="322" r:id="rId8"/>
    <p:sldId id="318" r:id="rId9"/>
    <p:sldId id="294" r:id="rId10"/>
  </p:sldIdLst>
  <p:sldSz cx="18288000" cy="10287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0AF3C8-BE9E-4019-8D91-066F455BCB7D}" v="1" dt="2024-05-05T17:41:59.7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snapToGrid="0">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2" d="100"/>
          <a:sy n="62"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WANTH KUMAR REDDY BOJJA" userId="8889b55893daac43" providerId="LiveId" clId="{CC0AF3C8-BE9E-4019-8D91-066F455BCB7D}"/>
    <pc:docChg chg="custSel modSld">
      <pc:chgData name="YASWANTH KUMAR REDDY BOJJA" userId="8889b55893daac43" providerId="LiveId" clId="{CC0AF3C8-BE9E-4019-8D91-066F455BCB7D}" dt="2024-05-05T17:49:10.822" v="42" actId="20577"/>
      <pc:docMkLst>
        <pc:docMk/>
      </pc:docMkLst>
      <pc:sldChg chg="addSp delSp modSp mod">
        <pc:chgData name="YASWANTH KUMAR REDDY BOJJA" userId="8889b55893daac43" providerId="LiveId" clId="{CC0AF3C8-BE9E-4019-8D91-066F455BCB7D}" dt="2024-05-05T17:49:10.822" v="42" actId="20577"/>
        <pc:sldMkLst>
          <pc:docMk/>
          <pc:sldMk cId="0" sldId="287"/>
        </pc:sldMkLst>
        <pc:spChg chg="del">
          <ac:chgData name="YASWANTH KUMAR REDDY BOJJA" userId="8889b55893daac43" providerId="LiveId" clId="{CC0AF3C8-BE9E-4019-8D91-066F455BCB7D}" dt="2024-05-05T17:41:58.619" v="0" actId="478"/>
          <ac:spMkLst>
            <pc:docMk/>
            <pc:sldMk cId="0" sldId="287"/>
            <ac:spMk id="7" creationId="{CBE4C929-C118-9C3B-1F1E-09821CEB1996}"/>
          </ac:spMkLst>
        </pc:spChg>
        <pc:spChg chg="add mod">
          <ac:chgData name="YASWANTH KUMAR REDDY BOJJA" userId="8889b55893daac43" providerId="LiveId" clId="{CC0AF3C8-BE9E-4019-8D91-066F455BCB7D}" dt="2024-05-05T17:49:10.822" v="42" actId="20577"/>
          <ac:spMkLst>
            <pc:docMk/>
            <pc:sldMk cId="0" sldId="287"/>
            <ac:spMk id="8" creationId="{F9F67E68-B094-EB25-29F9-C403980CB33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FA86EE7-89B6-FEE2-F11A-B1C827A6F2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76B784-4FB6-471C-91EA-1AAA7047F172}" type="slidenum">
              <a:rPr lang="en-IN" smtClean="0"/>
              <a:pPr/>
              <a:t>‹#›</a:t>
            </a:fld>
            <a:endParaRPr lang="en-IN"/>
          </a:p>
        </p:txBody>
      </p:sp>
      <p:sp>
        <p:nvSpPr>
          <p:cNvPr id="9" name="Header Placeholder 8">
            <a:extLst>
              <a:ext uri="{FF2B5EF4-FFF2-40B4-BE49-F238E27FC236}">
                <a16:creationId xmlns:a16="http://schemas.microsoft.com/office/drawing/2014/main" id="{B6AE105E-16BB-A797-0565-5E95A0F7C5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err="1"/>
              <a:t>xvs</a:t>
            </a:r>
            <a:endParaRPr lang="en-IN" dirty="0"/>
          </a:p>
        </p:txBody>
      </p:sp>
      <p:sp>
        <p:nvSpPr>
          <p:cNvPr id="12" name="Date Placeholder 11">
            <a:extLst>
              <a:ext uri="{FF2B5EF4-FFF2-40B4-BE49-F238E27FC236}">
                <a16:creationId xmlns:a16="http://schemas.microsoft.com/office/drawing/2014/main" id="{F4D49AAD-8FE3-8291-6D10-5C0BCFBE0E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F12033-2EDF-405D-A660-8698D41E1567}" type="datetime1">
              <a:rPr lang="en-US" smtClean="0"/>
              <a:pPr/>
              <a:t>5/5/2024</a:t>
            </a:fld>
            <a:endParaRPr lang="en-IN"/>
          </a:p>
        </p:txBody>
      </p:sp>
      <p:sp>
        <p:nvSpPr>
          <p:cNvPr id="14" name="Footer Placeholder 13">
            <a:extLst>
              <a:ext uri="{FF2B5EF4-FFF2-40B4-BE49-F238E27FC236}">
                <a16:creationId xmlns:a16="http://schemas.microsoft.com/office/drawing/2014/main" id="{23FBE854-ECCB-3414-A781-B2D310C20D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SAD</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1138428"/>
            <a:ext cx="15087600" cy="5349240"/>
          </a:xfrm>
        </p:spPr>
        <p:txBody>
          <a:bodyPr anchor="b">
            <a:normAutofit/>
          </a:bodyPr>
          <a:lstStyle>
            <a:lvl1pPr algn="l">
              <a:lnSpc>
                <a:spcPct val="85000"/>
              </a:lnSpc>
              <a:defRPr sz="12000" spc="-7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650077" y="6683430"/>
            <a:ext cx="15087600" cy="1714500"/>
          </a:xfrm>
        </p:spPr>
        <p:txBody>
          <a:bodyPr lIns="91440" rIns="91440">
            <a:normAutofit/>
          </a:bodyPr>
          <a:lstStyle>
            <a:lvl1pPr marL="0" indent="0" algn="l">
              <a:buNone/>
              <a:defRPr sz="3600" cap="all" spc="300" baseline="0">
                <a:solidFill>
                  <a:schemeClr val="tx2"/>
                </a:solidFill>
                <a:latin typeface="+mj-lt"/>
              </a:defRPr>
            </a:lvl1pPr>
            <a:lvl2pPr marL="685800" indent="0" algn="ctr">
              <a:buNone/>
              <a:defRPr sz="3600"/>
            </a:lvl2pPr>
            <a:lvl3pPr marL="1371600" indent="0" algn="ctr">
              <a:buNone/>
              <a:defRPr sz="36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2A4A78-AB98-4C27-A03B-1FDB5F943EB5}" type="datetime4">
              <a:rPr lang="en-US" smtClean="0"/>
              <a:pPr/>
              <a:t>May 5,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88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3E0C0-228A-4082-81D2-A22D1B3A4D51}" type="datetime4">
              <a:rPr lang="en-US" smtClean="0"/>
              <a:pPr/>
              <a:t>May 5,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93405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3087350" y="622168"/>
            <a:ext cx="3943350" cy="86361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622167"/>
            <a:ext cx="11601450" cy="8636133"/>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38729-B38B-4E7B-A4F9-C7D61D129B30}" type="datetime4">
              <a:rPr lang="en-US" smtClean="0"/>
              <a:pPr/>
              <a:t>May 5,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794050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D00544-B2CB-480A-8E68-8A818093FCE5}" type="datetime4">
              <a:rPr lang="en-US" smtClean="0"/>
              <a:pPr/>
              <a:t>May 5,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337648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1138428"/>
            <a:ext cx="15087600" cy="5349240"/>
          </a:xfrm>
        </p:spPr>
        <p:txBody>
          <a:bodyPr anchor="b" anchorCtr="0">
            <a:normAutofit/>
          </a:bodyPr>
          <a:lstStyle>
            <a:lvl1pPr>
              <a:lnSpc>
                <a:spcPct val="85000"/>
              </a:lnSpc>
              <a:defRPr sz="1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45920" y="6679692"/>
            <a:ext cx="15087600" cy="1714500"/>
          </a:xfrm>
        </p:spPr>
        <p:txBody>
          <a:bodyPr lIns="91440" rIns="91440" anchor="t" anchorCtr="0">
            <a:normAutofit/>
          </a:bodyPr>
          <a:lstStyle>
            <a:lvl1pPr marL="0" indent="0">
              <a:buNone/>
              <a:defRPr sz="3600" cap="all" spc="300" baseline="0">
                <a:solidFill>
                  <a:schemeClr val="tx2"/>
                </a:solidFill>
                <a:latin typeface="+mj-lt"/>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21569-787D-4B28-BF58-C15BD049FF4C}" type="datetime4">
              <a:rPr lang="en-US" smtClean="0"/>
              <a:pPr/>
              <a:t>May 5,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69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645919" y="2768601"/>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26880" y="2768603"/>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689255-858F-4E3D-94A1-E1E39F87E4E8}" type="datetime4">
              <a:rPr lang="en-US" smtClean="0"/>
              <a:pPr/>
              <a:t>May 5,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17254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592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4592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2688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2688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F56071E2-7C69-E08A-1AFE-2E7A0032A58B}"/>
              </a:ext>
            </a:extLst>
          </p:cNvPr>
          <p:cNvSpPr>
            <a:spLocks noGrp="1"/>
          </p:cNvSpPr>
          <p:nvPr>
            <p:ph type="dt" sz="half" idx="10"/>
          </p:nvPr>
        </p:nvSpPr>
        <p:spPr/>
        <p:txBody>
          <a:bodyPr/>
          <a:lstStyle/>
          <a:p>
            <a:fld id="{A81B212C-96E6-4A1C-BD8B-5A9E1F64C4D6}" type="datetime4">
              <a:rPr lang="en-US" smtClean="0"/>
              <a:pPr/>
              <a:t>May 5, 2024</a:t>
            </a:fld>
            <a:endParaRPr lang="en-US"/>
          </a:p>
        </p:txBody>
      </p:sp>
      <p:sp>
        <p:nvSpPr>
          <p:cNvPr id="11" name="Footer Placeholder 10">
            <a:extLst>
              <a:ext uri="{FF2B5EF4-FFF2-40B4-BE49-F238E27FC236}">
                <a16:creationId xmlns:a16="http://schemas.microsoft.com/office/drawing/2014/main" id="{B66C106E-F7C0-F15E-EEAE-7574BABE5A8F}"/>
              </a:ext>
            </a:extLst>
          </p:cNvPr>
          <p:cNvSpPr>
            <a:spLocks noGrp="1"/>
          </p:cNvSpPr>
          <p:nvPr>
            <p:ph type="ftr" sz="quarter" idx="11"/>
          </p:nvPr>
        </p:nvSpPr>
        <p:spPr/>
        <p:txBody>
          <a:bodyPr/>
          <a:lstStyle/>
          <a:p>
            <a:r>
              <a:rPr lang="en-IN"/>
              <a:t>DEPARTMENT OF COMPUTER SCIENCE &amp; ENGINEERING   / PROJECT TITLE</a:t>
            </a:r>
          </a:p>
        </p:txBody>
      </p:sp>
      <p:sp>
        <p:nvSpPr>
          <p:cNvPr id="12" name="Slide Number Placeholder 11">
            <a:extLst>
              <a:ext uri="{FF2B5EF4-FFF2-40B4-BE49-F238E27FC236}">
                <a16:creationId xmlns:a16="http://schemas.microsoft.com/office/drawing/2014/main" id="{8A0CD58A-C169-060C-DAE9-BEFB15E63BE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467317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E3FEEA-94A0-4780-8034-6B4F50182C72}" type="datetime4">
              <a:rPr lang="en-US" smtClean="0"/>
              <a:pPr/>
              <a:t>May 5, 2024</a:t>
            </a:fld>
            <a:endParaRPr lang="en-US"/>
          </a:p>
        </p:txBody>
      </p:sp>
      <p:sp>
        <p:nvSpPr>
          <p:cNvPr id="4" name="Footer Placeholder 3"/>
          <p:cNvSpPr>
            <a:spLocks noGrp="1"/>
          </p:cNvSpPr>
          <p:nvPr>
            <p:ph type="ftr" sz="quarter" idx="11"/>
          </p:nvPr>
        </p:nvSpPr>
        <p:spPr/>
        <p:txBody>
          <a:bodyPr/>
          <a:lstStyle/>
          <a:p>
            <a:r>
              <a:rPr lang="en-IN"/>
              <a:t>DEPARTMENT OF COMPUTER SCIENCE &amp; ENGINEERING   / PROJECT TITLE</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074179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4"/>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F6CA7D8D-414D-3E98-2A4E-41E1C7826D6F}"/>
              </a:ext>
            </a:extLst>
          </p:cNvPr>
          <p:cNvSpPr>
            <a:spLocks noGrp="1"/>
          </p:cNvSpPr>
          <p:nvPr>
            <p:ph type="dt" sz="half" idx="10"/>
          </p:nvPr>
        </p:nvSpPr>
        <p:spPr/>
        <p:txBody>
          <a:bodyPr/>
          <a:lstStyle/>
          <a:p>
            <a:fld id="{84B1D917-16EA-4D69-8845-9832B0C2F6AA}" type="datetime4">
              <a:rPr lang="en-US" smtClean="0"/>
              <a:pPr/>
              <a:t>May 5, 2024</a:t>
            </a:fld>
            <a:endParaRPr lang="en-US"/>
          </a:p>
        </p:txBody>
      </p:sp>
      <p:sp>
        <p:nvSpPr>
          <p:cNvPr id="3" name="Footer Placeholder 2">
            <a:extLst>
              <a:ext uri="{FF2B5EF4-FFF2-40B4-BE49-F238E27FC236}">
                <a16:creationId xmlns:a16="http://schemas.microsoft.com/office/drawing/2014/main" id="{16911686-75FC-885E-9B6C-C71102A6083A}"/>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id="{602F1127-9E64-DE43-F6A4-F7AD9B59A69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936066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5" y="0"/>
            <a:ext cx="6076187"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60107" y="0"/>
            <a:ext cx="96012"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891538"/>
            <a:ext cx="4800600" cy="3429000"/>
          </a:xfrm>
        </p:spPr>
        <p:txBody>
          <a:bodyPr anchor="b">
            <a:normAutofit/>
          </a:bodyPr>
          <a:lstStyle>
            <a:lvl1pPr>
              <a:defRPr sz="5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200900" y="1097280"/>
            <a:ext cx="9738360" cy="788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4389120"/>
            <a:ext cx="4800600" cy="5068686"/>
          </a:xfrm>
        </p:spPr>
        <p:txBody>
          <a:bodyPr lIns="91440" rIns="91440">
            <a:normAutofit/>
          </a:bodyPr>
          <a:lstStyle>
            <a:lvl1pPr marL="0" indent="0">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a:xfrm>
            <a:off x="698268" y="9689678"/>
            <a:ext cx="3927765" cy="547688"/>
          </a:xfrm>
        </p:spPr>
        <p:txBody>
          <a:bodyPr/>
          <a:lstStyle>
            <a:lvl1pPr algn="l">
              <a:defRPr/>
            </a:lvl1pPr>
          </a:lstStyle>
          <a:p>
            <a:fld id="{5A61ED53-1557-48CE-8123-0F97BD6F5650}" type="datetime4">
              <a:rPr lang="en-US" smtClean="0"/>
              <a:pPr/>
              <a:t>May 5, 2024</a:t>
            </a:fld>
            <a:endParaRPr lang="en-US"/>
          </a:p>
        </p:txBody>
      </p:sp>
      <p:sp>
        <p:nvSpPr>
          <p:cNvPr id="6" name="Footer Placeholder 5"/>
          <p:cNvSpPr>
            <a:spLocks noGrp="1"/>
          </p:cNvSpPr>
          <p:nvPr>
            <p:ph type="ftr" sz="quarter" idx="11"/>
          </p:nvPr>
        </p:nvSpPr>
        <p:spPr>
          <a:xfrm>
            <a:off x="7200900" y="9689678"/>
            <a:ext cx="6972300" cy="547688"/>
          </a:xfrm>
        </p:spPr>
        <p:txBody>
          <a:bodyPr/>
          <a:lstStyle>
            <a:lvl1pPr algn="l">
              <a:defRPr>
                <a:solidFill>
                  <a:schemeClr val="tx2"/>
                </a:solidFill>
              </a:defRPr>
            </a:lvl1p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849128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7429500"/>
            <a:ext cx="18283238" cy="285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737261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7612380"/>
            <a:ext cx="15169896" cy="1234440"/>
          </a:xfrm>
        </p:spPr>
        <p:txBody>
          <a:bodyPr lIns="91440" tIns="0" rIns="91440" bIns="0" anchor="b">
            <a:noAutofit/>
          </a:bodyPr>
          <a:lstStyle>
            <a:lvl1pPr>
              <a:defRPr sz="5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3" y="0"/>
            <a:ext cx="18287978" cy="7372614"/>
          </a:xfrm>
          <a:blipFill>
            <a:blip r:embed="rId2"/>
            <a:stretch>
              <a:fillRect/>
            </a:stretch>
          </a:blipFill>
        </p:spPr>
        <p:txBody>
          <a:bodyPr lIns="457200" tIns="457200" anchor="t"/>
          <a:lstStyle>
            <a:lvl1pPr marL="0" indent="0">
              <a:buNone/>
              <a:defRPr sz="4800">
                <a:solidFill>
                  <a:schemeClr val="bg1"/>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45920" y="8860535"/>
            <a:ext cx="15169896" cy="891540"/>
          </a:xfrm>
        </p:spPr>
        <p:txBody>
          <a:bodyPr lIns="91440" tIns="0" rIns="91440" bIns="0">
            <a:normAutofit/>
          </a:bodyPr>
          <a:lstStyle>
            <a:lvl1pPr marL="0" indent="0">
              <a:spcBef>
                <a:spcPts val="0"/>
              </a:spcBef>
              <a:spcAft>
                <a:spcPts val="900"/>
              </a:spcAft>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66FC48DB-39AD-497D-8330-7463C2179DE1}" type="datetime4">
              <a:rPr lang="en-US" smtClean="0"/>
              <a:pPr/>
              <a:t>May 5,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435646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9601200"/>
            <a:ext cx="18288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9501474"/>
            <a:ext cx="18288002" cy="98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45920" y="429905"/>
            <a:ext cx="15087600" cy="217613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645920" y="2768601"/>
            <a:ext cx="15087600" cy="603504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45921" y="9689678"/>
            <a:ext cx="3708407" cy="547688"/>
          </a:xfrm>
          <a:prstGeom prst="rect">
            <a:avLst/>
          </a:prstGeom>
        </p:spPr>
        <p:txBody>
          <a:bodyPr vert="horz" lIns="91440" tIns="45720" rIns="91440" bIns="45720" rtlCol="0" anchor="ctr"/>
          <a:lstStyle>
            <a:lvl1pPr algn="l">
              <a:defRPr sz="1350">
                <a:solidFill>
                  <a:srgbClr val="FFFFFF"/>
                </a:solidFill>
              </a:defRPr>
            </a:lvl1pPr>
          </a:lstStyle>
          <a:p>
            <a:fld id="{04A8CDA6-3F51-4CAD-8EC3-2E80C1A81474}" type="datetime4">
              <a:rPr lang="en-US" smtClean="0"/>
              <a:pPr/>
              <a:t>May 5, 2024</a:t>
            </a:fld>
            <a:endParaRPr lang="en-US"/>
          </a:p>
        </p:txBody>
      </p:sp>
      <p:sp>
        <p:nvSpPr>
          <p:cNvPr id="5" name="Footer Placeholder 4"/>
          <p:cNvSpPr>
            <a:spLocks noGrp="1"/>
          </p:cNvSpPr>
          <p:nvPr>
            <p:ph type="ftr" sz="quarter" idx="3"/>
          </p:nvPr>
        </p:nvSpPr>
        <p:spPr>
          <a:xfrm>
            <a:off x="5529278" y="9689678"/>
            <a:ext cx="7234206" cy="547688"/>
          </a:xfrm>
          <a:prstGeom prst="rect">
            <a:avLst/>
          </a:prstGeom>
        </p:spPr>
        <p:txBody>
          <a:bodyPr vert="horz" lIns="91440" tIns="45720" rIns="91440" bIns="45720" rtlCol="0" anchor="ctr"/>
          <a:lstStyle>
            <a:lvl1pPr algn="ctr">
              <a:defRPr sz="1350" cap="all" baseline="0">
                <a:solidFill>
                  <a:srgbClr val="FFFFFF"/>
                </a:solidFill>
              </a:defRPr>
            </a:lvl1pPr>
          </a:lstStyle>
          <a:p>
            <a:r>
              <a:rPr lang="en-IN"/>
              <a:t>DEPARTMENT OF COMPUTER SCIENCE &amp; ENGINEERING   / PROJECT TITLE</a:t>
            </a:r>
          </a:p>
        </p:txBody>
      </p:sp>
      <p:sp>
        <p:nvSpPr>
          <p:cNvPr id="6" name="Slide Number Placeholder 5"/>
          <p:cNvSpPr>
            <a:spLocks noGrp="1"/>
          </p:cNvSpPr>
          <p:nvPr>
            <p:ph type="sldNum" sz="quarter" idx="4"/>
          </p:nvPr>
        </p:nvSpPr>
        <p:spPr>
          <a:xfrm>
            <a:off x="14850688" y="9689678"/>
            <a:ext cx="1968038" cy="547688"/>
          </a:xfrm>
          <a:prstGeom prst="rect">
            <a:avLst/>
          </a:prstGeom>
        </p:spPr>
        <p:txBody>
          <a:bodyPr vert="horz" lIns="91440" tIns="45720" rIns="91440" bIns="45720" rtlCol="0" anchor="ctr"/>
          <a:lstStyle>
            <a:lvl1pPr algn="r">
              <a:defRPr sz="1575">
                <a:solidFill>
                  <a:srgbClr val="FFFFFF"/>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10" name="Straight Connector 9"/>
          <p:cNvCxnSpPr/>
          <p:nvPr/>
        </p:nvCxnSpPr>
        <p:spPr>
          <a:xfrm>
            <a:off x="1790298" y="2606768"/>
            <a:ext cx="149504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25671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Calibri" panose="020F0502020204030204" pitchFamily="34" charset="0"/>
        <a:buChar char=" "/>
        <a:defRPr sz="3000" kern="1200">
          <a:solidFill>
            <a:schemeClr val="tx1">
              <a:lumMod val="75000"/>
              <a:lumOff val="25000"/>
            </a:schemeClr>
          </a:solidFill>
          <a:latin typeface="+mn-lt"/>
          <a:ea typeface="+mn-ea"/>
          <a:cs typeface="+mn-cs"/>
        </a:defRPr>
      </a:lvl1pPr>
      <a:lvl2pPr marL="576072" indent="-274320" algn="l" defTabSz="1371600" rtl="0" eaLnBrk="1" latinLnBrk="0" hangingPunct="1">
        <a:lnSpc>
          <a:spcPct val="90000"/>
        </a:lnSpc>
        <a:spcBef>
          <a:spcPts val="300"/>
        </a:spcBef>
        <a:spcAft>
          <a:spcPts val="600"/>
        </a:spcAft>
        <a:buClr>
          <a:schemeClr val="accent1"/>
        </a:buClr>
        <a:buFont typeface="Calibri" pitchFamily="34" charset="0"/>
        <a:buChar char="◦"/>
        <a:defRPr sz="2700" kern="1200">
          <a:solidFill>
            <a:schemeClr val="tx1">
              <a:lumMod val="75000"/>
              <a:lumOff val="25000"/>
            </a:schemeClr>
          </a:solidFill>
          <a:latin typeface="+mn-lt"/>
          <a:ea typeface="+mn-ea"/>
          <a:cs typeface="+mn-cs"/>
        </a:defRPr>
      </a:lvl2pPr>
      <a:lvl3pPr marL="85039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3pPr>
      <a:lvl4pPr marL="112471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4pPr>
      <a:lvl5pPr marL="139903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5pPr>
      <a:lvl6pPr marL="16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6pPr>
      <a:lvl7pPr marL="19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7pPr>
      <a:lvl8pPr marL="22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8pPr>
      <a:lvl9pPr marL="25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3" descr="C:\Users\Sharad\Desktop\download veltech.png"/>
          <p:cNvPicPr>
            <a:picLocks noChangeAspect="1" noChangeArrowheads="1"/>
          </p:cNvPicPr>
          <p:nvPr/>
        </p:nvPicPr>
        <p:blipFill>
          <a:blip r:embed="rId3"/>
          <a:srcRect/>
          <a:stretch>
            <a:fillRect/>
          </a:stretch>
        </p:blipFill>
        <p:spPr bwMode="auto">
          <a:xfrm>
            <a:off x="6826102" y="0"/>
            <a:ext cx="4295554" cy="1438275"/>
          </a:xfrm>
          <a:prstGeom prst="rect">
            <a:avLst/>
          </a:prstGeom>
          <a:noFill/>
        </p:spPr>
      </p:pic>
      <p:sp>
        <p:nvSpPr>
          <p:cNvPr id="22" name="Rectangle 21"/>
          <p:cNvSpPr/>
          <p:nvPr/>
        </p:nvSpPr>
        <p:spPr>
          <a:xfrm>
            <a:off x="602672" y="2009983"/>
            <a:ext cx="17415164" cy="3191836"/>
          </a:xfrm>
          <a:prstGeom prst="rect">
            <a:avLst/>
          </a:prstGeom>
        </p:spPr>
        <p:txBody>
          <a:bodyPr wrap="square">
            <a:spAutoFit/>
          </a:bodyPr>
          <a:lstStyle/>
          <a:p>
            <a:pPr marL="12065" marR="5080" algn="ctr">
              <a:lnSpc>
                <a:spcPct val="101600"/>
              </a:lnSpc>
              <a:spcBef>
                <a:spcPts val="70"/>
              </a:spcBef>
            </a:pPr>
            <a:r>
              <a:rPr lang="en-IN" sz="2000" b="1" spc="-25" dirty="0">
                <a:latin typeface="Times New Roman" pitchFamily="18" charset="0"/>
                <a:cs typeface="Times New Roman" pitchFamily="18" charset="0"/>
              </a:rPr>
              <a:t>DEPARTMENT </a:t>
            </a:r>
            <a:r>
              <a:rPr lang="en-IN" sz="2000" b="1" spc="-5" dirty="0">
                <a:latin typeface="Times New Roman" pitchFamily="18" charset="0"/>
                <a:cs typeface="Times New Roman" pitchFamily="18" charset="0"/>
              </a:rPr>
              <a:t>OF COMPUTER SCIENCE</a:t>
            </a:r>
            <a:r>
              <a:rPr lang="en-IN" sz="2000" b="1" spc="-125" dirty="0">
                <a:latin typeface="Times New Roman" pitchFamily="18" charset="0"/>
                <a:cs typeface="Times New Roman" pitchFamily="18" charset="0"/>
              </a:rPr>
              <a:t> </a:t>
            </a:r>
            <a:r>
              <a:rPr lang="en-IN" sz="2000" b="1" dirty="0">
                <a:latin typeface="Times New Roman" pitchFamily="18" charset="0"/>
                <a:cs typeface="Times New Roman" pitchFamily="18" charset="0"/>
              </a:rPr>
              <a:t>&amp;  </a:t>
            </a:r>
            <a:r>
              <a:rPr lang="en-IN" sz="2000" b="1" spc="-5" dirty="0">
                <a:latin typeface="Times New Roman" pitchFamily="18" charset="0"/>
                <a:cs typeface="Times New Roman" pitchFamily="18" charset="0"/>
              </a:rPr>
              <a:t>ENGINEERING </a:t>
            </a:r>
          </a:p>
          <a:p>
            <a:pPr marL="12065" marR="5080" algn="ctr">
              <a:lnSpc>
                <a:spcPct val="101600"/>
              </a:lnSpc>
              <a:spcBef>
                <a:spcPts val="70"/>
              </a:spcBef>
            </a:pPr>
            <a:r>
              <a:rPr lang="en-IN" sz="2000" b="1" spc="-5" dirty="0">
                <a:latin typeface="Times New Roman" pitchFamily="18" charset="0"/>
                <a:cs typeface="Times New Roman" pitchFamily="18" charset="0"/>
              </a:rPr>
              <a:t>SCHOOL OF COMPUTING  </a:t>
            </a:r>
          </a:p>
          <a:p>
            <a:pPr marL="12065" marR="5080" algn="ctr">
              <a:lnSpc>
                <a:spcPct val="101600"/>
              </a:lnSpc>
              <a:spcBef>
                <a:spcPts val="70"/>
              </a:spcBef>
            </a:pPr>
            <a:r>
              <a:rPr lang="en-IN" sz="2000" b="1" dirty="0">
                <a:latin typeface="Times New Roman" pitchFamily="18" charset="0"/>
                <a:cs typeface="Times New Roman" pitchFamily="18" charset="0"/>
              </a:rPr>
              <a:t>10214CS602 </a:t>
            </a:r>
            <a:r>
              <a:rPr lang="en-IN" sz="2000" b="1" spc="-5" dirty="0">
                <a:latin typeface="Times New Roman" pitchFamily="18" charset="0"/>
                <a:cs typeface="Times New Roman" pitchFamily="18" charset="0"/>
              </a:rPr>
              <a:t>MINOR PROJECT -2 INDUSTRY PROJECTS</a:t>
            </a:r>
          </a:p>
          <a:p>
            <a:pPr marL="12065" marR="5080" algn="ctr">
              <a:lnSpc>
                <a:spcPct val="101600"/>
              </a:lnSpc>
              <a:spcBef>
                <a:spcPts val="70"/>
              </a:spcBef>
            </a:pPr>
            <a:r>
              <a:rPr lang="en-IN" sz="2000" b="1" spc="-5" dirty="0">
                <a:latin typeface="Times New Roman" pitchFamily="18" charset="0"/>
                <a:cs typeface="Times New Roman" pitchFamily="18" charset="0"/>
              </a:rPr>
              <a:t>WINTER SEMESTER(2023-2024)  </a:t>
            </a:r>
          </a:p>
          <a:p>
            <a:pPr marL="12065" marR="5080" algn="ctr">
              <a:lnSpc>
                <a:spcPct val="101600"/>
              </a:lnSpc>
              <a:spcBef>
                <a:spcPts val="70"/>
              </a:spcBef>
            </a:pPr>
            <a:r>
              <a:rPr lang="en-IN" sz="2400" b="1" spc="-5" dirty="0">
                <a:latin typeface="Times New Roman" pitchFamily="18" charset="0"/>
                <a:cs typeface="Times New Roman" pitchFamily="18" charset="0"/>
              </a:rPr>
              <a:t>INITIAL REVIEW</a:t>
            </a:r>
            <a:endParaRPr lang="en-IN" sz="2400" b="1" dirty="0">
              <a:latin typeface="Times New Roman" pitchFamily="18" charset="0"/>
              <a:cs typeface="Times New Roman" pitchFamily="18" charset="0"/>
            </a:endParaRPr>
          </a:p>
          <a:p>
            <a:pPr marL="758190"/>
            <a:r>
              <a:rPr lang="en-IN" sz="2000" b="1" dirty="0">
                <a:latin typeface="Times New Roman" pitchFamily="18" charset="0"/>
                <a:cs typeface="Times New Roman" pitchFamily="18" charset="0"/>
              </a:rPr>
              <a:t>                                                                                                                                      </a:t>
            </a:r>
          </a:p>
          <a:p>
            <a:pPr marL="758190"/>
            <a:endParaRPr lang="en-IN" sz="2000" b="1" dirty="0">
              <a:latin typeface="Times New Roman" pitchFamily="18" charset="0"/>
              <a:cs typeface="Times New Roman" pitchFamily="18" charset="0"/>
            </a:endParaRPr>
          </a:p>
          <a:p>
            <a:pPr marL="758190"/>
            <a:r>
              <a:rPr lang="en-IN" sz="2000" b="1" dirty="0">
                <a:latin typeface="Times New Roman" pitchFamily="18" charset="0"/>
                <a:cs typeface="Times New Roman" pitchFamily="18" charset="0"/>
              </a:rPr>
              <a:t>                                                                                                                                                         </a:t>
            </a:r>
          </a:p>
          <a:p>
            <a:pPr marL="758190" algn="just"/>
            <a:r>
              <a:rPr lang="en-IN" sz="2000" b="1" dirty="0">
                <a:latin typeface="Times New Roman" pitchFamily="18" charset="0"/>
                <a:cs typeface="Times New Roman" pitchFamily="18" charset="0"/>
              </a:rPr>
              <a:t>                                            </a:t>
            </a:r>
            <a:r>
              <a:rPr lang="en-IN" sz="2800" b="1" dirty="0">
                <a:latin typeface="Times New Roman" pitchFamily="18" charset="0"/>
                <a:cs typeface="Times New Roman" pitchFamily="18" charset="0"/>
              </a:rPr>
              <a:t>“</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X-Ray Analysis of Palm and Fingers for Fracture Detection</a:t>
            </a:r>
            <a:r>
              <a:rPr lang="en-US" sz="3200" b="1" dirty="0">
                <a:latin typeface="Times New Roman" panose="02020603050405020304" pitchFamily="18" charset="0"/>
                <a:cs typeface="Times New Roman" panose="02020603050405020304" pitchFamily="18" charset="0"/>
              </a:rPr>
              <a:t> </a:t>
            </a:r>
            <a:r>
              <a:rPr lang="en-IN" sz="2800" b="1" spc="-5" dirty="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
        <p:nvSpPr>
          <p:cNvPr id="29" name="Slide Number Placeholder 3"/>
          <p:cNvSpPr txBox="1">
            <a:spLocks/>
          </p:cNvSpPr>
          <p:nvPr/>
        </p:nvSpPr>
        <p:spPr>
          <a:xfrm>
            <a:off x="15740698" y="275977"/>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0" noProof="0" dirty="0">
              <a:ln>
                <a:noFill/>
              </a:ln>
              <a:solidFill>
                <a:schemeClr val="tx1"/>
              </a:solidFill>
              <a:effectLst/>
              <a:uLnTx/>
              <a:uFillTx/>
              <a:latin typeface="Times New Roman" pitchFamily="18" charset="0"/>
              <a:ea typeface="Calibri"/>
              <a:cs typeface="Times New Roman" pitchFamily="18" charset="0"/>
              <a:sym typeface="Calibri"/>
            </a:endParaRPr>
          </a:p>
        </p:txBody>
      </p:sp>
      <p:sp>
        <p:nvSpPr>
          <p:cNvPr id="32" name="TextBox 31"/>
          <p:cNvSpPr txBox="1"/>
          <p:nvPr/>
        </p:nvSpPr>
        <p:spPr>
          <a:xfrm>
            <a:off x="351841" y="7003473"/>
            <a:ext cx="4344850" cy="400110"/>
          </a:xfrm>
          <a:prstGeom prst="rect">
            <a:avLst/>
          </a:prstGeom>
          <a:noFill/>
        </p:spPr>
        <p:txBody>
          <a:bodyPr wrap="square" rtlCol="0">
            <a:spAutoFit/>
          </a:bodyPr>
          <a:lstStyle/>
          <a:p>
            <a:r>
              <a:rPr lang="en-IN" sz="2000" b="1" dirty="0">
                <a:latin typeface="Times New Roman" pitchFamily="18" charset="0"/>
                <a:cs typeface="Times New Roman" pitchFamily="18" charset="0"/>
              </a:rPr>
              <a:t>PRESENTED BY</a:t>
            </a:r>
          </a:p>
        </p:txBody>
      </p:sp>
      <p:sp>
        <p:nvSpPr>
          <p:cNvPr id="33" name="TextBox 32"/>
          <p:cNvSpPr txBox="1"/>
          <p:nvPr/>
        </p:nvSpPr>
        <p:spPr>
          <a:xfrm>
            <a:off x="12258371" y="6583970"/>
            <a:ext cx="3168503" cy="400110"/>
          </a:xfrm>
          <a:prstGeom prst="rect">
            <a:avLst/>
          </a:prstGeom>
          <a:noFill/>
        </p:spPr>
        <p:txBody>
          <a:bodyPr wrap="square" rtlCol="0">
            <a:spAutoFit/>
          </a:bodyPr>
          <a:lstStyle/>
          <a:p>
            <a:r>
              <a:rPr lang="en-IN" sz="2000" b="1" dirty="0">
                <a:latin typeface="Times New Roman" pitchFamily="18" charset="0"/>
                <a:cs typeface="Times New Roman" pitchFamily="18" charset="0"/>
              </a:rPr>
              <a:t>SUPERVISED BY</a:t>
            </a:r>
          </a:p>
        </p:txBody>
      </p:sp>
      <p:sp>
        <p:nvSpPr>
          <p:cNvPr id="3" name="Slide Number Placeholder 2">
            <a:extLst>
              <a:ext uri="{FF2B5EF4-FFF2-40B4-BE49-F238E27FC236}">
                <a16:creationId xmlns:a16="http://schemas.microsoft.com/office/drawing/2014/main" id="{3A074ED6-CF7A-5721-E8DB-79CE15E7201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a:t>
            </a:fld>
            <a:endParaRPr lang="en-US"/>
          </a:p>
        </p:txBody>
      </p:sp>
      <p:sp>
        <p:nvSpPr>
          <p:cNvPr id="4" name="Footer Placeholder 3">
            <a:extLst>
              <a:ext uri="{FF2B5EF4-FFF2-40B4-BE49-F238E27FC236}">
                <a16:creationId xmlns:a16="http://schemas.microsoft.com/office/drawing/2014/main" id="{A914398D-2412-FDBC-ACEE-C574CFD444F7}"/>
              </a:ext>
            </a:extLst>
          </p:cNvPr>
          <p:cNvSpPr>
            <a:spLocks noGrp="1"/>
          </p:cNvSpPr>
          <p:nvPr>
            <p:ph type="ftr" sz="quarter" idx="11"/>
          </p:nvPr>
        </p:nvSpPr>
        <p:spPr/>
        <p:txBody>
          <a:bodyPr/>
          <a:lstStyle/>
          <a:p>
            <a:r>
              <a:rPr lang="en-IN"/>
              <a:t>DEPARTMENT OF COMPUTER SCIENCE &amp; ENGINEERING   / PROJECT TITLE</a:t>
            </a:r>
            <a:endParaRPr lang="en-IN" dirty="0"/>
          </a:p>
        </p:txBody>
      </p:sp>
      <p:sp>
        <p:nvSpPr>
          <p:cNvPr id="5" name="Date Placeholder 4">
            <a:extLst>
              <a:ext uri="{FF2B5EF4-FFF2-40B4-BE49-F238E27FC236}">
                <a16:creationId xmlns:a16="http://schemas.microsoft.com/office/drawing/2014/main" id="{0E3CE0F6-58C9-CD16-1564-53FAD958EF9E}"/>
              </a:ext>
            </a:extLst>
          </p:cNvPr>
          <p:cNvSpPr>
            <a:spLocks noGrp="1"/>
          </p:cNvSpPr>
          <p:nvPr>
            <p:ph type="dt" sz="half" idx="10"/>
          </p:nvPr>
        </p:nvSpPr>
        <p:spPr/>
        <p:txBody>
          <a:bodyPr/>
          <a:lstStyle/>
          <a:p>
            <a:fld id="{E4D1627A-24AB-481F-9D74-76C2593C9111}" type="datetime4">
              <a:rPr lang="en-US" smtClean="0"/>
              <a:pPr/>
              <a:t>May 5, 2024</a:t>
            </a:fld>
            <a:endParaRPr lang="en-US"/>
          </a:p>
        </p:txBody>
      </p:sp>
      <p:pic>
        <p:nvPicPr>
          <p:cNvPr id="13" name="Picture 2" descr="C:\Users\Sharad\Desktop\Logo-Final-A veltech.png">
            <a:extLst>
              <a:ext uri="{FF2B5EF4-FFF2-40B4-BE49-F238E27FC236}">
                <a16:creationId xmlns:a16="http://schemas.microsoft.com/office/drawing/2014/main" id="{02DAE25E-C86A-BBED-9DA8-E19B5DADF85E}"/>
              </a:ext>
            </a:extLst>
          </p:cNvPr>
          <p:cNvPicPr>
            <a:picLocks noChangeAspect="1" noChangeArrowheads="1"/>
          </p:cNvPicPr>
          <p:nvPr/>
        </p:nvPicPr>
        <p:blipFill>
          <a:blip r:embed="rId4"/>
          <a:srcRect/>
          <a:stretch>
            <a:fillRect/>
          </a:stretch>
        </p:blipFill>
        <p:spPr bwMode="auto">
          <a:xfrm>
            <a:off x="15121296" y="502999"/>
            <a:ext cx="1238803" cy="932946"/>
          </a:xfrm>
          <a:prstGeom prst="rect">
            <a:avLst/>
          </a:prstGeom>
          <a:noFill/>
        </p:spPr>
      </p:pic>
      <p:pic>
        <p:nvPicPr>
          <p:cNvPr id="6" name="Picture 5">
            <a:extLst>
              <a:ext uri="{FF2B5EF4-FFF2-40B4-BE49-F238E27FC236}">
                <a16:creationId xmlns:a16="http://schemas.microsoft.com/office/drawing/2014/main" id="{F2D79E25-395C-9E78-BF50-E9842469DE33}"/>
              </a:ext>
            </a:extLst>
          </p:cNvPr>
          <p:cNvPicPr>
            <a:picLocks noChangeAspect="1"/>
          </p:cNvPicPr>
          <p:nvPr/>
        </p:nvPicPr>
        <p:blipFill>
          <a:blip r:embed="rId5"/>
          <a:stretch>
            <a:fillRect/>
          </a:stretch>
        </p:blipFill>
        <p:spPr>
          <a:xfrm>
            <a:off x="16376326" y="313184"/>
            <a:ext cx="1632118" cy="1125091"/>
          </a:xfrm>
          <a:prstGeom prst="rect">
            <a:avLst/>
          </a:prstGeom>
        </p:spPr>
      </p:pic>
      <p:sp>
        <p:nvSpPr>
          <p:cNvPr id="2" name="TextBox 1">
            <a:extLst>
              <a:ext uri="{FF2B5EF4-FFF2-40B4-BE49-F238E27FC236}">
                <a16:creationId xmlns:a16="http://schemas.microsoft.com/office/drawing/2014/main" id="{5CF4E9FE-4DF2-AF97-8A16-7D7EEE43750A}"/>
              </a:ext>
            </a:extLst>
          </p:cNvPr>
          <p:cNvSpPr txBox="1"/>
          <p:nvPr/>
        </p:nvSpPr>
        <p:spPr>
          <a:xfrm>
            <a:off x="351841" y="7599320"/>
            <a:ext cx="10559845" cy="923330"/>
          </a:xfrm>
          <a:prstGeom prst="rect">
            <a:avLst/>
          </a:prstGeom>
          <a:noFill/>
        </p:spPr>
        <p:txBody>
          <a:bodyPr wrap="square">
            <a:spAutoFit/>
          </a:bodyPr>
          <a:lstStyle/>
          <a:p>
            <a:pPr algn="just"/>
            <a:r>
              <a:rPr lang="en-IN" sz="1800" b="1" dirty="0">
                <a:latin typeface="Times New Roman" pitchFamily="18" charset="0"/>
                <a:cs typeface="Times New Roman" pitchFamily="18" charset="0"/>
              </a:rPr>
              <a:t>1. BOJJA.YASWANTHKUMARREDDY   (VTU23983)(21UEID0500)</a:t>
            </a:r>
          </a:p>
          <a:p>
            <a:pPr algn="just"/>
            <a:r>
              <a:rPr lang="en-IN" sz="1800" b="1" dirty="0">
                <a:latin typeface="Times New Roman" pitchFamily="18" charset="0"/>
                <a:cs typeface="Times New Roman" pitchFamily="18" charset="0"/>
              </a:rPr>
              <a:t>2. VIPRAPATANAM.VENKATA RAO       (VTU23998)(21UECS0750)</a:t>
            </a:r>
          </a:p>
          <a:p>
            <a:pPr algn="just"/>
            <a:r>
              <a:rPr lang="en-IN" sz="1800" b="1" dirty="0">
                <a:latin typeface="Times New Roman" pitchFamily="18" charset="0"/>
                <a:cs typeface="Times New Roman" pitchFamily="18" charset="0"/>
              </a:rPr>
              <a:t>3. </a:t>
            </a:r>
            <a:r>
              <a:rPr lang="en-IN" b="1" dirty="0">
                <a:latin typeface="Times New Roman" pitchFamily="18" charset="0"/>
                <a:cs typeface="Times New Roman" pitchFamily="18" charset="0"/>
              </a:rPr>
              <a:t>MUNDRU SAI SANDEEP          </a:t>
            </a:r>
            <a:r>
              <a:rPr lang="en-IN" sz="1800" b="1" dirty="0">
                <a:latin typeface="Times New Roman" pitchFamily="18" charset="0"/>
                <a:cs typeface="Times New Roman" pitchFamily="18" charset="0"/>
              </a:rPr>
              <a:t>	          (VTU24052)(21UEID0502)</a:t>
            </a:r>
          </a:p>
        </p:txBody>
      </p:sp>
      <p:sp>
        <p:nvSpPr>
          <p:cNvPr id="8" name="TextBox 7">
            <a:extLst>
              <a:ext uri="{FF2B5EF4-FFF2-40B4-BE49-F238E27FC236}">
                <a16:creationId xmlns:a16="http://schemas.microsoft.com/office/drawing/2014/main" id="{F9F67E68-B094-EB25-29F9-C403980CB339}"/>
              </a:ext>
            </a:extLst>
          </p:cNvPr>
          <p:cNvSpPr txBox="1"/>
          <p:nvPr/>
        </p:nvSpPr>
        <p:spPr>
          <a:xfrm>
            <a:off x="11262707" y="7334008"/>
            <a:ext cx="9144000" cy="923330"/>
          </a:xfrm>
          <a:prstGeom prst="rect">
            <a:avLst/>
          </a:prstGeom>
          <a:noFill/>
        </p:spPr>
        <p:txBody>
          <a:bodyPr wrap="square">
            <a:spAutoFit/>
          </a:bodyPr>
          <a:lstStyle/>
          <a:p>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M. Saravana Karthikeyan B.Tech., M.E., M.B.A., Ph. D.,</a:t>
            </a:r>
          </a:p>
          <a:p>
            <a:r>
              <a:rPr lang="en-IN" altLang="en-US" sz="1800">
                <a:latin typeface="Times New Roman" panose="02020603050405020304" pitchFamily="18" charset="0"/>
                <a:cs typeface="Times New Roman" panose="02020603050405020304" pitchFamily="18" charset="0"/>
              </a:rPr>
              <a:t>Assistant professor </a:t>
            </a:r>
            <a:r>
              <a:rPr lang="en-IN" altLang="en-US" sz="1800" dirty="0">
                <a:latin typeface="Times New Roman" panose="02020603050405020304" pitchFamily="18" charset="0"/>
                <a:cs typeface="Times New Roman" panose="02020603050405020304" pitchFamily="18" charset="0"/>
              </a:rPr>
              <a:t>- SENIOR GRADE</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5A34B8-D035-23FE-3985-E87A0AAC80B8}"/>
              </a:ext>
            </a:extLst>
          </p:cNvPr>
          <p:cNvSpPr>
            <a:spLocks noGrp="1"/>
          </p:cNvSpPr>
          <p:nvPr>
            <p:ph type="dt" sz="half" idx="10"/>
          </p:nvPr>
        </p:nvSpPr>
        <p:spPr/>
        <p:txBody>
          <a:bodyPr/>
          <a:lstStyle/>
          <a:p>
            <a:fld id="{84B1D917-16EA-4D69-8845-9832B0C2F6AA}" type="datetime4">
              <a:rPr lang="en-US" smtClean="0"/>
              <a:pPr/>
              <a:t>May 5, 2024</a:t>
            </a:fld>
            <a:endParaRPr lang="en-US"/>
          </a:p>
        </p:txBody>
      </p:sp>
      <p:sp>
        <p:nvSpPr>
          <p:cNvPr id="3" name="Footer Placeholder 2">
            <a:extLst>
              <a:ext uri="{FF2B5EF4-FFF2-40B4-BE49-F238E27FC236}">
                <a16:creationId xmlns:a16="http://schemas.microsoft.com/office/drawing/2014/main" id="{91B3ADCA-67AE-42DE-EF52-89EBF58A9F57}"/>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id="{22E67759-03ED-C594-5362-A96BE418F41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
        <p:nvSpPr>
          <p:cNvPr id="6" name="TextBox 5">
            <a:extLst>
              <a:ext uri="{FF2B5EF4-FFF2-40B4-BE49-F238E27FC236}">
                <a16:creationId xmlns:a16="http://schemas.microsoft.com/office/drawing/2014/main" id="{27F6FFE9-5EA4-B70C-B9AA-53FA2D6C1045}"/>
              </a:ext>
            </a:extLst>
          </p:cNvPr>
          <p:cNvSpPr txBox="1"/>
          <p:nvPr/>
        </p:nvSpPr>
        <p:spPr>
          <a:xfrm>
            <a:off x="1645921" y="1039450"/>
            <a:ext cx="9144000" cy="707886"/>
          </a:xfrm>
          <a:prstGeom prst="rect">
            <a:avLst/>
          </a:prstGeom>
          <a:noFill/>
        </p:spPr>
        <p:txBody>
          <a:bodyPr wrap="square">
            <a:spAutoFit/>
          </a:bodyPr>
          <a:lstStyle/>
          <a:p>
            <a:r>
              <a:rPr lang="en-IN" sz="4000" b="1" spc="-5" dirty="0">
                <a:latin typeface="Times New Roman" panose="02020603050405020304" pitchFamily="18" charset="0"/>
                <a:cs typeface="Times New Roman" panose="02020603050405020304" pitchFamily="18" charset="0"/>
              </a:rPr>
              <a:t>PROJECT TITLE</a:t>
            </a:r>
            <a:r>
              <a:rPr lang="en-IN" sz="4000" b="1" spc="-120" dirty="0">
                <a:latin typeface="Times New Roman" panose="02020603050405020304" pitchFamily="18" charset="0"/>
                <a:cs typeface="Times New Roman" panose="02020603050405020304" pitchFamily="18" charset="0"/>
              </a:rPr>
              <a:t> </a:t>
            </a:r>
            <a:r>
              <a:rPr lang="en-IN" sz="4000" b="1" spc="-20" dirty="0">
                <a:latin typeface="Times New Roman" panose="02020603050405020304" pitchFamily="18" charset="0"/>
                <a:cs typeface="Times New Roman" panose="02020603050405020304" pitchFamily="18" charset="0"/>
              </a:rPr>
              <a:t>JUSTIFICATION</a:t>
            </a:r>
            <a:endParaRPr lang="en-IN" sz="40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A739580-C983-1A0F-C493-34C3F0E1166A}"/>
              </a:ext>
            </a:extLst>
          </p:cNvPr>
          <p:cNvSpPr txBox="1"/>
          <p:nvPr/>
        </p:nvSpPr>
        <p:spPr>
          <a:xfrm>
            <a:off x="973394" y="1924317"/>
            <a:ext cx="16237974" cy="7694414"/>
          </a:xfrm>
          <a:prstGeom prst="rect">
            <a:avLst/>
          </a:prstGeom>
          <a:noFill/>
        </p:spPr>
        <p:txBody>
          <a:bodyPr wrap="square">
            <a:spAutoFit/>
          </a:bodyPr>
          <a:lstStyle/>
          <a:p>
            <a:endParaRPr lang="en-IN" dirty="0"/>
          </a:p>
          <a:p>
            <a:pPr marL="457200" indent="-457200" algn="just">
              <a:buFont typeface="+mj-lt"/>
              <a:buAutoNum type="arabicPeriod"/>
            </a:pPr>
            <a:r>
              <a:rPr lang="en-IN" sz="24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Relevance to Healthcare: Fractures in the palm and fingers are common injuries that require accurate diagnosis for appropriate treatment planning. By emphasizing the use of X-ray analysis, the title highlights the medical imaging technique central to the project's objectives. This emphasis underscores the project's relevance and potential impact on healthcare practices related to </a:t>
            </a:r>
            <a:r>
              <a:rPr lang="en-IN" sz="2800" dirty="0" err="1">
                <a:latin typeface="Times New Roman" panose="02020603050405020304" pitchFamily="18" charset="0"/>
                <a:cs typeface="Times New Roman" panose="02020603050405020304" pitchFamily="18" charset="0"/>
              </a:rPr>
              <a:t>orthopedic</a:t>
            </a:r>
            <a:r>
              <a:rPr lang="en-IN" sz="2800" dirty="0">
                <a:latin typeface="Times New Roman" panose="02020603050405020304" pitchFamily="18" charset="0"/>
                <a:cs typeface="Times New Roman" panose="02020603050405020304" pitchFamily="18" charset="0"/>
              </a:rPr>
              <a:t> medicine.</a:t>
            </a:r>
          </a:p>
          <a:p>
            <a:pPr marL="457200" indent="-457200" algn="just">
              <a:buFont typeface="+mj-lt"/>
              <a:buAutoNum type="arabicPeriod"/>
            </a:pPr>
            <a:endParaRPr lang="en-IN" sz="28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2800" dirty="0">
                <a:latin typeface="Times New Roman" panose="02020603050405020304" pitchFamily="18" charset="0"/>
                <a:cs typeface="Times New Roman" panose="02020603050405020304" pitchFamily="18" charset="0"/>
              </a:rPr>
              <a:t> Highlighting Technological Approach: The inclusion of "X-Ray Analysis" in the title signals the technological approach being employed in the project. It indicates that the project involves the use of advanced imaging technology and analysis methods, which may include image processing, machine learning, and computer vision techniques, to aid in fracture detection.</a:t>
            </a:r>
          </a:p>
          <a:p>
            <a:pPr marL="457200" indent="-457200" algn="just">
              <a:buFont typeface="+mj-lt"/>
              <a:buAutoNum type="arabicPeriod"/>
            </a:pPr>
            <a:endParaRPr lang="en-IN" sz="28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2800" dirty="0">
                <a:latin typeface="Times New Roman" panose="02020603050405020304" pitchFamily="18" charset="0"/>
                <a:cs typeface="Times New Roman" panose="02020603050405020304" pitchFamily="18" charset="0"/>
              </a:rPr>
              <a:t> Focus on Detection: The phrase "Fracture Detection" underscores the primary goal of the project, which is to develop a system capable of identifying fractures within the palm and fingers. This highlights the project's contribution to improving diagnostic capabilities in the field of </a:t>
            </a:r>
            <a:r>
              <a:rPr lang="en-IN" sz="2800" dirty="0" err="1">
                <a:latin typeface="Times New Roman" panose="02020603050405020304" pitchFamily="18" charset="0"/>
                <a:cs typeface="Times New Roman" panose="02020603050405020304" pitchFamily="18" charset="0"/>
              </a:rPr>
              <a:t>orthopedic</a:t>
            </a:r>
            <a:r>
              <a:rPr lang="en-IN" sz="2800" dirty="0">
                <a:latin typeface="Times New Roman" panose="02020603050405020304" pitchFamily="18" charset="0"/>
                <a:cs typeface="Times New Roman" panose="02020603050405020304" pitchFamily="18" charset="0"/>
              </a:rPr>
              <a:t> medicine, potentially leading to more timely and accurate identification of fractures.</a:t>
            </a:r>
          </a:p>
          <a:p>
            <a:pPr marL="457200" indent="-457200" algn="just">
              <a:buFont typeface="+mj-lt"/>
              <a:buAutoNum type="arabicPeriod"/>
            </a:pPr>
            <a:endParaRPr lang="en-IN" sz="28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2800" dirty="0">
                <a:latin typeface="Times New Roman" panose="02020603050405020304" pitchFamily="18" charset="0"/>
                <a:cs typeface="Times New Roman" panose="02020603050405020304" pitchFamily="18" charset="0"/>
              </a:rPr>
              <a:t> Conciseness and Readability: The title is concise yet descriptive, making it easy to understand for both technical and non-technical audiences. </a:t>
            </a:r>
          </a:p>
        </p:txBody>
      </p:sp>
    </p:spTree>
    <p:extLst>
      <p:ext uri="{BB962C8B-B14F-4D97-AF65-F5344CB8AC3E}">
        <p14:creationId xmlns:p14="http://schemas.microsoft.com/office/powerpoint/2010/main" val="3147784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E300B1-5598-BE82-F202-5E0EB0806FA4}"/>
              </a:ext>
            </a:extLst>
          </p:cNvPr>
          <p:cNvSpPr>
            <a:spLocks noGrp="1"/>
          </p:cNvSpPr>
          <p:nvPr>
            <p:ph type="dt" sz="half" idx="10"/>
          </p:nvPr>
        </p:nvSpPr>
        <p:spPr/>
        <p:txBody>
          <a:bodyPr/>
          <a:lstStyle/>
          <a:p>
            <a:fld id="{84B1D917-16EA-4D69-8845-9832B0C2F6AA}" type="datetime4">
              <a:rPr lang="en-US" smtClean="0"/>
              <a:pPr/>
              <a:t>May 5, 2024</a:t>
            </a:fld>
            <a:endParaRPr lang="en-US"/>
          </a:p>
        </p:txBody>
      </p:sp>
      <p:sp>
        <p:nvSpPr>
          <p:cNvPr id="3" name="Footer Placeholder 2">
            <a:extLst>
              <a:ext uri="{FF2B5EF4-FFF2-40B4-BE49-F238E27FC236}">
                <a16:creationId xmlns:a16="http://schemas.microsoft.com/office/drawing/2014/main" id="{8183B2A4-7F05-F543-5AB2-7ECF5840A969}"/>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id="{5D009501-FB32-C988-4976-7C694400911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
        <p:nvSpPr>
          <p:cNvPr id="6" name="TextBox 5">
            <a:extLst>
              <a:ext uri="{FF2B5EF4-FFF2-40B4-BE49-F238E27FC236}">
                <a16:creationId xmlns:a16="http://schemas.microsoft.com/office/drawing/2014/main" id="{20C9B3CB-9605-D3F0-35D9-9F801A3703E6}"/>
              </a:ext>
            </a:extLst>
          </p:cNvPr>
          <p:cNvSpPr txBox="1"/>
          <p:nvPr/>
        </p:nvSpPr>
        <p:spPr>
          <a:xfrm>
            <a:off x="1445342" y="980456"/>
            <a:ext cx="11318142" cy="707886"/>
          </a:xfrm>
          <a:prstGeom prst="rect">
            <a:avLst/>
          </a:prstGeom>
          <a:noFill/>
        </p:spPr>
        <p:txBody>
          <a:bodyPr wrap="square">
            <a:spAutoFit/>
          </a:bodyPr>
          <a:lstStyle/>
          <a:p>
            <a:r>
              <a:rPr lang="en-IN" sz="4000" b="1" spc="-5" dirty="0">
                <a:latin typeface="Times New Roman" panose="02020603050405020304" pitchFamily="18" charset="0"/>
                <a:cs typeface="Times New Roman" panose="02020603050405020304" pitchFamily="18" charset="0"/>
              </a:rPr>
              <a:t>OBJECTIVE </a:t>
            </a:r>
            <a:r>
              <a:rPr lang="en-IN" sz="4000" b="1" dirty="0">
                <a:latin typeface="Times New Roman" panose="02020603050405020304" pitchFamily="18" charset="0"/>
                <a:cs typeface="Times New Roman" panose="02020603050405020304" pitchFamily="18" charset="0"/>
              </a:rPr>
              <a:t>&amp; </a:t>
            </a:r>
            <a:r>
              <a:rPr lang="en-IN" sz="4000" b="1" spc="-5" dirty="0">
                <a:latin typeface="Times New Roman" panose="02020603050405020304" pitchFamily="18" charset="0"/>
                <a:cs typeface="Times New Roman" panose="02020603050405020304" pitchFamily="18" charset="0"/>
              </a:rPr>
              <a:t>SCOPE OF THE</a:t>
            </a:r>
            <a:r>
              <a:rPr lang="en-IN" sz="4000" b="1" spc="-215" dirty="0">
                <a:latin typeface="Times New Roman" panose="02020603050405020304" pitchFamily="18" charset="0"/>
                <a:cs typeface="Times New Roman" panose="02020603050405020304" pitchFamily="18" charset="0"/>
              </a:rPr>
              <a:t> </a:t>
            </a:r>
            <a:r>
              <a:rPr lang="en-IN" sz="4000" b="1" spc="-5" dirty="0">
                <a:latin typeface="Times New Roman" panose="02020603050405020304" pitchFamily="18" charset="0"/>
                <a:cs typeface="Times New Roman" panose="02020603050405020304" pitchFamily="18" charset="0"/>
              </a:rPr>
              <a:t>PROJECT</a:t>
            </a:r>
          </a:p>
        </p:txBody>
      </p:sp>
      <p:sp>
        <p:nvSpPr>
          <p:cNvPr id="5" name="TextBox 4">
            <a:extLst>
              <a:ext uri="{FF2B5EF4-FFF2-40B4-BE49-F238E27FC236}">
                <a16:creationId xmlns:a16="http://schemas.microsoft.com/office/drawing/2014/main" id="{5D556EBE-00B3-BEA6-CDA9-E207340A2BE0}"/>
              </a:ext>
            </a:extLst>
          </p:cNvPr>
          <p:cNvSpPr txBox="1"/>
          <p:nvPr/>
        </p:nvSpPr>
        <p:spPr>
          <a:xfrm>
            <a:off x="1445342" y="1914521"/>
            <a:ext cx="15373384" cy="7048083"/>
          </a:xfrm>
          <a:prstGeom prst="rect">
            <a:avLst/>
          </a:prstGeom>
          <a:noFill/>
        </p:spPr>
        <p:txBody>
          <a:bodyPr wrap="square">
            <a:spAutoFit/>
          </a:bodyPr>
          <a:lstStyle/>
          <a:p>
            <a:pPr algn="just"/>
            <a:r>
              <a:rPr lang="en-US" sz="2800" b="1" spc="-5" dirty="0">
                <a:latin typeface="Times New Roman" panose="02020603050405020304" pitchFamily="18" charset="0"/>
                <a:cs typeface="Times New Roman" panose="02020603050405020304" pitchFamily="18" charset="0"/>
              </a:rPr>
              <a:t>OBJECTIVE:</a:t>
            </a:r>
          </a:p>
          <a:p>
            <a:pPr algn="just"/>
            <a:r>
              <a:rPr lang="en-US" sz="2800" spc="-5" dirty="0">
                <a:latin typeface="Times New Roman" panose="02020603050405020304" pitchFamily="18" charset="0"/>
                <a:cs typeface="Times New Roman" panose="02020603050405020304" pitchFamily="18" charset="0"/>
              </a:rPr>
              <a:t>The objective of the project is to develop a system for fracture detection in the palm and fingers using X-ray analysis. This system aims to accurately identify fractures in the bones of the hand, providing medical professionals with a reliable tool for diagnosis and treatment planning.</a:t>
            </a:r>
          </a:p>
          <a:p>
            <a:pPr algn="just"/>
            <a:endParaRPr lang="en-US" sz="2800" spc="-5" dirty="0">
              <a:latin typeface="Times New Roman" panose="02020603050405020304" pitchFamily="18" charset="0"/>
              <a:cs typeface="Times New Roman" panose="02020603050405020304" pitchFamily="18" charset="0"/>
            </a:endParaRPr>
          </a:p>
          <a:p>
            <a:pPr algn="just"/>
            <a:r>
              <a:rPr lang="en-US" sz="3200" b="1" spc="-5" dirty="0">
                <a:latin typeface="Times New Roman" panose="02020603050405020304" pitchFamily="18" charset="0"/>
                <a:cs typeface="Times New Roman" panose="02020603050405020304" pitchFamily="18" charset="0"/>
              </a:rPr>
              <a:t>Scope of the Project</a:t>
            </a:r>
            <a:r>
              <a:rPr lang="en-US" sz="2800" b="1" spc="-5" dirty="0">
                <a:latin typeface="Times New Roman" panose="02020603050405020304" pitchFamily="18" charset="0"/>
                <a:cs typeface="Times New Roman" panose="02020603050405020304" pitchFamily="18" charset="0"/>
              </a:rPr>
              <a:t>:</a:t>
            </a:r>
          </a:p>
          <a:p>
            <a:pPr marL="514350" indent="-514350" algn="just">
              <a:buAutoNum type="arabicPeriod"/>
            </a:pPr>
            <a:r>
              <a:rPr lang="en-US" sz="2800" spc="-5" dirty="0">
                <a:latin typeface="Times New Roman" panose="02020603050405020304" pitchFamily="18" charset="0"/>
                <a:cs typeface="Times New Roman" panose="02020603050405020304" pitchFamily="18" charset="0"/>
              </a:rPr>
              <a:t>Image Acquisition: The project will involve acquiring X-ray images of the palms and fingers from patients with suspected fractures. This may include both conventional X-ray machines and digital radiography systems.</a:t>
            </a:r>
          </a:p>
          <a:p>
            <a:pPr marL="514350" indent="-514350" algn="just">
              <a:buAutoNum type="arabicPeriod"/>
            </a:pPr>
            <a:endParaRPr lang="en-US" sz="2800" spc="-5" dirty="0">
              <a:latin typeface="Times New Roman" panose="02020603050405020304" pitchFamily="18" charset="0"/>
              <a:cs typeface="Times New Roman" panose="02020603050405020304" pitchFamily="18" charset="0"/>
            </a:endParaRPr>
          </a:p>
          <a:p>
            <a:pPr marL="514350" indent="-514350" algn="just">
              <a:buAutoNum type="arabicPeriod"/>
            </a:pPr>
            <a:r>
              <a:rPr lang="en-US" sz="2800" spc="-5" dirty="0">
                <a:latin typeface="Times New Roman" panose="02020603050405020304" pitchFamily="18" charset="0"/>
                <a:cs typeface="Times New Roman" panose="02020603050405020304" pitchFamily="18" charset="0"/>
              </a:rPr>
              <a:t>Image Preprocessing: Preprocessing techniques will be applied to enhance the quality of the X-ray images, including noise reduction, contrast adjustment, and image alignment.</a:t>
            </a:r>
          </a:p>
          <a:p>
            <a:pPr marL="514350" indent="-514350" algn="just">
              <a:buAutoNum type="arabicPeriod"/>
            </a:pPr>
            <a:endParaRPr lang="en-US" sz="2800" spc="-5" dirty="0">
              <a:latin typeface="Times New Roman" panose="02020603050405020304" pitchFamily="18" charset="0"/>
              <a:cs typeface="Times New Roman" panose="02020603050405020304" pitchFamily="18" charset="0"/>
            </a:endParaRPr>
          </a:p>
          <a:p>
            <a:pPr marL="514350" indent="-514350" algn="just">
              <a:buAutoNum type="arabicPeriod"/>
            </a:pPr>
            <a:r>
              <a:rPr lang="en-US" sz="2800" spc="-5" dirty="0">
                <a:latin typeface="Times New Roman" panose="02020603050405020304" pitchFamily="18" charset="0"/>
                <a:cs typeface="Times New Roman" panose="02020603050405020304" pitchFamily="18" charset="0"/>
              </a:rPr>
              <a:t> Feature Extraction: Relevant features from the X-ray images will be extracted to identify potential fractures. This may involve detecting discontinuities in bone structures, analyzing bone density variations, and identifying abnormal bone shapes.</a:t>
            </a:r>
          </a:p>
        </p:txBody>
      </p:sp>
    </p:spTree>
    <p:extLst>
      <p:ext uri="{BB962C8B-B14F-4D97-AF65-F5344CB8AC3E}">
        <p14:creationId xmlns:p14="http://schemas.microsoft.com/office/powerpoint/2010/main" val="2874670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E300B1-5598-BE82-F202-5E0EB0806FA4}"/>
              </a:ext>
            </a:extLst>
          </p:cNvPr>
          <p:cNvSpPr>
            <a:spLocks noGrp="1"/>
          </p:cNvSpPr>
          <p:nvPr>
            <p:ph type="dt" sz="half" idx="10"/>
          </p:nvPr>
        </p:nvSpPr>
        <p:spPr/>
        <p:txBody>
          <a:bodyPr/>
          <a:lstStyle/>
          <a:p>
            <a:fld id="{84B1D917-16EA-4D69-8845-9832B0C2F6AA}" type="datetime4">
              <a:rPr lang="en-US" smtClean="0"/>
              <a:pPr/>
              <a:t>May 5, 2024</a:t>
            </a:fld>
            <a:endParaRPr lang="en-US"/>
          </a:p>
        </p:txBody>
      </p:sp>
      <p:sp>
        <p:nvSpPr>
          <p:cNvPr id="3" name="Footer Placeholder 2">
            <a:extLst>
              <a:ext uri="{FF2B5EF4-FFF2-40B4-BE49-F238E27FC236}">
                <a16:creationId xmlns:a16="http://schemas.microsoft.com/office/drawing/2014/main" id="{8183B2A4-7F05-F543-5AB2-7ECF5840A969}"/>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id="{5D009501-FB32-C988-4976-7C694400911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
        <p:nvSpPr>
          <p:cNvPr id="6" name="TextBox 5">
            <a:extLst>
              <a:ext uri="{FF2B5EF4-FFF2-40B4-BE49-F238E27FC236}">
                <a16:creationId xmlns:a16="http://schemas.microsoft.com/office/drawing/2014/main" id="{20C9B3CB-9605-D3F0-35D9-9F801A3703E6}"/>
              </a:ext>
            </a:extLst>
          </p:cNvPr>
          <p:cNvSpPr txBox="1"/>
          <p:nvPr/>
        </p:nvSpPr>
        <p:spPr>
          <a:xfrm>
            <a:off x="1445342" y="980456"/>
            <a:ext cx="11318142" cy="707886"/>
          </a:xfrm>
          <a:prstGeom prst="rect">
            <a:avLst/>
          </a:prstGeom>
          <a:noFill/>
        </p:spPr>
        <p:txBody>
          <a:bodyPr wrap="square">
            <a:spAutoFit/>
          </a:bodyPr>
          <a:lstStyle/>
          <a:p>
            <a:r>
              <a:rPr lang="en-IN" sz="4000" b="1" spc="-5" dirty="0">
                <a:latin typeface="Times New Roman" panose="02020603050405020304" pitchFamily="18" charset="0"/>
                <a:cs typeface="Times New Roman" panose="02020603050405020304" pitchFamily="18" charset="0"/>
              </a:rPr>
              <a:t>OBJECTIVE </a:t>
            </a:r>
            <a:r>
              <a:rPr lang="en-IN" sz="4000" b="1" dirty="0">
                <a:latin typeface="Times New Roman" panose="02020603050405020304" pitchFamily="18" charset="0"/>
                <a:cs typeface="Times New Roman" panose="02020603050405020304" pitchFamily="18" charset="0"/>
              </a:rPr>
              <a:t>&amp; </a:t>
            </a:r>
            <a:r>
              <a:rPr lang="en-IN" sz="4000" b="1" spc="-5" dirty="0">
                <a:latin typeface="Times New Roman" panose="02020603050405020304" pitchFamily="18" charset="0"/>
                <a:cs typeface="Times New Roman" panose="02020603050405020304" pitchFamily="18" charset="0"/>
              </a:rPr>
              <a:t>SCOPE OF THE</a:t>
            </a:r>
            <a:r>
              <a:rPr lang="en-IN" sz="4000" b="1" spc="-215" dirty="0">
                <a:latin typeface="Times New Roman" panose="02020603050405020304" pitchFamily="18" charset="0"/>
                <a:cs typeface="Times New Roman" panose="02020603050405020304" pitchFamily="18" charset="0"/>
              </a:rPr>
              <a:t> </a:t>
            </a:r>
            <a:r>
              <a:rPr lang="en-IN" sz="4000" b="1" spc="-5" dirty="0">
                <a:latin typeface="Times New Roman" panose="02020603050405020304" pitchFamily="18" charset="0"/>
                <a:cs typeface="Times New Roman" panose="02020603050405020304" pitchFamily="18" charset="0"/>
              </a:rPr>
              <a:t>PROJECT</a:t>
            </a:r>
          </a:p>
        </p:txBody>
      </p:sp>
      <p:sp>
        <p:nvSpPr>
          <p:cNvPr id="5" name="TextBox 4">
            <a:extLst>
              <a:ext uri="{FF2B5EF4-FFF2-40B4-BE49-F238E27FC236}">
                <a16:creationId xmlns:a16="http://schemas.microsoft.com/office/drawing/2014/main" id="{5D556EBE-00B3-BEA6-CDA9-E207340A2BE0}"/>
              </a:ext>
            </a:extLst>
          </p:cNvPr>
          <p:cNvSpPr txBox="1"/>
          <p:nvPr/>
        </p:nvSpPr>
        <p:spPr>
          <a:xfrm>
            <a:off x="1445342" y="1688342"/>
            <a:ext cx="15373384" cy="8340745"/>
          </a:xfrm>
          <a:prstGeom prst="rect">
            <a:avLst/>
          </a:prstGeom>
          <a:noFill/>
        </p:spPr>
        <p:txBody>
          <a:bodyPr wrap="square">
            <a:spAutoFit/>
          </a:bodyPr>
          <a:lstStyle/>
          <a:p>
            <a:endParaRPr lang="en-US" sz="2800" spc="-5" dirty="0">
              <a:latin typeface="Times New Roman" panose="02020603050405020304" pitchFamily="18" charset="0"/>
              <a:cs typeface="Times New Roman" panose="02020603050405020304" pitchFamily="18" charset="0"/>
            </a:endParaRPr>
          </a:p>
          <a:p>
            <a:r>
              <a:rPr lang="en-US" sz="3200" b="1" spc="-5" dirty="0">
                <a:latin typeface="Times New Roman" panose="02020603050405020304" pitchFamily="18" charset="0"/>
                <a:cs typeface="Times New Roman" panose="02020603050405020304" pitchFamily="18" charset="0"/>
              </a:rPr>
              <a:t>Scope of the Project</a:t>
            </a:r>
            <a:r>
              <a:rPr lang="en-US" sz="2800" b="1" spc="-5" dirty="0">
                <a:latin typeface="Times New Roman" panose="02020603050405020304" pitchFamily="18" charset="0"/>
                <a:cs typeface="Times New Roman" panose="02020603050405020304" pitchFamily="18" charset="0"/>
              </a:rPr>
              <a:t>:</a:t>
            </a:r>
          </a:p>
          <a:p>
            <a:endParaRPr lang="en-US" sz="2800" b="1" spc="-5" dirty="0">
              <a:latin typeface="Times New Roman" panose="02020603050405020304" pitchFamily="18" charset="0"/>
              <a:cs typeface="Times New Roman" panose="02020603050405020304" pitchFamily="18" charset="0"/>
            </a:endParaRPr>
          </a:p>
          <a:p>
            <a:pPr marL="514350" indent="-514350" algn="just">
              <a:buFont typeface="+mj-lt"/>
              <a:buAutoNum type="arabicPeriod" startAt="4"/>
            </a:pPr>
            <a:r>
              <a:rPr lang="en-US" sz="2800" spc="-5" dirty="0">
                <a:latin typeface="Times New Roman" panose="02020603050405020304" pitchFamily="18" charset="0"/>
                <a:cs typeface="Times New Roman" panose="02020603050405020304" pitchFamily="18" charset="0"/>
              </a:rPr>
              <a:t> Fracture Detection Algorithm: A fracture detection algorithm will be developed to analyze the extracted features and identify regions of interest indicating potential fractures. Machine learning techniques may be employed to train the algorithm using annotated X-ray images.</a:t>
            </a:r>
          </a:p>
          <a:p>
            <a:pPr marL="514350" indent="-514350" algn="just">
              <a:buFont typeface="+mj-lt"/>
              <a:buAutoNum type="arabicPeriod" startAt="4"/>
            </a:pPr>
            <a:endParaRPr lang="en-US" sz="2800" spc="-5" dirty="0">
              <a:latin typeface="Times New Roman" panose="02020603050405020304" pitchFamily="18" charset="0"/>
              <a:cs typeface="Times New Roman" panose="02020603050405020304" pitchFamily="18" charset="0"/>
            </a:endParaRPr>
          </a:p>
          <a:p>
            <a:pPr marL="514350" indent="-514350" algn="just">
              <a:buFont typeface="+mj-lt"/>
              <a:buAutoNum type="arabicPeriod" startAt="4"/>
            </a:pPr>
            <a:r>
              <a:rPr lang="en-US" sz="2800" spc="-5" dirty="0">
                <a:latin typeface="Times New Roman" panose="02020603050405020304" pitchFamily="18" charset="0"/>
                <a:cs typeface="Times New Roman" panose="02020603050405020304" pitchFamily="18" charset="0"/>
              </a:rPr>
              <a:t> User Interface: A user-friendly interface will be designed to allow medical professionals to upload X-ray images, run the fracture detection algorithm, and view the results. The interface may include features such as image annotation tools and diagnostic reports generation.</a:t>
            </a:r>
          </a:p>
          <a:p>
            <a:pPr marL="514350" indent="-514350" algn="just">
              <a:buFont typeface="+mj-lt"/>
              <a:buAutoNum type="arabicPeriod" startAt="4"/>
            </a:pPr>
            <a:endParaRPr lang="en-US" sz="2800" spc="-5" dirty="0">
              <a:latin typeface="Times New Roman" panose="02020603050405020304" pitchFamily="18" charset="0"/>
              <a:cs typeface="Times New Roman" panose="02020603050405020304" pitchFamily="18" charset="0"/>
            </a:endParaRPr>
          </a:p>
          <a:p>
            <a:pPr marL="514350" indent="-514350" algn="just">
              <a:buFont typeface="+mj-lt"/>
              <a:buAutoNum type="arabicPeriod" startAt="4"/>
            </a:pPr>
            <a:r>
              <a:rPr lang="en-US" sz="2800" spc="-5" dirty="0">
                <a:latin typeface="Times New Roman" panose="02020603050405020304" pitchFamily="18" charset="0"/>
                <a:cs typeface="Times New Roman" panose="02020603050405020304" pitchFamily="18" charset="0"/>
              </a:rPr>
              <a:t>Validation and Testing: The developed system will be rigorously tested using a dataset of X-ray images with known fracture cases. Performance metrics such as sensitivity, specificity, and accuracy will be evaluated to assess the system's reliability and effectiveness.</a:t>
            </a:r>
          </a:p>
          <a:p>
            <a:pPr marL="514350" indent="-514350" algn="just">
              <a:buFont typeface="+mj-lt"/>
              <a:buAutoNum type="arabicPeriod" startAt="4"/>
            </a:pPr>
            <a:endParaRPr lang="en-US" sz="2800" spc="-5" dirty="0">
              <a:latin typeface="Times New Roman" panose="02020603050405020304" pitchFamily="18" charset="0"/>
              <a:cs typeface="Times New Roman" panose="02020603050405020304" pitchFamily="18" charset="0"/>
            </a:endParaRPr>
          </a:p>
          <a:p>
            <a:pPr marL="514350" indent="-514350" algn="just">
              <a:buFont typeface="+mj-lt"/>
              <a:buAutoNum type="arabicPeriod" startAt="4"/>
            </a:pPr>
            <a:r>
              <a:rPr lang="en-US" sz="2800" spc="-5" dirty="0">
                <a:latin typeface="Times New Roman" panose="02020603050405020304" pitchFamily="18" charset="0"/>
                <a:cs typeface="Times New Roman" panose="02020603050405020304" pitchFamily="18" charset="0"/>
              </a:rPr>
              <a:t>Integration with Existing Healthcare Systems: The final system will be designed to seamlessly integrate with existing healthcare infrastructure, allowing for easy adoption by medical facilities and practitioners.</a:t>
            </a:r>
          </a:p>
          <a:p>
            <a:endParaRPr lang="en-IN" sz="2800" spc="-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6436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172725-B7C6-223D-C223-330E64D9E22A}"/>
              </a:ext>
            </a:extLst>
          </p:cNvPr>
          <p:cNvSpPr>
            <a:spLocks noGrp="1"/>
          </p:cNvSpPr>
          <p:nvPr>
            <p:ph type="dt" sz="half" idx="10"/>
          </p:nvPr>
        </p:nvSpPr>
        <p:spPr/>
        <p:txBody>
          <a:bodyPr/>
          <a:lstStyle/>
          <a:p>
            <a:fld id="{84B1D917-16EA-4D69-8845-9832B0C2F6AA}" type="datetime4">
              <a:rPr lang="en-US" smtClean="0"/>
              <a:pPr/>
              <a:t>May 5, 2024</a:t>
            </a:fld>
            <a:endParaRPr lang="en-US"/>
          </a:p>
        </p:txBody>
      </p:sp>
      <p:sp>
        <p:nvSpPr>
          <p:cNvPr id="3" name="Footer Placeholder 2">
            <a:extLst>
              <a:ext uri="{FF2B5EF4-FFF2-40B4-BE49-F238E27FC236}">
                <a16:creationId xmlns:a16="http://schemas.microsoft.com/office/drawing/2014/main" id="{FAFF13D2-AAAE-460F-A12E-B21A464BC420}"/>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id="{C8EC5B28-1F55-45CC-8512-A84E6C6E7F9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
        <p:nvSpPr>
          <p:cNvPr id="6" name="TextBox 5">
            <a:extLst>
              <a:ext uri="{FF2B5EF4-FFF2-40B4-BE49-F238E27FC236}">
                <a16:creationId xmlns:a16="http://schemas.microsoft.com/office/drawing/2014/main" id="{882BC6FD-1CD0-E38D-DE0F-7DCC2AEEDF07}"/>
              </a:ext>
            </a:extLst>
          </p:cNvPr>
          <p:cNvSpPr txBox="1"/>
          <p:nvPr/>
        </p:nvSpPr>
        <p:spPr>
          <a:xfrm>
            <a:off x="1297858" y="1275424"/>
            <a:ext cx="10958052" cy="707886"/>
          </a:xfrm>
          <a:prstGeom prst="rect">
            <a:avLst/>
          </a:prstGeom>
          <a:noFill/>
        </p:spPr>
        <p:txBody>
          <a:bodyPr wrap="square">
            <a:spAutoFit/>
          </a:bodyPr>
          <a:lstStyle/>
          <a:p>
            <a:pPr marL="12700">
              <a:lnSpc>
                <a:spcPct val="100000"/>
              </a:lnSpc>
              <a:spcBef>
                <a:spcPts val="100"/>
              </a:spcBef>
            </a:pPr>
            <a:r>
              <a:rPr lang="en-IN" sz="4000" b="1" spc="-15" dirty="0">
                <a:latin typeface="Times New Roman"/>
                <a:cs typeface="Times New Roman"/>
              </a:rPr>
              <a:t>TOOLS </a:t>
            </a:r>
            <a:r>
              <a:rPr lang="en-IN" sz="4000" b="1" spc="-25" dirty="0">
                <a:latin typeface="Times New Roman"/>
                <a:cs typeface="Times New Roman"/>
              </a:rPr>
              <a:t>TO </a:t>
            </a:r>
            <a:r>
              <a:rPr lang="en-IN" sz="4000" b="1" spc="-5" dirty="0">
                <a:latin typeface="Times New Roman"/>
                <a:cs typeface="Times New Roman"/>
              </a:rPr>
              <a:t>BE USED IN THE</a:t>
            </a:r>
            <a:r>
              <a:rPr lang="en-IN" sz="4000" b="1" spc="-130" dirty="0">
                <a:latin typeface="Times New Roman"/>
                <a:cs typeface="Times New Roman"/>
              </a:rPr>
              <a:t> </a:t>
            </a:r>
            <a:r>
              <a:rPr lang="en-IN" sz="4000" b="1" spc="-5" dirty="0">
                <a:latin typeface="Times New Roman"/>
                <a:cs typeface="Times New Roman"/>
              </a:rPr>
              <a:t>PROJECT</a:t>
            </a:r>
            <a:endParaRPr lang="en-IN" sz="4000" dirty="0">
              <a:latin typeface="Times New Roman"/>
              <a:cs typeface="Times New Roman"/>
            </a:endParaRPr>
          </a:p>
        </p:txBody>
      </p:sp>
      <p:sp>
        <p:nvSpPr>
          <p:cNvPr id="5" name="TextBox 4">
            <a:extLst>
              <a:ext uri="{FF2B5EF4-FFF2-40B4-BE49-F238E27FC236}">
                <a16:creationId xmlns:a16="http://schemas.microsoft.com/office/drawing/2014/main" id="{4B87B84D-D8E7-53F3-D4DF-55A2F00451EF}"/>
              </a:ext>
            </a:extLst>
          </p:cNvPr>
          <p:cNvSpPr txBox="1"/>
          <p:nvPr/>
        </p:nvSpPr>
        <p:spPr>
          <a:xfrm>
            <a:off x="1297858" y="1983310"/>
            <a:ext cx="15520868" cy="5981125"/>
          </a:xfrm>
          <a:prstGeom prst="rect">
            <a:avLst/>
          </a:prstGeom>
          <a:noFill/>
        </p:spPr>
        <p:txBody>
          <a:bodyPr wrap="square">
            <a:spAutoFit/>
          </a:bodyPr>
          <a:lstStyle/>
          <a:p>
            <a:pPr marL="12700">
              <a:lnSpc>
                <a:spcPct val="100000"/>
              </a:lnSpc>
              <a:spcBef>
                <a:spcPts val="100"/>
              </a:spcBef>
            </a:pPr>
            <a:endParaRPr lang="en-US" sz="4000" dirty="0">
              <a:latin typeface="Times New Roman"/>
              <a:cs typeface="Times New Roman"/>
            </a:endParaRPr>
          </a:p>
          <a:p>
            <a:pPr marL="12700" algn="just">
              <a:lnSpc>
                <a:spcPct val="100000"/>
              </a:lnSpc>
              <a:spcBef>
                <a:spcPts val="100"/>
              </a:spcBef>
            </a:pPr>
            <a:r>
              <a:rPr lang="en-US" sz="2800" dirty="0">
                <a:latin typeface="Times New Roman"/>
                <a:cs typeface="Times New Roman"/>
              </a:rPr>
              <a:t>1. Flask: Flask is a micro web framework for Python used to develop web applications. It provides tools, libraries, and technologies to build web applications quickly and easily.</a:t>
            </a:r>
          </a:p>
          <a:p>
            <a:pPr marL="12700">
              <a:lnSpc>
                <a:spcPct val="100000"/>
              </a:lnSpc>
              <a:spcBef>
                <a:spcPts val="100"/>
              </a:spcBef>
            </a:pPr>
            <a:endParaRPr lang="en-US" sz="2800" dirty="0">
              <a:latin typeface="Times New Roman"/>
              <a:cs typeface="Times New Roman"/>
            </a:endParaRPr>
          </a:p>
          <a:p>
            <a:pPr marL="12700" algn="just">
              <a:lnSpc>
                <a:spcPct val="100000"/>
              </a:lnSpc>
              <a:spcBef>
                <a:spcPts val="100"/>
              </a:spcBef>
            </a:pPr>
            <a:r>
              <a:rPr lang="en-US" sz="2800" dirty="0">
                <a:latin typeface="Times New Roman"/>
                <a:cs typeface="Times New Roman"/>
              </a:rPr>
              <a:t>2. HTML Templates (</a:t>
            </a:r>
            <a:r>
              <a:rPr lang="en-US" sz="2800" dirty="0" err="1">
                <a:latin typeface="Times New Roman"/>
                <a:cs typeface="Times New Roman"/>
              </a:rPr>
              <a:t>render_template</a:t>
            </a:r>
            <a:r>
              <a:rPr lang="en-US" sz="2800" dirty="0">
                <a:latin typeface="Times New Roman"/>
                <a:cs typeface="Times New Roman"/>
              </a:rPr>
              <a:t>): Flask uses Jinja2 templating engine to render HTML templates. The `</a:t>
            </a:r>
            <a:r>
              <a:rPr lang="en-US" sz="2800" dirty="0" err="1">
                <a:latin typeface="Times New Roman"/>
                <a:cs typeface="Times New Roman"/>
              </a:rPr>
              <a:t>render_template</a:t>
            </a:r>
            <a:r>
              <a:rPr lang="en-US" sz="2800" dirty="0">
                <a:latin typeface="Times New Roman"/>
                <a:cs typeface="Times New Roman"/>
              </a:rPr>
              <a:t>` function is used to render HTML templates with dynamic content.</a:t>
            </a:r>
          </a:p>
          <a:p>
            <a:pPr marL="12700">
              <a:lnSpc>
                <a:spcPct val="100000"/>
              </a:lnSpc>
              <a:spcBef>
                <a:spcPts val="100"/>
              </a:spcBef>
            </a:pPr>
            <a:endParaRPr lang="en-US" sz="2800" dirty="0">
              <a:latin typeface="Times New Roman"/>
              <a:cs typeface="Times New Roman"/>
            </a:endParaRPr>
          </a:p>
          <a:p>
            <a:pPr marL="12700" algn="just">
              <a:lnSpc>
                <a:spcPct val="100000"/>
              </a:lnSpc>
              <a:spcBef>
                <a:spcPts val="100"/>
              </a:spcBef>
            </a:pPr>
            <a:r>
              <a:rPr lang="en-US" sz="2800" dirty="0">
                <a:latin typeface="Times New Roman"/>
                <a:cs typeface="Times New Roman"/>
              </a:rPr>
              <a:t>3. File Upload (</a:t>
            </a:r>
            <a:r>
              <a:rPr lang="en-US" sz="2800" dirty="0" err="1">
                <a:latin typeface="Times New Roman"/>
                <a:cs typeface="Times New Roman"/>
              </a:rPr>
              <a:t>request.files</a:t>
            </a:r>
            <a:r>
              <a:rPr lang="en-US" sz="2800" dirty="0">
                <a:latin typeface="Times New Roman"/>
                <a:cs typeface="Times New Roman"/>
              </a:rPr>
              <a:t>): The application allows users to upload files, particularly images in this case. Flask provides `</a:t>
            </a:r>
            <a:r>
              <a:rPr lang="en-US" sz="2800" dirty="0" err="1">
                <a:latin typeface="Times New Roman"/>
                <a:cs typeface="Times New Roman"/>
              </a:rPr>
              <a:t>request.files</a:t>
            </a:r>
            <a:r>
              <a:rPr lang="en-US" sz="2800" dirty="0">
                <a:latin typeface="Times New Roman"/>
                <a:cs typeface="Times New Roman"/>
              </a:rPr>
              <a:t>` to access uploaded files in the request object.</a:t>
            </a:r>
          </a:p>
          <a:p>
            <a:pPr marL="12700" algn="just">
              <a:lnSpc>
                <a:spcPct val="100000"/>
              </a:lnSpc>
              <a:spcBef>
                <a:spcPts val="100"/>
              </a:spcBef>
            </a:pPr>
            <a:endParaRPr lang="en-US" sz="2800" dirty="0">
              <a:latin typeface="Times New Roman"/>
              <a:cs typeface="Times New Roman"/>
            </a:endParaRPr>
          </a:p>
          <a:p>
            <a:pPr marL="12700" algn="just">
              <a:lnSpc>
                <a:spcPct val="100000"/>
              </a:lnSpc>
              <a:spcBef>
                <a:spcPts val="100"/>
              </a:spcBef>
            </a:pPr>
            <a:r>
              <a:rPr lang="en-US" sz="2800" dirty="0">
                <a:latin typeface="Times New Roman"/>
                <a:cs typeface="Times New Roman"/>
              </a:rPr>
              <a:t>4. UUID (</a:t>
            </a:r>
            <a:r>
              <a:rPr lang="en-US" sz="2800" dirty="0" err="1">
                <a:latin typeface="Times New Roman"/>
                <a:cs typeface="Times New Roman"/>
              </a:rPr>
              <a:t>uuid</a:t>
            </a:r>
            <a:r>
              <a:rPr lang="en-US" sz="2800" dirty="0">
                <a:latin typeface="Times New Roman"/>
                <a:cs typeface="Times New Roman"/>
              </a:rPr>
              <a:t>): Universally Unique Identifiers (UUIDs) are used to generate unique filenames for uploaded files. The `uuid.uuid4()` function generates a random UUID.</a:t>
            </a:r>
          </a:p>
          <a:p>
            <a:pPr marL="12700">
              <a:lnSpc>
                <a:spcPct val="100000"/>
              </a:lnSpc>
              <a:spcBef>
                <a:spcPts val="100"/>
              </a:spcBef>
            </a:pPr>
            <a:endParaRPr lang="en-US" sz="2800" dirty="0">
              <a:latin typeface="Times New Roman"/>
              <a:cs typeface="Times New Roman"/>
            </a:endParaRPr>
          </a:p>
        </p:txBody>
      </p:sp>
    </p:spTree>
    <p:extLst>
      <p:ext uri="{BB962C8B-B14F-4D97-AF65-F5344CB8AC3E}">
        <p14:creationId xmlns:p14="http://schemas.microsoft.com/office/powerpoint/2010/main" val="4106480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172725-B7C6-223D-C223-330E64D9E22A}"/>
              </a:ext>
            </a:extLst>
          </p:cNvPr>
          <p:cNvSpPr>
            <a:spLocks noGrp="1"/>
          </p:cNvSpPr>
          <p:nvPr>
            <p:ph type="dt" sz="half" idx="10"/>
          </p:nvPr>
        </p:nvSpPr>
        <p:spPr/>
        <p:txBody>
          <a:bodyPr/>
          <a:lstStyle/>
          <a:p>
            <a:fld id="{84B1D917-16EA-4D69-8845-9832B0C2F6AA}" type="datetime4">
              <a:rPr lang="en-US" smtClean="0"/>
              <a:pPr/>
              <a:t>May 5, 2024</a:t>
            </a:fld>
            <a:endParaRPr lang="en-US"/>
          </a:p>
        </p:txBody>
      </p:sp>
      <p:sp>
        <p:nvSpPr>
          <p:cNvPr id="3" name="Footer Placeholder 2">
            <a:extLst>
              <a:ext uri="{FF2B5EF4-FFF2-40B4-BE49-F238E27FC236}">
                <a16:creationId xmlns:a16="http://schemas.microsoft.com/office/drawing/2014/main" id="{FAFF13D2-AAAE-460F-A12E-B21A464BC420}"/>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id="{C8EC5B28-1F55-45CC-8512-A84E6C6E7F9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
        <p:nvSpPr>
          <p:cNvPr id="6" name="TextBox 5">
            <a:extLst>
              <a:ext uri="{FF2B5EF4-FFF2-40B4-BE49-F238E27FC236}">
                <a16:creationId xmlns:a16="http://schemas.microsoft.com/office/drawing/2014/main" id="{882BC6FD-1CD0-E38D-DE0F-7DCC2AEEDF07}"/>
              </a:ext>
            </a:extLst>
          </p:cNvPr>
          <p:cNvSpPr txBox="1"/>
          <p:nvPr/>
        </p:nvSpPr>
        <p:spPr>
          <a:xfrm>
            <a:off x="1297858" y="1275424"/>
            <a:ext cx="10958052" cy="707886"/>
          </a:xfrm>
          <a:prstGeom prst="rect">
            <a:avLst/>
          </a:prstGeom>
          <a:noFill/>
        </p:spPr>
        <p:txBody>
          <a:bodyPr wrap="square">
            <a:spAutoFit/>
          </a:bodyPr>
          <a:lstStyle/>
          <a:p>
            <a:pPr marL="12700">
              <a:lnSpc>
                <a:spcPct val="100000"/>
              </a:lnSpc>
              <a:spcBef>
                <a:spcPts val="100"/>
              </a:spcBef>
            </a:pPr>
            <a:r>
              <a:rPr lang="en-IN" sz="4000" b="1" spc="-15" dirty="0">
                <a:latin typeface="Times New Roman"/>
                <a:cs typeface="Times New Roman"/>
              </a:rPr>
              <a:t>TOOLS </a:t>
            </a:r>
            <a:r>
              <a:rPr lang="en-IN" sz="4000" b="1" spc="-25" dirty="0">
                <a:latin typeface="Times New Roman"/>
                <a:cs typeface="Times New Roman"/>
              </a:rPr>
              <a:t>TO </a:t>
            </a:r>
            <a:r>
              <a:rPr lang="en-IN" sz="4000" b="1" spc="-5" dirty="0">
                <a:latin typeface="Times New Roman"/>
                <a:cs typeface="Times New Roman"/>
              </a:rPr>
              <a:t>BE USED IN THE</a:t>
            </a:r>
            <a:r>
              <a:rPr lang="en-IN" sz="4000" b="1" spc="-130" dirty="0">
                <a:latin typeface="Times New Roman"/>
                <a:cs typeface="Times New Roman"/>
              </a:rPr>
              <a:t> </a:t>
            </a:r>
            <a:r>
              <a:rPr lang="en-IN" sz="4000" b="1" spc="-5" dirty="0">
                <a:latin typeface="Times New Roman"/>
                <a:cs typeface="Times New Roman"/>
              </a:rPr>
              <a:t>PROJECT</a:t>
            </a:r>
            <a:endParaRPr lang="en-IN" sz="4000" dirty="0">
              <a:latin typeface="Times New Roman"/>
              <a:cs typeface="Times New Roman"/>
            </a:endParaRPr>
          </a:p>
        </p:txBody>
      </p:sp>
      <p:sp>
        <p:nvSpPr>
          <p:cNvPr id="5" name="TextBox 4">
            <a:extLst>
              <a:ext uri="{FF2B5EF4-FFF2-40B4-BE49-F238E27FC236}">
                <a16:creationId xmlns:a16="http://schemas.microsoft.com/office/drawing/2014/main" id="{4B87B84D-D8E7-53F3-D4DF-55A2F00451EF}"/>
              </a:ext>
            </a:extLst>
          </p:cNvPr>
          <p:cNvSpPr txBox="1"/>
          <p:nvPr/>
        </p:nvSpPr>
        <p:spPr>
          <a:xfrm>
            <a:off x="1297858" y="2193189"/>
            <a:ext cx="15520868" cy="7286610"/>
          </a:xfrm>
          <a:prstGeom prst="rect">
            <a:avLst/>
          </a:prstGeom>
          <a:noFill/>
        </p:spPr>
        <p:txBody>
          <a:bodyPr wrap="square">
            <a:spAutoFit/>
          </a:bodyPr>
          <a:lstStyle/>
          <a:p>
            <a:pPr marL="12700">
              <a:lnSpc>
                <a:spcPct val="100000"/>
              </a:lnSpc>
              <a:spcBef>
                <a:spcPts val="100"/>
              </a:spcBef>
            </a:pPr>
            <a:endParaRPr lang="en-US" sz="4000" dirty="0">
              <a:latin typeface="Times New Roman"/>
              <a:cs typeface="Times New Roman"/>
            </a:endParaRPr>
          </a:p>
          <a:p>
            <a:pPr marL="12700" algn="just">
              <a:lnSpc>
                <a:spcPct val="100000"/>
              </a:lnSpc>
              <a:spcBef>
                <a:spcPts val="100"/>
              </a:spcBef>
            </a:pPr>
            <a:r>
              <a:rPr lang="en-US" sz="2800" dirty="0">
                <a:latin typeface="Times New Roman"/>
                <a:cs typeface="Times New Roman"/>
              </a:rPr>
              <a:t>5. </a:t>
            </a:r>
            <a:r>
              <a:rPr lang="en-US" sz="2800" dirty="0" err="1">
                <a:latin typeface="Times New Roman"/>
                <a:cs typeface="Times New Roman"/>
              </a:rPr>
              <a:t>os</a:t>
            </a:r>
            <a:r>
              <a:rPr lang="en-US" sz="2800" dirty="0">
                <a:latin typeface="Times New Roman"/>
                <a:cs typeface="Times New Roman"/>
              </a:rPr>
              <a:t>: The `</a:t>
            </a:r>
            <a:r>
              <a:rPr lang="en-US" sz="2800" dirty="0" err="1">
                <a:latin typeface="Times New Roman"/>
                <a:cs typeface="Times New Roman"/>
              </a:rPr>
              <a:t>os`</a:t>
            </a:r>
            <a:r>
              <a:rPr lang="en-US" sz="2800" dirty="0">
                <a:latin typeface="Times New Roman"/>
                <a:cs typeface="Times New Roman"/>
              </a:rPr>
              <a:t> module provides a way to interact with the operating system. In this application, it's used to manipulate file paths and handle file operations like saving uploaded images.</a:t>
            </a:r>
          </a:p>
          <a:p>
            <a:pPr marL="12700">
              <a:lnSpc>
                <a:spcPct val="100000"/>
              </a:lnSpc>
              <a:spcBef>
                <a:spcPts val="100"/>
              </a:spcBef>
            </a:pPr>
            <a:endParaRPr lang="en-US" sz="2800" dirty="0">
              <a:latin typeface="Times New Roman"/>
              <a:cs typeface="Times New Roman"/>
            </a:endParaRPr>
          </a:p>
          <a:p>
            <a:pPr marL="12700" algn="just">
              <a:lnSpc>
                <a:spcPct val="100000"/>
              </a:lnSpc>
              <a:spcBef>
                <a:spcPts val="100"/>
              </a:spcBef>
            </a:pPr>
            <a:r>
              <a:rPr lang="en-US" sz="2800" dirty="0">
                <a:latin typeface="Times New Roman"/>
                <a:cs typeface="Times New Roman"/>
              </a:rPr>
              <a:t>6. Machine Learning Model (predictions.py): There is a separate module or file named `predictions.py`, which contains a function `predict()` responsible for making predictions. This function takes an image file path and a model name as input and returns the prediction result.</a:t>
            </a:r>
          </a:p>
          <a:p>
            <a:pPr marL="12700">
              <a:lnSpc>
                <a:spcPct val="100000"/>
              </a:lnSpc>
              <a:spcBef>
                <a:spcPts val="100"/>
              </a:spcBef>
            </a:pPr>
            <a:endParaRPr lang="en-US" sz="2800" dirty="0">
              <a:latin typeface="Times New Roman"/>
              <a:cs typeface="Times New Roman"/>
            </a:endParaRPr>
          </a:p>
          <a:p>
            <a:pPr marL="12700" algn="just">
              <a:lnSpc>
                <a:spcPct val="100000"/>
              </a:lnSpc>
              <a:spcBef>
                <a:spcPts val="100"/>
              </a:spcBef>
            </a:pPr>
            <a:r>
              <a:rPr lang="en-US" sz="2800" dirty="0">
                <a:latin typeface="Times New Roman"/>
                <a:cs typeface="Times New Roman"/>
              </a:rPr>
              <a:t>7. Error Handling: Exception handling is implemented to catch any errors that may occur during file processing or prediction. If an error occurs, an appropriate error message is displayed to the user.</a:t>
            </a:r>
          </a:p>
          <a:p>
            <a:pPr marL="12700">
              <a:lnSpc>
                <a:spcPct val="100000"/>
              </a:lnSpc>
              <a:spcBef>
                <a:spcPts val="100"/>
              </a:spcBef>
            </a:pPr>
            <a:endParaRPr lang="en-US" sz="2800" dirty="0">
              <a:latin typeface="Times New Roman"/>
              <a:cs typeface="Times New Roman"/>
            </a:endParaRPr>
          </a:p>
          <a:p>
            <a:pPr marL="12700" algn="just">
              <a:lnSpc>
                <a:spcPct val="100000"/>
              </a:lnSpc>
              <a:spcBef>
                <a:spcPts val="100"/>
              </a:spcBef>
            </a:pPr>
            <a:r>
              <a:rPr lang="en-US" sz="2800" dirty="0">
                <a:latin typeface="Times New Roman"/>
                <a:cs typeface="Times New Roman"/>
              </a:rPr>
              <a:t>8. Debug Mode (</a:t>
            </a:r>
            <a:r>
              <a:rPr lang="en-US" sz="2800" dirty="0" err="1">
                <a:latin typeface="Times New Roman"/>
                <a:cs typeface="Times New Roman"/>
              </a:rPr>
              <a:t>app.run</a:t>
            </a:r>
            <a:r>
              <a:rPr lang="en-US" sz="2800" dirty="0">
                <a:latin typeface="Times New Roman"/>
                <a:cs typeface="Times New Roman"/>
              </a:rPr>
              <a:t>(debug=True)): Flask's built-in development server runs in debug mode when `debug=True` is set. This enables features like automatic reloading of the application when code changes are detected and provides detailed error messages in case of exceptions.</a:t>
            </a:r>
          </a:p>
          <a:p>
            <a:pPr marL="12700">
              <a:lnSpc>
                <a:spcPct val="100000"/>
              </a:lnSpc>
              <a:spcBef>
                <a:spcPts val="100"/>
              </a:spcBef>
            </a:pPr>
            <a:endParaRPr lang="en-US" sz="2800" dirty="0">
              <a:latin typeface="Times New Roman"/>
              <a:cs typeface="Times New Roman"/>
            </a:endParaRPr>
          </a:p>
          <a:p>
            <a:pPr marL="12700">
              <a:lnSpc>
                <a:spcPct val="100000"/>
              </a:lnSpc>
              <a:spcBef>
                <a:spcPts val="100"/>
              </a:spcBef>
            </a:pPr>
            <a:endParaRPr lang="en-US" sz="2800" dirty="0">
              <a:latin typeface="Times New Roman"/>
              <a:cs typeface="Times New Roman"/>
            </a:endParaRPr>
          </a:p>
        </p:txBody>
      </p:sp>
    </p:spTree>
    <p:extLst>
      <p:ext uri="{BB962C8B-B14F-4D97-AF65-F5344CB8AC3E}">
        <p14:creationId xmlns:p14="http://schemas.microsoft.com/office/powerpoint/2010/main" val="3882678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A31B3F-5390-9584-E40A-64475B97255B}"/>
              </a:ext>
            </a:extLst>
          </p:cNvPr>
          <p:cNvSpPr>
            <a:spLocks noGrp="1"/>
          </p:cNvSpPr>
          <p:nvPr>
            <p:ph type="dt" sz="half" idx="10"/>
          </p:nvPr>
        </p:nvSpPr>
        <p:spPr/>
        <p:txBody>
          <a:bodyPr/>
          <a:lstStyle/>
          <a:p>
            <a:fld id="{84B1D917-16EA-4D69-8845-9832B0C2F6AA}" type="datetime4">
              <a:rPr lang="en-US" smtClean="0"/>
              <a:pPr/>
              <a:t>May 5, 2024</a:t>
            </a:fld>
            <a:endParaRPr lang="en-US"/>
          </a:p>
        </p:txBody>
      </p:sp>
      <p:sp>
        <p:nvSpPr>
          <p:cNvPr id="3" name="Footer Placeholder 2">
            <a:extLst>
              <a:ext uri="{FF2B5EF4-FFF2-40B4-BE49-F238E27FC236}">
                <a16:creationId xmlns:a16="http://schemas.microsoft.com/office/drawing/2014/main" id="{4B588CDB-E9A0-B6CF-D92A-62CA7CEFEADC}"/>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id="{17069AD1-BBC1-CB59-6F23-D1C0BE48E01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
        <p:nvSpPr>
          <p:cNvPr id="6" name="TextBox 5">
            <a:extLst>
              <a:ext uri="{FF2B5EF4-FFF2-40B4-BE49-F238E27FC236}">
                <a16:creationId xmlns:a16="http://schemas.microsoft.com/office/drawing/2014/main" id="{9E7A0952-D922-790E-593D-0DFBEDBF5D13}"/>
              </a:ext>
            </a:extLst>
          </p:cNvPr>
          <p:cNvSpPr txBox="1"/>
          <p:nvPr/>
        </p:nvSpPr>
        <p:spPr>
          <a:xfrm>
            <a:off x="1312605" y="995204"/>
            <a:ext cx="12123175" cy="707886"/>
          </a:xfrm>
          <a:prstGeom prst="rect">
            <a:avLst/>
          </a:prstGeom>
          <a:noFill/>
        </p:spPr>
        <p:txBody>
          <a:bodyPr wrap="square">
            <a:spAutoFit/>
          </a:bodyPr>
          <a:lstStyle/>
          <a:p>
            <a:r>
              <a:rPr lang="en-IN" sz="4000" b="1" spc="-30">
                <a:latin typeface="Times New Roman" panose="02020603050405020304" pitchFamily="18" charset="0"/>
                <a:cs typeface="Times New Roman" panose="02020603050405020304" pitchFamily="18" charset="0"/>
              </a:rPr>
              <a:t>SOCIETAL IMPORTANCE </a:t>
            </a:r>
            <a:r>
              <a:rPr lang="en-IN" sz="4000" b="1" spc="-5">
                <a:latin typeface="Times New Roman" panose="02020603050405020304" pitchFamily="18" charset="0"/>
                <a:cs typeface="Times New Roman" panose="02020603050405020304" pitchFamily="18" charset="0"/>
              </a:rPr>
              <a:t>OF THE</a:t>
            </a:r>
            <a:r>
              <a:rPr lang="en-IN" sz="4000" b="1" spc="-270">
                <a:latin typeface="Times New Roman" panose="02020603050405020304" pitchFamily="18" charset="0"/>
                <a:cs typeface="Times New Roman" panose="02020603050405020304" pitchFamily="18" charset="0"/>
              </a:rPr>
              <a:t> </a:t>
            </a:r>
            <a:r>
              <a:rPr lang="en-IN" sz="4000" b="1" spc="-5">
                <a:latin typeface="Times New Roman" panose="02020603050405020304" pitchFamily="18" charset="0"/>
                <a:cs typeface="Times New Roman" panose="02020603050405020304" pitchFamily="18" charset="0"/>
              </a:rPr>
              <a:t>PROJECT</a:t>
            </a:r>
            <a:endParaRPr lang="en-IN" sz="4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4D39E15-72C4-AD98-486D-CB97C8E7DC85}"/>
              </a:ext>
            </a:extLst>
          </p:cNvPr>
          <p:cNvSpPr txBox="1"/>
          <p:nvPr/>
        </p:nvSpPr>
        <p:spPr>
          <a:xfrm>
            <a:off x="1253612" y="2028269"/>
            <a:ext cx="15780776" cy="7263527"/>
          </a:xfrm>
          <a:prstGeom prst="rect">
            <a:avLst/>
          </a:prstGeom>
          <a:noFill/>
        </p:spPr>
        <p:txBody>
          <a:bodyPr wrap="square">
            <a:spAutoFit/>
          </a:bodyPr>
          <a:lstStyle/>
          <a:p>
            <a:endParaRPr lang="en-IN" dirty="0"/>
          </a:p>
          <a:p>
            <a:pPr marL="342900" indent="-342900" algn="just">
              <a:buSzPct val="135000"/>
              <a:buFont typeface="+mj-lt"/>
              <a:buAutoNum type="arabicPeriod"/>
            </a:pPr>
            <a:r>
              <a:rPr lang="en-IN" dirty="0"/>
              <a:t> </a:t>
            </a:r>
            <a:r>
              <a:rPr lang="en-IN" sz="2800" dirty="0">
                <a:latin typeface="Times New Roman" panose="02020603050405020304" pitchFamily="18" charset="0"/>
                <a:cs typeface="Times New Roman" panose="02020603050405020304" pitchFamily="18" charset="0"/>
              </a:rPr>
              <a:t>Improved Healthcare Access and Quality: By developing a reliable system for fracture detection in the palm and fingers using X-ray analysis, the project contributes to improving healthcare access and quality. Accurate and timely diagnosis of fractures is essential for appropriate treatment planning and patient outcomes. </a:t>
            </a:r>
          </a:p>
          <a:p>
            <a:pPr marL="342900" indent="-342900">
              <a:buSzPct val="100000"/>
              <a:buFont typeface="+mj-lt"/>
              <a:buAutoNum type="arabicPeriod"/>
            </a:pPr>
            <a:endParaRPr lang="en-IN" sz="2800" dirty="0">
              <a:latin typeface="Times New Roman" panose="02020603050405020304" pitchFamily="18" charset="0"/>
              <a:cs typeface="Times New Roman" panose="02020603050405020304" pitchFamily="18" charset="0"/>
            </a:endParaRPr>
          </a:p>
          <a:p>
            <a:pPr marL="342900" indent="-342900" algn="just">
              <a:buSzPct val="100000"/>
              <a:buFont typeface="+mj-lt"/>
              <a:buAutoNum type="arabicPeriod"/>
            </a:pPr>
            <a:r>
              <a:rPr lang="en-IN" sz="2800" dirty="0">
                <a:latin typeface="Times New Roman" panose="02020603050405020304" pitchFamily="18" charset="0"/>
                <a:cs typeface="Times New Roman" panose="02020603050405020304" pitchFamily="18" charset="0"/>
              </a:rPr>
              <a:t>Enhanced Patient Care and Safety: Fractures in the palm and fingers can have significant implications for patients' mobility, dexterity, and overall quality of life. Early detection and treatment of fractures are crucial for preventing complications and promoting optimal recovery. </a:t>
            </a:r>
          </a:p>
          <a:p>
            <a:pPr marL="342900" indent="-342900">
              <a:buSzPct val="100000"/>
              <a:buFont typeface="+mj-lt"/>
              <a:buAutoNum type="arabicPeriod"/>
            </a:pPr>
            <a:endParaRPr lang="en-IN" sz="2800" dirty="0">
              <a:latin typeface="Times New Roman" panose="02020603050405020304" pitchFamily="18" charset="0"/>
              <a:cs typeface="Times New Roman" panose="02020603050405020304" pitchFamily="18" charset="0"/>
            </a:endParaRPr>
          </a:p>
          <a:p>
            <a:pPr marL="342900" indent="-342900" algn="just">
              <a:buSzPct val="100000"/>
              <a:buFont typeface="+mj-lt"/>
              <a:buAutoNum type="arabicPeriod"/>
            </a:pPr>
            <a:r>
              <a:rPr lang="en-IN" sz="2800" dirty="0">
                <a:latin typeface="Times New Roman" panose="02020603050405020304" pitchFamily="18" charset="0"/>
                <a:cs typeface="Times New Roman" panose="02020603050405020304" pitchFamily="18" charset="0"/>
              </a:rPr>
              <a:t>Reduction of Healthcare Burden and Costs: Timely diagnosis of fractures can help reduce the burden on healthcare systems by minimizing the need for unnecessary procedures, hospitalizations, and prolonged treatments.</a:t>
            </a:r>
          </a:p>
          <a:p>
            <a:pPr marL="342900" indent="-342900">
              <a:buSzPct val="100000"/>
              <a:buFont typeface="+mj-lt"/>
              <a:buAutoNum type="arabicPeriod"/>
            </a:pPr>
            <a:endParaRPr lang="en-IN" sz="2800" dirty="0">
              <a:latin typeface="Times New Roman" panose="02020603050405020304" pitchFamily="18" charset="0"/>
              <a:cs typeface="Times New Roman" panose="02020603050405020304" pitchFamily="18" charset="0"/>
            </a:endParaRPr>
          </a:p>
          <a:p>
            <a:pPr marL="342900" indent="-342900" algn="just">
              <a:buSzPct val="100000"/>
              <a:buFont typeface="+mj-lt"/>
              <a:buAutoNum type="arabicPeriod"/>
            </a:pPr>
            <a:r>
              <a:rPr lang="en-IN" sz="2800" dirty="0">
                <a:latin typeface="Times New Roman" panose="02020603050405020304" pitchFamily="18" charset="0"/>
                <a:cs typeface="Times New Roman" panose="02020603050405020304" pitchFamily="18" charset="0"/>
              </a:rPr>
              <a:t>Empowerment of Healthcare Professionals: The project empowers healthcare professionals, including radiologists, </a:t>
            </a:r>
            <a:r>
              <a:rPr lang="en-IN" sz="2800" dirty="0" err="1">
                <a:latin typeface="Times New Roman" panose="02020603050405020304" pitchFamily="18" charset="0"/>
                <a:cs typeface="Times New Roman" panose="02020603050405020304" pitchFamily="18" charset="0"/>
              </a:rPr>
              <a:t>orthopedic</a:t>
            </a:r>
            <a:r>
              <a:rPr lang="en-IN" sz="2800" dirty="0">
                <a:latin typeface="Times New Roman" panose="02020603050405020304" pitchFamily="18" charset="0"/>
                <a:cs typeface="Times New Roman" panose="02020603050405020304" pitchFamily="18" charset="0"/>
              </a:rPr>
              <a:t> specialists, and primary care physicians, by providing them with advanced tools and technologies for fracture detection. </a:t>
            </a:r>
          </a:p>
        </p:txBody>
      </p:sp>
    </p:spTree>
    <p:extLst>
      <p:ext uri="{BB962C8B-B14F-4D97-AF65-F5344CB8AC3E}">
        <p14:creationId xmlns:p14="http://schemas.microsoft.com/office/powerpoint/2010/main" val="3788679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sp>
        <p:nvSpPr>
          <p:cNvPr id="8" name="Rectangle 7"/>
          <p:cNvSpPr/>
          <p:nvPr/>
        </p:nvSpPr>
        <p:spPr>
          <a:xfrm>
            <a:off x="5563955" y="698561"/>
            <a:ext cx="6635343" cy="646331"/>
          </a:xfrm>
          <a:prstGeom prst="rect">
            <a:avLst/>
          </a:prstGeom>
        </p:spPr>
        <p:txBody>
          <a:bodyPr wrap="none">
            <a:spAutoFit/>
          </a:bodyPr>
          <a:lstStyle/>
          <a:p>
            <a:r>
              <a:rPr lang="en-IN" sz="3600" b="1" dirty="0">
                <a:latin typeface="Times New Roman" pitchFamily="18" charset="0"/>
                <a:cs typeface="Times New Roman" pitchFamily="18" charset="0"/>
              </a:rPr>
              <a:t>TIMELINE OF THE PROJECT</a:t>
            </a:r>
            <a:endParaRPr lang="en-IN" sz="3600" dirty="0"/>
          </a:p>
        </p:txBody>
      </p:sp>
      <p:pic>
        <p:nvPicPr>
          <p:cNvPr id="6" name="Picture 5">
            <a:extLst>
              <a:ext uri="{FF2B5EF4-FFF2-40B4-BE49-F238E27FC236}">
                <a16:creationId xmlns:a16="http://schemas.microsoft.com/office/drawing/2014/main" id="{D72CE4F7-C7E9-3AF4-E134-8FD957F9482E}"/>
              </a:ext>
            </a:extLst>
          </p:cNvPr>
          <p:cNvPicPr>
            <a:picLocks noChangeAspect="1"/>
          </p:cNvPicPr>
          <p:nvPr/>
        </p:nvPicPr>
        <p:blipFill>
          <a:blip r:embed="rId3"/>
          <a:stretch>
            <a:fillRect/>
          </a:stretch>
        </p:blipFill>
        <p:spPr>
          <a:xfrm>
            <a:off x="4881716" y="2330246"/>
            <a:ext cx="8303342" cy="569287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34547" y="3345873"/>
            <a:ext cx="4592782" cy="92333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IN" sz="5400" b="1" spc="50" dirty="0">
                <a:ln w="11430"/>
                <a:solidFill>
                  <a:srgbClr val="002060"/>
                </a:solidFill>
                <a:effectLst>
                  <a:outerShdw blurRad="76200" dist="50800" dir="5400000" algn="tl" rotWithShape="0">
                    <a:srgbClr val="000000">
                      <a:alpha val="65000"/>
                    </a:srgbClr>
                  </a:outerShdw>
                </a:effectLst>
                <a:latin typeface="Times New Roman" pitchFamily="18" charset="0"/>
                <a:cs typeface="Times New Roman" pitchFamily="18" charset="0"/>
              </a:rPr>
              <a:t>THANK YOU</a:t>
            </a:r>
          </a:p>
        </p:txBody>
      </p:sp>
      <p:pic>
        <p:nvPicPr>
          <p:cNvPr id="6" name="Picture 3" descr="C:\Users\Sharad\Desktop\download veltech.png"/>
          <p:cNvPicPr>
            <a:picLocks noChangeAspect="1" noChangeArrowheads="1"/>
          </p:cNvPicPr>
          <p:nvPr/>
        </p:nvPicPr>
        <p:blipFill>
          <a:blip r:embed="rId2"/>
          <a:srcRect/>
          <a:stretch>
            <a:fillRect/>
          </a:stretch>
        </p:blipFill>
        <p:spPr bwMode="auto">
          <a:xfrm>
            <a:off x="11063580" y="6972606"/>
            <a:ext cx="4295554" cy="1438275"/>
          </a:xfrm>
          <a:prstGeom prst="rect">
            <a:avLst/>
          </a:prstGeom>
          <a:noFill/>
        </p:spPr>
      </p:pic>
      <p:sp>
        <p:nvSpPr>
          <p:cNvPr id="9" name="Slide Number Placeholder 8">
            <a:extLst>
              <a:ext uri="{FF2B5EF4-FFF2-40B4-BE49-F238E27FC236}">
                <a16:creationId xmlns:a16="http://schemas.microsoft.com/office/drawing/2014/main" id="{DE467E1A-CA3B-20EC-133C-FDE72F8F5F6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
        <p:nvSpPr>
          <p:cNvPr id="10" name="Footer Placeholder 9">
            <a:extLst>
              <a:ext uri="{FF2B5EF4-FFF2-40B4-BE49-F238E27FC236}">
                <a16:creationId xmlns:a16="http://schemas.microsoft.com/office/drawing/2014/main" id="{C085D79C-5367-5D11-F316-8E41FBE4E674}"/>
              </a:ext>
            </a:extLst>
          </p:cNvPr>
          <p:cNvSpPr>
            <a:spLocks noGrp="1"/>
          </p:cNvSpPr>
          <p:nvPr>
            <p:ph type="ftr" sz="quarter" idx="11"/>
          </p:nvPr>
        </p:nvSpPr>
        <p:spPr/>
        <p:txBody>
          <a:bodyPr/>
          <a:lstStyle/>
          <a:p>
            <a:r>
              <a:rPr lang="en-IN"/>
              <a:t>DEPARTMENT OF COMPUTER SCIENCE &amp; ENGINEERING   / PROJECT TITLE</a:t>
            </a:r>
          </a:p>
        </p:txBody>
      </p:sp>
      <p:sp>
        <p:nvSpPr>
          <p:cNvPr id="11" name="Date Placeholder 10">
            <a:extLst>
              <a:ext uri="{FF2B5EF4-FFF2-40B4-BE49-F238E27FC236}">
                <a16:creationId xmlns:a16="http://schemas.microsoft.com/office/drawing/2014/main" id="{245F8EC2-D106-5A27-3961-508236D30CF6}"/>
              </a:ext>
            </a:extLst>
          </p:cNvPr>
          <p:cNvSpPr>
            <a:spLocks noGrp="1"/>
          </p:cNvSpPr>
          <p:nvPr>
            <p:ph type="dt" sz="half" idx="10"/>
          </p:nvPr>
        </p:nvSpPr>
        <p:spPr/>
        <p:txBody>
          <a:bodyPr/>
          <a:lstStyle/>
          <a:p>
            <a:fld id="{FC19F4A3-E32D-4520-B9BC-6787D8D72445}" type="datetime4">
              <a:rPr lang="en-US" smtClean="0"/>
              <a:pPr/>
              <a:t>May 5, 2024</a:t>
            </a:fld>
            <a:endParaRPr lang="en-US"/>
          </a:p>
        </p:txBody>
      </p:sp>
      <p:pic>
        <p:nvPicPr>
          <p:cNvPr id="12" name="Picture 2" descr="C:\Users\Sharad\Desktop\Logo-Final-A veltech.png">
            <a:extLst>
              <a:ext uri="{FF2B5EF4-FFF2-40B4-BE49-F238E27FC236}">
                <a16:creationId xmlns:a16="http://schemas.microsoft.com/office/drawing/2014/main" id="{02DAE25E-C86A-BBED-9DA8-E19B5DADF85E}"/>
              </a:ext>
            </a:extLst>
          </p:cNvPr>
          <p:cNvPicPr>
            <a:picLocks noChangeAspect="1" noChangeArrowheads="1"/>
          </p:cNvPicPr>
          <p:nvPr/>
        </p:nvPicPr>
        <p:blipFill>
          <a:blip r:embed="rId3"/>
          <a:srcRect/>
          <a:stretch>
            <a:fillRect/>
          </a:stretch>
        </p:blipFill>
        <p:spPr bwMode="auto">
          <a:xfrm>
            <a:off x="15614000" y="7216304"/>
            <a:ext cx="1160907" cy="969050"/>
          </a:xfrm>
          <a:prstGeom prst="rect">
            <a:avLst/>
          </a:prstGeom>
          <a:noFill/>
        </p:spPr>
      </p:pic>
      <p:pic>
        <p:nvPicPr>
          <p:cNvPr id="3" name="Picture 2">
            <a:extLst>
              <a:ext uri="{FF2B5EF4-FFF2-40B4-BE49-F238E27FC236}">
                <a16:creationId xmlns:a16="http://schemas.microsoft.com/office/drawing/2014/main" id="{3354F33A-9CB3-D842-1875-4FF8341BA4AC}"/>
              </a:ext>
            </a:extLst>
          </p:cNvPr>
          <p:cNvPicPr>
            <a:picLocks noChangeAspect="1"/>
          </p:cNvPicPr>
          <p:nvPr/>
        </p:nvPicPr>
        <p:blipFill>
          <a:blip r:embed="rId4"/>
          <a:stretch>
            <a:fillRect/>
          </a:stretch>
        </p:blipFill>
        <p:spPr>
          <a:xfrm>
            <a:off x="16774907" y="7080119"/>
            <a:ext cx="1380357" cy="1105235"/>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416</TotalTime>
  <Words>1257</Words>
  <Application>Microsoft Office PowerPoint</Application>
  <PresentationFormat>Custom</PresentationFormat>
  <Paragraphs>102</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Times New Roman</vt:lpstr>
      <vt:lpstr>Calibri Light</vt:lpstr>
      <vt:lpstr>Arial</vt:lpstr>
      <vt:lpstr>Calibri</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Sharad</dc:creator>
  <cp:lastModifiedBy>YASWANTH KUMAR REDDY BOJJA</cp:lastModifiedBy>
  <cp:revision>24</cp:revision>
  <dcterms:modified xsi:type="dcterms:W3CDTF">2024-05-05T17:49:13Z</dcterms:modified>
</cp:coreProperties>
</file>