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25"/>
  </p:notesMasterIdLst>
  <p:handoutMasterIdLst>
    <p:handoutMasterId r:id="rId26"/>
  </p:handoutMasterIdLst>
  <p:sldIdLst>
    <p:sldId id="287" r:id="rId2"/>
    <p:sldId id="295" r:id="rId3"/>
    <p:sldId id="296" r:id="rId4"/>
    <p:sldId id="297" r:id="rId5"/>
    <p:sldId id="318" r:id="rId6"/>
    <p:sldId id="298" r:id="rId7"/>
    <p:sldId id="299" r:id="rId8"/>
    <p:sldId id="302" r:id="rId9"/>
    <p:sldId id="303" r:id="rId10"/>
    <p:sldId id="332" r:id="rId11"/>
    <p:sldId id="304" r:id="rId12"/>
    <p:sldId id="305" r:id="rId13"/>
    <p:sldId id="307" r:id="rId14"/>
    <p:sldId id="308" r:id="rId15"/>
    <p:sldId id="333" r:id="rId16"/>
    <p:sldId id="334" r:id="rId17"/>
    <p:sldId id="335" r:id="rId18"/>
    <p:sldId id="336" r:id="rId19"/>
    <p:sldId id="337" r:id="rId20"/>
    <p:sldId id="315" r:id="rId21"/>
    <p:sldId id="338" r:id="rId22"/>
    <p:sldId id="317" r:id="rId23"/>
    <p:sldId id="294" r:id="rId24"/>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3305B-011C-49C5-81EA-79D6CC343E81}" v="2" dt="2024-05-05T17:49:47.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KUMAR REDDY BOJJA" userId="8889b55893daac43" providerId="LiveId" clId="{0903305B-011C-49C5-81EA-79D6CC343E81}"/>
    <pc:docChg chg="custSel modSld">
      <pc:chgData name="YASWANTH KUMAR REDDY BOJJA" userId="8889b55893daac43" providerId="LiveId" clId="{0903305B-011C-49C5-81EA-79D6CC343E81}" dt="2024-05-05T17:49:59.478" v="5" actId="1076"/>
      <pc:docMkLst>
        <pc:docMk/>
      </pc:docMkLst>
      <pc:sldChg chg="addSp delSp modSp mod">
        <pc:chgData name="YASWANTH KUMAR REDDY BOJJA" userId="8889b55893daac43" providerId="LiveId" clId="{0903305B-011C-49C5-81EA-79D6CC343E81}" dt="2024-05-05T17:49:59.478" v="5" actId="1076"/>
        <pc:sldMkLst>
          <pc:docMk/>
          <pc:sldMk cId="0" sldId="287"/>
        </pc:sldMkLst>
        <pc:spChg chg="add del mod">
          <ac:chgData name="YASWANTH KUMAR REDDY BOJJA" userId="8889b55893daac43" providerId="LiveId" clId="{0903305B-011C-49C5-81EA-79D6CC343E81}" dt="2024-05-05T17:49:54.443" v="4" actId="478"/>
          <ac:spMkLst>
            <pc:docMk/>
            <pc:sldMk cId="0" sldId="287"/>
            <ac:spMk id="6" creationId="{7C36FA2F-3F82-4773-7D6F-4B75A2F2FA27}"/>
          </ac:spMkLst>
        </pc:spChg>
        <pc:spChg chg="add mod">
          <ac:chgData name="YASWANTH KUMAR REDDY BOJJA" userId="8889b55893daac43" providerId="LiveId" clId="{0903305B-011C-49C5-81EA-79D6CC343E81}" dt="2024-05-05T17:49:59.478" v="5" actId="1076"/>
          <ac:spMkLst>
            <pc:docMk/>
            <pc:sldMk cId="0" sldId="287"/>
            <ac:spMk id="7" creationId="{4529F911-8A6C-1056-7F10-4CB3AE4BC156}"/>
          </ac:spMkLst>
        </pc:spChg>
        <pc:spChg chg="del">
          <ac:chgData name="YASWANTH KUMAR REDDY BOJJA" userId="8889b55893daac43" providerId="LiveId" clId="{0903305B-011C-49C5-81EA-79D6CC343E81}" dt="2024-05-05T17:44:56.089" v="0" actId="478"/>
          <ac:spMkLst>
            <pc:docMk/>
            <pc:sldMk cId="0" sldId="287"/>
            <ac:spMk id="3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5/5/2024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May 5,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May 5,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May 5,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May 5,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 INDUSTRY PROJECTS</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REVIEW-1</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X-Ray Analysis of Palm and Fingers for Fracture Detection</a:t>
            </a:r>
            <a:r>
              <a:rPr lang="en-US" sz="2800" b="1" dirty="0">
                <a:latin typeface="Times New Roman" panose="02020603050405020304" pitchFamily="18" charset="0"/>
                <a:cs typeface="Times New Roman" panose="02020603050405020304" pitchFamily="18" charset="0"/>
              </a:rPr>
              <a:t> </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51841" y="7560354"/>
            <a:ext cx="9144000" cy="1015663"/>
          </a:xfrm>
          <a:prstGeom prst="rect">
            <a:avLst/>
          </a:prstGeom>
        </p:spPr>
        <p:txBody>
          <a:bodyPr>
            <a:spAutoFit/>
          </a:bodyPr>
          <a:lstStyle/>
          <a:p>
            <a:pPr algn="just"/>
            <a:r>
              <a:rPr lang="en-IN" sz="2000" b="1" dirty="0">
                <a:latin typeface="Times New Roman" pitchFamily="18" charset="0"/>
                <a:cs typeface="Times New Roman" pitchFamily="18" charset="0"/>
              </a:rPr>
              <a:t>1. BOJJA.YASWANTHKUMARREDDY   (VTU23983)(21UEID0500)</a:t>
            </a:r>
          </a:p>
          <a:p>
            <a:pPr algn="just"/>
            <a:r>
              <a:rPr lang="en-IN" sz="2000" b="1" dirty="0">
                <a:latin typeface="Times New Roman" pitchFamily="18" charset="0"/>
                <a:cs typeface="Times New Roman" pitchFamily="18" charset="0"/>
              </a:rPr>
              <a:t>2. VIPRAPATANAM.VENKATA RAO      (VTU23998)(21UECS0750)</a:t>
            </a:r>
          </a:p>
          <a:p>
            <a:pPr algn="just"/>
            <a:r>
              <a:rPr lang="en-IN" sz="2000" b="1" dirty="0">
                <a:latin typeface="Times New Roman" pitchFamily="18" charset="0"/>
                <a:cs typeface="Times New Roman" pitchFamily="18" charset="0"/>
              </a:rPr>
              <a:t>3. MUNDRU SAI SANDEEP          	        (VTU24052)(21UEID0502)</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dirty="0"/>
              <a:t>DEPARTMENT OF COMPUTER SCIENCE &amp; ENGINEERING   / PROJECT TITLE</a:t>
            </a:r>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May 5,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326996" y="597561"/>
            <a:ext cx="1160907" cy="869905"/>
          </a:xfrm>
          <a:prstGeom prst="rect">
            <a:avLst/>
          </a:prstGeom>
          <a:noFill/>
        </p:spPr>
      </p:pic>
      <p:pic>
        <p:nvPicPr>
          <p:cNvPr id="2" name="Picture 1">
            <a:extLst>
              <a:ext uri="{FF2B5EF4-FFF2-40B4-BE49-F238E27FC236}">
                <a16:creationId xmlns:a16="http://schemas.microsoft.com/office/drawing/2014/main" id="{8F038459-E76C-1116-8C9E-35A603096827}"/>
              </a:ext>
            </a:extLst>
          </p:cNvPr>
          <p:cNvPicPr>
            <a:picLocks noChangeAspect="1"/>
          </p:cNvPicPr>
          <p:nvPr/>
        </p:nvPicPr>
        <p:blipFill>
          <a:blip r:embed="rId5"/>
          <a:stretch>
            <a:fillRect/>
          </a:stretch>
        </p:blipFill>
        <p:spPr>
          <a:xfrm>
            <a:off x="16487903" y="402259"/>
            <a:ext cx="1632118" cy="1125091"/>
          </a:xfrm>
          <a:prstGeom prst="rect">
            <a:avLst/>
          </a:prstGeom>
        </p:spPr>
      </p:pic>
      <p:sp>
        <p:nvSpPr>
          <p:cNvPr id="7" name="TextBox 6">
            <a:extLst>
              <a:ext uri="{FF2B5EF4-FFF2-40B4-BE49-F238E27FC236}">
                <a16:creationId xmlns:a16="http://schemas.microsoft.com/office/drawing/2014/main" id="{4529F911-8A6C-1056-7F10-4CB3AE4BC156}"/>
              </a:ext>
            </a:extLst>
          </p:cNvPr>
          <p:cNvSpPr txBox="1"/>
          <p:nvPr/>
        </p:nvSpPr>
        <p:spPr>
          <a:xfrm>
            <a:off x="10854874" y="7098689"/>
            <a:ext cx="9144000" cy="923330"/>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M. Saravana Karthikeyan B.Tech., M.E., M.B.A., Ph. D.,</a:t>
            </a:r>
          </a:p>
          <a:p>
            <a:r>
              <a:rPr lang="en-IN" altLang="en-US" sz="1800" dirty="0">
                <a:latin typeface="Times New Roman" panose="02020603050405020304" pitchFamily="18" charset="0"/>
                <a:cs typeface="Times New Roman" panose="02020603050405020304" pitchFamily="18" charset="0"/>
              </a:rPr>
              <a:t>Assistant professor - SENIOR GRADE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TextBox 4"/>
          <p:cNvSpPr txBox="1"/>
          <p:nvPr/>
        </p:nvSpPr>
        <p:spPr>
          <a:xfrm>
            <a:off x="789709" y="457200"/>
            <a:ext cx="16895618" cy="523220"/>
          </a:xfrm>
          <a:prstGeom prst="rect">
            <a:avLst/>
          </a:prstGeom>
          <a:noFill/>
        </p:spPr>
        <p:txBody>
          <a:bodyPr wrap="square" rtlCol="0">
            <a:spAutoFit/>
          </a:bodyPr>
          <a:lstStyle/>
          <a:p>
            <a:pPr algn="ctr"/>
            <a:r>
              <a:rPr lang="en-IN" sz="2800" b="1" dirty="0"/>
              <a:t>Module 2- </a:t>
            </a:r>
            <a:r>
              <a:rPr lang="en-US" sz="2800" b="1" dirty="0">
                <a:latin typeface="Times New Roman" panose="02020603050405020304" pitchFamily="18" charset="0"/>
                <a:cs typeface="Times New Roman" panose="02020603050405020304" pitchFamily="18" charset="0"/>
              </a:rPr>
              <a:t>Convolutional Neural Networks(CNNs) algorithm </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95182C7-175B-9B12-B015-4EB75052D42C}"/>
              </a:ext>
            </a:extLst>
          </p:cNvPr>
          <p:cNvSpPr txBox="1"/>
          <p:nvPr/>
        </p:nvSpPr>
        <p:spPr>
          <a:xfrm>
            <a:off x="2002839" y="1564377"/>
            <a:ext cx="14639240" cy="8125301"/>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Convolution Neural Network (CNN) is especially valuable for spatial information examination, picture acknowledgment, PC vision, characteristic language handling, signal preparing, and an assortment of other various purposes. </a:t>
            </a:r>
          </a:p>
          <a:p>
            <a:pPr marL="285750" indent="-285750" algn="jus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They are organically inspired by the working of neurons in the visual cortex to a visual upgrade. What makes CNN significantly more impressive contrasted with the other criticism forward organizations for picture acknowledgment is the way that they don't need as much human mediation and boundaries as a portion of different organizations, for example, MLP do.</a:t>
            </a:r>
          </a:p>
          <a:p>
            <a:pPr marL="285750" indent="-285750" algn="jus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CNNs are trained by gradient-based optimization techniques like backpropagation, which iteratively adjusts the network parameters (weights and biases) to minimize a predetermined loss function. During training, the network learns to extract key features from incoming data and generate accurate predictions about previously unseen samples.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This is principally determined by the way that CNN's have neurons organized in three measurements. CNN's make the entirety of this sorcery occur by taking a bunch of info and giving it to at least one of the accompanying fundamental concealed layers in an organization</a:t>
            </a:r>
          </a:p>
          <a:p>
            <a:pPr algn="just"/>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Convolution Layers </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Pooling Layers </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Fully Connected Layers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Convolutional Neural Networks(CNNs)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B73CDA-59CF-284B-BB71-0FE9E958FD49}"/>
              </a:ext>
            </a:extLst>
          </p:cNvPr>
          <p:cNvPicPr>
            <a:picLocks noChangeAspect="1"/>
          </p:cNvPicPr>
          <p:nvPr/>
        </p:nvPicPr>
        <p:blipFill>
          <a:blip r:embed="rId2"/>
          <a:stretch>
            <a:fillRect/>
          </a:stretch>
        </p:blipFill>
        <p:spPr>
          <a:xfrm>
            <a:off x="2605442" y="1589534"/>
            <a:ext cx="14213284" cy="77401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Rectangle 5"/>
          <p:cNvSpPr/>
          <p:nvPr/>
        </p:nvSpPr>
        <p:spPr>
          <a:xfrm>
            <a:off x="3429532" y="947943"/>
            <a:ext cx="10037086" cy="129266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8" name="Picture 7">
            <a:extLst>
              <a:ext uri="{FF2B5EF4-FFF2-40B4-BE49-F238E27FC236}">
                <a16:creationId xmlns:a16="http://schemas.microsoft.com/office/drawing/2014/main" id="{18CF9443-128E-3E70-A595-51DB473C0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7172" y="1726629"/>
            <a:ext cx="7073914" cy="5698037"/>
          </a:xfrm>
          <a:prstGeom prst="rect">
            <a:avLst/>
          </a:prstGeom>
          <a:noFill/>
          <a:ln>
            <a:noFill/>
          </a:ln>
        </p:spPr>
      </p:pic>
      <p:sp>
        <p:nvSpPr>
          <p:cNvPr id="9" name="TextBox 8">
            <a:extLst>
              <a:ext uri="{FF2B5EF4-FFF2-40B4-BE49-F238E27FC236}">
                <a16:creationId xmlns:a16="http://schemas.microsoft.com/office/drawing/2014/main" id="{3D71BAA3-C083-128C-4CAE-59AC529BC9F1}"/>
              </a:ext>
            </a:extLst>
          </p:cNvPr>
          <p:cNvSpPr txBox="1"/>
          <p:nvPr/>
        </p:nvSpPr>
        <p:spPr>
          <a:xfrm>
            <a:off x="1645921" y="8080913"/>
            <a:ext cx="14895165" cy="863250"/>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After uploading a hand X-ray image to the system, the deep learning model examines it and automatically detects any fractures in the palm and fingers.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D3E3990-1833-3FA0-6729-AE4BCAA631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0621" y="1774462"/>
            <a:ext cx="7337313" cy="56980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498764" y="6724004"/>
            <a:ext cx="16916400" cy="2585323"/>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he sequential flow of information across many levels. Raw input data, such as photographs, is fed into the network first, via the Input Layer. The Convolutional Layers extract features from this data, which is then transformed nonlinearly using Activation Functions. Pooling Layers then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downsample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the feature maps while keeping critical information.</a:t>
            </a:r>
          </a:p>
          <a:p>
            <a:pPr marL="342900" indent="-342900" algn="jus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processed data is then sent into Fully Connected Layers for classification or regression tasks. Finally, the output layer generates the network's predictions. This graphic depicts how input data is gradually changed and processed by the CNN's layers, ultimately resulting in correct predictions or outputs.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dirty="0"/>
              <a:t> </a:t>
            </a:r>
          </a:p>
        </p:txBody>
      </p:sp>
      <p:pic>
        <p:nvPicPr>
          <p:cNvPr id="8" name="Picture 7">
            <a:extLst>
              <a:ext uri="{FF2B5EF4-FFF2-40B4-BE49-F238E27FC236}">
                <a16:creationId xmlns:a16="http://schemas.microsoft.com/office/drawing/2014/main" id="{D3AD3030-77C5-776A-D75E-053FE762BDF3}"/>
              </a:ext>
            </a:extLst>
          </p:cNvPr>
          <p:cNvPicPr>
            <a:picLocks noChangeAspect="1"/>
          </p:cNvPicPr>
          <p:nvPr/>
        </p:nvPicPr>
        <p:blipFill>
          <a:blip r:embed="rId2"/>
          <a:stretch>
            <a:fillRect/>
          </a:stretch>
        </p:blipFill>
        <p:spPr>
          <a:xfrm>
            <a:off x="4249839" y="1660979"/>
            <a:ext cx="8172450" cy="48173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8" name="Picture 7">
            <a:extLst>
              <a:ext uri="{FF2B5EF4-FFF2-40B4-BE49-F238E27FC236}">
                <a16:creationId xmlns:a16="http://schemas.microsoft.com/office/drawing/2014/main" id="{F8F24499-6486-3942-7A2A-6A20CD1FAFDE}"/>
              </a:ext>
            </a:extLst>
          </p:cNvPr>
          <p:cNvPicPr>
            <a:picLocks noChangeAspect="1"/>
          </p:cNvPicPr>
          <p:nvPr/>
        </p:nvPicPr>
        <p:blipFill>
          <a:blip r:embed="rId2"/>
          <a:stretch>
            <a:fillRect/>
          </a:stretch>
        </p:blipFill>
        <p:spPr>
          <a:xfrm>
            <a:off x="4763729" y="1331154"/>
            <a:ext cx="7629033" cy="5025401"/>
          </a:xfrm>
          <a:prstGeom prst="rect">
            <a:avLst/>
          </a:prstGeom>
        </p:spPr>
      </p:pic>
      <p:sp>
        <p:nvSpPr>
          <p:cNvPr id="7" name="TextBox 6">
            <a:extLst>
              <a:ext uri="{FF2B5EF4-FFF2-40B4-BE49-F238E27FC236}">
                <a16:creationId xmlns:a16="http://schemas.microsoft.com/office/drawing/2014/main" id="{5C05502B-CCC0-F0BB-CC33-E1F4880D95AC}"/>
              </a:ext>
            </a:extLst>
          </p:cNvPr>
          <p:cNvSpPr txBox="1"/>
          <p:nvPr/>
        </p:nvSpPr>
        <p:spPr>
          <a:xfrm>
            <a:off x="774378" y="6446726"/>
            <a:ext cx="16835196" cy="3046988"/>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data flow diagram (DFD) for fracture detection outlines the sequence and processing of data in a system designed to detect fractures in a specific object, such as bones in medical imaging. The system begins with acquiring sensor data from various imaging modalities such as X-ray.</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Once the data is collected, it undergoes preprocessing to improve quality and enhance features for analysis, including noise reduction and contrast enhancement. The enhanced image data is then </a:t>
            </a:r>
            <a:r>
              <a:rPr lang="en-IN" sz="2400" dirty="0" err="1">
                <a:latin typeface="Times New Roman" panose="02020603050405020304" pitchFamily="18" charset="0"/>
                <a:cs typeface="Times New Roman" panose="02020603050405020304" pitchFamily="18" charset="0"/>
              </a:rPr>
              <a:t>analyzed</a:t>
            </a:r>
            <a:r>
              <a:rPr lang="en-IN" sz="2400" dirty="0">
                <a:latin typeface="Times New Roman" panose="02020603050405020304" pitchFamily="18" charset="0"/>
                <a:cs typeface="Times New Roman" panose="02020603050405020304" pitchFamily="18" charset="0"/>
              </a:rPr>
              <a:t> using image segmentation and feature detection techniques to identify potential fractures and classify them based on type and severity.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analysis informs the generation of comprehensive reports that provide detailed insights into detected fractures, including their locations and characteristics.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6" name="Picture 5"/>
          <p:cNvPicPr>
            <a:picLocks noChangeAspect="1"/>
          </p:cNvPicPr>
          <p:nvPr/>
        </p:nvPicPr>
        <p:blipFill>
          <a:blip r:embed="rId2"/>
          <a:stretch>
            <a:fillRect/>
          </a:stretch>
        </p:blipFill>
        <p:spPr>
          <a:xfrm>
            <a:off x="1458627" y="2289810"/>
            <a:ext cx="8141301" cy="6370974"/>
          </a:xfrm>
          <a:prstGeom prst="rect">
            <a:avLst/>
          </a:prstGeom>
        </p:spPr>
      </p:pic>
      <p:sp>
        <p:nvSpPr>
          <p:cNvPr id="8" name="TextBox 7">
            <a:extLst>
              <a:ext uri="{FF2B5EF4-FFF2-40B4-BE49-F238E27FC236}">
                <a16:creationId xmlns:a16="http://schemas.microsoft.com/office/drawing/2014/main" id="{246288AC-1E43-C618-DFC2-58347607AAB2}"/>
              </a:ext>
            </a:extLst>
          </p:cNvPr>
          <p:cNvSpPr txBox="1"/>
          <p:nvPr/>
        </p:nvSpPr>
        <p:spPr>
          <a:xfrm>
            <a:off x="8808720" y="2289810"/>
            <a:ext cx="9144000" cy="637097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use case diagram for fracture detection presents the interactions between users (actors) and the system to achieve specific objectives in identifying fractures. In this context, actors typically include radiologists, medical technicians, and sometimes patients.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use case diagram illustrates key functions such as capturing imaging data, where medical technicians operate imaging equipment to obtain X-ray, CT, or MRI scans of the area of interest.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Radiologists can then interact with the system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images, identifying potential fractures using advanced image analysis tools. Another important use case involves generating a comprehensive report for medical professionals, detailing the location, severity, and type of detected fractures, along with recommended courses of action.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Additionally, the system may provide real-time alerts or notifications to radiologists or medical teams if critical fractures are detected. Patients may also be involved indirectly through receiving information or alerts about their medical status.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6" name="Content Placeholder 6"/>
          <p:cNvPicPr>
            <a:picLocks noChangeAspect="1"/>
          </p:cNvPicPr>
          <p:nvPr/>
        </p:nvPicPr>
        <p:blipFill>
          <a:blip r:embed="rId2"/>
          <a:stretch>
            <a:fillRect/>
          </a:stretch>
        </p:blipFill>
        <p:spPr>
          <a:xfrm>
            <a:off x="1466439" y="2572365"/>
            <a:ext cx="7234206" cy="4051300"/>
          </a:xfrm>
          <a:prstGeom prst="rect">
            <a:avLst/>
          </a:prstGeom>
        </p:spPr>
      </p:pic>
      <p:sp>
        <p:nvSpPr>
          <p:cNvPr id="8" name="TextBox 7">
            <a:extLst>
              <a:ext uri="{FF2B5EF4-FFF2-40B4-BE49-F238E27FC236}">
                <a16:creationId xmlns:a16="http://schemas.microsoft.com/office/drawing/2014/main" id="{F8FE321E-F0D7-2418-6B9A-B60AA76BE417}"/>
              </a:ext>
            </a:extLst>
          </p:cNvPr>
          <p:cNvSpPr txBox="1"/>
          <p:nvPr/>
        </p:nvSpPr>
        <p:spPr>
          <a:xfrm>
            <a:off x="8700645" y="2420713"/>
            <a:ext cx="8611995" cy="6001643"/>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class diagram for fracture detection in medical imaging systems outlines the structural relationships between different classes and their attributes and methods in the context of identifying fractures. Core classes in the system may include </a:t>
            </a:r>
            <a:r>
              <a:rPr lang="en-IN" sz="2400" dirty="0" err="1">
                <a:latin typeface="Times New Roman" panose="02020603050405020304" pitchFamily="18" charset="0"/>
                <a:cs typeface="Times New Roman" panose="02020603050405020304" pitchFamily="18" charset="0"/>
              </a:rPr>
              <a:t>ImageData</a:t>
            </a:r>
            <a:r>
              <a:rPr lang="en-IN" sz="2400" dirty="0">
                <a:latin typeface="Times New Roman" panose="02020603050405020304" pitchFamily="18" charset="0"/>
                <a:cs typeface="Times New Roman" panose="02020603050405020304" pitchFamily="18" charset="0"/>
              </a:rPr>
              <a:t>, representing medical images such as X-rays, MRI scans, or CT scans, and encapsulating attributes such as image quality and resolution.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Fracture class stores information about detected fractures, including location, type, and severity. The Patient class contains patient-specific data, such as medical history, age, and gender, which can influence the detection and analysis process.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support fracture detection, the system includes classes such as </a:t>
            </a:r>
            <a:r>
              <a:rPr lang="en-IN" sz="2400" dirty="0" err="1">
                <a:latin typeface="Times New Roman" panose="02020603050405020304" pitchFamily="18" charset="0"/>
                <a:cs typeface="Times New Roman" panose="02020603050405020304" pitchFamily="18" charset="0"/>
              </a:rPr>
              <a:t>ImageProcessor</a:t>
            </a:r>
            <a:r>
              <a:rPr lang="en-IN" sz="2400" dirty="0">
                <a:latin typeface="Times New Roman" panose="02020603050405020304" pitchFamily="18" charset="0"/>
                <a:cs typeface="Times New Roman" panose="02020603050405020304" pitchFamily="18" charset="0"/>
              </a:rPr>
              <a:t>, which offers methods to preprocess images (e.g., noise reduction, enhancement) and segment potential areas of interest</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a:t>
            </a:r>
            <a:r>
              <a:rPr lang="en-IN" sz="2400" dirty="0" err="1">
                <a:latin typeface="Times New Roman" panose="02020603050405020304" pitchFamily="18" charset="0"/>
                <a:cs typeface="Times New Roman" panose="02020603050405020304" pitchFamily="18" charset="0"/>
              </a:rPr>
              <a:t>FractureDetector</a:t>
            </a:r>
            <a:r>
              <a:rPr lang="en-IN" sz="2400" dirty="0">
                <a:latin typeface="Times New Roman" panose="02020603050405020304" pitchFamily="18" charset="0"/>
                <a:cs typeface="Times New Roman" panose="02020603050405020304" pitchFamily="18" charset="0"/>
              </a:rPr>
              <a:t> class provides methods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images and identify fracture characteristics.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9" name="Picture 8">
            <a:extLst>
              <a:ext uri="{FF2B5EF4-FFF2-40B4-BE49-F238E27FC236}">
                <a16:creationId xmlns:a16="http://schemas.microsoft.com/office/drawing/2014/main" id="{BCC6AB03-CA83-C703-E512-81CEE405B0C7}"/>
              </a:ext>
            </a:extLst>
          </p:cNvPr>
          <p:cNvPicPr>
            <a:picLocks noChangeAspect="1"/>
          </p:cNvPicPr>
          <p:nvPr/>
        </p:nvPicPr>
        <p:blipFill>
          <a:blip r:embed="rId2"/>
          <a:stretch>
            <a:fillRect/>
          </a:stretch>
        </p:blipFill>
        <p:spPr>
          <a:xfrm>
            <a:off x="1645920" y="1847481"/>
            <a:ext cx="5730239" cy="6282813"/>
          </a:xfrm>
          <a:prstGeom prst="rect">
            <a:avLst/>
          </a:prstGeom>
        </p:spPr>
      </p:pic>
      <p:sp>
        <p:nvSpPr>
          <p:cNvPr id="7" name="TextBox 6">
            <a:extLst>
              <a:ext uri="{FF2B5EF4-FFF2-40B4-BE49-F238E27FC236}">
                <a16:creationId xmlns:a16="http://schemas.microsoft.com/office/drawing/2014/main" id="{A1B0AD7E-8051-702A-A1AF-1E96ABFC8084}"/>
              </a:ext>
            </a:extLst>
          </p:cNvPr>
          <p:cNvSpPr txBox="1"/>
          <p:nvPr/>
        </p:nvSpPr>
        <p:spPr>
          <a:xfrm>
            <a:off x="7894320" y="1800347"/>
            <a:ext cx="9144000" cy="7109639"/>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 activity diagram for fracture detection in a medical imaging system outlines the sequential workflow and decision-making processes involved in identifying fractures.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diagram begins with obtaining medical imaging data such as X-rays, MRI, or CT scans from the patient. These images are then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to enhance quality and remove noise, ensuring optimal conditions for analysis.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Once preprocessing is complete, the enhanced images proceed to the analysis stage, where advanced algorithms or trained radiologists examine the images for signs of fractures.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involves segmentation of the image to identify potential areas of interest, followed by fracture feature extraction and classification based on type and severity.</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If fractures are detected, the activity flow branches depending on the severity and location. For critical fractures, the system triggers alerts to notify healthcare providers for immediate attention.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Simultaneously, the detected fractures and their characteristics, along with relevant patient data, are compiled into a comprehensive diagnostic report.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9" name="Picture 8">
            <a:extLst>
              <a:ext uri="{FF2B5EF4-FFF2-40B4-BE49-F238E27FC236}">
                <a16:creationId xmlns:a16="http://schemas.microsoft.com/office/drawing/2014/main" id="{0B7E9938-F9BE-DB03-842C-46DF899CBEBB}"/>
              </a:ext>
            </a:extLst>
          </p:cNvPr>
          <p:cNvPicPr>
            <a:picLocks noChangeAspect="1"/>
          </p:cNvPicPr>
          <p:nvPr/>
        </p:nvPicPr>
        <p:blipFill>
          <a:blip r:embed="rId2"/>
          <a:stretch>
            <a:fillRect/>
          </a:stretch>
        </p:blipFill>
        <p:spPr>
          <a:xfrm>
            <a:off x="1524001" y="2314180"/>
            <a:ext cx="7421879" cy="5658640"/>
          </a:xfrm>
          <a:prstGeom prst="rect">
            <a:avLst/>
          </a:prstGeom>
        </p:spPr>
      </p:pic>
      <p:sp>
        <p:nvSpPr>
          <p:cNvPr id="7" name="TextBox 6">
            <a:extLst>
              <a:ext uri="{FF2B5EF4-FFF2-40B4-BE49-F238E27FC236}">
                <a16:creationId xmlns:a16="http://schemas.microsoft.com/office/drawing/2014/main" id="{493C1B92-0924-327A-F314-0BD8ED02FD12}"/>
              </a:ext>
            </a:extLst>
          </p:cNvPr>
          <p:cNvSpPr txBox="1"/>
          <p:nvPr/>
        </p:nvSpPr>
        <p:spPr>
          <a:xfrm>
            <a:off x="8977745" y="2337586"/>
            <a:ext cx="8974975" cy="6740307"/>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sequence diagram for fracture detection illustrates the interactions between various components in the system and their chronological sequence when identifying fractures in medical imaging data. It begins with a medical imaging device (such as an X-ray, MRI, or CT scanner) capturing images of the patient's area of interest.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images are then sent to the system's </a:t>
            </a:r>
            <a:r>
              <a:rPr lang="en-IN" sz="2400" dirty="0" err="1">
                <a:latin typeface="Times New Roman" panose="02020603050405020304" pitchFamily="18" charset="0"/>
                <a:cs typeface="Times New Roman" panose="02020603050405020304" pitchFamily="18" charset="0"/>
              </a:rPr>
              <a:t>ImageProcessor</a:t>
            </a:r>
            <a:r>
              <a:rPr lang="en-IN" sz="2400" dirty="0">
                <a:latin typeface="Times New Roman" panose="02020603050405020304" pitchFamily="18" charset="0"/>
                <a:cs typeface="Times New Roman" panose="02020603050405020304" pitchFamily="18" charset="0"/>
              </a:rPr>
              <a:t> component, which preprocesses them to improve quality and enhance features, such as removing noise and adjusting </a:t>
            </a:r>
            <a:r>
              <a:rPr lang="en-IN" sz="2400" dirty="0" err="1">
                <a:latin typeface="Times New Roman" panose="02020603050405020304" pitchFamily="18" charset="0"/>
                <a:cs typeface="Times New Roman" panose="02020603050405020304" pitchFamily="18" charset="0"/>
              </a:rPr>
              <a:t>contrast.Next</a:t>
            </a:r>
            <a:r>
              <a:rPr lang="en-IN" sz="2400" dirty="0">
                <a:latin typeface="Times New Roman" panose="02020603050405020304" pitchFamily="18" charset="0"/>
                <a:cs typeface="Times New Roman" panose="02020603050405020304" pitchFamily="18" charset="0"/>
              </a:rPr>
              <a:t>, the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images are passed to the </a:t>
            </a:r>
            <a:r>
              <a:rPr lang="en-IN" sz="2400" dirty="0" err="1">
                <a:latin typeface="Times New Roman" panose="02020603050405020304" pitchFamily="18" charset="0"/>
                <a:cs typeface="Times New Roman" panose="02020603050405020304" pitchFamily="18" charset="0"/>
              </a:rPr>
              <a:t>FractureDetector</a:t>
            </a:r>
            <a:r>
              <a:rPr lang="en-IN" sz="2400" dirty="0">
                <a:latin typeface="Times New Roman" panose="02020603050405020304" pitchFamily="18" charset="0"/>
                <a:cs typeface="Times New Roman" panose="02020603050405020304" pitchFamily="18" charset="0"/>
              </a:rPr>
              <a:t> component, which applies image analysis algorithms to identify potential fractures.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process involves segmenting the image, detecting fracture features, and classifying the findings based on type and severity. If fractures are detected, the system may route critical fracture information to the </a:t>
            </a:r>
            <a:r>
              <a:rPr lang="en-IN" sz="2400" dirty="0" err="1">
                <a:latin typeface="Times New Roman" panose="02020603050405020304" pitchFamily="18" charset="0"/>
                <a:cs typeface="Times New Roman" panose="02020603050405020304" pitchFamily="18" charset="0"/>
              </a:rPr>
              <a:t>AlertSystem</a:t>
            </a:r>
            <a:r>
              <a:rPr lang="en-IN" sz="2400" dirty="0">
                <a:latin typeface="Times New Roman" panose="02020603050405020304" pitchFamily="18" charset="0"/>
                <a:cs typeface="Times New Roman" panose="02020603050405020304" pitchFamily="18" charset="0"/>
              </a:rPr>
              <a:t> component, which notifies healthcare providers of urgent cases requiring immediate attention.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Simultaneously, the detected fractures and their details, such as location and severity, are sent to the </a:t>
            </a:r>
            <a:r>
              <a:rPr lang="en-IN" sz="2400" dirty="0" err="1">
                <a:latin typeface="Times New Roman" panose="02020603050405020304" pitchFamily="18" charset="0"/>
                <a:cs typeface="Times New Roman" panose="02020603050405020304" pitchFamily="18" charset="0"/>
              </a:rPr>
              <a:t>ReportGenerator</a:t>
            </a:r>
            <a:r>
              <a:rPr lang="en-IN" sz="2400" dirty="0">
                <a:latin typeface="Times New Roman" panose="02020603050405020304" pitchFamily="18" charset="0"/>
                <a:cs typeface="Times New Roman" panose="02020603050405020304" pitchFamily="18" charset="0"/>
              </a:rPr>
              <a:t> component.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6" name="Content Placeholder 6"/>
          <p:cNvPicPr>
            <a:picLocks noChangeAspect="1"/>
          </p:cNvPicPr>
          <p:nvPr/>
        </p:nvPicPr>
        <p:blipFill>
          <a:blip r:embed="rId2"/>
          <a:stretch>
            <a:fillRect/>
          </a:stretch>
        </p:blipFill>
        <p:spPr>
          <a:xfrm>
            <a:off x="3972564" y="1869635"/>
            <a:ext cx="7000272" cy="5405117"/>
          </a:xfrm>
          <a:prstGeom prst="rect">
            <a:avLst/>
          </a:prstGeom>
        </p:spPr>
      </p:pic>
      <p:sp>
        <p:nvSpPr>
          <p:cNvPr id="8" name="TextBox 7">
            <a:extLst>
              <a:ext uri="{FF2B5EF4-FFF2-40B4-BE49-F238E27FC236}">
                <a16:creationId xmlns:a16="http://schemas.microsoft.com/office/drawing/2014/main" id="{446729EF-E5D1-F04D-AE79-A79EFD7A5D51}"/>
              </a:ext>
            </a:extLst>
          </p:cNvPr>
          <p:cNvSpPr txBox="1"/>
          <p:nvPr/>
        </p:nvSpPr>
        <p:spPr>
          <a:xfrm>
            <a:off x="1310640" y="7512719"/>
            <a:ext cx="14919960" cy="1938992"/>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An Entity-Relationship (ER) diagram for fracture detection could include entities such as "Patient," "X-Ray Image," "Fracture," and "Physician." The relationships between these entities could be represented as "Patient undergoes X-Ray," "X-Ray Image detects Fracture," and "Physician diagnoses Fracture." Attributes for each entity would include details like patient ID, X-Ray image ID, fracture location, and physician ID. This structure helps visualize how data flows within the fracture detection process.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Collaboration Diagram(If applicable)</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601" y="1924751"/>
            <a:ext cx="10310926" cy="5131369"/>
          </a:xfrm>
          <a:prstGeom prst="rect">
            <a:avLst/>
          </a:prstGeom>
        </p:spPr>
      </p:pic>
      <p:sp>
        <p:nvSpPr>
          <p:cNvPr id="8" name="TextBox 7">
            <a:extLst>
              <a:ext uri="{FF2B5EF4-FFF2-40B4-BE49-F238E27FC236}">
                <a16:creationId xmlns:a16="http://schemas.microsoft.com/office/drawing/2014/main" id="{0B623156-D64B-DD87-AFD9-2D5822B19322}"/>
              </a:ext>
            </a:extLst>
          </p:cNvPr>
          <p:cNvSpPr txBox="1"/>
          <p:nvPr/>
        </p:nvSpPr>
        <p:spPr>
          <a:xfrm>
            <a:off x="1592580" y="6785445"/>
            <a:ext cx="15102840" cy="2308324"/>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collaboration diagram for fracture detection would illustrate the interactions between various components involved in the process. It could depict entities such as "Patient," "Radiology Department," "Fracture Detection Algorithm," and "Physician." The diagram would show the flow of information and actions, such as the patient undergoing an X-Ray.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X-Ray image being processed by the Fracture Detection Algorithm, and the results being reviewed and diagnosed by the Physician. Each component's responsibilities and interactions would be clearly delineated, aiding in the understanding of the fracture detection workflow.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                REFERENCES</a:t>
            </a:r>
            <a:endParaRPr lang="en-IN" sz="3600" b="1" dirty="0"/>
          </a:p>
        </p:txBody>
      </p:sp>
      <p:sp>
        <p:nvSpPr>
          <p:cNvPr id="6" name="TextBox 5"/>
          <p:cNvSpPr txBox="1"/>
          <p:nvPr/>
        </p:nvSpPr>
        <p:spPr>
          <a:xfrm>
            <a:off x="1163193" y="1537849"/>
            <a:ext cx="15655533" cy="8279190"/>
          </a:xfrm>
          <a:prstGeom prst="rect">
            <a:avLst/>
          </a:prstGeom>
          <a:noFill/>
        </p:spPr>
        <p:txBody>
          <a:bodyPr wrap="square" rtlCol="0">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[1] R.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Bagaria</a:t>
            </a:r>
            <a:r>
              <a:rPr lang="en-IN" sz="2400" dirty="0">
                <a:effectLst/>
                <a:latin typeface="Calibri" panose="020F0502020204030204" pitchFamily="34" charset="0"/>
                <a:ea typeface="Calibri" panose="020F0502020204030204" pitchFamily="34" charset="0"/>
                <a:cs typeface="Times New Roman" panose="02020603050405020304" pitchFamily="18" charset="0"/>
              </a:rPr>
              <a:t>, S. Wadhwani, and A. K. Wadhwani, “Different techniques for identification of a bone fracture in analysis of medical image,” Proc. - 2020 IEEE 9th Int. Conf.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Commun</a:t>
            </a:r>
            <a:r>
              <a:rPr lang="en-IN" sz="2400" dirty="0">
                <a:effectLst/>
                <a:latin typeface="Calibri" panose="020F0502020204030204" pitchFamily="34" charset="0"/>
                <a:ea typeface="Calibri" panose="020F0502020204030204" pitchFamily="34" charset="0"/>
                <a:cs typeface="Times New Roman" panose="02020603050405020304" pitchFamily="18" charset="0"/>
              </a:rPr>
              <a:t>. Syst.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Netw</a:t>
            </a:r>
            <a:r>
              <a:rPr lang="en-IN" sz="2400" dirty="0">
                <a:effectLst/>
                <a:latin typeface="Calibri" panose="020F0502020204030204" pitchFamily="34" charset="0"/>
                <a:ea typeface="Calibri" panose="020F0502020204030204" pitchFamily="34" charset="0"/>
                <a:cs typeface="Times New Roman" panose="02020603050405020304" pitchFamily="18" charset="0"/>
              </a:rPr>
              <a:t>. Technol. CSNT 2020, pp. 327–332, 2020,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2400" dirty="0">
                <a:effectLst/>
                <a:latin typeface="Calibri" panose="020F0502020204030204" pitchFamily="34" charset="0"/>
                <a:ea typeface="Calibri" panose="020F0502020204030204" pitchFamily="34" charset="0"/>
                <a:cs typeface="Times New Roman" panose="02020603050405020304" pitchFamily="18" charset="0"/>
              </a:rPr>
              <a:t>: 10.1109/CSNT48778.2020.9115760.</a:t>
            </a:r>
          </a:p>
          <a:p>
            <a:pPr algn="just"/>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[2] R. S.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Prihatini</a:t>
            </a:r>
            <a:r>
              <a:rPr lang="en-IN" sz="2400" dirty="0">
                <a:effectLst/>
                <a:latin typeface="Calibri" panose="020F0502020204030204" pitchFamily="34" charset="0"/>
                <a:ea typeface="Calibri" panose="020F0502020204030204" pitchFamily="34" charset="0"/>
                <a:cs typeface="Times New Roman" panose="02020603050405020304" pitchFamily="18" charset="0"/>
              </a:rPr>
              <a:t>, A. H.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Setyaningrum</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I. M.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Shofi</a:t>
            </a:r>
            <a:r>
              <a:rPr lang="en-IN" sz="2400" dirty="0">
                <a:effectLst/>
                <a:latin typeface="Calibri" panose="020F0502020204030204" pitchFamily="34" charset="0"/>
                <a:ea typeface="Calibri" panose="020F0502020204030204" pitchFamily="34" charset="0"/>
                <a:cs typeface="Times New Roman" panose="02020603050405020304" pitchFamily="18" charset="0"/>
              </a:rPr>
              <a:t>, “Texture analysis and fracture identification of lower extremity bones X-ray images,” Int. Conf.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Electr</a:t>
            </a:r>
            <a:r>
              <a:rPr lang="en-IN" sz="2400" dirty="0">
                <a:effectLst/>
                <a:latin typeface="Calibri" panose="020F0502020204030204" pitchFamily="34" charset="0"/>
                <a:ea typeface="Calibri" panose="020F0502020204030204" pitchFamily="34" charset="0"/>
                <a:cs typeface="Times New Roman" panose="02020603050405020304" pitchFamily="18" charset="0"/>
              </a:rPr>
              <a:t>. Eng.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Comput</a:t>
            </a:r>
            <a:r>
              <a:rPr lang="en-IN" sz="2400" dirty="0">
                <a:effectLst/>
                <a:latin typeface="Calibri" panose="020F0502020204030204" pitchFamily="34" charset="0"/>
                <a:ea typeface="Calibri" panose="020F0502020204030204" pitchFamily="34" charset="0"/>
                <a:cs typeface="Times New Roman" panose="02020603050405020304" pitchFamily="18" charset="0"/>
              </a:rPr>
              <a:t>. Sci. Informatics, vol. 2017-December, no. September, pp. 19–21, 2017,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2400" dirty="0">
                <a:effectLst/>
                <a:latin typeface="Calibri" panose="020F0502020204030204" pitchFamily="34" charset="0"/>
                <a:ea typeface="Calibri" panose="020F0502020204030204" pitchFamily="34" charset="0"/>
                <a:cs typeface="Times New Roman" panose="02020603050405020304" pitchFamily="18" charset="0"/>
              </a:rPr>
              <a:t>: 10.1109/EECSI.2017.8239113.</a:t>
            </a:r>
          </a:p>
          <a:p>
            <a:pPr algn="just"/>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[3] L. Nascimento and M. G.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Ruano</a:t>
            </a:r>
            <a:r>
              <a:rPr lang="en-IN" sz="2400" dirty="0">
                <a:effectLst/>
                <a:latin typeface="Calibri" panose="020F0502020204030204" pitchFamily="34" charset="0"/>
                <a:ea typeface="Calibri" panose="020F0502020204030204" pitchFamily="34" charset="0"/>
                <a:cs typeface="Times New Roman" panose="02020603050405020304" pitchFamily="18" charset="0"/>
              </a:rPr>
              <a:t>, “Computer aided bone fracture identification based on ultrasound images,” Proc. - 2015 IEEE 4th Port. Meet.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Bioeng</a:t>
            </a:r>
            <a:r>
              <a:rPr lang="en-IN" sz="2400" dirty="0">
                <a:effectLst/>
                <a:latin typeface="Calibri" panose="020F0502020204030204" pitchFamily="34" charset="0"/>
                <a:ea typeface="Calibri" panose="020F0502020204030204" pitchFamily="34" charset="0"/>
                <a:cs typeface="Times New Roman" panose="02020603050405020304" pitchFamily="18" charset="0"/>
              </a:rPr>
              <a:t>. ENBENG 2015, no. February, pp. 26–28, 2015,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2400" dirty="0">
                <a:effectLst/>
                <a:latin typeface="Calibri" panose="020F0502020204030204" pitchFamily="34" charset="0"/>
                <a:ea typeface="Calibri" panose="020F0502020204030204" pitchFamily="34" charset="0"/>
                <a:cs typeface="Times New Roman" panose="02020603050405020304" pitchFamily="18" charset="0"/>
              </a:rPr>
              <a:t>: 10.1109/ENBENG.2015.7088892.</a:t>
            </a:r>
          </a:p>
          <a:p>
            <a:pPr algn="just"/>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latin typeface="Calibri" panose="020F0502020204030204" pitchFamily="34" charset="0"/>
                <a:ea typeface="Calibri" panose="020F0502020204030204" pitchFamily="34" charset="0"/>
                <a:cs typeface="Times New Roman" panose="02020603050405020304" pitchFamily="18" charset="0"/>
              </a:rPr>
              <a:t>[4] </a:t>
            </a:r>
            <a:r>
              <a:rPr lang="en-IN" sz="2400" dirty="0">
                <a:effectLst/>
                <a:latin typeface="Calibri" panose="020F0502020204030204" pitchFamily="34" charset="0"/>
                <a:ea typeface="Calibri" panose="020F0502020204030204" pitchFamily="34" charset="0"/>
                <a:cs typeface="Times New Roman" panose="02020603050405020304" pitchFamily="18" charset="0"/>
              </a:rPr>
              <a:t>Y. Cao, H. Wang, M. Moradi, P. Prasanna, and T. F. Syeda-Mahmood, “Fracture detection in x-ray images through stacked random forests feature fusion,” Proc. - Int.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Symp</a:t>
            </a:r>
            <a:r>
              <a:rPr lang="en-IN" sz="2400" dirty="0">
                <a:effectLst/>
                <a:latin typeface="Calibri" panose="020F0502020204030204" pitchFamily="34" charset="0"/>
                <a:ea typeface="Calibri" panose="020F0502020204030204" pitchFamily="34" charset="0"/>
                <a:cs typeface="Times New Roman" panose="02020603050405020304" pitchFamily="18" charset="0"/>
              </a:rPr>
              <a:t>. Biomed. Imaging, vol. 2015-July, pp. 801–805, 2015,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2400" dirty="0">
                <a:effectLst/>
                <a:latin typeface="Calibri" panose="020F0502020204030204" pitchFamily="34" charset="0"/>
                <a:ea typeface="Calibri" panose="020F0502020204030204" pitchFamily="34" charset="0"/>
                <a:cs typeface="Times New Roman" panose="02020603050405020304" pitchFamily="18" charset="0"/>
              </a:rPr>
              <a:t>: 10.1109/ISBI.2015.7163993. </a:t>
            </a:r>
          </a:p>
          <a:p>
            <a:pPr algn="just"/>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[5] L. Wang, H. Cheng, H. Lan, Y. Zheng, and K. Li, “Automatic recognition of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pertrochanteric</a:t>
            </a:r>
            <a:r>
              <a:rPr lang="en-IN" sz="2400" dirty="0">
                <a:effectLst/>
                <a:latin typeface="Calibri" panose="020F0502020204030204" pitchFamily="34" charset="0"/>
                <a:ea typeface="Calibri" panose="020F0502020204030204" pitchFamily="34" charset="0"/>
                <a:cs typeface="Times New Roman" panose="02020603050405020304" pitchFamily="18" charset="0"/>
              </a:rPr>
              <a:t> bone fractures in femur using level sets,” Proc. Annu. Int. Conf. IEEE Eng. Med. Biol. Soc. EMBS, vol. 2016-October, pp. 3851–3854, 2016,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2400" dirty="0">
                <a:effectLst/>
                <a:latin typeface="Calibri" panose="020F0502020204030204" pitchFamily="34" charset="0"/>
                <a:ea typeface="Calibri" panose="020F0502020204030204" pitchFamily="34" charset="0"/>
                <a:cs typeface="Times New Roman" panose="02020603050405020304" pitchFamily="18" charset="0"/>
              </a:rPr>
              <a:t>: 10.1109/EMBC.2016.7591568.</a:t>
            </a:r>
          </a:p>
          <a:p>
            <a:pPr algn="just"/>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latin typeface="Calibri" panose="020F0502020204030204" pitchFamily="34" charset="0"/>
                <a:ea typeface="Calibri" panose="020F0502020204030204" pitchFamily="34" charset="0"/>
                <a:cs typeface="Times New Roman" panose="02020603050405020304" pitchFamily="18" charset="0"/>
              </a:rPr>
              <a:t>[6]</a:t>
            </a:r>
            <a:r>
              <a:rPr lang="en-IN" sz="2400" dirty="0">
                <a:effectLst/>
                <a:latin typeface="Calibri" panose="020F0502020204030204" pitchFamily="34" charset="0"/>
                <a:ea typeface="Calibri" panose="020F0502020204030204" pitchFamily="34" charset="0"/>
                <a:cs typeface="Times New Roman" panose="02020603050405020304" pitchFamily="18" charset="0"/>
              </a:rPr>
              <a:t>V. L. F. Lum, W. K.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Leow</a:t>
            </a:r>
            <a:r>
              <a:rPr lang="en-IN" sz="2400" dirty="0">
                <a:effectLst/>
                <a:latin typeface="Calibri" panose="020F0502020204030204" pitchFamily="34" charset="0"/>
                <a:ea typeface="Calibri" panose="020F0502020204030204" pitchFamily="34" charset="0"/>
                <a:cs typeface="Times New Roman" panose="02020603050405020304" pitchFamily="18" charset="0"/>
              </a:rPr>
              <a:t>, Y. Chen, T. Sen Howe, and M. A.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Png</a:t>
            </a:r>
            <a:r>
              <a:rPr lang="en-IN" sz="2400" dirty="0">
                <a:effectLst/>
                <a:latin typeface="Calibri" panose="020F0502020204030204" pitchFamily="34" charset="0"/>
                <a:ea typeface="Calibri" panose="020F0502020204030204" pitchFamily="34" charset="0"/>
                <a:cs typeface="Times New Roman" panose="02020603050405020304" pitchFamily="18" charset="0"/>
              </a:rPr>
              <a:t>, “Combining classifiers for bone fracture detection in x-ray images,” Proc. - Int. Conf. Image Process. ICIP, vol. 1, pp. 1149–1152, 2005,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2400" dirty="0">
                <a:effectLst/>
                <a:latin typeface="Calibri" panose="020F0502020204030204" pitchFamily="34" charset="0"/>
                <a:ea typeface="Calibri" panose="020F0502020204030204" pitchFamily="34" charset="0"/>
                <a:cs typeface="Times New Roman" panose="02020603050405020304" pitchFamily="18" charset="0"/>
              </a:rPr>
              <a:t>: 10.1109/ICIP.2005.1529959.</a:t>
            </a:r>
          </a:p>
          <a:p>
            <a:endParaRPr lang="en-IN"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0975090" y="6978363"/>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a:t>DEPARTMENT OF COMPUTER SCIENCE &amp; ENGINEERING   / PROJECT TITLE</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May 5,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57819" y="7325253"/>
            <a:ext cx="1160907" cy="859227"/>
          </a:xfrm>
          <a:prstGeom prst="rect">
            <a:avLst/>
          </a:prstGeom>
          <a:noFill/>
        </p:spPr>
      </p:pic>
      <p:pic>
        <p:nvPicPr>
          <p:cNvPr id="2" name="Picture 1">
            <a:extLst>
              <a:ext uri="{FF2B5EF4-FFF2-40B4-BE49-F238E27FC236}">
                <a16:creationId xmlns:a16="http://schemas.microsoft.com/office/drawing/2014/main" id="{7EE4605A-6D92-B592-0DB8-CF20E13BC4F5}"/>
              </a:ext>
            </a:extLst>
          </p:cNvPr>
          <p:cNvPicPr>
            <a:picLocks noChangeAspect="1"/>
          </p:cNvPicPr>
          <p:nvPr/>
        </p:nvPicPr>
        <p:blipFill>
          <a:blip r:embed="rId4"/>
          <a:stretch>
            <a:fillRect/>
          </a:stretch>
        </p:blipFill>
        <p:spPr>
          <a:xfrm>
            <a:off x="16818726" y="7134954"/>
            <a:ext cx="1448961" cy="1125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9248173"/>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nSpc>
                <a:spcPct val="150000"/>
              </a:lnSpc>
            </a:pPr>
            <a:endParaRPr lang="en-IN" sz="3200" b="1" dirty="0">
              <a:latin typeface="Times New Roman" pitchFamily="18" charset="0"/>
              <a:cs typeface="Times New Roman" pitchFamily="18" charset="0"/>
            </a:endParaRPr>
          </a:p>
          <a:p>
            <a:pPr marL="742950" lvl="1" indent="-285750" algn="just">
              <a:lnSpc>
                <a:spcPct val="150000"/>
              </a:lnSpc>
              <a:buFont typeface="Arial" panose="020B0604020202020204" pitchFamily="34" charset="0"/>
              <a:buChar char="•"/>
            </a:pPr>
            <a:r>
              <a:rPr lang="en-IN" sz="2800" dirty="0">
                <a:latin typeface="Times New Roman" panose="02020603050405020304" pitchFamily="18" charset="0"/>
                <a:ea typeface="Times New Roman" panose="02020603050405020304" pitchFamily="18" charset="0"/>
              </a:rPr>
              <a:t>A N</a:t>
            </a:r>
            <a:r>
              <a:rPr lang="en-IN" sz="2800" dirty="0">
                <a:effectLst/>
                <a:latin typeface="Times New Roman" panose="02020603050405020304" pitchFamily="18" charset="0"/>
                <a:ea typeface="Times New Roman" panose="02020603050405020304" pitchFamily="18" charset="0"/>
              </a:rPr>
              <a:t>ovel approach for fracture diagnosis in the palm and fingers that combines artificial intelligence (AI) and Augmented </a:t>
            </a:r>
            <a:r>
              <a:rPr lang="en-IN" sz="2800" dirty="0">
                <a:latin typeface="Times New Roman" panose="02020603050405020304" pitchFamily="18" charset="0"/>
                <a:ea typeface="Times New Roman" panose="02020603050405020304" pitchFamily="18" charset="0"/>
              </a:rPr>
              <a:t>R</a:t>
            </a:r>
            <a:r>
              <a:rPr lang="en-IN" sz="2800" dirty="0">
                <a:effectLst/>
                <a:latin typeface="Times New Roman" panose="02020603050405020304" pitchFamily="18" charset="0"/>
                <a:ea typeface="Times New Roman" panose="02020603050405020304" pitchFamily="18" charset="0"/>
              </a:rPr>
              <a:t>eality (AR). Traditional approaches for detecting fractures in hand X-rays are subjective and time-consuming. </a:t>
            </a:r>
          </a:p>
          <a:p>
            <a:pPr marL="742950" lvl="1" indent="-285750" algn="just">
              <a:lnSpc>
                <a:spcPct val="150000"/>
              </a:lnSpc>
              <a:buFont typeface="Arial" panose="020B0604020202020204" pitchFamily="34" charset="0"/>
              <a:buChar char="•"/>
            </a:pPr>
            <a:r>
              <a:rPr lang="en-IN" sz="2800" dirty="0">
                <a:effectLst/>
                <a:latin typeface="Times New Roman" panose="02020603050405020304" pitchFamily="18" charset="0"/>
                <a:ea typeface="Times New Roman" panose="02020603050405020304" pitchFamily="18" charset="0"/>
              </a:rPr>
              <a:t>Our solution intends to address these problems by automating fracture identification using deep learning techniques and displaying the results in an intuitive augmented reality environment. Medical personnel can use AI and AR technologies to observe and interact with fracture information overlaid on realistic hand models in real time.</a:t>
            </a:r>
          </a:p>
          <a:p>
            <a:pPr marL="742950" lvl="1" indent="-285750" algn="just">
              <a:lnSpc>
                <a:spcPct val="150000"/>
              </a:lnSpc>
              <a:buFont typeface="Arial" panose="020B0604020202020204" pitchFamily="34" charset="0"/>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combination of AI and augmented reality not only improves fracture detection precision, but also changes the way doctors interact with diagnostic imaging, resulting in higher diagnostic accuracy, faster processes, and, ultimately, better patient outcomes.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endParaRPr lang="en-IN" sz="2400" b="1" dirty="0">
              <a:latin typeface="Times New Roman" pitchFamily="18" charset="0"/>
              <a:cs typeface="Times New Roman" pitchFamily="18" charset="0"/>
            </a:endParaRPr>
          </a:p>
          <a:p>
            <a:pPr lvl="1">
              <a:lnSpc>
                <a:spcPct val="150000"/>
              </a:lnSpc>
            </a:pPr>
            <a:endParaRPr lang="en-IN" sz="2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lvl="1" algn="ctr">
              <a:lnSpc>
                <a:spcPct val="150000"/>
              </a:lnSpc>
            </a:pPr>
            <a:endParaRPr lang="en-IN" sz="36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082B9612-337C-ACD0-0DAB-322CE1D3D8A0}"/>
              </a:ext>
            </a:extLst>
          </p:cNvPr>
          <p:cNvSpPr txBox="1"/>
          <p:nvPr/>
        </p:nvSpPr>
        <p:spPr>
          <a:xfrm>
            <a:off x="1023350" y="2450122"/>
            <a:ext cx="16011037" cy="2308324"/>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aim of the project on X-ray analysis of the palm and fingers for fracture detection is to develop an efficient and accurate diagnostic methodology for identifying and assessing fractures in the bones of the hand.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includes utilizing advanced imaging techniques to capture clear images of the palm and fingers, conducting detailed analyses to detect fractures, and correlating findings with clinical presentations to confirm diagnoses.</a:t>
            </a: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seeks to enhance the accuracy and reliability of fracture detection in the hand, improve patient outcomes through appropriate and timely treatment, and provide a foundation for future advancements in diagnostic imaging of hand injuries.</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A54841F-01F1-CA2B-A087-FFF6E71B57B1}"/>
              </a:ext>
            </a:extLst>
          </p:cNvPr>
          <p:cNvSpPr txBox="1"/>
          <p:nvPr/>
        </p:nvSpPr>
        <p:spPr>
          <a:xfrm>
            <a:off x="1023350" y="1709592"/>
            <a:ext cx="454743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AIM</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OF</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PROJECT</a:t>
            </a:r>
            <a:r>
              <a:rPr lang="en-US" sz="28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50FAA6B0-4076-948E-78A6-6633719B2855}"/>
              </a:ext>
            </a:extLst>
          </p:cNvPr>
          <p:cNvSpPr txBox="1"/>
          <p:nvPr/>
        </p:nvSpPr>
        <p:spPr>
          <a:xfrm>
            <a:off x="806897" y="6116229"/>
            <a:ext cx="16404471" cy="3046988"/>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scope of the project on X-ray analysis of the palm and fingers for fracture detection encompasses a comprehensive approach to diagnosing and evaluating hand injuries</a:t>
            </a: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It includes optimizing imaging protocols to obtain clear and consistent X-ray images from various angles, such as anteroposterior, oblique, and lateral views. </a:t>
            </a: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he project aims to establish methods for detecting and classifying different types of fractures, including transverse, oblique, spiral, comminuted, and hairline fractures, as well as assessing soft tissue damage and joint involvement.</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Advanced imaging techniques, such as digital X-rays and 3D reconstruction, may be explored to enhance visualization and analysis</a:t>
            </a:r>
            <a:r>
              <a:rPr lang="en-US" sz="2400" b="0" i="0" dirty="0">
                <a:solidFill>
                  <a:srgbClr val="0D0D0D"/>
                </a:solidFill>
                <a:effectLst/>
                <a:highlight>
                  <a:srgbClr val="FFFFFF"/>
                </a:highlight>
                <a:latin typeface="Söhne"/>
              </a:rPr>
              <a:t>. </a:t>
            </a:r>
            <a:endParaRPr lang="en-US" sz="2400" dirty="0"/>
          </a:p>
        </p:txBody>
      </p:sp>
      <p:sp>
        <p:nvSpPr>
          <p:cNvPr id="10" name="TextBox 9">
            <a:extLst>
              <a:ext uri="{FF2B5EF4-FFF2-40B4-BE49-F238E27FC236}">
                <a16:creationId xmlns:a16="http://schemas.microsoft.com/office/drawing/2014/main" id="{0E9C1F72-20B9-F50A-E214-2A101C6F2B09}"/>
              </a:ext>
            </a:extLst>
          </p:cNvPr>
          <p:cNvSpPr txBox="1"/>
          <p:nvPr/>
        </p:nvSpPr>
        <p:spPr>
          <a:xfrm>
            <a:off x="806898" y="5382138"/>
            <a:ext cx="490072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SCOPE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OF</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PROJECT</a:t>
            </a:r>
            <a:r>
              <a:rPr lang="en-US" sz="2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pic>
        <p:nvPicPr>
          <p:cNvPr id="5" name="Picture 4">
            <a:extLst>
              <a:ext uri="{FF2B5EF4-FFF2-40B4-BE49-F238E27FC236}">
                <a16:creationId xmlns:a16="http://schemas.microsoft.com/office/drawing/2014/main" id="{50704FF1-F695-3BC3-2C01-CE07E3EC97FF}"/>
              </a:ext>
            </a:extLst>
          </p:cNvPr>
          <p:cNvPicPr>
            <a:picLocks noChangeAspect="1"/>
          </p:cNvPicPr>
          <p:nvPr/>
        </p:nvPicPr>
        <p:blipFill>
          <a:blip r:embed="rId3"/>
          <a:stretch>
            <a:fillRect/>
          </a:stretch>
        </p:blipFill>
        <p:spPr>
          <a:xfrm>
            <a:off x="4881716" y="2330246"/>
            <a:ext cx="8303342" cy="56928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10" name="TextBox 9">
            <a:extLst>
              <a:ext uri="{FF2B5EF4-FFF2-40B4-BE49-F238E27FC236}">
                <a16:creationId xmlns:a16="http://schemas.microsoft.com/office/drawing/2014/main" id="{88341214-1386-A6E2-DB2F-26DA3EB5FC28}"/>
              </a:ext>
            </a:extLst>
          </p:cNvPr>
          <p:cNvSpPr txBox="1"/>
          <p:nvPr/>
        </p:nvSpPr>
        <p:spPr>
          <a:xfrm>
            <a:off x="1320959" y="1576675"/>
            <a:ext cx="15857622" cy="1055724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Fractures in the hand's bones, particularly the palm and fingers, are common injuries that can have a substantial impact on a person's everyday life and functionality. Accurate and quick diagnosis of these fractures is critical for adequate treatment and good rehabilitation. </a:t>
            </a:r>
          </a:p>
          <a:p>
            <a:pPr marL="285750" indent="-285750" algn="just">
              <a:buFont typeface="Arial" panose="020B0604020202020204" pitchFamily="34" charset="0"/>
              <a:buChar char="•"/>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Traditional fracture detection procedures, such as eye examination and manual interpretation of X-ray images by radiologists, are time-consuming and subjective, potentially leading to errors or delays in diagnosis.</a:t>
            </a:r>
          </a:p>
          <a:p>
            <a:pPr marL="285750" indent="-285750" algn="just">
              <a:buFont typeface="Arial" panose="020B0604020202020204" pitchFamily="34" charset="0"/>
              <a:buChar char="•"/>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he process of creating and training a Deep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L</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earning model for fracture detection with frameworks such as TensorFlow or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PyTorch</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system intends to provide medical professionals with a dependable tool for rapid diagnosis and treatment planning by leveraging the capabilities of modern machine learning algorithms. </a:t>
            </a:r>
          </a:p>
          <a:p>
            <a:pPr marL="285750" indent="-285750" algn="just">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F</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racture identification precision and efficiency by combining cutting-edge technology such as convolutional neural networks (CNNs) and image processing approaches, thereby enhancing patient care results.</a:t>
            </a:r>
          </a:p>
          <a:p>
            <a:pPr marL="285750" indent="-285750" algn="just">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eamlessly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ntegration with augmented reality(AR) Technology to improve medical professionals' diagnostic capabilities. By combining the strengths of AI and augmented reality, our system seeks to create an intuitive and immersive platform for fracture diagnosis, allowing doctors to visualize and interact with X-ray images in three dimensions.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345058"/>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4031929966"/>
              </p:ext>
            </p:extLst>
          </p:nvPr>
        </p:nvGraphicFramePr>
        <p:xfrm>
          <a:off x="1064524" y="1277888"/>
          <a:ext cx="15967880" cy="8077200"/>
        </p:xfrm>
        <a:graphic>
          <a:graphicData uri="http://schemas.openxmlformats.org/drawingml/2006/table">
            <a:tbl>
              <a:tblPr firstRow="1" bandRow="1">
                <a:tableStyleId>{5C22544A-7EE6-4342-B048-85BDC9FD1C3A}</a:tableStyleId>
              </a:tblPr>
              <a:tblGrid>
                <a:gridCol w="3991970">
                  <a:extLst>
                    <a:ext uri="{9D8B030D-6E8A-4147-A177-3AD203B41FA5}">
                      <a16:colId xmlns:a16="http://schemas.microsoft.com/office/drawing/2014/main" val="20000"/>
                    </a:ext>
                  </a:extLst>
                </a:gridCol>
                <a:gridCol w="3991970">
                  <a:extLst>
                    <a:ext uri="{9D8B030D-6E8A-4147-A177-3AD203B41FA5}">
                      <a16:colId xmlns:a16="http://schemas.microsoft.com/office/drawing/2014/main" val="20001"/>
                    </a:ext>
                  </a:extLst>
                </a:gridCol>
                <a:gridCol w="3991970">
                  <a:extLst>
                    <a:ext uri="{9D8B030D-6E8A-4147-A177-3AD203B41FA5}">
                      <a16:colId xmlns:a16="http://schemas.microsoft.com/office/drawing/2014/main" val="20002"/>
                    </a:ext>
                  </a:extLst>
                </a:gridCol>
                <a:gridCol w="3991970">
                  <a:extLst>
                    <a:ext uri="{9D8B030D-6E8A-4147-A177-3AD203B41FA5}">
                      <a16:colId xmlns:a16="http://schemas.microsoft.com/office/drawing/2014/main" val="20003"/>
                    </a:ext>
                  </a:extLst>
                </a:gridCol>
              </a:tblGrid>
              <a:tr h="934373">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1521694">
                <a:tc>
                  <a:txBody>
                    <a:bodyPr/>
                    <a:lstStyle/>
                    <a:p>
                      <a:pPr algn="ctr"/>
                      <a:r>
                        <a:rPr lang="en-IN" sz="2400" kern="1200" dirty="0">
                          <a:solidFill>
                            <a:schemeClr val="dk1"/>
                          </a:solidFill>
                          <a:effectLst/>
                          <a:latin typeface="+mn-lt"/>
                          <a:ea typeface="+mn-ea"/>
                          <a:cs typeface="+mn-cs"/>
                        </a:rPr>
                        <a:t>R. S. </a:t>
                      </a:r>
                      <a:r>
                        <a:rPr lang="en-IN" sz="2400" kern="1200" dirty="0" err="1">
                          <a:solidFill>
                            <a:schemeClr val="dk1"/>
                          </a:solidFill>
                          <a:effectLst/>
                          <a:latin typeface="+mn-lt"/>
                          <a:ea typeface="+mn-ea"/>
                          <a:cs typeface="+mn-cs"/>
                        </a:rPr>
                        <a:t>Prihatini</a:t>
                      </a:r>
                      <a:endParaRPr lang="en-IN" sz="2400" dirty="0"/>
                    </a:p>
                  </a:txBody>
                  <a:tcPr/>
                </a:tc>
                <a:tc>
                  <a:txBody>
                    <a:bodyPr/>
                    <a:lstStyle/>
                    <a:p>
                      <a:r>
                        <a:rPr lang="en-IN" sz="2700" kern="1200" dirty="0">
                          <a:solidFill>
                            <a:schemeClr val="dk1"/>
                          </a:solidFill>
                          <a:effectLst/>
                          <a:latin typeface="+mn-lt"/>
                          <a:ea typeface="+mn-ea"/>
                          <a:cs typeface="+mn-cs"/>
                        </a:rPr>
                        <a:t>Proc. - 2020 IEEE 9th Int. Conf. </a:t>
                      </a:r>
                      <a:r>
                        <a:rPr lang="en-IN" sz="2700" kern="1200" dirty="0" err="1">
                          <a:solidFill>
                            <a:schemeClr val="dk1"/>
                          </a:solidFill>
                          <a:effectLst/>
                          <a:latin typeface="+mn-lt"/>
                          <a:ea typeface="+mn-ea"/>
                          <a:cs typeface="+mn-cs"/>
                        </a:rPr>
                        <a:t>Commun</a:t>
                      </a:r>
                      <a:r>
                        <a:rPr lang="en-IN" sz="2700" kern="1200" dirty="0">
                          <a:solidFill>
                            <a:schemeClr val="dk1"/>
                          </a:solidFill>
                          <a:effectLst/>
                          <a:latin typeface="+mn-lt"/>
                          <a:ea typeface="+mn-ea"/>
                          <a:cs typeface="+mn-cs"/>
                        </a:rPr>
                        <a:t>. Syst. </a:t>
                      </a:r>
                      <a:r>
                        <a:rPr lang="en-IN" sz="2700" kern="1200" dirty="0" err="1">
                          <a:solidFill>
                            <a:schemeClr val="dk1"/>
                          </a:solidFill>
                          <a:effectLst/>
                          <a:latin typeface="+mn-lt"/>
                          <a:ea typeface="+mn-ea"/>
                          <a:cs typeface="+mn-cs"/>
                        </a:rPr>
                        <a:t>Netw</a:t>
                      </a:r>
                      <a:r>
                        <a:rPr lang="en-IN" sz="2700" kern="1200" dirty="0">
                          <a:solidFill>
                            <a:schemeClr val="dk1"/>
                          </a:solidFill>
                          <a:effectLst/>
                          <a:latin typeface="+mn-lt"/>
                          <a:ea typeface="+mn-ea"/>
                          <a:cs typeface="+mn-cs"/>
                        </a:rPr>
                        <a:t>. Technol. CSNT</a:t>
                      </a:r>
                      <a:endParaRPr lang="en-IN" dirty="0"/>
                    </a:p>
                  </a:txBody>
                  <a:tcPr/>
                </a:tc>
                <a:tc>
                  <a:txBody>
                    <a:bodyPr/>
                    <a:lstStyle/>
                    <a:p>
                      <a:pPr algn="ctr"/>
                      <a:r>
                        <a:rPr lang="en-US" dirty="0"/>
                        <a:t>2020</a:t>
                      </a:r>
                      <a:endParaRPr lang="en-IN" dirty="0"/>
                    </a:p>
                  </a:txBody>
                  <a:tcPr/>
                </a:tc>
                <a:tc>
                  <a:txBody>
                    <a:bodyPr/>
                    <a:lstStyle/>
                    <a:p>
                      <a:pPr algn="just"/>
                      <a:r>
                        <a:rPr lang="en-IN" sz="2700" kern="1200" dirty="0">
                          <a:solidFill>
                            <a:schemeClr val="dk1"/>
                          </a:solidFill>
                          <a:effectLst/>
                          <a:latin typeface="+mn-lt"/>
                          <a:ea typeface="+mn-ea"/>
                          <a:cs typeface="+mn-cs"/>
                        </a:rPr>
                        <a:t>Texture analysis and fracture identification of lower extremity bones X-ray images</a:t>
                      </a:r>
                      <a:endParaRPr lang="en-IN" dirty="0"/>
                    </a:p>
                  </a:txBody>
                  <a:tcPr/>
                </a:tc>
                <a:extLst>
                  <a:ext uri="{0D108BD9-81ED-4DB2-BD59-A6C34878D82A}">
                    <a16:rowId xmlns:a16="http://schemas.microsoft.com/office/drawing/2014/main" val="10001"/>
                  </a:ext>
                </a:extLst>
              </a:tr>
              <a:tr h="1521694">
                <a:tc>
                  <a:txBody>
                    <a:bodyPr/>
                    <a:lstStyle/>
                    <a:p>
                      <a:pPr algn="ctr"/>
                      <a:r>
                        <a:rPr lang="en-IN" sz="2400" dirty="0">
                          <a:effectLst/>
                          <a:latin typeface="Calibri" panose="020F0502020204030204" pitchFamily="34" charset="0"/>
                          <a:ea typeface="Calibri" panose="020F0502020204030204" pitchFamily="34" charset="0"/>
                          <a:cs typeface="Times New Roman" panose="02020603050405020304" pitchFamily="18" charset="0"/>
                        </a:rPr>
                        <a:t>L. Nascimento </a:t>
                      </a:r>
                      <a:endParaRPr lang="en-IN" sz="2400" dirty="0"/>
                    </a:p>
                  </a:txBody>
                  <a:tcPr/>
                </a:tc>
                <a:tc>
                  <a:txBody>
                    <a:bodyPr/>
                    <a:lstStyle/>
                    <a:p>
                      <a:r>
                        <a:rPr lang="en-IN" sz="2700" kern="1200" dirty="0">
                          <a:solidFill>
                            <a:schemeClr val="dk1"/>
                          </a:solidFill>
                          <a:effectLst/>
                          <a:latin typeface="+mn-lt"/>
                          <a:ea typeface="+mn-ea"/>
                          <a:cs typeface="+mn-cs"/>
                        </a:rPr>
                        <a:t>Int. Conf. </a:t>
                      </a:r>
                      <a:r>
                        <a:rPr lang="en-IN" sz="2700" kern="1200" dirty="0" err="1">
                          <a:solidFill>
                            <a:schemeClr val="dk1"/>
                          </a:solidFill>
                          <a:effectLst/>
                          <a:latin typeface="+mn-lt"/>
                          <a:ea typeface="+mn-ea"/>
                          <a:cs typeface="+mn-cs"/>
                        </a:rPr>
                        <a:t>Electr</a:t>
                      </a:r>
                      <a:r>
                        <a:rPr lang="en-IN" sz="2700" kern="1200" dirty="0">
                          <a:solidFill>
                            <a:schemeClr val="dk1"/>
                          </a:solidFill>
                          <a:effectLst/>
                          <a:latin typeface="+mn-lt"/>
                          <a:ea typeface="+mn-ea"/>
                          <a:cs typeface="+mn-cs"/>
                        </a:rPr>
                        <a:t>. Eng. </a:t>
                      </a:r>
                      <a:r>
                        <a:rPr lang="en-IN" sz="2700" kern="1200" dirty="0" err="1">
                          <a:solidFill>
                            <a:schemeClr val="dk1"/>
                          </a:solidFill>
                          <a:effectLst/>
                          <a:latin typeface="+mn-lt"/>
                          <a:ea typeface="+mn-ea"/>
                          <a:cs typeface="+mn-cs"/>
                        </a:rPr>
                        <a:t>Comput</a:t>
                      </a:r>
                      <a:r>
                        <a:rPr lang="en-IN" sz="2700" kern="1200" dirty="0">
                          <a:solidFill>
                            <a:schemeClr val="dk1"/>
                          </a:solidFill>
                          <a:effectLst/>
                          <a:latin typeface="+mn-lt"/>
                          <a:ea typeface="+mn-ea"/>
                          <a:cs typeface="+mn-cs"/>
                        </a:rPr>
                        <a:t>. Sci. Informatics, vol.</a:t>
                      </a:r>
                      <a:endParaRPr lang="en-IN" dirty="0"/>
                    </a:p>
                  </a:txBody>
                  <a:tcPr/>
                </a:tc>
                <a:tc>
                  <a:txBody>
                    <a:bodyPr/>
                    <a:lstStyle/>
                    <a:p>
                      <a:pPr algn="ctr"/>
                      <a:r>
                        <a:rPr lang="en-US" dirty="0"/>
                        <a:t>2015</a:t>
                      </a:r>
                      <a:endParaRPr lang="en-IN" dirty="0"/>
                    </a:p>
                  </a:txBody>
                  <a:tcPr/>
                </a:tc>
                <a:tc>
                  <a:txBody>
                    <a:bodyPr/>
                    <a:lstStyle/>
                    <a:p>
                      <a:pPr algn="just"/>
                      <a:r>
                        <a:rPr lang="en-IN" sz="2700" kern="1200" dirty="0">
                          <a:solidFill>
                            <a:schemeClr val="dk1"/>
                          </a:solidFill>
                          <a:effectLst/>
                          <a:latin typeface="+mn-lt"/>
                          <a:ea typeface="+mn-ea"/>
                          <a:cs typeface="+mn-cs"/>
                        </a:rPr>
                        <a:t>Computer aided bone fracture identification based on ultrasound images</a:t>
                      </a:r>
                      <a:endParaRPr lang="en-IN" dirty="0"/>
                    </a:p>
                  </a:txBody>
                  <a:tcPr/>
                </a:tc>
                <a:extLst>
                  <a:ext uri="{0D108BD9-81ED-4DB2-BD59-A6C34878D82A}">
                    <a16:rowId xmlns:a16="http://schemas.microsoft.com/office/drawing/2014/main" val="3171197026"/>
                  </a:ext>
                </a:extLst>
              </a:tr>
              <a:tr h="1575087">
                <a:tc>
                  <a:txBody>
                    <a:bodyPr/>
                    <a:lstStyle/>
                    <a:p>
                      <a:pPr algn="ctr"/>
                      <a:r>
                        <a:rPr lang="en-IN" sz="2400" dirty="0">
                          <a:effectLst/>
                          <a:latin typeface="Calibri" panose="020F0502020204030204" pitchFamily="34" charset="0"/>
                          <a:ea typeface="Calibri" panose="020F0502020204030204" pitchFamily="34" charset="0"/>
                          <a:cs typeface="Times New Roman" panose="02020603050405020304" pitchFamily="18" charset="0"/>
                        </a:rPr>
                        <a:t>R.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Bagaria</a:t>
                      </a:r>
                      <a:endParaRPr lang="en-IN" sz="2400" dirty="0"/>
                    </a:p>
                  </a:txBody>
                  <a:tcPr/>
                </a:tc>
                <a:tc>
                  <a:txBody>
                    <a:bodyPr/>
                    <a:lstStyle/>
                    <a:p>
                      <a:r>
                        <a:rPr lang="en-IN" sz="2700" kern="1200" dirty="0">
                          <a:solidFill>
                            <a:schemeClr val="dk1"/>
                          </a:solidFill>
                          <a:effectLst/>
                          <a:latin typeface="+mn-lt"/>
                          <a:ea typeface="+mn-ea"/>
                          <a:cs typeface="+mn-cs"/>
                        </a:rPr>
                        <a:t>Proc. - 2015 IEEE 4th Port. Meet. </a:t>
                      </a:r>
                      <a:r>
                        <a:rPr lang="en-IN" sz="2700" kern="1200" dirty="0" err="1">
                          <a:solidFill>
                            <a:schemeClr val="dk1"/>
                          </a:solidFill>
                          <a:effectLst/>
                          <a:latin typeface="+mn-lt"/>
                          <a:ea typeface="+mn-ea"/>
                          <a:cs typeface="+mn-cs"/>
                        </a:rPr>
                        <a:t>Bioeng</a:t>
                      </a:r>
                      <a:r>
                        <a:rPr lang="en-IN" sz="2700" kern="1200" dirty="0">
                          <a:solidFill>
                            <a:schemeClr val="dk1"/>
                          </a:solidFill>
                          <a:effectLst/>
                          <a:latin typeface="+mn-lt"/>
                          <a:ea typeface="+mn-ea"/>
                          <a:cs typeface="+mn-cs"/>
                        </a:rPr>
                        <a:t>. ENBENG </a:t>
                      </a:r>
                      <a:endParaRPr lang="en-IN" dirty="0"/>
                    </a:p>
                  </a:txBody>
                  <a:tcPr/>
                </a:tc>
                <a:tc>
                  <a:txBody>
                    <a:bodyPr/>
                    <a:lstStyle/>
                    <a:p>
                      <a:pPr algn="ctr"/>
                      <a:r>
                        <a:rPr lang="en-US" dirty="0"/>
                        <a:t>2018</a:t>
                      </a:r>
                      <a:endParaRPr lang="en-IN" dirty="0"/>
                    </a:p>
                  </a:txBody>
                  <a:tcPr/>
                </a:tc>
                <a:tc>
                  <a:txBody>
                    <a:bodyPr/>
                    <a:lstStyle/>
                    <a:p>
                      <a:pPr algn="just"/>
                      <a:r>
                        <a:rPr lang="en-IN" sz="2800" dirty="0">
                          <a:effectLst/>
                          <a:latin typeface="Calibri" panose="020F0502020204030204" pitchFamily="34" charset="0"/>
                          <a:ea typeface="Calibri" panose="020F0502020204030204" pitchFamily="34" charset="0"/>
                          <a:cs typeface="Times New Roman" panose="02020603050405020304" pitchFamily="18" charset="0"/>
                        </a:rPr>
                        <a:t>Different techniques for identification of a bone fracture in analysis of medical image</a:t>
                      </a:r>
                      <a:endParaRPr lang="en-IN" dirty="0"/>
                    </a:p>
                  </a:txBody>
                  <a:tcPr/>
                </a:tc>
                <a:extLst>
                  <a:ext uri="{0D108BD9-81ED-4DB2-BD59-A6C34878D82A}">
                    <a16:rowId xmlns:a16="http://schemas.microsoft.com/office/drawing/2014/main" val="10002"/>
                  </a:ext>
                </a:extLst>
              </a:tr>
              <a:tr h="355263">
                <a:tc>
                  <a:txBody>
                    <a:bodyPr/>
                    <a:lstStyle/>
                    <a:p>
                      <a:pPr algn="ctr"/>
                      <a:r>
                        <a:rPr lang="en-IN" sz="2400" dirty="0">
                          <a:effectLst/>
                          <a:latin typeface="Calibri" panose="020F0502020204030204" pitchFamily="34" charset="0"/>
                          <a:ea typeface="Calibri" panose="020F0502020204030204" pitchFamily="34" charset="0"/>
                          <a:cs typeface="Times New Roman" panose="02020603050405020304" pitchFamily="18" charset="0"/>
                        </a:rPr>
                        <a:t>L. Wang</a:t>
                      </a:r>
                      <a:endParaRPr lang="en-IN" sz="2400" dirty="0"/>
                    </a:p>
                  </a:txBody>
                  <a:tcPr/>
                </a:tc>
                <a:tc>
                  <a:txBody>
                    <a:bodyPr/>
                    <a:lstStyle/>
                    <a:p>
                      <a:r>
                        <a:rPr lang="en-IN" sz="2700" kern="1200" dirty="0">
                          <a:solidFill>
                            <a:schemeClr val="dk1"/>
                          </a:solidFill>
                          <a:effectLst/>
                          <a:latin typeface="+mn-lt"/>
                          <a:ea typeface="+mn-ea"/>
                          <a:cs typeface="+mn-cs"/>
                        </a:rPr>
                        <a:t>Proc. - Int. </a:t>
                      </a:r>
                      <a:r>
                        <a:rPr lang="en-IN" sz="2700" kern="1200" dirty="0" err="1">
                          <a:solidFill>
                            <a:schemeClr val="dk1"/>
                          </a:solidFill>
                          <a:effectLst/>
                          <a:latin typeface="+mn-lt"/>
                          <a:ea typeface="+mn-ea"/>
                          <a:cs typeface="+mn-cs"/>
                        </a:rPr>
                        <a:t>Symp</a:t>
                      </a:r>
                      <a:r>
                        <a:rPr lang="en-IN" sz="2700" kern="1200" dirty="0">
                          <a:solidFill>
                            <a:schemeClr val="dk1"/>
                          </a:solidFill>
                          <a:effectLst/>
                          <a:latin typeface="+mn-lt"/>
                          <a:ea typeface="+mn-ea"/>
                          <a:cs typeface="+mn-cs"/>
                        </a:rPr>
                        <a:t>. Biomed. Imaging, vol. </a:t>
                      </a:r>
                      <a:endParaRPr lang="en-IN" dirty="0"/>
                    </a:p>
                  </a:txBody>
                  <a:tcPr/>
                </a:tc>
                <a:tc>
                  <a:txBody>
                    <a:bodyPr/>
                    <a:lstStyle/>
                    <a:p>
                      <a:pPr algn="ctr"/>
                      <a:r>
                        <a:rPr lang="en-US" dirty="0"/>
                        <a:t>2019</a:t>
                      </a:r>
                      <a:endParaRPr lang="en-IN" dirty="0"/>
                    </a:p>
                  </a:txBody>
                  <a:tcPr/>
                </a:tc>
                <a:tc>
                  <a:txBody>
                    <a:bodyPr/>
                    <a:lstStyle/>
                    <a:p>
                      <a:pPr algn="just"/>
                      <a:r>
                        <a:rPr lang="en-IN" sz="2700" kern="1200" dirty="0">
                          <a:solidFill>
                            <a:schemeClr val="dk1"/>
                          </a:solidFill>
                          <a:effectLst/>
                          <a:latin typeface="+mn-lt"/>
                          <a:ea typeface="+mn-ea"/>
                          <a:cs typeface="+mn-cs"/>
                        </a:rPr>
                        <a:t>Automatic recognition of </a:t>
                      </a:r>
                      <a:r>
                        <a:rPr lang="en-IN" sz="2700" kern="1200" dirty="0" err="1">
                          <a:solidFill>
                            <a:schemeClr val="dk1"/>
                          </a:solidFill>
                          <a:effectLst/>
                          <a:latin typeface="+mn-lt"/>
                          <a:ea typeface="+mn-ea"/>
                          <a:cs typeface="+mn-cs"/>
                        </a:rPr>
                        <a:t>pertrochanteric</a:t>
                      </a:r>
                      <a:r>
                        <a:rPr lang="en-IN" sz="2700" kern="1200" dirty="0">
                          <a:solidFill>
                            <a:schemeClr val="dk1"/>
                          </a:solidFill>
                          <a:effectLst/>
                          <a:latin typeface="+mn-lt"/>
                          <a:ea typeface="+mn-ea"/>
                          <a:cs typeface="+mn-cs"/>
                        </a:rPr>
                        <a:t> bone fractures in femur using level sets</a:t>
                      </a:r>
                      <a:endParaRPr lang="en-IN" dirty="0"/>
                    </a:p>
                  </a:txBody>
                  <a:tcPr/>
                </a:tc>
                <a:extLst>
                  <a:ext uri="{0D108BD9-81ED-4DB2-BD59-A6C34878D82A}">
                    <a16:rowId xmlns:a16="http://schemas.microsoft.com/office/drawing/2014/main" val="307124988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p:cNvSpPr/>
          <p:nvPr/>
        </p:nvSpPr>
        <p:spPr>
          <a:xfrm>
            <a:off x="801060" y="698561"/>
            <a:ext cx="16988176" cy="4493538"/>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:DATA COLLECTION AND MANIPULATION</a:t>
            </a:r>
          </a:p>
          <a:p>
            <a:r>
              <a:rPr lang="en-US" sz="2800" b="1"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162C8F-5126-F9F1-BEC5-5C5ED06D7654}"/>
              </a:ext>
            </a:extLst>
          </p:cNvPr>
          <p:cNvPicPr>
            <a:picLocks noChangeAspect="1"/>
          </p:cNvPicPr>
          <p:nvPr/>
        </p:nvPicPr>
        <p:blipFill>
          <a:blip r:embed="rId2"/>
          <a:stretch>
            <a:fillRect/>
          </a:stretch>
        </p:blipFill>
        <p:spPr>
          <a:xfrm>
            <a:off x="1322438" y="3283467"/>
            <a:ext cx="4876800" cy="4248150"/>
          </a:xfrm>
          <a:prstGeom prst="rect">
            <a:avLst/>
          </a:prstGeom>
        </p:spPr>
      </p:pic>
      <p:pic>
        <p:nvPicPr>
          <p:cNvPr id="9" name="Picture 8">
            <a:extLst>
              <a:ext uri="{FF2B5EF4-FFF2-40B4-BE49-F238E27FC236}">
                <a16:creationId xmlns:a16="http://schemas.microsoft.com/office/drawing/2014/main" id="{6EEAE997-E708-7A34-2B76-CD4130B3A6BD}"/>
              </a:ext>
            </a:extLst>
          </p:cNvPr>
          <p:cNvPicPr>
            <a:picLocks noChangeAspect="1"/>
          </p:cNvPicPr>
          <p:nvPr/>
        </p:nvPicPr>
        <p:blipFill>
          <a:blip r:embed="rId3"/>
          <a:stretch>
            <a:fillRect/>
          </a:stretch>
        </p:blipFill>
        <p:spPr>
          <a:xfrm>
            <a:off x="7113638" y="3209925"/>
            <a:ext cx="4876800" cy="4248150"/>
          </a:xfrm>
          <a:prstGeom prst="rect">
            <a:avLst/>
          </a:prstGeom>
        </p:spPr>
      </p:pic>
      <p:pic>
        <p:nvPicPr>
          <p:cNvPr id="10" name="Picture 9">
            <a:extLst>
              <a:ext uri="{FF2B5EF4-FFF2-40B4-BE49-F238E27FC236}">
                <a16:creationId xmlns:a16="http://schemas.microsoft.com/office/drawing/2014/main" id="{8E07F199-B695-91C8-16F7-C2230A4F3F6E}"/>
              </a:ext>
            </a:extLst>
          </p:cNvPr>
          <p:cNvPicPr>
            <a:picLocks noChangeAspect="1"/>
          </p:cNvPicPr>
          <p:nvPr/>
        </p:nvPicPr>
        <p:blipFill>
          <a:blip r:embed="rId4"/>
          <a:stretch>
            <a:fillRect/>
          </a:stretch>
        </p:blipFill>
        <p:spPr>
          <a:xfrm>
            <a:off x="12904839" y="3053052"/>
            <a:ext cx="3503404" cy="44050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721136" y="656998"/>
            <a:ext cx="16631681" cy="153888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E4A5464F-9CBE-2078-6132-C0BF910E55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5183" y="1759713"/>
            <a:ext cx="7337313" cy="5698036"/>
          </a:xfrm>
          <a:prstGeom prst="rect">
            <a:avLst/>
          </a:prstGeom>
          <a:noFill/>
          <a:ln>
            <a:noFill/>
          </a:ln>
        </p:spPr>
      </p:pic>
      <p:pic>
        <p:nvPicPr>
          <p:cNvPr id="9" name="Picture 8">
            <a:extLst>
              <a:ext uri="{FF2B5EF4-FFF2-40B4-BE49-F238E27FC236}">
                <a16:creationId xmlns:a16="http://schemas.microsoft.com/office/drawing/2014/main" id="{84A163D3-3A13-4ECF-9318-CFEEB98B12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7172" y="1726629"/>
            <a:ext cx="7073914" cy="5698037"/>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658</TotalTime>
  <Words>2921</Words>
  <Application>Microsoft Office PowerPoint</Application>
  <PresentationFormat>Custom</PresentationFormat>
  <Paragraphs>239</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Wingdings</vt:lpstr>
      <vt:lpstr>Times New Roman</vt:lpstr>
      <vt:lpstr>Calibri Light</vt:lpstr>
      <vt:lpstr>Arial</vt:lpstr>
      <vt:lpstr>Söhne</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YASWANTH KUMAR REDDY BOJJA</cp:lastModifiedBy>
  <cp:revision>26</cp:revision>
  <dcterms:modified xsi:type="dcterms:W3CDTF">2024-05-05T17:50:00Z</dcterms:modified>
</cp:coreProperties>
</file>