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2"/>
  </p:notesMasterIdLst>
  <p:handoutMasterIdLst>
    <p:handoutMasterId r:id="rId23"/>
  </p:handoutMasterIdLst>
  <p:sldIdLst>
    <p:sldId id="256" r:id="rId5"/>
    <p:sldId id="272" r:id="rId6"/>
    <p:sldId id="257" r:id="rId7"/>
    <p:sldId id="258" r:id="rId8"/>
    <p:sldId id="259" r:id="rId9"/>
    <p:sldId id="260" r:id="rId10"/>
    <p:sldId id="261" r:id="rId11"/>
    <p:sldId id="262" r:id="rId12"/>
    <p:sldId id="263" r:id="rId13"/>
    <p:sldId id="269" r:id="rId14"/>
    <p:sldId id="270" r:id="rId15"/>
    <p:sldId id="271" r:id="rId16"/>
    <p:sldId id="264" r:id="rId17"/>
    <p:sldId id="265" r:id="rId18"/>
    <p:sldId id="266"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336C5B-1868-47E5-926E-82AA6E52864F}" v="1" dt="2024-06-17T06:34:31.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77" d="100"/>
          <a:sy n="77" d="100"/>
        </p:scale>
        <p:origin x="91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6/17/2024</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6/17/2024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780FBB-F712-42E7-8C2F-226D98798B3F}" type="slidenum">
              <a:rPr lang="en-US" smtClean="0"/>
              <a:t>6</a:t>
            </a:fld>
            <a:endParaRPr lang="en-US"/>
          </a:p>
        </p:txBody>
      </p:sp>
    </p:spTree>
    <p:extLst>
      <p:ext uri="{BB962C8B-B14F-4D97-AF65-F5344CB8AC3E}">
        <p14:creationId xmlns:p14="http://schemas.microsoft.com/office/powerpoint/2010/main" val="342923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780FBB-F712-42E7-8C2F-226D98798B3F}" type="slidenum">
              <a:rPr lang="en-US" smtClean="0"/>
              <a:t>7</a:t>
            </a:fld>
            <a:endParaRPr lang="en-US"/>
          </a:p>
        </p:txBody>
      </p:sp>
    </p:spTree>
    <p:extLst>
      <p:ext uri="{BB962C8B-B14F-4D97-AF65-F5344CB8AC3E}">
        <p14:creationId xmlns:p14="http://schemas.microsoft.com/office/powerpoint/2010/main" val="1761405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780FBB-F712-42E7-8C2F-226D98798B3F}" type="slidenum">
              <a:rPr lang="en-US" smtClean="0"/>
              <a:t>13</a:t>
            </a:fld>
            <a:endParaRPr lang="en-US"/>
          </a:p>
        </p:txBody>
      </p:sp>
    </p:spTree>
    <p:extLst>
      <p:ext uri="{BB962C8B-B14F-4D97-AF65-F5344CB8AC3E}">
        <p14:creationId xmlns:p14="http://schemas.microsoft.com/office/powerpoint/2010/main" val="281280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6/17/2024</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17613" y="427382"/>
            <a:ext cx="11479696" cy="4442791"/>
          </a:xfrm>
        </p:spPr>
        <p:txBody>
          <a:bodyPr anchor="b" anchorCtr="0">
            <a:normAutofit/>
          </a:bodyPr>
          <a:lstStyle/>
          <a:p>
            <a:r>
              <a:rPr lang="en-US" sz="5400" dirty="0"/>
              <a:t>Security Strategy for Big Data Management in Large-Scale Analytics Ensuring Data Confidentiality, Integrity, and Availability for Efficient Processing and Analysis</a:t>
            </a:r>
          </a:p>
        </p:txBody>
      </p:sp>
      <p:sp>
        <p:nvSpPr>
          <p:cNvPr id="2" name="TextBox 1">
            <a:extLst>
              <a:ext uri="{FF2B5EF4-FFF2-40B4-BE49-F238E27FC236}">
                <a16:creationId xmlns:a16="http://schemas.microsoft.com/office/drawing/2014/main" id="{9843F8B5-A549-7C90-D5D6-EADC7EF97D2A}"/>
              </a:ext>
            </a:extLst>
          </p:cNvPr>
          <p:cNvSpPr txBox="1"/>
          <p:nvPr/>
        </p:nvSpPr>
        <p:spPr>
          <a:xfrm>
            <a:off x="9720469" y="5507288"/>
            <a:ext cx="2032801" cy="923330"/>
          </a:xfrm>
          <a:prstGeom prst="rect">
            <a:avLst/>
          </a:prstGeom>
          <a:noFill/>
        </p:spPr>
        <p:txBody>
          <a:bodyPr wrap="none" rtlCol="0">
            <a:spAutoFit/>
          </a:bodyPr>
          <a:lstStyle/>
          <a:p>
            <a:r>
              <a:rPr lang="en-IN" dirty="0"/>
              <a:t>Submitted by</a:t>
            </a:r>
          </a:p>
          <a:p>
            <a:r>
              <a:rPr lang="en-IN" dirty="0"/>
              <a:t>P. Venkat </a:t>
            </a:r>
            <a:r>
              <a:rPr lang="en-IN" dirty="0" err="1"/>
              <a:t>rathnam</a:t>
            </a:r>
            <a:endParaRPr lang="en-IN" dirty="0"/>
          </a:p>
          <a:p>
            <a:r>
              <a:rPr lang="en-IN" dirty="0"/>
              <a:t>192211380</a:t>
            </a: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49317C-01A8-4B02-DC2F-5245AAF973AA}"/>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9E4DD419-E1F8-1BB4-7D8E-E049FFFF194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EA36B31-D1EA-44D4-8F82-1EC6B4A36243}"/>
              </a:ext>
            </a:extLst>
          </p:cNvPr>
          <p:cNvSpPr>
            <a:spLocks noGrp="1"/>
          </p:cNvSpPr>
          <p:nvPr>
            <p:ph type="sldNum" sz="quarter" idx="12"/>
          </p:nvPr>
        </p:nvSpPr>
        <p:spPr/>
        <p:txBody>
          <a:bodyPr/>
          <a:lstStyle/>
          <a:p>
            <a:fld id="{28844951-7827-47D4-8276-7DDE1FA7D85A}" type="slidenum">
              <a:rPr lang="en-US" smtClean="0"/>
              <a:t>10</a:t>
            </a:fld>
            <a:endParaRPr lang="en-US"/>
          </a:p>
        </p:txBody>
      </p:sp>
      <p:sp>
        <p:nvSpPr>
          <p:cNvPr id="6" name="TextBox 5">
            <a:extLst>
              <a:ext uri="{FF2B5EF4-FFF2-40B4-BE49-F238E27FC236}">
                <a16:creationId xmlns:a16="http://schemas.microsoft.com/office/drawing/2014/main" id="{397EC0E8-959C-1B34-0FD1-88332E7170FE}"/>
              </a:ext>
            </a:extLst>
          </p:cNvPr>
          <p:cNvSpPr txBox="1"/>
          <p:nvPr/>
        </p:nvSpPr>
        <p:spPr>
          <a:xfrm>
            <a:off x="1683026" y="425628"/>
            <a:ext cx="8299174" cy="6186309"/>
          </a:xfrm>
          <a:prstGeom prst="rect">
            <a:avLst/>
          </a:prstGeom>
          <a:noFill/>
        </p:spPr>
        <p:txBody>
          <a:bodyPr wrap="square">
            <a:spAutoFit/>
          </a:bodyPr>
          <a:lstStyle/>
          <a:p>
            <a:r>
              <a:rPr lang="en-IN" dirty="0"/>
              <a:t>std::string role;</a:t>
            </a:r>
          </a:p>
          <a:p>
            <a:r>
              <a:rPr lang="en-IN" dirty="0"/>
              <a:t>        std::string password;</a:t>
            </a:r>
          </a:p>
          <a:p>
            <a:r>
              <a:rPr lang="en-IN" dirty="0"/>
              <a:t>    };</a:t>
            </a:r>
          </a:p>
          <a:p>
            <a:endParaRPr lang="en-IN" dirty="0"/>
          </a:p>
          <a:p>
            <a:r>
              <a:rPr lang="en-IN" dirty="0"/>
              <a:t>    std::</a:t>
            </a:r>
            <a:r>
              <a:rPr lang="en-IN" dirty="0" err="1"/>
              <a:t>unordered_map</a:t>
            </a:r>
            <a:r>
              <a:rPr lang="en-IN" dirty="0"/>
              <a:t>&lt;std::string, </a:t>
            </a:r>
            <a:r>
              <a:rPr lang="en-IN" dirty="0" err="1"/>
              <a:t>UserData</a:t>
            </a:r>
            <a:r>
              <a:rPr lang="en-IN" dirty="0"/>
              <a:t>&gt; users;</a:t>
            </a:r>
          </a:p>
          <a:p>
            <a:endParaRPr lang="en-IN" dirty="0"/>
          </a:p>
          <a:p>
            <a:r>
              <a:rPr lang="en-IN" dirty="0"/>
              <a:t>public:</a:t>
            </a:r>
          </a:p>
          <a:p>
            <a:r>
              <a:rPr lang="en-IN" dirty="0"/>
              <a:t>    </a:t>
            </a:r>
            <a:r>
              <a:rPr lang="en-IN" dirty="0" err="1"/>
              <a:t>AccessControl</a:t>
            </a:r>
            <a:r>
              <a:rPr lang="en-IN" dirty="0"/>
              <a:t>() {</a:t>
            </a:r>
          </a:p>
          <a:p>
            <a:r>
              <a:rPr lang="en-IN" dirty="0"/>
              <a:t>        // Initialize with predefined users, roles, and passwords</a:t>
            </a:r>
          </a:p>
          <a:p>
            <a:r>
              <a:rPr lang="en-IN" dirty="0"/>
              <a:t>        users["</a:t>
            </a:r>
            <a:r>
              <a:rPr lang="en-IN" dirty="0" err="1"/>
              <a:t>alice</a:t>
            </a:r>
            <a:r>
              <a:rPr lang="en-IN" dirty="0"/>
              <a:t>"] = {"analyst", "</a:t>
            </a:r>
            <a:r>
              <a:rPr lang="en-IN" dirty="0" err="1"/>
              <a:t>alice_password</a:t>
            </a:r>
            <a:r>
              <a:rPr lang="en-IN" dirty="0"/>
              <a:t>"};</a:t>
            </a:r>
          </a:p>
          <a:p>
            <a:r>
              <a:rPr lang="en-IN" dirty="0"/>
              <a:t>        users["bob"] = {"engineer", "</a:t>
            </a:r>
            <a:r>
              <a:rPr lang="en-IN" dirty="0" err="1"/>
              <a:t>bob_password</a:t>
            </a:r>
            <a:r>
              <a:rPr lang="en-IN" dirty="0"/>
              <a:t>"};</a:t>
            </a:r>
          </a:p>
          <a:p>
            <a:r>
              <a:rPr lang="en-IN" dirty="0"/>
              <a:t>        // Add more users and roles as needed</a:t>
            </a:r>
          </a:p>
          <a:p>
            <a:r>
              <a:rPr lang="en-IN" dirty="0"/>
              <a:t>    }</a:t>
            </a:r>
          </a:p>
          <a:p>
            <a:endParaRPr lang="en-IN" dirty="0"/>
          </a:p>
          <a:p>
            <a:r>
              <a:rPr lang="en-IN" dirty="0"/>
              <a:t>    bool </a:t>
            </a:r>
            <a:r>
              <a:rPr lang="en-IN" dirty="0" err="1"/>
              <a:t>authenticateUser</a:t>
            </a:r>
            <a:r>
              <a:rPr lang="en-IN" dirty="0"/>
              <a:t>(</a:t>
            </a:r>
            <a:r>
              <a:rPr lang="en-IN" dirty="0" err="1"/>
              <a:t>const</a:t>
            </a:r>
            <a:r>
              <a:rPr lang="en-IN" dirty="0"/>
              <a:t> std::string&amp; username, </a:t>
            </a:r>
            <a:r>
              <a:rPr lang="en-IN" dirty="0" err="1"/>
              <a:t>const</a:t>
            </a:r>
            <a:r>
              <a:rPr lang="en-IN" dirty="0"/>
              <a:t> std::string&amp; password) </a:t>
            </a:r>
            <a:r>
              <a:rPr lang="en-IN" dirty="0" err="1"/>
              <a:t>const</a:t>
            </a:r>
            <a:r>
              <a:rPr lang="en-IN" dirty="0"/>
              <a:t> {</a:t>
            </a:r>
          </a:p>
          <a:p>
            <a:r>
              <a:rPr lang="en-IN" dirty="0"/>
              <a:t>        auto it = </a:t>
            </a:r>
            <a:r>
              <a:rPr lang="en-IN" dirty="0" err="1"/>
              <a:t>users.find</a:t>
            </a:r>
            <a:r>
              <a:rPr lang="en-IN" dirty="0"/>
              <a:t>(username);</a:t>
            </a:r>
          </a:p>
          <a:p>
            <a:r>
              <a:rPr lang="en-IN" dirty="0"/>
              <a:t>        if (it != </a:t>
            </a:r>
            <a:r>
              <a:rPr lang="en-IN" dirty="0" err="1"/>
              <a:t>users.end</a:t>
            </a:r>
            <a:r>
              <a:rPr lang="en-IN" dirty="0"/>
              <a:t>()) {</a:t>
            </a:r>
          </a:p>
          <a:p>
            <a:r>
              <a:rPr lang="en-IN" dirty="0"/>
              <a:t>            return it-&gt;</a:t>
            </a:r>
            <a:r>
              <a:rPr lang="en-IN" dirty="0" err="1"/>
              <a:t>second.password</a:t>
            </a:r>
            <a:r>
              <a:rPr lang="en-IN" dirty="0"/>
              <a:t> == password;</a:t>
            </a:r>
          </a:p>
          <a:p>
            <a:r>
              <a:rPr lang="en-IN" dirty="0"/>
              <a:t>        }</a:t>
            </a:r>
          </a:p>
          <a:p>
            <a:r>
              <a:rPr lang="en-IN" dirty="0"/>
              <a:t>        return false;</a:t>
            </a:r>
          </a:p>
          <a:p>
            <a:r>
              <a:rPr lang="en-IN" dirty="0"/>
              <a:t>    </a:t>
            </a:r>
          </a:p>
        </p:txBody>
      </p:sp>
    </p:spTree>
    <p:extLst>
      <p:ext uri="{BB962C8B-B14F-4D97-AF65-F5344CB8AC3E}">
        <p14:creationId xmlns:p14="http://schemas.microsoft.com/office/powerpoint/2010/main" val="104836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2363FB-D8C1-FB05-CBD7-6E991EE8D2E8}"/>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3940219-E1E7-3F88-EC82-45444784C19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0B6F4CE-4EB4-0376-25D9-5C69913F79A9}"/>
              </a:ext>
            </a:extLst>
          </p:cNvPr>
          <p:cNvSpPr>
            <a:spLocks noGrp="1"/>
          </p:cNvSpPr>
          <p:nvPr>
            <p:ph type="sldNum" sz="quarter" idx="12"/>
          </p:nvPr>
        </p:nvSpPr>
        <p:spPr/>
        <p:txBody>
          <a:bodyPr/>
          <a:lstStyle/>
          <a:p>
            <a:fld id="{28844951-7827-47D4-8276-7DDE1FA7D85A}" type="slidenum">
              <a:rPr lang="en-US" smtClean="0"/>
              <a:t>11</a:t>
            </a:fld>
            <a:endParaRPr lang="en-US"/>
          </a:p>
        </p:txBody>
      </p:sp>
      <p:sp>
        <p:nvSpPr>
          <p:cNvPr id="6" name="TextBox 5">
            <a:extLst>
              <a:ext uri="{FF2B5EF4-FFF2-40B4-BE49-F238E27FC236}">
                <a16:creationId xmlns:a16="http://schemas.microsoft.com/office/drawing/2014/main" id="{77F3B3F1-1AC1-CEED-F7B9-D4D8087883AF}"/>
              </a:ext>
            </a:extLst>
          </p:cNvPr>
          <p:cNvSpPr txBox="1"/>
          <p:nvPr/>
        </p:nvSpPr>
        <p:spPr>
          <a:xfrm>
            <a:off x="1192697" y="564232"/>
            <a:ext cx="9949068" cy="5909310"/>
          </a:xfrm>
          <a:prstGeom prst="rect">
            <a:avLst/>
          </a:prstGeom>
          <a:noFill/>
        </p:spPr>
        <p:txBody>
          <a:bodyPr wrap="square">
            <a:spAutoFit/>
          </a:bodyPr>
          <a:lstStyle/>
          <a:p>
            <a:r>
              <a:rPr lang="en-IN" dirty="0"/>
              <a:t>}</a:t>
            </a:r>
          </a:p>
          <a:p>
            <a:r>
              <a:rPr lang="en-IN" dirty="0"/>
              <a:t>};</a:t>
            </a:r>
          </a:p>
          <a:p>
            <a:endParaRPr lang="en-IN" dirty="0"/>
          </a:p>
          <a:p>
            <a:r>
              <a:rPr lang="en-IN" dirty="0"/>
              <a:t>int main() {</a:t>
            </a:r>
          </a:p>
          <a:p>
            <a:r>
              <a:rPr lang="en-IN" dirty="0"/>
              <a:t>    </a:t>
            </a:r>
            <a:r>
              <a:rPr lang="en-IN" dirty="0" err="1"/>
              <a:t>AccessControl</a:t>
            </a:r>
            <a:r>
              <a:rPr lang="en-IN" dirty="0"/>
              <a:t> </a:t>
            </a:r>
            <a:r>
              <a:rPr lang="en-IN" dirty="0" err="1"/>
              <a:t>accessControl</a:t>
            </a:r>
            <a:r>
              <a:rPr lang="en-IN" dirty="0"/>
              <a:t>;</a:t>
            </a:r>
          </a:p>
          <a:p>
            <a:r>
              <a:rPr lang="en-IN" dirty="0"/>
              <a:t>    </a:t>
            </a:r>
          </a:p>
          <a:p>
            <a:r>
              <a:rPr lang="en-IN" dirty="0"/>
              <a:t>    std::string username;</a:t>
            </a:r>
          </a:p>
          <a:p>
            <a:r>
              <a:rPr lang="en-IN" dirty="0"/>
              <a:t>    std::string password;</a:t>
            </a:r>
          </a:p>
          <a:p>
            <a:r>
              <a:rPr lang="en-IN" dirty="0"/>
              <a:t>    std::string </a:t>
            </a:r>
            <a:r>
              <a:rPr lang="en-IN" dirty="0" err="1"/>
              <a:t>roleRequired</a:t>
            </a:r>
            <a:r>
              <a:rPr lang="en-IN" dirty="0"/>
              <a:t>;</a:t>
            </a:r>
          </a:p>
          <a:p>
            <a:endParaRPr lang="en-IN" dirty="0"/>
          </a:p>
          <a:p>
            <a:r>
              <a:rPr lang="en-IN" dirty="0"/>
              <a:t>    // Get input from the user</a:t>
            </a:r>
          </a:p>
          <a:p>
            <a:r>
              <a:rPr lang="en-IN" dirty="0"/>
              <a:t>    std::</a:t>
            </a:r>
            <a:r>
              <a:rPr lang="en-IN" dirty="0" err="1"/>
              <a:t>cout</a:t>
            </a:r>
            <a:r>
              <a:rPr lang="en-IN" dirty="0"/>
              <a:t> &lt;&lt; "Enter username: ";</a:t>
            </a:r>
          </a:p>
          <a:p>
            <a:r>
              <a:rPr lang="en-IN" dirty="0"/>
              <a:t>    std::</a:t>
            </a:r>
            <a:r>
              <a:rPr lang="en-IN" dirty="0" err="1"/>
              <a:t>cin</a:t>
            </a:r>
            <a:r>
              <a:rPr lang="en-IN" dirty="0"/>
              <a:t> &gt;&gt; username;</a:t>
            </a:r>
          </a:p>
          <a:p>
            <a:r>
              <a:rPr lang="en-IN" dirty="0"/>
              <a:t>    std::</a:t>
            </a:r>
            <a:r>
              <a:rPr lang="en-IN" dirty="0" err="1"/>
              <a:t>cout</a:t>
            </a:r>
            <a:r>
              <a:rPr lang="en-IN" dirty="0"/>
              <a:t> &lt;&lt; "Enter password: ";</a:t>
            </a:r>
          </a:p>
          <a:p>
            <a:r>
              <a:rPr lang="en-IN" dirty="0"/>
              <a:t>    std::</a:t>
            </a:r>
            <a:r>
              <a:rPr lang="en-IN" dirty="0" err="1"/>
              <a:t>cin</a:t>
            </a:r>
            <a:r>
              <a:rPr lang="en-IN" dirty="0"/>
              <a:t> &gt;&gt; password;</a:t>
            </a:r>
          </a:p>
          <a:p>
            <a:r>
              <a:rPr lang="en-IN" dirty="0"/>
              <a:t>    std::</a:t>
            </a:r>
            <a:r>
              <a:rPr lang="en-IN" dirty="0" err="1"/>
              <a:t>cout</a:t>
            </a:r>
            <a:r>
              <a:rPr lang="en-IN" dirty="0"/>
              <a:t> &lt;&lt; "Enter required role: ";</a:t>
            </a:r>
          </a:p>
          <a:p>
            <a:r>
              <a:rPr lang="en-IN" dirty="0"/>
              <a:t>    std::</a:t>
            </a:r>
            <a:r>
              <a:rPr lang="en-IN" dirty="0" err="1"/>
              <a:t>cin</a:t>
            </a:r>
            <a:r>
              <a:rPr lang="en-IN" dirty="0"/>
              <a:t> &gt;&gt; </a:t>
            </a:r>
            <a:r>
              <a:rPr lang="en-IN" dirty="0" err="1"/>
              <a:t>roleRequired</a:t>
            </a:r>
            <a:r>
              <a:rPr lang="en-IN" dirty="0"/>
              <a:t>;</a:t>
            </a:r>
          </a:p>
          <a:p>
            <a:endParaRPr lang="en-IN" dirty="0"/>
          </a:p>
          <a:p>
            <a:r>
              <a:rPr lang="en-IN" dirty="0"/>
              <a:t>    // Authenticate user first</a:t>
            </a:r>
          </a:p>
          <a:p>
            <a:r>
              <a:rPr lang="en-IN" dirty="0"/>
              <a:t>    if (</a:t>
            </a:r>
            <a:r>
              <a:rPr lang="en-IN" dirty="0" err="1"/>
              <a:t>accessControl.authenticateUser</a:t>
            </a:r>
            <a:r>
              <a:rPr lang="en-IN" dirty="0"/>
              <a:t>(username, password)) {</a:t>
            </a:r>
          </a:p>
          <a:p>
            <a:r>
              <a:rPr lang="en-IN" dirty="0"/>
              <a:t>        // If authentication succeeds, check access for the specified role        </a:t>
            </a:r>
          </a:p>
        </p:txBody>
      </p:sp>
    </p:spTree>
    <p:extLst>
      <p:ext uri="{BB962C8B-B14F-4D97-AF65-F5344CB8AC3E}">
        <p14:creationId xmlns:p14="http://schemas.microsoft.com/office/powerpoint/2010/main" val="36075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8B586A-2DAA-31CE-6594-F34BD0A30C0A}"/>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45ED3ABE-E202-04D7-16ED-383D217CDD7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ABDBAD34-92ED-8CB6-3DDA-8784F9CE1371}"/>
              </a:ext>
            </a:extLst>
          </p:cNvPr>
          <p:cNvSpPr>
            <a:spLocks noGrp="1"/>
          </p:cNvSpPr>
          <p:nvPr>
            <p:ph type="sldNum" sz="quarter" idx="12"/>
          </p:nvPr>
        </p:nvSpPr>
        <p:spPr/>
        <p:txBody>
          <a:bodyPr/>
          <a:lstStyle/>
          <a:p>
            <a:fld id="{28844951-7827-47D4-8276-7DDE1FA7D85A}" type="slidenum">
              <a:rPr lang="en-US" smtClean="0"/>
              <a:t>12</a:t>
            </a:fld>
            <a:endParaRPr lang="en-US"/>
          </a:p>
        </p:txBody>
      </p:sp>
      <p:sp>
        <p:nvSpPr>
          <p:cNvPr id="6" name="TextBox 5">
            <a:extLst>
              <a:ext uri="{FF2B5EF4-FFF2-40B4-BE49-F238E27FC236}">
                <a16:creationId xmlns:a16="http://schemas.microsoft.com/office/drawing/2014/main" id="{69237A94-CC5D-905D-A342-B52E3BECF02C}"/>
              </a:ext>
            </a:extLst>
          </p:cNvPr>
          <p:cNvSpPr txBox="1"/>
          <p:nvPr/>
        </p:nvSpPr>
        <p:spPr>
          <a:xfrm>
            <a:off x="723071" y="608954"/>
            <a:ext cx="10895772" cy="3139321"/>
          </a:xfrm>
          <a:prstGeom prst="rect">
            <a:avLst/>
          </a:prstGeom>
          <a:noFill/>
        </p:spPr>
        <p:txBody>
          <a:bodyPr wrap="square">
            <a:spAutoFit/>
          </a:bodyPr>
          <a:lstStyle/>
          <a:p>
            <a:r>
              <a:rPr lang="en-IN" dirty="0"/>
              <a:t>if (</a:t>
            </a:r>
            <a:r>
              <a:rPr lang="en-IN" dirty="0" err="1"/>
              <a:t>accessControl.checkAccess</a:t>
            </a:r>
            <a:r>
              <a:rPr lang="en-IN" dirty="0"/>
              <a:t>(username, </a:t>
            </a:r>
            <a:r>
              <a:rPr lang="en-IN" dirty="0" err="1"/>
              <a:t>roleRequired</a:t>
            </a:r>
            <a:r>
              <a:rPr lang="en-IN" dirty="0"/>
              <a:t>)) {</a:t>
            </a:r>
          </a:p>
          <a:p>
            <a:r>
              <a:rPr lang="en-IN" dirty="0"/>
              <a:t>            std::</a:t>
            </a:r>
            <a:r>
              <a:rPr lang="en-IN" dirty="0" err="1"/>
              <a:t>cout</a:t>
            </a:r>
            <a:r>
              <a:rPr lang="en-IN" dirty="0"/>
              <a:t> &lt;&lt; "Access granted.\n";</a:t>
            </a:r>
          </a:p>
          <a:p>
            <a:r>
              <a:rPr lang="en-IN" dirty="0"/>
              <a:t>        } else {</a:t>
            </a:r>
          </a:p>
          <a:p>
            <a:r>
              <a:rPr lang="en-IN" dirty="0"/>
              <a:t>            std::</a:t>
            </a:r>
            <a:r>
              <a:rPr lang="en-IN" dirty="0" err="1"/>
              <a:t>cout</a:t>
            </a:r>
            <a:r>
              <a:rPr lang="en-IN" dirty="0"/>
              <a:t> &lt;&lt; "Access denied: User does not have the required role.\n";</a:t>
            </a:r>
          </a:p>
          <a:p>
            <a:r>
              <a:rPr lang="en-IN" dirty="0"/>
              <a:t>        }</a:t>
            </a:r>
          </a:p>
          <a:p>
            <a:r>
              <a:rPr lang="en-IN" dirty="0"/>
              <a:t>    } else {</a:t>
            </a:r>
          </a:p>
          <a:p>
            <a:r>
              <a:rPr lang="en-IN" dirty="0"/>
              <a:t>        std::</a:t>
            </a:r>
            <a:r>
              <a:rPr lang="en-IN" dirty="0" err="1"/>
              <a:t>cout</a:t>
            </a:r>
            <a:r>
              <a:rPr lang="en-IN" dirty="0"/>
              <a:t> &lt;&lt; "Access denied: Invalid username or password.\n";</a:t>
            </a:r>
          </a:p>
          <a:p>
            <a:r>
              <a:rPr lang="en-IN" dirty="0"/>
              <a:t>    }</a:t>
            </a:r>
          </a:p>
          <a:p>
            <a:endParaRPr lang="en-IN" dirty="0"/>
          </a:p>
          <a:p>
            <a:r>
              <a:rPr lang="en-IN" dirty="0"/>
              <a:t>    return 0;</a:t>
            </a:r>
          </a:p>
          <a:p>
            <a:r>
              <a:rPr lang="en-IN" dirty="0"/>
              <a:t>}</a:t>
            </a:r>
          </a:p>
        </p:txBody>
      </p:sp>
      <p:sp>
        <p:nvSpPr>
          <p:cNvPr id="7" name="TextBox 6">
            <a:extLst>
              <a:ext uri="{FF2B5EF4-FFF2-40B4-BE49-F238E27FC236}">
                <a16:creationId xmlns:a16="http://schemas.microsoft.com/office/drawing/2014/main" id="{7F72B686-CD88-BA28-F302-82C5A421E08C}"/>
              </a:ext>
            </a:extLst>
          </p:cNvPr>
          <p:cNvSpPr txBox="1"/>
          <p:nvPr/>
        </p:nvSpPr>
        <p:spPr>
          <a:xfrm>
            <a:off x="556592" y="3985591"/>
            <a:ext cx="1138453" cy="369332"/>
          </a:xfrm>
          <a:prstGeom prst="rect">
            <a:avLst/>
          </a:prstGeom>
          <a:noFill/>
        </p:spPr>
        <p:txBody>
          <a:bodyPr wrap="none" rtlCol="0">
            <a:spAutoFit/>
          </a:bodyPr>
          <a:lstStyle/>
          <a:p>
            <a:r>
              <a:rPr lang="en-IN" b="1" dirty="0">
                <a:solidFill>
                  <a:schemeClr val="accent1">
                    <a:lumMod val="75000"/>
                  </a:schemeClr>
                </a:solidFill>
              </a:rPr>
              <a:t>OUTPUT</a:t>
            </a:r>
          </a:p>
        </p:txBody>
      </p:sp>
      <p:pic>
        <p:nvPicPr>
          <p:cNvPr id="9" name="Picture 8">
            <a:extLst>
              <a:ext uri="{FF2B5EF4-FFF2-40B4-BE49-F238E27FC236}">
                <a16:creationId xmlns:a16="http://schemas.microsoft.com/office/drawing/2014/main" id="{7008F106-76CE-0A88-E0DE-08C1AAEC8B98}"/>
              </a:ext>
            </a:extLst>
          </p:cNvPr>
          <p:cNvPicPr>
            <a:picLocks noChangeAspect="1"/>
          </p:cNvPicPr>
          <p:nvPr/>
        </p:nvPicPr>
        <p:blipFill>
          <a:blip r:embed="rId2"/>
          <a:stretch>
            <a:fillRect/>
          </a:stretch>
        </p:blipFill>
        <p:spPr>
          <a:xfrm>
            <a:off x="1620079" y="4354923"/>
            <a:ext cx="7981122" cy="1976303"/>
          </a:xfrm>
          <a:prstGeom prst="rect">
            <a:avLst/>
          </a:prstGeom>
        </p:spPr>
      </p:pic>
    </p:spTree>
    <p:extLst>
      <p:ext uri="{BB962C8B-B14F-4D97-AF65-F5344CB8AC3E}">
        <p14:creationId xmlns:p14="http://schemas.microsoft.com/office/powerpoint/2010/main" val="1511703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8E822-516F-8164-215F-6FF168FFFCD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BB160E37-6F21-5EAE-40FA-C60C2BE10A0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8A48284-7E05-56D6-4A5B-B0F923A374DC}"/>
              </a:ext>
            </a:extLst>
          </p:cNvPr>
          <p:cNvSpPr>
            <a:spLocks noGrp="1"/>
          </p:cNvSpPr>
          <p:nvPr>
            <p:ph type="sldNum" sz="quarter" idx="12"/>
          </p:nvPr>
        </p:nvSpPr>
        <p:spPr/>
        <p:txBody>
          <a:bodyPr/>
          <a:lstStyle/>
          <a:p>
            <a:fld id="{28844951-7827-47D4-8276-7DDE1FA7D85A}" type="slidenum">
              <a:rPr lang="en-US" smtClean="0"/>
              <a:t>13</a:t>
            </a:fld>
            <a:endParaRPr lang="en-US"/>
          </a:p>
        </p:txBody>
      </p:sp>
      <p:sp>
        <p:nvSpPr>
          <p:cNvPr id="5" name="TextBox 4">
            <a:extLst>
              <a:ext uri="{FF2B5EF4-FFF2-40B4-BE49-F238E27FC236}">
                <a16:creationId xmlns:a16="http://schemas.microsoft.com/office/drawing/2014/main" id="{979684FC-CCF3-7299-C0DF-4D2E3AE61B60}"/>
              </a:ext>
            </a:extLst>
          </p:cNvPr>
          <p:cNvSpPr txBox="1"/>
          <p:nvPr/>
        </p:nvSpPr>
        <p:spPr>
          <a:xfrm>
            <a:off x="487018" y="526774"/>
            <a:ext cx="2447658" cy="369332"/>
          </a:xfrm>
          <a:prstGeom prst="rect">
            <a:avLst/>
          </a:prstGeom>
          <a:noFill/>
        </p:spPr>
        <p:txBody>
          <a:bodyPr wrap="none" rtlCol="0">
            <a:spAutoFit/>
          </a:bodyPr>
          <a:lstStyle/>
          <a:p>
            <a:r>
              <a:rPr lang="en-IN" b="1" u="sng" dirty="0">
                <a:solidFill>
                  <a:schemeClr val="accent2">
                    <a:lumMod val="75000"/>
                  </a:schemeClr>
                </a:solidFill>
              </a:rPr>
              <a:t>IMPLEMENTATION:-</a:t>
            </a:r>
          </a:p>
        </p:txBody>
      </p:sp>
      <p:sp>
        <p:nvSpPr>
          <p:cNvPr id="7" name="TextBox 6">
            <a:extLst>
              <a:ext uri="{FF2B5EF4-FFF2-40B4-BE49-F238E27FC236}">
                <a16:creationId xmlns:a16="http://schemas.microsoft.com/office/drawing/2014/main" id="{40BB7737-CCEB-8157-44E2-49DCAB381204}"/>
              </a:ext>
            </a:extLst>
          </p:cNvPr>
          <p:cNvSpPr txBox="1"/>
          <p:nvPr/>
        </p:nvSpPr>
        <p:spPr>
          <a:xfrm>
            <a:off x="532572" y="846585"/>
            <a:ext cx="11172410" cy="5632311"/>
          </a:xfrm>
          <a:prstGeom prst="rect">
            <a:avLst/>
          </a:prstGeom>
          <a:noFill/>
        </p:spPr>
        <p:txBody>
          <a:bodyPr wrap="square">
            <a:spAutoFit/>
          </a:bodyPr>
          <a:lstStyle/>
          <a:p>
            <a:r>
              <a:rPr lang="en-US" b="1" dirty="0">
                <a:solidFill>
                  <a:schemeClr val="accent1">
                    <a:lumMod val="75000"/>
                  </a:schemeClr>
                </a:solidFill>
              </a:rPr>
              <a:t>Connecting the Components</a:t>
            </a:r>
          </a:p>
          <a:p>
            <a:pPr>
              <a:buFont typeface="+mj-lt"/>
              <a:buAutoNum type="arabicPeriod"/>
            </a:pPr>
            <a:r>
              <a:rPr lang="en-US" b="1" dirty="0"/>
              <a:t>Data Encryption/Decryption</a:t>
            </a:r>
            <a:r>
              <a:rPr lang="en-US" dirty="0"/>
              <a:t>:</a:t>
            </a:r>
          </a:p>
          <a:p>
            <a:pPr marL="742950" lvl="1" indent="-285750">
              <a:buFont typeface="Arial" panose="020B0604020202020204" pitchFamily="34" charset="0"/>
              <a:buChar char="•"/>
            </a:pPr>
            <a:r>
              <a:rPr lang="en-US" dirty="0"/>
              <a:t>AES encryption for data confidentiality.</a:t>
            </a:r>
          </a:p>
          <a:p>
            <a:pPr marL="742950" lvl="1" indent="-285750">
              <a:buFont typeface="Arial" panose="020B0604020202020204" pitchFamily="34" charset="0"/>
              <a:buChar char="•"/>
            </a:pPr>
            <a:r>
              <a:rPr lang="en-US" dirty="0"/>
              <a:t>Using a key management service (KMS) for secure key storage.</a:t>
            </a:r>
          </a:p>
          <a:p>
            <a:pPr>
              <a:buFont typeface="+mj-lt"/>
              <a:buAutoNum type="arabicPeriod"/>
            </a:pPr>
            <a:r>
              <a:rPr lang="en-US" b="1" dirty="0"/>
              <a:t>Integrity Verification</a:t>
            </a:r>
            <a:r>
              <a:rPr lang="en-US" dirty="0"/>
              <a:t>:</a:t>
            </a:r>
          </a:p>
          <a:p>
            <a:pPr marL="742950" lvl="1" indent="-285750">
              <a:buFont typeface="Arial" panose="020B0604020202020204" pitchFamily="34" charset="0"/>
              <a:buChar char="•"/>
            </a:pPr>
            <a:r>
              <a:rPr lang="en-US" dirty="0"/>
              <a:t>SHA-256 hashing to verify data integrity.</a:t>
            </a:r>
          </a:p>
          <a:p>
            <a:pPr>
              <a:buFont typeface="+mj-lt"/>
              <a:buAutoNum type="arabicPeriod"/>
            </a:pPr>
            <a:r>
              <a:rPr lang="en-US" b="1" dirty="0"/>
              <a:t>Access Control</a:t>
            </a:r>
            <a:r>
              <a:rPr lang="en-US" dirty="0"/>
              <a:t>:</a:t>
            </a:r>
          </a:p>
          <a:p>
            <a:pPr marL="742950" lvl="1" indent="-285750">
              <a:buFont typeface="Arial" panose="020B0604020202020204" pitchFamily="34" charset="0"/>
              <a:buChar char="•"/>
            </a:pPr>
            <a:r>
              <a:rPr lang="en-US" dirty="0"/>
              <a:t>Using an identity and access management (IAM) system.</a:t>
            </a:r>
          </a:p>
          <a:p>
            <a:pPr>
              <a:buFont typeface="+mj-lt"/>
              <a:buAutoNum type="arabicPeriod"/>
            </a:pPr>
            <a:r>
              <a:rPr lang="en-US" b="1" dirty="0"/>
              <a:t>Logging and Monitoring</a:t>
            </a:r>
            <a:r>
              <a:rPr lang="en-US" dirty="0"/>
              <a:t>:</a:t>
            </a:r>
          </a:p>
          <a:p>
            <a:pPr marL="742950" lvl="1" indent="-285750">
              <a:buFont typeface="Arial" panose="020B0604020202020204" pitchFamily="34" charset="0"/>
              <a:buChar char="•"/>
            </a:pPr>
            <a:r>
              <a:rPr lang="en-US" dirty="0"/>
              <a:t>Centralized logging with monitoring tools to detect and respond to security incidents.</a:t>
            </a:r>
          </a:p>
          <a:p>
            <a:r>
              <a:rPr lang="en-US" b="1" dirty="0">
                <a:solidFill>
                  <a:schemeClr val="accent1">
                    <a:lumMod val="75000"/>
                  </a:schemeClr>
                </a:solidFill>
              </a:rPr>
              <a:t>Cloud Deployment</a:t>
            </a:r>
          </a:p>
          <a:p>
            <a:pPr>
              <a:buFont typeface="+mj-lt"/>
              <a:buAutoNum type="arabicPeriod"/>
            </a:pPr>
            <a:r>
              <a:rPr lang="en-US" b="1" dirty="0"/>
              <a:t>AWS Account</a:t>
            </a:r>
            <a:r>
              <a:rPr lang="en-US" dirty="0"/>
              <a:t>:</a:t>
            </a:r>
          </a:p>
          <a:p>
            <a:pPr marL="742950" lvl="1" indent="-285750">
              <a:buFont typeface="Arial" panose="020B0604020202020204" pitchFamily="34" charset="0"/>
              <a:buChar char="•"/>
            </a:pPr>
            <a:r>
              <a:rPr lang="en-US" dirty="0"/>
              <a:t>Create an AWS account if you don't have one.</a:t>
            </a:r>
          </a:p>
          <a:p>
            <a:pPr marL="742950" lvl="1" indent="-285750">
              <a:buFont typeface="Arial" panose="020B0604020202020204" pitchFamily="34" charset="0"/>
              <a:buChar char="•"/>
            </a:pPr>
            <a:r>
              <a:rPr lang="en-US" dirty="0"/>
              <a:t>Configure AWS CLI for local management.</a:t>
            </a:r>
          </a:p>
          <a:p>
            <a:pPr>
              <a:buFont typeface="+mj-lt"/>
              <a:buAutoNum type="arabicPeriod"/>
            </a:pPr>
            <a:r>
              <a:rPr lang="en-US" b="1" dirty="0"/>
              <a:t>IAM Configuration</a:t>
            </a:r>
            <a:r>
              <a:rPr lang="en-US" dirty="0"/>
              <a:t>:</a:t>
            </a:r>
          </a:p>
          <a:p>
            <a:pPr marL="742950" lvl="1" indent="-285750">
              <a:buFont typeface="Arial" panose="020B0604020202020204" pitchFamily="34" charset="0"/>
              <a:buChar char="•"/>
            </a:pPr>
            <a:r>
              <a:rPr lang="en-US" dirty="0"/>
              <a:t>Define roles and permissions using IAM to control access to resources.</a:t>
            </a:r>
          </a:p>
          <a:p>
            <a:pPr marL="742950" lvl="1" indent="-285750">
              <a:buFont typeface="Arial" panose="020B0604020202020204" pitchFamily="34" charset="0"/>
              <a:buChar char="•"/>
            </a:pPr>
            <a:r>
              <a:rPr lang="en-US" dirty="0"/>
              <a:t>Enable multi-factor authentication (MFA) for added security.</a:t>
            </a:r>
          </a:p>
          <a:p>
            <a:pPr>
              <a:buFont typeface="+mj-lt"/>
              <a:buAutoNum type="arabicPeriod"/>
            </a:pPr>
            <a:r>
              <a:rPr lang="en-US" b="1" dirty="0"/>
              <a:t>Key Management</a:t>
            </a:r>
            <a:r>
              <a:rPr lang="en-US" dirty="0"/>
              <a:t>:</a:t>
            </a:r>
          </a:p>
          <a:p>
            <a:pPr marL="742950" lvl="1" indent="-285750">
              <a:buFont typeface="Arial" panose="020B0604020202020204" pitchFamily="34" charset="0"/>
              <a:buChar char="•"/>
            </a:pPr>
            <a:r>
              <a:rPr lang="en-US" dirty="0"/>
              <a:t>Create and manage keys using AWS KMS.</a:t>
            </a:r>
          </a:p>
          <a:p>
            <a:pPr marL="742950" lvl="1" indent="-285750">
              <a:buFont typeface="Arial" panose="020B0604020202020204" pitchFamily="34" charset="0"/>
              <a:buChar char="•"/>
            </a:pPr>
            <a:r>
              <a:rPr lang="en-US" dirty="0"/>
              <a:t>Define key policies to control access to encryption keys.</a:t>
            </a:r>
          </a:p>
        </p:txBody>
      </p:sp>
    </p:spTree>
    <p:extLst>
      <p:ext uri="{BB962C8B-B14F-4D97-AF65-F5344CB8AC3E}">
        <p14:creationId xmlns:p14="http://schemas.microsoft.com/office/powerpoint/2010/main" val="423928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0FE96-68F0-C02C-D0EE-DEB819891A1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473B799A-ED30-BF0F-5555-B436F8EDC99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99E5244-E219-7445-BAAA-A90475D1D0C5}"/>
              </a:ext>
            </a:extLst>
          </p:cNvPr>
          <p:cNvSpPr>
            <a:spLocks noGrp="1"/>
          </p:cNvSpPr>
          <p:nvPr>
            <p:ph type="sldNum" sz="quarter" idx="12"/>
          </p:nvPr>
        </p:nvSpPr>
        <p:spPr/>
        <p:txBody>
          <a:bodyPr/>
          <a:lstStyle/>
          <a:p>
            <a:fld id="{28844951-7827-47D4-8276-7DDE1FA7D85A}" type="slidenum">
              <a:rPr lang="en-US" smtClean="0"/>
              <a:t>14</a:t>
            </a:fld>
            <a:endParaRPr lang="en-US"/>
          </a:p>
        </p:txBody>
      </p:sp>
      <p:sp>
        <p:nvSpPr>
          <p:cNvPr id="6" name="TextBox 5">
            <a:extLst>
              <a:ext uri="{FF2B5EF4-FFF2-40B4-BE49-F238E27FC236}">
                <a16:creationId xmlns:a16="http://schemas.microsoft.com/office/drawing/2014/main" id="{CDB53969-CDC2-DEDF-BE08-487FB226C7C6}"/>
              </a:ext>
            </a:extLst>
          </p:cNvPr>
          <p:cNvSpPr txBox="1"/>
          <p:nvPr/>
        </p:nvSpPr>
        <p:spPr>
          <a:xfrm>
            <a:off x="1027044" y="1305341"/>
            <a:ext cx="9269896" cy="4247317"/>
          </a:xfrm>
          <a:prstGeom prst="rect">
            <a:avLst/>
          </a:prstGeom>
          <a:noFill/>
        </p:spPr>
        <p:txBody>
          <a:bodyPr wrap="square">
            <a:spAutoFit/>
          </a:bodyPr>
          <a:lstStyle/>
          <a:p>
            <a:r>
              <a:rPr lang="en-IN" b="1" dirty="0">
                <a:solidFill>
                  <a:schemeClr val="accent1">
                    <a:lumMod val="75000"/>
                  </a:schemeClr>
                </a:solidFill>
              </a:rPr>
              <a:t>Project Testing</a:t>
            </a:r>
            <a:endParaRPr lang="en-US" b="1" dirty="0">
              <a:solidFill>
                <a:schemeClr val="accent1">
                  <a:lumMod val="75000"/>
                </a:schemeClr>
              </a:solidFill>
            </a:endParaRPr>
          </a:p>
          <a:p>
            <a:r>
              <a:rPr lang="en-US" b="1" dirty="0"/>
              <a:t>Testing Procedure</a:t>
            </a:r>
          </a:p>
          <a:p>
            <a:pPr>
              <a:buFont typeface="+mj-lt"/>
              <a:buAutoNum type="arabicPeriod"/>
            </a:pPr>
            <a:r>
              <a:rPr lang="en-US" b="1" dirty="0"/>
              <a:t>Encryption/Decryption Testing</a:t>
            </a:r>
            <a:r>
              <a:rPr lang="en-US" dirty="0"/>
              <a:t>:</a:t>
            </a:r>
          </a:p>
          <a:p>
            <a:pPr marL="742950" lvl="1" indent="-285750">
              <a:buFont typeface="Arial" panose="020B0604020202020204" pitchFamily="34" charset="0"/>
              <a:buChar char="•"/>
            </a:pPr>
            <a:r>
              <a:rPr lang="en-US" dirty="0"/>
              <a:t>Upload a test file to the S3 bucket and verify encryption.</a:t>
            </a:r>
          </a:p>
          <a:p>
            <a:pPr marL="742950" lvl="1" indent="-285750">
              <a:buFont typeface="Arial" panose="020B0604020202020204" pitchFamily="34" charset="0"/>
              <a:buChar char="•"/>
            </a:pPr>
            <a:r>
              <a:rPr lang="en-US" dirty="0"/>
              <a:t>Download the file, decrypt it, and compare with the original.</a:t>
            </a:r>
          </a:p>
          <a:p>
            <a:pPr>
              <a:buFont typeface="+mj-lt"/>
              <a:buAutoNum type="arabicPeriod"/>
            </a:pPr>
            <a:r>
              <a:rPr lang="en-US" b="1" dirty="0"/>
              <a:t>Integrity Testing</a:t>
            </a:r>
            <a:r>
              <a:rPr lang="en-US" dirty="0"/>
              <a:t>:</a:t>
            </a:r>
          </a:p>
          <a:p>
            <a:pPr marL="742950" lvl="1" indent="-285750">
              <a:buFont typeface="Arial" panose="020B0604020202020204" pitchFamily="34" charset="0"/>
              <a:buChar char="•"/>
            </a:pPr>
            <a:r>
              <a:rPr lang="en-US" dirty="0"/>
              <a:t>Compute the SHA-256 hash of the original and decrypted files.</a:t>
            </a:r>
          </a:p>
          <a:p>
            <a:pPr marL="742950" lvl="1" indent="-285750">
              <a:buFont typeface="Arial" panose="020B0604020202020204" pitchFamily="34" charset="0"/>
              <a:buChar char="•"/>
            </a:pPr>
            <a:r>
              <a:rPr lang="en-US" dirty="0"/>
              <a:t>Ensure the hashes match to verify integrity.</a:t>
            </a:r>
          </a:p>
          <a:p>
            <a:pPr>
              <a:buFont typeface="+mj-lt"/>
              <a:buAutoNum type="arabicPeriod"/>
            </a:pPr>
            <a:r>
              <a:rPr lang="en-US" b="1" dirty="0"/>
              <a:t>Access Control Testing</a:t>
            </a:r>
            <a:r>
              <a:rPr lang="en-US" dirty="0"/>
              <a:t>:</a:t>
            </a:r>
          </a:p>
          <a:p>
            <a:pPr marL="742950" lvl="1" indent="-285750">
              <a:buFont typeface="Arial" panose="020B0604020202020204" pitchFamily="34" charset="0"/>
              <a:buChar char="•"/>
            </a:pPr>
            <a:r>
              <a:rPr lang="en-US" dirty="0"/>
              <a:t>Attempt to access resources with different IAM roles.</a:t>
            </a:r>
          </a:p>
          <a:p>
            <a:pPr marL="742950" lvl="1" indent="-285750">
              <a:buFont typeface="Arial" panose="020B0604020202020204" pitchFamily="34" charset="0"/>
              <a:buChar char="•"/>
            </a:pPr>
            <a:r>
              <a:rPr lang="en-US" dirty="0"/>
              <a:t>Verify that access is granted/denied according to policy.</a:t>
            </a:r>
          </a:p>
          <a:p>
            <a:pPr>
              <a:buFont typeface="+mj-lt"/>
              <a:buAutoNum type="arabicPeriod"/>
            </a:pPr>
            <a:r>
              <a:rPr lang="en-US" b="1" dirty="0"/>
              <a:t>Logging and Monitoring Testing</a:t>
            </a:r>
            <a:r>
              <a:rPr lang="en-US" dirty="0"/>
              <a:t>:</a:t>
            </a:r>
          </a:p>
          <a:p>
            <a:pPr marL="742950" lvl="1" indent="-285750">
              <a:buFont typeface="Arial" panose="020B0604020202020204" pitchFamily="34" charset="0"/>
              <a:buChar char="•"/>
            </a:pPr>
            <a:r>
              <a:rPr lang="en-US" dirty="0"/>
              <a:t>Generate logs by performing various actions.</a:t>
            </a:r>
          </a:p>
          <a:p>
            <a:pPr marL="742950" lvl="1" indent="-285750">
              <a:buFont typeface="Arial" panose="020B0604020202020204" pitchFamily="34" charset="0"/>
              <a:buChar char="•"/>
            </a:pPr>
            <a:r>
              <a:rPr lang="en-US" dirty="0"/>
              <a:t>Check CloudWatch for proper log entries and alerts.</a:t>
            </a:r>
          </a:p>
          <a:p>
            <a:pPr lvl="1"/>
            <a:endParaRPr lang="en-US" dirty="0"/>
          </a:p>
        </p:txBody>
      </p:sp>
    </p:spTree>
    <p:extLst>
      <p:ext uri="{BB962C8B-B14F-4D97-AF65-F5344CB8AC3E}">
        <p14:creationId xmlns:p14="http://schemas.microsoft.com/office/powerpoint/2010/main" val="286486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39422-24FC-6DAF-4817-DD47D4CA2D7C}"/>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62154EBE-9EF2-1284-FE18-C326C7833A0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06CD423A-E246-CEA1-27C0-45529556FDA2}"/>
              </a:ext>
            </a:extLst>
          </p:cNvPr>
          <p:cNvSpPr>
            <a:spLocks noGrp="1"/>
          </p:cNvSpPr>
          <p:nvPr>
            <p:ph type="sldNum" sz="quarter" idx="12"/>
          </p:nvPr>
        </p:nvSpPr>
        <p:spPr/>
        <p:txBody>
          <a:bodyPr/>
          <a:lstStyle/>
          <a:p>
            <a:fld id="{28844951-7827-47D4-8276-7DDE1FA7D85A}" type="slidenum">
              <a:rPr lang="en-US" smtClean="0"/>
              <a:t>15</a:t>
            </a:fld>
            <a:endParaRPr lang="en-US"/>
          </a:p>
        </p:txBody>
      </p:sp>
      <p:sp>
        <p:nvSpPr>
          <p:cNvPr id="5" name="TextBox 4">
            <a:extLst>
              <a:ext uri="{FF2B5EF4-FFF2-40B4-BE49-F238E27FC236}">
                <a16:creationId xmlns:a16="http://schemas.microsoft.com/office/drawing/2014/main" id="{95A9756D-142D-880D-64BA-F6306CBDE563}"/>
              </a:ext>
            </a:extLst>
          </p:cNvPr>
          <p:cNvSpPr txBox="1"/>
          <p:nvPr/>
        </p:nvSpPr>
        <p:spPr>
          <a:xfrm>
            <a:off x="506896" y="526774"/>
            <a:ext cx="3671261" cy="369332"/>
          </a:xfrm>
          <a:prstGeom prst="rect">
            <a:avLst/>
          </a:prstGeom>
          <a:noFill/>
        </p:spPr>
        <p:txBody>
          <a:bodyPr wrap="none" rtlCol="0">
            <a:spAutoFit/>
          </a:bodyPr>
          <a:lstStyle/>
          <a:p>
            <a:r>
              <a:rPr lang="en-IN" b="1" u="sng" dirty="0">
                <a:solidFill>
                  <a:schemeClr val="accent2">
                    <a:lumMod val="75000"/>
                  </a:schemeClr>
                </a:solidFill>
              </a:rPr>
              <a:t>PERFORMANCE EVALUATION:-</a:t>
            </a:r>
          </a:p>
        </p:txBody>
      </p:sp>
      <p:sp>
        <p:nvSpPr>
          <p:cNvPr id="7" name="Rectangle 1">
            <a:extLst>
              <a:ext uri="{FF2B5EF4-FFF2-40B4-BE49-F238E27FC236}">
                <a16:creationId xmlns:a16="http://schemas.microsoft.com/office/drawing/2014/main" id="{E51AFE77-8297-5A30-54A9-491E19D9BAD0}"/>
              </a:ext>
            </a:extLst>
          </p:cNvPr>
          <p:cNvSpPr>
            <a:spLocks noChangeArrowheads="1"/>
          </p:cNvSpPr>
          <p:nvPr/>
        </p:nvSpPr>
        <p:spPr bwMode="auto">
          <a:xfrm>
            <a:off x="642729" y="1023689"/>
            <a:ext cx="1109538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solidFill>
                  <a:schemeClr val="accent1">
                    <a:lumMod val="75000"/>
                  </a:schemeClr>
                </a:solidFill>
              </a:rPr>
              <a:t>Performance Metrics Summary</a:t>
            </a:r>
          </a:p>
          <a:p>
            <a:pPr>
              <a:buFont typeface="Arial" panose="020B0604020202020204" pitchFamily="34" charset="0"/>
              <a:buChar char="•"/>
            </a:pPr>
            <a:r>
              <a:rPr lang="en-US" b="1" dirty="0"/>
              <a:t>Encryption Time</a:t>
            </a:r>
            <a:r>
              <a:rPr lang="en-US" dirty="0"/>
              <a:t>: Time taken to encrypt data.</a:t>
            </a:r>
          </a:p>
          <a:p>
            <a:pPr>
              <a:buFont typeface="Arial" panose="020B0604020202020204" pitchFamily="34" charset="0"/>
              <a:buChar char="•"/>
            </a:pPr>
            <a:r>
              <a:rPr lang="en-US" b="1" dirty="0"/>
              <a:t>Decryption Time</a:t>
            </a:r>
            <a:r>
              <a:rPr lang="en-US" dirty="0"/>
              <a:t>: Time taken to decrypt data.</a:t>
            </a:r>
          </a:p>
          <a:p>
            <a:pPr>
              <a:buFont typeface="Arial" panose="020B0604020202020204" pitchFamily="34" charset="0"/>
              <a:buChar char="•"/>
            </a:pPr>
            <a:r>
              <a:rPr lang="en-US" b="1" dirty="0"/>
              <a:t>Hash Computation Time</a:t>
            </a:r>
            <a:r>
              <a:rPr lang="en-US" dirty="0"/>
              <a:t>: Time taken to compute the hash of the data.</a:t>
            </a:r>
          </a:p>
          <a:p>
            <a:pPr>
              <a:buFont typeface="Arial" panose="020B0604020202020204" pitchFamily="34" charset="0"/>
              <a:buChar char="•"/>
            </a:pPr>
            <a:r>
              <a:rPr lang="en-US" b="1" dirty="0"/>
              <a:t>Data Processing Time</a:t>
            </a:r>
            <a:r>
              <a:rPr lang="en-US" dirty="0"/>
              <a:t>: Time taken to process the data (simulated by reversing the data).</a:t>
            </a:r>
          </a:p>
          <a:p>
            <a:pPr>
              <a:buFont typeface="Arial" panose="020B0604020202020204" pitchFamily="34" charset="0"/>
              <a:buChar char="•"/>
            </a:pPr>
            <a:r>
              <a:rPr lang="en-US" b="1" dirty="0"/>
              <a:t>Integrity Verification</a:t>
            </a:r>
            <a:r>
              <a:rPr lang="en-US" dirty="0"/>
              <a:t>: Checking if the original data matches the decrypted data and verifying the integrity of the downloaded file from S3.</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Encryption and Decryption</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Measures the time taken to encrypt and decrypt the data using AES encryption.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a randomly generated salt and a key derived from a password for encryption.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Hash Computation</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Measures the time taken to compute the SHA-256 hash of the data for integrity verification.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Data Processing</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Simulates data processing by reversing the data and measuring the time taken.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Integrity Verification</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Computes and compares the hashes of the original and decrypted data to ensure data integrity.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Verifies the integrity of the uploaded and downloaded file from S3 by comparing hashes.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Cloud Storage and Retrieval</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Uploads the file to an AWS S3 bucket and measures the integrity of the file after downloading it 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790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A0F29-326A-0EAF-088D-F96695092BD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7B1855DD-01DB-5820-EFC1-4FCDC198074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D2519996-DEEA-785C-C12B-2FC66E5AEA92}"/>
              </a:ext>
            </a:extLst>
          </p:cNvPr>
          <p:cNvSpPr>
            <a:spLocks noGrp="1"/>
          </p:cNvSpPr>
          <p:nvPr>
            <p:ph type="sldNum" sz="quarter" idx="12"/>
          </p:nvPr>
        </p:nvSpPr>
        <p:spPr/>
        <p:txBody>
          <a:bodyPr/>
          <a:lstStyle/>
          <a:p>
            <a:fld id="{28844951-7827-47D4-8276-7DDE1FA7D85A}" type="slidenum">
              <a:rPr lang="en-US" smtClean="0"/>
              <a:t>16</a:t>
            </a:fld>
            <a:endParaRPr lang="en-US"/>
          </a:p>
        </p:txBody>
      </p:sp>
      <p:sp>
        <p:nvSpPr>
          <p:cNvPr id="5" name="TextBox 4">
            <a:extLst>
              <a:ext uri="{FF2B5EF4-FFF2-40B4-BE49-F238E27FC236}">
                <a16:creationId xmlns:a16="http://schemas.microsoft.com/office/drawing/2014/main" id="{4906BB98-1277-90ED-AC3A-FB59FAF83622}"/>
              </a:ext>
            </a:extLst>
          </p:cNvPr>
          <p:cNvSpPr txBox="1"/>
          <p:nvPr/>
        </p:nvSpPr>
        <p:spPr>
          <a:xfrm>
            <a:off x="674204" y="947141"/>
            <a:ext cx="1910779" cy="369332"/>
          </a:xfrm>
          <a:prstGeom prst="rect">
            <a:avLst/>
          </a:prstGeom>
          <a:noFill/>
        </p:spPr>
        <p:txBody>
          <a:bodyPr wrap="none" rtlCol="0">
            <a:spAutoFit/>
          </a:bodyPr>
          <a:lstStyle/>
          <a:p>
            <a:r>
              <a:rPr lang="en-IN" b="1" u="sng" dirty="0">
                <a:solidFill>
                  <a:schemeClr val="accent2">
                    <a:lumMod val="75000"/>
                  </a:schemeClr>
                </a:solidFill>
              </a:rPr>
              <a:t>CONCLUSION:-</a:t>
            </a:r>
          </a:p>
        </p:txBody>
      </p:sp>
      <p:sp>
        <p:nvSpPr>
          <p:cNvPr id="7" name="TextBox 6">
            <a:extLst>
              <a:ext uri="{FF2B5EF4-FFF2-40B4-BE49-F238E27FC236}">
                <a16:creationId xmlns:a16="http://schemas.microsoft.com/office/drawing/2014/main" id="{B1EA7A30-CFED-447A-EC55-0932ED054709}"/>
              </a:ext>
            </a:extLst>
          </p:cNvPr>
          <p:cNvSpPr txBox="1"/>
          <p:nvPr/>
        </p:nvSpPr>
        <p:spPr>
          <a:xfrm>
            <a:off x="674204" y="1820445"/>
            <a:ext cx="11121887" cy="3970318"/>
          </a:xfrm>
          <a:prstGeom prst="rect">
            <a:avLst/>
          </a:prstGeom>
          <a:noFill/>
        </p:spPr>
        <p:txBody>
          <a:bodyPr wrap="square">
            <a:spAutoFit/>
          </a:bodyPr>
          <a:lstStyle/>
          <a:p>
            <a:r>
              <a:rPr lang="en-US" dirty="0"/>
              <a:t>                     The integrated performance evaluation of the security strategy for managing and protecting big data in a large-scale analytics environment provides a comprehensive assessment of its effectiveness and efficiency. The evaluation measures key performance metrics such as encryption and decryption times, hash computation times, data processing times, and integrity verification. By systematically testing these components, the strategy ensures that data confidentiality, integrity, and availability are maintained without significantly impacting the performance of data processing tasks. The use of AWS services for cloud deployment further enhances the robustness and scalability of the solution.</a:t>
            </a:r>
          </a:p>
          <a:p>
            <a:endParaRPr lang="en-US" dirty="0"/>
          </a:p>
          <a:p>
            <a:r>
              <a:rPr lang="en-US" dirty="0"/>
              <a:t>                       The results from the evaluation script demonstrate that the implemented security measures effectively protect data from unauthorized access and ensure data integrity. The time metrics provide insights into the overhead introduced by these security mechanisms, enabling optimization and fine-tuning for better performance. Overall, this integrated evaluation framework not only validates the security strategy but also offers a practical approach to maintaining high levels of security and efficiency in big data analytics environments.</a:t>
            </a:r>
            <a:endParaRPr lang="en-IN" dirty="0"/>
          </a:p>
        </p:txBody>
      </p:sp>
    </p:spTree>
    <p:extLst>
      <p:ext uri="{BB962C8B-B14F-4D97-AF65-F5344CB8AC3E}">
        <p14:creationId xmlns:p14="http://schemas.microsoft.com/office/powerpoint/2010/main" val="1315638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3ECC29-ADE1-61B5-5E37-BBB545851E91}"/>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EA20178C-C979-259D-5B90-7365E8283793}"/>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63403F50-DC81-3EF9-6829-2F6334813E9E}"/>
              </a:ext>
            </a:extLst>
          </p:cNvPr>
          <p:cNvSpPr>
            <a:spLocks noGrp="1"/>
          </p:cNvSpPr>
          <p:nvPr>
            <p:ph type="sldNum" sz="quarter" idx="12"/>
          </p:nvPr>
        </p:nvSpPr>
        <p:spPr/>
        <p:txBody>
          <a:bodyPr/>
          <a:lstStyle/>
          <a:p>
            <a:fld id="{28844951-7827-47D4-8276-7DDE1FA7D85A}" type="slidenum">
              <a:rPr lang="en-US" smtClean="0"/>
              <a:t>17</a:t>
            </a:fld>
            <a:endParaRPr lang="en-US"/>
          </a:p>
        </p:txBody>
      </p:sp>
      <p:pic>
        <p:nvPicPr>
          <p:cNvPr id="2050" name="Picture 2">
            <a:extLst>
              <a:ext uri="{FF2B5EF4-FFF2-40B4-BE49-F238E27FC236}">
                <a16:creationId xmlns:a16="http://schemas.microsoft.com/office/drawing/2014/main" id="{5268CD9C-9103-47A1-6723-A489337FC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77" y="467139"/>
            <a:ext cx="11241157" cy="5962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28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00FF-B799-9E38-D5EF-E462F1C37CB7}"/>
              </a:ext>
            </a:extLst>
          </p:cNvPr>
          <p:cNvSpPr>
            <a:spLocks noGrp="1"/>
          </p:cNvSpPr>
          <p:nvPr>
            <p:ph type="title"/>
          </p:nvPr>
        </p:nvSpPr>
        <p:spPr>
          <a:xfrm>
            <a:off x="559904" y="1250381"/>
            <a:ext cx="5536096" cy="1119232"/>
          </a:xfrm>
        </p:spPr>
        <p:txBody>
          <a:bodyPr>
            <a:normAutofit/>
          </a:bodyPr>
          <a:lstStyle/>
          <a:p>
            <a:r>
              <a:rPr lang="en-IN" sz="4300" b="1" dirty="0">
                <a:solidFill>
                  <a:schemeClr val="accent2">
                    <a:lumMod val="75000"/>
                  </a:schemeClr>
                </a:solidFill>
              </a:rPr>
              <a:t>INTRODUCTION:-</a:t>
            </a:r>
          </a:p>
        </p:txBody>
      </p:sp>
      <p:sp>
        <p:nvSpPr>
          <p:cNvPr id="4" name="Date Placeholder 3">
            <a:extLst>
              <a:ext uri="{FF2B5EF4-FFF2-40B4-BE49-F238E27FC236}">
                <a16:creationId xmlns:a16="http://schemas.microsoft.com/office/drawing/2014/main" id="{DE9D7C5D-115D-18BE-5D31-F949A73475C9}"/>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9BDB26C0-EAA5-5D0F-4B35-EEEF89D7F92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6773584-55B7-8190-2F42-EAD46E70E1C0}"/>
              </a:ext>
            </a:extLst>
          </p:cNvPr>
          <p:cNvSpPr>
            <a:spLocks noGrp="1"/>
          </p:cNvSpPr>
          <p:nvPr>
            <p:ph type="sldNum" sz="quarter" idx="12"/>
          </p:nvPr>
        </p:nvSpPr>
        <p:spPr/>
        <p:txBody>
          <a:bodyPr/>
          <a:lstStyle/>
          <a:p>
            <a:fld id="{28844951-7827-47D4-8276-7DDE1FA7D85A}" type="slidenum">
              <a:rPr lang="en-US" smtClean="0"/>
              <a:t>2</a:t>
            </a:fld>
            <a:endParaRPr lang="en-US"/>
          </a:p>
        </p:txBody>
      </p:sp>
      <p:sp>
        <p:nvSpPr>
          <p:cNvPr id="7" name="Rectangle 1">
            <a:extLst>
              <a:ext uri="{FF2B5EF4-FFF2-40B4-BE49-F238E27FC236}">
                <a16:creationId xmlns:a16="http://schemas.microsoft.com/office/drawing/2014/main" id="{0FD77544-C0FC-763E-DBB6-4A23C459C3C5}"/>
              </a:ext>
            </a:extLst>
          </p:cNvPr>
          <p:cNvSpPr>
            <a:spLocks noGrp="1" noChangeArrowheads="1"/>
          </p:cNvSpPr>
          <p:nvPr>
            <p:ph idx="1"/>
          </p:nvPr>
        </p:nvSpPr>
        <p:spPr bwMode="auto">
          <a:xfrm>
            <a:off x="660952" y="2408717"/>
            <a:ext cx="1087009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Big data analytics is pivotal for organizations aiming to harness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Security challenges arise due to the vast volume and diversity of data in analytics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Confidentiality of sensitive information through encryption.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Integrity of data via cryptographic verification.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Availability of data with robust backup and recovery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Efficient data processing and analysis capabilities.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Implementing strong access controls based on user roles is crucial for data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well-designed security strategy enables organizations to maximize the benefits of big data analytics securely while mitigating potential risks. </a:t>
            </a:r>
          </a:p>
        </p:txBody>
      </p:sp>
    </p:spTree>
    <p:extLst>
      <p:ext uri="{BB962C8B-B14F-4D97-AF65-F5344CB8AC3E}">
        <p14:creationId xmlns:p14="http://schemas.microsoft.com/office/powerpoint/2010/main" val="49841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584AE-323F-6806-F87D-CE21FB32E92C}"/>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8094F202-3A22-E56C-D651-FBCA87499CF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F7EC53B5-F399-4261-6D46-54F2C0CAFFFC}"/>
              </a:ext>
            </a:extLst>
          </p:cNvPr>
          <p:cNvSpPr>
            <a:spLocks noGrp="1"/>
          </p:cNvSpPr>
          <p:nvPr>
            <p:ph type="sldNum" sz="quarter" idx="12"/>
          </p:nvPr>
        </p:nvSpPr>
        <p:spPr/>
        <p:txBody>
          <a:bodyPr/>
          <a:lstStyle/>
          <a:p>
            <a:fld id="{28844951-7827-47D4-8276-7DDE1FA7D85A}" type="slidenum">
              <a:rPr lang="en-US" smtClean="0"/>
              <a:t>3</a:t>
            </a:fld>
            <a:endParaRPr lang="en-US"/>
          </a:p>
        </p:txBody>
      </p:sp>
      <p:sp>
        <p:nvSpPr>
          <p:cNvPr id="6" name="TextBox 5">
            <a:extLst>
              <a:ext uri="{FF2B5EF4-FFF2-40B4-BE49-F238E27FC236}">
                <a16:creationId xmlns:a16="http://schemas.microsoft.com/office/drawing/2014/main" id="{543A738C-3798-5D24-B824-0D9731660840}"/>
              </a:ext>
            </a:extLst>
          </p:cNvPr>
          <p:cNvSpPr txBox="1"/>
          <p:nvPr/>
        </p:nvSpPr>
        <p:spPr>
          <a:xfrm>
            <a:off x="748748" y="1149557"/>
            <a:ext cx="10865954" cy="4708981"/>
          </a:xfrm>
          <a:prstGeom prst="rect">
            <a:avLst/>
          </a:prstGeom>
          <a:noFill/>
        </p:spPr>
        <p:txBody>
          <a:bodyPr wrap="square">
            <a:spAutoFit/>
          </a:bodyPr>
          <a:lstStyle/>
          <a:p>
            <a:r>
              <a:rPr lang="en-US" sz="2000" b="1" u="sng" dirty="0">
                <a:solidFill>
                  <a:schemeClr val="accent2"/>
                </a:solidFill>
              </a:rPr>
              <a:t>Aim:-</a:t>
            </a:r>
          </a:p>
          <a:p>
            <a:r>
              <a:rPr lang="en-US" sz="2000" dirty="0"/>
              <a:t>    The primary aim of this strategy is to ensure the protection and management of big data within large-scale analytics environments. This involves safeguarding data confidentiality, integrity, and availability, while maintaining efficient data processing and analytics.</a:t>
            </a:r>
          </a:p>
          <a:p>
            <a:endParaRPr lang="en-US" sz="2000" dirty="0"/>
          </a:p>
          <a:p>
            <a:r>
              <a:rPr lang="en-US" sz="2000" b="1" u="sng" dirty="0">
                <a:solidFill>
                  <a:schemeClr val="accent2"/>
                </a:solidFill>
              </a:rPr>
              <a:t>Scope:-</a:t>
            </a:r>
          </a:p>
          <a:p>
            <a:r>
              <a:rPr lang="en-IN" sz="2000" dirty="0"/>
              <a:t>This involves robust encryption for data protection, integrity checks using cryptographic methods, and resilient backups for continuous access. Strict access controls based on user roles ensure secure data handling, enabling efficient analytics operations without compromising security.</a:t>
            </a:r>
            <a:endParaRPr lang="en-US" sz="2000" b="1" u="sng" dirty="0">
              <a:solidFill>
                <a:schemeClr val="accent2"/>
              </a:solidFill>
            </a:endParaRPr>
          </a:p>
          <a:p>
            <a:endParaRPr lang="en-US" sz="2000" b="1" u="sng" dirty="0">
              <a:solidFill>
                <a:schemeClr val="accent2"/>
              </a:solidFill>
            </a:endParaRPr>
          </a:p>
          <a:p>
            <a:r>
              <a:rPr lang="en-US" sz="2000" b="1" u="sng" dirty="0">
                <a:solidFill>
                  <a:schemeClr val="accent2"/>
                </a:solidFill>
              </a:rPr>
              <a:t>Problem Statements:-</a:t>
            </a:r>
            <a:endParaRPr lang="en-US" sz="2000" dirty="0">
              <a:solidFill>
                <a:schemeClr val="accent1">
                  <a:lumMod val="75000"/>
                </a:schemeClr>
              </a:solidFill>
            </a:endParaRPr>
          </a:p>
          <a:p>
            <a:pPr marL="742950" lvl="1" indent="-285750">
              <a:buFont typeface="+mj-lt"/>
              <a:buAutoNum type="arabicPeriod"/>
            </a:pPr>
            <a:r>
              <a:rPr lang="en-US" sz="2000" dirty="0"/>
              <a:t>Unauthorized access to sensitive data.</a:t>
            </a:r>
          </a:p>
          <a:p>
            <a:pPr marL="742950" lvl="1" indent="-285750">
              <a:buFont typeface="+mj-lt"/>
              <a:buAutoNum type="arabicPeriod"/>
            </a:pPr>
            <a:r>
              <a:rPr lang="en-US" sz="2000" dirty="0"/>
              <a:t>Data breaches resulting from external attacks or internal threats.</a:t>
            </a:r>
          </a:p>
          <a:p>
            <a:pPr marL="742950" lvl="1" indent="-285750">
              <a:buFont typeface="+mj-lt"/>
              <a:buAutoNum type="arabicPeriod"/>
            </a:pPr>
            <a:r>
              <a:rPr lang="en-US" sz="2000" dirty="0"/>
              <a:t>Ensuring privacy compliance with regulatory requirements (e.g., GDPR, HIPAA).</a:t>
            </a:r>
          </a:p>
        </p:txBody>
      </p:sp>
    </p:spTree>
    <p:extLst>
      <p:ext uri="{BB962C8B-B14F-4D97-AF65-F5344CB8AC3E}">
        <p14:creationId xmlns:p14="http://schemas.microsoft.com/office/powerpoint/2010/main" val="48050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4E6D6-8CD3-1186-BAFB-B16D6D9D2C4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8FBB1660-3220-C4CD-D947-95242936905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45A9AAF-E757-BC63-FE80-677A073A9752}"/>
              </a:ext>
            </a:extLst>
          </p:cNvPr>
          <p:cNvSpPr>
            <a:spLocks noGrp="1"/>
          </p:cNvSpPr>
          <p:nvPr>
            <p:ph type="sldNum" sz="quarter" idx="12"/>
          </p:nvPr>
        </p:nvSpPr>
        <p:spPr/>
        <p:txBody>
          <a:bodyPr/>
          <a:lstStyle/>
          <a:p>
            <a:fld id="{28844951-7827-47D4-8276-7DDE1FA7D85A}" type="slidenum">
              <a:rPr lang="en-US" smtClean="0"/>
              <a:t>4</a:t>
            </a:fld>
            <a:endParaRPr lang="en-US"/>
          </a:p>
        </p:txBody>
      </p:sp>
      <p:sp>
        <p:nvSpPr>
          <p:cNvPr id="5" name="TextBox 4">
            <a:extLst>
              <a:ext uri="{FF2B5EF4-FFF2-40B4-BE49-F238E27FC236}">
                <a16:creationId xmlns:a16="http://schemas.microsoft.com/office/drawing/2014/main" id="{62D837F4-3C16-2D66-ACF8-9E4110BFA807}"/>
              </a:ext>
            </a:extLst>
          </p:cNvPr>
          <p:cNvSpPr txBox="1"/>
          <p:nvPr/>
        </p:nvSpPr>
        <p:spPr>
          <a:xfrm>
            <a:off x="540025" y="549274"/>
            <a:ext cx="4946375" cy="707886"/>
          </a:xfrm>
          <a:prstGeom prst="rect">
            <a:avLst/>
          </a:prstGeom>
          <a:noFill/>
        </p:spPr>
        <p:txBody>
          <a:bodyPr wrap="square" rtlCol="0">
            <a:spAutoFit/>
          </a:bodyPr>
          <a:lstStyle/>
          <a:p>
            <a:r>
              <a:rPr lang="en-IN" sz="2000" b="1" u="sng" dirty="0">
                <a:solidFill>
                  <a:schemeClr val="accent2"/>
                </a:solidFill>
              </a:rPr>
              <a:t>PROPOSED ARCHITECTURE DESIGN:-</a:t>
            </a:r>
          </a:p>
          <a:p>
            <a:endParaRPr lang="en-IN" sz="2000" b="1" u="sng" dirty="0">
              <a:solidFill>
                <a:schemeClr val="accent2"/>
              </a:solidFill>
            </a:endParaRPr>
          </a:p>
        </p:txBody>
      </p:sp>
      <p:pic>
        <p:nvPicPr>
          <p:cNvPr id="6" name="Picture 2">
            <a:extLst>
              <a:ext uri="{FF2B5EF4-FFF2-40B4-BE49-F238E27FC236}">
                <a16:creationId xmlns:a16="http://schemas.microsoft.com/office/drawing/2014/main" id="{5059C8DE-EA49-0237-791E-21F6321D6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25" y="1017243"/>
            <a:ext cx="11111950" cy="529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70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111505-175A-0FB6-CD03-F73AEB40EECC}"/>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40DF22A4-7A80-F84A-16FB-6E1A3C272EF3}"/>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320F756-1815-063C-E8A4-9E132CEFDC93}"/>
              </a:ext>
            </a:extLst>
          </p:cNvPr>
          <p:cNvSpPr>
            <a:spLocks noGrp="1"/>
          </p:cNvSpPr>
          <p:nvPr>
            <p:ph type="sldNum" sz="quarter" idx="12"/>
          </p:nvPr>
        </p:nvSpPr>
        <p:spPr/>
        <p:txBody>
          <a:bodyPr/>
          <a:lstStyle/>
          <a:p>
            <a:fld id="{28844951-7827-47D4-8276-7DDE1FA7D85A}" type="slidenum">
              <a:rPr lang="en-US" smtClean="0"/>
              <a:t>5</a:t>
            </a:fld>
            <a:endParaRPr lang="en-US"/>
          </a:p>
        </p:txBody>
      </p:sp>
      <p:sp>
        <p:nvSpPr>
          <p:cNvPr id="5" name="AutoShape 2">
            <a:extLst>
              <a:ext uri="{FF2B5EF4-FFF2-40B4-BE49-F238E27FC236}">
                <a16:creationId xmlns:a16="http://schemas.microsoft.com/office/drawing/2014/main" id="{82EAE6BF-CADA-8118-A426-E0B6AFB1E8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a:extLst>
              <a:ext uri="{FF2B5EF4-FFF2-40B4-BE49-F238E27FC236}">
                <a16:creationId xmlns:a16="http://schemas.microsoft.com/office/drawing/2014/main" id="{88A35688-5E34-8C6D-6F77-50847CD02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96" y="461326"/>
            <a:ext cx="11201400" cy="5948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512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E2F99-C27F-E212-062E-48D436A83DEB}"/>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3F7259C8-1C93-03CE-7C36-8E9F93366E8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58465BA-788E-E7ED-6379-1FC6AD9EAF92}"/>
              </a:ext>
            </a:extLst>
          </p:cNvPr>
          <p:cNvSpPr>
            <a:spLocks noGrp="1"/>
          </p:cNvSpPr>
          <p:nvPr>
            <p:ph type="sldNum" sz="quarter" idx="12"/>
          </p:nvPr>
        </p:nvSpPr>
        <p:spPr/>
        <p:txBody>
          <a:bodyPr/>
          <a:lstStyle/>
          <a:p>
            <a:fld id="{28844951-7827-47D4-8276-7DDE1FA7D85A}" type="slidenum">
              <a:rPr lang="en-US" smtClean="0"/>
              <a:t>6</a:t>
            </a:fld>
            <a:endParaRPr lang="en-US"/>
          </a:p>
        </p:txBody>
      </p:sp>
      <p:sp>
        <p:nvSpPr>
          <p:cNvPr id="5" name="TextBox 4">
            <a:extLst>
              <a:ext uri="{FF2B5EF4-FFF2-40B4-BE49-F238E27FC236}">
                <a16:creationId xmlns:a16="http://schemas.microsoft.com/office/drawing/2014/main" id="{E643FFD8-397A-11B2-1B8E-76EE7BBD32FD}"/>
              </a:ext>
            </a:extLst>
          </p:cNvPr>
          <p:cNvSpPr txBox="1"/>
          <p:nvPr/>
        </p:nvSpPr>
        <p:spPr>
          <a:xfrm>
            <a:off x="838200" y="1213658"/>
            <a:ext cx="10712116" cy="4708981"/>
          </a:xfrm>
          <a:prstGeom prst="rect">
            <a:avLst/>
          </a:prstGeom>
          <a:noFill/>
        </p:spPr>
        <p:txBody>
          <a:bodyPr wrap="square" rtlCol="0">
            <a:spAutoFit/>
          </a:bodyPr>
          <a:lstStyle/>
          <a:p>
            <a:r>
              <a:rPr lang="en-IN" sz="2000" b="1" u="sng" dirty="0">
                <a:solidFill>
                  <a:schemeClr val="accent2"/>
                </a:solidFill>
              </a:rPr>
              <a:t>KEYWORDS:-</a:t>
            </a:r>
          </a:p>
          <a:p>
            <a:r>
              <a:rPr lang="en-IN" sz="2000" b="1" u="sng" dirty="0">
                <a:solidFill>
                  <a:schemeClr val="accent2"/>
                </a:solidFill>
              </a:rPr>
              <a:t> </a:t>
            </a:r>
          </a:p>
          <a:p>
            <a:r>
              <a:rPr lang="en-IN" sz="2000" dirty="0">
                <a:solidFill>
                  <a:schemeClr val="accent2"/>
                </a:solidFill>
              </a:rPr>
              <a:t>      </a:t>
            </a:r>
            <a:r>
              <a:rPr lang="en-IN" sz="2000" dirty="0"/>
              <a:t>Confidentiality , Integrity , Availability, Efficient data processing , Encryption, Data masking, Privacy.</a:t>
            </a:r>
          </a:p>
          <a:p>
            <a:endParaRPr lang="en-IN" sz="2000" b="1" u="sng" dirty="0">
              <a:solidFill>
                <a:schemeClr val="accent2"/>
              </a:solidFill>
            </a:endParaRPr>
          </a:p>
          <a:p>
            <a:r>
              <a:rPr lang="en-IN" sz="2000" b="1" u="sng" dirty="0">
                <a:solidFill>
                  <a:schemeClr val="accent2"/>
                </a:solidFill>
              </a:rPr>
              <a:t>FUNCTIONALITY:-</a:t>
            </a:r>
          </a:p>
          <a:p>
            <a:endParaRPr lang="en-IN" sz="2000" b="1" u="sng" dirty="0">
              <a:solidFill>
                <a:schemeClr val="accent2"/>
              </a:solidFill>
            </a:endParaRPr>
          </a:p>
          <a:p>
            <a:pPr marL="342900" indent="-342900">
              <a:buFont typeface="Wingdings" panose="05000000000000000000" pitchFamily="2" charset="2"/>
              <a:buChar char="q"/>
            </a:pPr>
            <a:r>
              <a:rPr lang="en-US" sz="2000" b="1" dirty="0">
                <a:solidFill>
                  <a:schemeClr val="accent1">
                    <a:lumMod val="75000"/>
                  </a:schemeClr>
                </a:solidFill>
              </a:rPr>
              <a:t>Encryption</a:t>
            </a:r>
            <a:r>
              <a:rPr lang="en-US" sz="2000" dirty="0"/>
              <a:t>: Encrypt data during ingestion to protect it in transit.</a:t>
            </a:r>
          </a:p>
          <a:p>
            <a:pPr marL="342900" indent="-342900">
              <a:buFont typeface="Wingdings" panose="05000000000000000000" pitchFamily="2" charset="2"/>
              <a:buChar char="q"/>
            </a:pPr>
            <a:r>
              <a:rPr lang="en-US" sz="2000" b="1" dirty="0">
                <a:solidFill>
                  <a:schemeClr val="accent1">
                    <a:lumMod val="75000"/>
                  </a:schemeClr>
                </a:solidFill>
              </a:rPr>
              <a:t>Validation</a:t>
            </a:r>
            <a:r>
              <a:rPr lang="en-US" sz="2000" dirty="0">
                <a:solidFill>
                  <a:schemeClr val="accent1">
                    <a:lumMod val="75000"/>
                  </a:schemeClr>
                </a:solidFill>
              </a:rPr>
              <a:t>: </a:t>
            </a:r>
            <a:r>
              <a:rPr lang="en-US" sz="2000" dirty="0"/>
              <a:t>Validate incoming data to ensure it meets security criteria.</a:t>
            </a:r>
          </a:p>
          <a:p>
            <a:pPr marL="342900" indent="-342900">
              <a:buFont typeface="Wingdings" panose="05000000000000000000" pitchFamily="2" charset="2"/>
              <a:buChar char="q"/>
            </a:pPr>
            <a:r>
              <a:rPr lang="en-US" sz="2000" b="1" dirty="0">
                <a:solidFill>
                  <a:schemeClr val="accent1">
                    <a:lumMod val="75000"/>
                  </a:schemeClr>
                </a:solidFill>
              </a:rPr>
              <a:t>Access Control</a:t>
            </a:r>
            <a:r>
              <a:rPr lang="en-US" sz="2000" dirty="0">
                <a:solidFill>
                  <a:schemeClr val="accent1">
                    <a:lumMod val="75000"/>
                  </a:schemeClr>
                </a:solidFill>
              </a:rPr>
              <a:t>: </a:t>
            </a:r>
            <a:r>
              <a:rPr lang="en-US" sz="2000" dirty="0"/>
              <a:t>Implement role-based access control (RBAC) and multi-factor authentication (MFA).</a:t>
            </a:r>
          </a:p>
          <a:p>
            <a:pPr marL="342900" indent="-342900">
              <a:buFont typeface="Wingdings" panose="05000000000000000000" pitchFamily="2" charset="2"/>
              <a:buChar char="q"/>
            </a:pPr>
            <a:r>
              <a:rPr lang="en-US" sz="2000" b="1" dirty="0">
                <a:solidFill>
                  <a:schemeClr val="accent1">
                    <a:lumMod val="75000"/>
                  </a:schemeClr>
                </a:solidFill>
              </a:rPr>
              <a:t>Data Masking/Anonymization</a:t>
            </a:r>
            <a:r>
              <a:rPr lang="en-US" sz="2000" dirty="0">
                <a:solidFill>
                  <a:schemeClr val="accent1">
                    <a:lumMod val="75000"/>
                  </a:schemeClr>
                </a:solidFill>
              </a:rPr>
              <a:t>: </a:t>
            </a:r>
            <a:r>
              <a:rPr lang="en-US" sz="2000" dirty="0"/>
              <a:t>Mask sensitive data and anonymize personal data for non-production use.</a:t>
            </a:r>
          </a:p>
          <a:p>
            <a:pPr marL="342900" indent="-342900">
              <a:buFont typeface="Wingdings" panose="05000000000000000000" pitchFamily="2" charset="2"/>
              <a:buChar char="q"/>
            </a:pPr>
            <a:r>
              <a:rPr lang="en-US" sz="2000" b="1" dirty="0">
                <a:solidFill>
                  <a:schemeClr val="accent1">
                    <a:lumMod val="75000"/>
                  </a:schemeClr>
                </a:solidFill>
              </a:rPr>
              <a:t>Data Masking</a:t>
            </a:r>
            <a:r>
              <a:rPr lang="en-US" sz="2000" dirty="0">
                <a:solidFill>
                  <a:schemeClr val="accent1">
                    <a:lumMod val="75000"/>
                  </a:schemeClr>
                </a:solidFill>
              </a:rPr>
              <a:t>:</a:t>
            </a:r>
            <a:r>
              <a:rPr lang="en-US" sz="2000" dirty="0"/>
              <a:t> Mask sensitive information in analysis and visualization outputs when necessary.</a:t>
            </a:r>
            <a:endParaRPr lang="en-IN" sz="2000" dirty="0"/>
          </a:p>
        </p:txBody>
      </p:sp>
    </p:spTree>
    <p:extLst>
      <p:ext uri="{BB962C8B-B14F-4D97-AF65-F5344CB8AC3E}">
        <p14:creationId xmlns:p14="http://schemas.microsoft.com/office/powerpoint/2010/main" val="330421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0339A-0577-34F3-AFCD-3F1F9F46E32B}"/>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EB9E3BF2-C2C3-BCC3-0D2C-2BF7CC07A81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E95F8BA-0F5A-1004-7857-22D29469EA56}"/>
              </a:ext>
            </a:extLst>
          </p:cNvPr>
          <p:cNvSpPr>
            <a:spLocks noGrp="1"/>
          </p:cNvSpPr>
          <p:nvPr>
            <p:ph type="sldNum" sz="quarter" idx="12"/>
          </p:nvPr>
        </p:nvSpPr>
        <p:spPr/>
        <p:txBody>
          <a:bodyPr/>
          <a:lstStyle/>
          <a:p>
            <a:fld id="{28844951-7827-47D4-8276-7DDE1FA7D85A}" type="slidenum">
              <a:rPr lang="en-US" smtClean="0"/>
              <a:t>7</a:t>
            </a:fld>
            <a:endParaRPr lang="en-US"/>
          </a:p>
        </p:txBody>
      </p:sp>
      <p:sp>
        <p:nvSpPr>
          <p:cNvPr id="5" name="TextBox 4">
            <a:extLst>
              <a:ext uri="{FF2B5EF4-FFF2-40B4-BE49-F238E27FC236}">
                <a16:creationId xmlns:a16="http://schemas.microsoft.com/office/drawing/2014/main" id="{38C9D70E-5B19-D4CA-D12B-CCBED2139731}"/>
              </a:ext>
            </a:extLst>
          </p:cNvPr>
          <p:cNvSpPr txBox="1"/>
          <p:nvPr/>
        </p:nvSpPr>
        <p:spPr>
          <a:xfrm>
            <a:off x="419053" y="423525"/>
            <a:ext cx="3043077" cy="369332"/>
          </a:xfrm>
          <a:prstGeom prst="rect">
            <a:avLst/>
          </a:prstGeom>
          <a:noFill/>
        </p:spPr>
        <p:txBody>
          <a:bodyPr wrap="none" rtlCol="0">
            <a:spAutoFit/>
          </a:bodyPr>
          <a:lstStyle/>
          <a:p>
            <a:r>
              <a:rPr lang="en-IN" b="1" u="sng" dirty="0">
                <a:solidFill>
                  <a:schemeClr val="accent2">
                    <a:lumMod val="75000"/>
                  </a:schemeClr>
                </a:solidFill>
              </a:rPr>
              <a:t>ARCHITECTURE DESIGN:-</a:t>
            </a:r>
          </a:p>
        </p:txBody>
      </p:sp>
      <p:sp>
        <p:nvSpPr>
          <p:cNvPr id="7" name="TextBox 6">
            <a:extLst>
              <a:ext uri="{FF2B5EF4-FFF2-40B4-BE49-F238E27FC236}">
                <a16:creationId xmlns:a16="http://schemas.microsoft.com/office/drawing/2014/main" id="{20011454-BDC6-43A7-4B11-B4CC02BC9646}"/>
              </a:ext>
            </a:extLst>
          </p:cNvPr>
          <p:cNvSpPr txBox="1"/>
          <p:nvPr/>
        </p:nvSpPr>
        <p:spPr>
          <a:xfrm>
            <a:off x="657593" y="792857"/>
            <a:ext cx="11115354" cy="6186309"/>
          </a:xfrm>
          <a:prstGeom prst="rect">
            <a:avLst/>
          </a:prstGeom>
          <a:noFill/>
        </p:spPr>
        <p:txBody>
          <a:bodyPr wrap="square">
            <a:spAutoFit/>
          </a:bodyPr>
          <a:lstStyle/>
          <a:p>
            <a:pPr marL="342900" indent="-342900">
              <a:buFont typeface="+mj-lt"/>
              <a:buAutoNum type="arabicPeriod"/>
            </a:pPr>
            <a:r>
              <a:rPr lang="en-US" b="1" dirty="0">
                <a:solidFill>
                  <a:schemeClr val="accent1">
                    <a:lumMod val="75000"/>
                  </a:schemeClr>
                </a:solidFill>
              </a:rPr>
              <a:t>Data Sources Layer</a:t>
            </a:r>
          </a:p>
          <a:p>
            <a:pPr marL="742950" lvl="1" indent="-285750">
              <a:buFont typeface="Arial" panose="020B0604020202020204" pitchFamily="34" charset="0"/>
              <a:buChar char="•"/>
            </a:pPr>
            <a:r>
              <a:rPr lang="en-US" dirty="0"/>
              <a:t>Secure data ingestion using encryption (SSL/TLS) to protect data in transit.</a:t>
            </a:r>
          </a:p>
          <a:p>
            <a:pPr marL="742950" lvl="1" indent="-285750">
              <a:buFont typeface="Arial" panose="020B0604020202020204" pitchFamily="34" charset="0"/>
              <a:buChar char="•"/>
            </a:pPr>
            <a:r>
              <a:rPr lang="en-US" dirty="0"/>
              <a:t>Validate and sanitize incoming data to prevent injection attacks.</a:t>
            </a:r>
          </a:p>
          <a:p>
            <a:pPr marL="800100" lvl="1" indent="-342900">
              <a:buFont typeface="Arial" panose="020B0604020202020204" pitchFamily="34" charset="0"/>
              <a:buChar char="•"/>
            </a:pPr>
            <a:r>
              <a:rPr lang="en-US" dirty="0"/>
              <a:t>Implement fine-grained access control (RBAC/ABAC) to limit who can provide and access data.</a:t>
            </a:r>
          </a:p>
          <a:p>
            <a:r>
              <a:rPr lang="en-US" b="1" dirty="0">
                <a:solidFill>
                  <a:schemeClr val="accent1">
                    <a:lumMod val="75000"/>
                  </a:schemeClr>
                </a:solidFill>
              </a:rPr>
              <a:t>2.</a:t>
            </a:r>
            <a:r>
              <a:rPr lang="en-IN" b="1" dirty="0">
                <a:solidFill>
                  <a:schemeClr val="accent1">
                    <a:lumMod val="75000"/>
                  </a:schemeClr>
                </a:solidFill>
              </a:rPr>
              <a:t> Data Storage Layer</a:t>
            </a:r>
          </a:p>
          <a:p>
            <a:pPr marL="742950" lvl="1" indent="-285750">
              <a:buFont typeface="Arial" panose="020B0604020202020204" pitchFamily="34" charset="0"/>
              <a:buChar char="•"/>
            </a:pPr>
            <a:r>
              <a:rPr lang="en-IN" dirty="0"/>
              <a:t>Encrypt data at rest using robust encryption standards (e.g., AES-256).</a:t>
            </a:r>
          </a:p>
          <a:p>
            <a:pPr marL="742950" lvl="1" indent="-285750">
              <a:buFont typeface="Arial" panose="020B0604020202020204" pitchFamily="34" charset="0"/>
              <a:buChar char="•"/>
            </a:pPr>
            <a:r>
              <a:rPr lang="en-IN" dirty="0"/>
              <a:t>Use data partitioning and separate storage for sensitive data.</a:t>
            </a:r>
          </a:p>
          <a:p>
            <a:pPr marL="742950" lvl="1" indent="-285750">
              <a:buFont typeface="Arial" panose="020B0604020202020204" pitchFamily="34" charset="0"/>
              <a:buChar char="•"/>
            </a:pPr>
            <a:r>
              <a:rPr lang="en-IN" dirty="0"/>
              <a:t>Regularly back up data and use replication to ensure availability and durability.</a:t>
            </a:r>
          </a:p>
          <a:p>
            <a:pPr marL="742950" lvl="1" indent="-285750">
              <a:buFont typeface="Arial" panose="020B0604020202020204" pitchFamily="34" charset="0"/>
              <a:buChar char="•"/>
            </a:pPr>
            <a:r>
              <a:rPr lang="en-IN" dirty="0"/>
              <a:t>Encrypt backups and store them in different geographical locations.</a:t>
            </a:r>
          </a:p>
          <a:p>
            <a:r>
              <a:rPr lang="en-IN" b="1" dirty="0">
                <a:solidFill>
                  <a:schemeClr val="accent1">
                    <a:lumMod val="75000"/>
                  </a:schemeClr>
                </a:solidFill>
              </a:rPr>
              <a:t>3. Data Processing Layer</a:t>
            </a:r>
          </a:p>
          <a:p>
            <a:pPr marL="742950" lvl="1" indent="-285750">
              <a:buFont typeface="Arial" panose="020B0604020202020204" pitchFamily="34" charset="0"/>
              <a:buChar char="•"/>
            </a:pPr>
            <a:r>
              <a:rPr lang="en-IN" dirty="0"/>
              <a:t>Use secure and compliant data processing frameworks (e.g., Apache Hadoop, Apache Spark).</a:t>
            </a:r>
          </a:p>
          <a:p>
            <a:pPr marL="742950" lvl="1" indent="-285750">
              <a:buFont typeface="Arial" panose="020B0604020202020204" pitchFamily="34" charset="0"/>
              <a:buChar char="•"/>
            </a:pPr>
            <a:r>
              <a:rPr lang="en-IN" dirty="0"/>
              <a:t>Ensure frameworks are configured to enforce security policies.</a:t>
            </a:r>
          </a:p>
          <a:p>
            <a:pPr marL="742950" lvl="1" indent="-285750">
              <a:buFont typeface="Arial" panose="020B0604020202020204" pitchFamily="34" charset="0"/>
              <a:buChar char="•"/>
            </a:pPr>
            <a:r>
              <a:rPr lang="en-IN" dirty="0"/>
              <a:t>Process data in an encrypted form whenever possible.</a:t>
            </a:r>
          </a:p>
          <a:p>
            <a:pPr marL="742950" lvl="1" indent="-285750">
              <a:buFont typeface="Arial" panose="020B0604020202020204" pitchFamily="34" charset="0"/>
              <a:buChar char="•"/>
            </a:pPr>
            <a:r>
              <a:rPr lang="en-IN" dirty="0"/>
              <a:t>Utilize hardware security modules (HSMs) for encryption key management.</a:t>
            </a:r>
          </a:p>
          <a:p>
            <a:r>
              <a:rPr lang="en-IN" b="1" dirty="0">
                <a:solidFill>
                  <a:schemeClr val="accent1">
                    <a:lumMod val="75000"/>
                  </a:schemeClr>
                </a:solidFill>
              </a:rPr>
              <a:t>4.</a:t>
            </a:r>
            <a:r>
              <a:rPr lang="en-US" b="1" dirty="0">
                <a:solidFill>
                  <a:schemeClr val="accent1">
                    <a:lumMod val="75000"/>
                  </a:schemeClr>
                </a:solidFill>
              </a:rPr>
              <a:t> Network Security Layer</a:t>
            </a:r>
          </a:p>
          <a:p>
            <a:pPr marL="742950" lvl="1" indent="-285750">
              <a:buFont typeface="Arial" panose="020B0604020202020204" pitchFamily="34" charset="0"/>
              <a:buChar char="•"/>
            </a:pPr>
            <a:r>
              <a:rPr lang="en-US" dirty="0"/>
              <a:t>Use VPNs and private networks to protect data in transit.</a:t>
            </a:r>
          </a:p>
          <a:p>
            <a:pPr marL="742950" lvl="1" indent="-285750">
              <a:buFont typeface="Arial" panose="020B0604020202020204" pitchFamily="34" charset="0"/>
              <a:buChar char="•"/>
            </a:pPr>
            <a:r>
              <a:rPr lang="en-US" dirty="0"/>
              <a:t>Implement network segmentation to isolate critical systems.</a:t>
            </a:r>
          </a:p>
          <a:p>
            <a:pPr marL="742950" lvl="1" indent="-285750">
              <a:buFont typeface="Arial" panose="020B0604020202020204" pitchFamily="34" charset="0"/>
              <a:buChar char="•"/>
            </a:pPr>
            <a:r>
              <a:rPr lang="en-US" dirty="0"/>
              <a:t>Deploy firewalls and intrusion detection/prevention systems to monitor and control network traffic.</a:t>
            </a:r>
          </a:p>
          <a:p>
            <a:pPr marL="742950" lvl="1" indent="-285750">
              <a:buFont typeface="Arial" panose="020B0604020202020204" pitchFamily="34" charset="0"/>
              <a:buChar char="•"/>
            </a:pPr>
            <a:r>
              <a:rPr lang="en-US" dirty="0"/>
              <a:t>Use DDoS protection services to safeguard against denial-of-service attacks.</a:t>
            </a:r>
          </a:p>
          <a:p>
            <a:pPr lvl="1"/>
            <a:endParaRPr lang="en-IN" dirty="0"/>
          </a:p>
          <a:p>
            <a:pPr lvl="1"/>
            <a:endParaRPr lang="en-US" dirty="0">
              <a:solidFill>
                <a:schemeClr val="accent1">
                  <a:lumMod val="75000"/>
                </a:schemeClr>
              </a:solidFill>
            </a:endParaRPr>
          </a:p>
        </p:txBody>
      </p:sp>
    </p:spTree>
    <p:extLst>
      <p:ext uri="{BB962C8B-B14F-4D97-AF65-F5344CB8AC3E}">
        <p14:creationId xmlns:p14="http://schemas.microsoft.com/office/powerpoint/2010/main" val="419116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761D63-DBE8-3D68-A8F9-359B97257161}"/>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88AB1CA3-7D43-05A3-447C-150807EDCEA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D640FB4B-D5DA-5952-23F4-14BED0B14CD1}"/>
              </a:ext>
            </a:extLst>
          </p:cNvPr>
          <p:cNvSpPr>
            <a:spLocks noGrp="1"/>
          </p:cNvSpPr>
          <p:nvPr>
            <p:ph type="sldNum" sz="quarter" idx="12"/>
          </p:nvPr>
        </p:nvSpPr>
        <p:spPr/>
        <p:txBody>
          <a:bodyPr/>
          <a:lstStyle/>
          <a:p>
            <a:fld id="{28844951-7827-47D4-8276-7DDE1FA7D85A}" type="slidenum">
              <a:rPr lang="en-US" smtClean="0"/>
              <a:t>8</a:t>
            </a:fld>
            <a:endParaRPr lang="en-US"/>
          </a:p>
        </p:txBody>
      </p:sp>
      <p:sp>
        <p:nvSpPr>
          <p:cNvPr id="6" name="TextBox 5">
            <a:extLst>
              <a:ext uri="{FF2B5EF4-FFF2-40B4-BE49-F238E27FC236}">
                <a16:creationId xmlns:a16="http://schemas.microsoft.com/office/drawing/2014/main" id="{DE2B0D68-BC7B-6CDD-E4EC-E14F4F84305C}"/>
              </a:ext>
            </a:extLst>
          </p:cNvPr>
          <p:cNvSpPr txBox="1"/>
          <p:nvPr/>
        </p:nvSpPr>
        <p:spPr>
          <a:xfrm>
            <a:off x="485361" y="481690"/>
            <a:ext cx="11221278" cy="6186309"/>
          </a:xfrm>
          <a:prstGeom prst="rect">
            <a:avLst/>
          </a:prstGeom>
          <a:noFill/>
        </p:spPr>
        <p:txBody>
          <a:bodyPr wrap="square">
            <a:spAutoFit/>
          </a:bodyPr>
          <a:lstStyle/>
          <a:p>
            <a:r>
              <a:rPr lang="en-US" b="1" u="sng" dirty="0">
                <a:solidFill>
                  <a:schemeClr val="accent2">
                    <a:lumMod val="75000"/>
                  </a:schemeClr>
                </a:solidFill>
              </a:rPr>
              <a:t>Layout Design:-</a:t>
            </a:r>
          </a:p>
          <a:p>
            <a:r>
              <a:rPr lang="en-US" b="1" u="sng" dirty="0">
                <a:solidFill>
                  <a:schemeClr val="accent1">
                    <a:lumMod val="75000"/>
                  </a:schemeClr>
                </a:solidFill>
              </a:rPr>
              <a:t>Header:-</a:t>
            </a:r>
          </a:p>
          <a:p>
            <a:pPr>
              <a:buFont typeface="Arial" panose="020B0604020202020204" pitchFamily="34" charset="0"/>
              <a:buChar char="•"/>
            </a:pPr>
            <a:r>
              <a:rPr lang="en-US" b="1" dirty="0">
                <a:solidFill>
                  <a:schemeClr val="accent1">
                    <a:lumMod val="75000"/>
                  </a:schemeClr>
                </a:solidFill>
              </a:rPr>
              <a:t>Title:</a:t>
            </a:r>
            <a:r>
              <a:rPr lang="en-US" dirty="0">
                <a:solidFill>
                  <a:schemeClr val="accent1">
                    <a:lumMod val="75000"/>
                  </a:schemeClr>
                </a:solidFill>
              </a:rPr>
              <a:t> </a:t>
            </a:r>
            <a:r>
              <a:rPr lang="en-US" dirty="0"/>
              <a:t>Comprehensive Security Strategy for Big Data</a:t>
            </a:r>
          </a:p>
          <a:p>
            <a:pPr>
              <a:buFont typeface="Arial" panose="020B0604020202020204" pitchFamily="34" charset="0"/>
              <a:buChar char="•"/>
            </a:pPr>
            <a:r>
              <a:rPr lang="en-US" b="1" dirty="0">
                <a:solidFill>
                  <a:schemeClr val="accent1">
                    <a:lumMod val="75000"/>
                  </a:schemeClr>
                </a:solidFill>
              </a:rPr>
              <a:t>Subtitle:</a:t>
            </a:r>
            <a:r>
              <a:rPr lang="en-US" dirty="0"/>
              <a:t> Ensuring Data Confidentiality, Integrity, and Availability</a:t>
            </a:r>
          </a:p>
          <a:p>
            <a:pPr>
              <a:buFont typeface="Arial" panose="020B0604020202020204" pitchFamily="34" charset="0"/>
              <a:buChar char="•"/>
            </a:pPr>
            <a:endParaRPr lang="en-US" dirty="0"/>
          </a:p>
          <a:p>
            <a:r>
              <a:rPr lang="en-US" b="1" u="sng" dirty="0">
                <a:solidFill>
                  <a:schemeClr val="accent1">
                    <a:lumMod val="75000"/>
                  </a:schemeClr>
                </a:solidFill>
              </a:rPr>
              <a:t>Sections:-</a:t>
            </a:r>
          </a:p>
          <a:p>
            <a:pPr>
              <a:buFont typeface="Arial" panose="020B0604020202020204" pitchFamily="34" charset="0"/>
              <a:buChar char="•"/>
            </a:pPr>
            <a:r>
              <a:rPr lang="en-US" b="1" dirty="0">
                <a:solidFill>
                  <a:schemeClr val="accent1">
                    <a:lumMod val="75000"/>
                  </a:schemeClr>
                </a:solidFill>
              </a:rPr>
              <a:t>Overview:</a:t>
            </a:r>
            <a:r>
              <a:rPr lang="en-US" dirty="0">
                <a:solidFill>
                  <a:schemeClr val="accent1">
                    <a:lumMod val="75000"/>
                  </a:schemeClr>
                </a:solidFill>
              </a:rPr>
              <a:t> </a:t>
            </a:r>
            <a:r>
              <a:rPr lang="en-US" dirty="0"/>
              <a:t>Brief description of objectives and importance.</a:t>
            </a:r>
          </a:p>
          <a:p>
            <a:pPr>
              <a:buFont typeface="Arial" panose="020B0604020202020204" pitchFamily="34" charset="0"/>
              <a:buChar char="•"/>
            </a:pPr>
            <a:r>
              <a:rPr lang="en-US" b="1" dirty="0">
                <a:solidFill>
                  <a:schemeClr val="accent1">
                    <a:lumMod val="75000"/>
                  </a:schemeClr>
                </a:solidFill>
              </a:rPr>
              <a:t>Security Framework:</a:t>
            </a:r>
            <a:r>
              <a:rPr lang="en-US" dirty="0"/>
              <a:t> Introduction to the core components (Identify, Protect, Detect, Respond, Recover).</a:t>
            </a:r>
          </a:p>
          <a:p>
            <a:r>
              <a:rPr lang="en-US" b="1" u="sng" dirty="0">
                <a:solidFill>
                  <a:schemeClr val="accent1">
                    <a:lumMod val="75000"/>
                  </a:schemeClr>
                </a:solidFill>
              </a:rPr>
              <a:t>Main Body:-</a:t>
            </a:r>
            <a:endParaRPr lang="en-US" u="sng" dirty="0">
              <a:solidFill>
                <a:schemeClr val="accent1">
                  <a:lumMod val="75000"/>
                </a:schemeClr>
              </a:solidFill>
            </a:endParaRPr>
          </a:p>
          <a:p>
            <a:pPr marL="742950" lvl="1" indent="-285750">
              <a:buFont typeface="Arial" panose="020B0604020202020204" pitchFamily="34" charset="0"/>
              <a:buChar char="•"/>
            </a:pPr>
            <a:r>
              <a:rPr lang="en-US" dirty="0"/>
              <a:t>Objectives</a:t>
            </a:r>
          </a:p>
          <a:p>
            <a:pPr marL="742950" lvl="1" indent="-285750">
              <a:buFont typeface="Arial" panose="020B0604020202020204" pitchFamily="34" charset="0"/>
              <a:buChar char="•"/>
            </a:pPr>
            <a:r>
              <a:rPr lang="en-US" dirty="0"/>
              <a:t>Key Words</a:t>
            </a:r>
          </a:p>
          <a:p>
            <a:pPr marL="742950" lvl="1" indent="-285750">
              <a:buFont typeface="Arial" panose="020B0604020202020204" pitchFamily="34" charset="0"/>
              <a:buChar char="•"/>
            </a:pPr>
            <a:r>
              <a:rPr lang="en-US" dirty="0"/>
              <a:t>Color Code</a:t>
            </a:r>
          </a:p>
          <a:p>
            <a:pPr marL="742950" lvl="1" indent="-285750">
              <a:buFont typeface="Arial" panose="020B0604020202020204" pitchFamily="34" charset="0"/>
              <a:buChar char="•"/>
            </a:pPr>
            <a:r>
              <a:rPr lang="en-US" dirty="0"/>
              <a:t>Functionality</a:t>
            </a:r>
          </a:p>
          <a:p>
            <a:r>
              <a:rPr lang="en-US" b="1" u="sng" dirty="0">
                <a:solidFill>
                  <a:schemeClr val="tx2">
                    <a:lumMod val="75000"/>
                    <a:lumOff val="25000"/>
                  </a:schemeClr>
                </a:solidFill>
              </a:rPr>
              <a:t>User-Friendly Design:-</a:t>
            </a:r>
          </a:p>
          <a:p>
            <a:pPr>
              <a:buFont typeface="Arial" panose="020B0604020202020204" pitchFamily="34" charset="0"/>
              <a:buChar char="•"/>
            </a:pPr>
            <a:r>
              <a:rPr lang="en-US" b="1" dirty="0">
                <a:solidFill>
                  <a:schemeClr val="accent1">
                    <a:lumMod val="75000"/>
                  </a:schemeClr>
                </a:solidFill>
              </a:rPr>
              <a:t>Color-Coded Sections:</a:t>
            </a:r>
            <a:r>
              <a:rPr lang="en-US" dirty="0">
                <a:solidFill>
                  <a:schemeClr val="accent1">
                    <a:lumMod val="75000"/>
                  </a:schemeClr>
                </a:solidFill>
              </a:rPr>
              <a:t> </a:t>
            </a:r>
            <a:r>
              <a:rPr lang="en-US" dirty="0"/>
              <a:t>Use the specified colors for each core component to visually differentiate and emphasize the focus areas.</a:t>
            </a:r>
          </a:p>
          <a:p>
            <a:pPr>
              <a:buFont typeface="Arial" panose="020B0604020202020204" pitchFamily="34" charset="0"/>
              <a:buChar char="•"/>
            </a:pPr>
            <a:r>
              <a:rPr lang="en-US" b="1" dirty="0">
                <a:solidFill>
                  <a:schemeClr val="accent1">
                    <a:lumMod val="75000"/>
                  </a:schemeClr>
                </a:solidFill>
              </a:rPr>
              <a:t>Icons and Symbols:</a:t>
            </a:r>
            <a:r>
              <a:rPr lang="en-US" dirty="0">
                <a:solidFill>
                  <a:schemeClr val="accent1">
                    <a:lumMod val="75000"/>
                  </a:schemeClr>
                </a:solidFill>
              </a:rPr>
              <a:t> </a:t>
            </a:r>
            <a:r>
              <a:rPr lang="en-US" dirty="0"/>
              <a:t>Integrate relevant icons (e.g., shield for Protect, magnifying glass for Identify) to enhance understanding.</a:t>
            </a:r>
          </a:p>
          <a:p>
            <a:pPr>
              <a:buFont typeface="Arial" panose="020B0604020202020204" pitchFamily="34" charset="0"/>
              <a:buChar char="•"/>
            </a:pPr>
            <a:r>
              <a:rPr lang="en-US" b="1" dirty="0">
                <a:solidFill>
                  <a:schemeClr val="accent1">
                    <a:lumMod val="75000"/>
                  </a:schemeClr>
                </a:solidFill>
              </a:rPr>
              <a:t>Interactive Elements:</a:t>
            </a:r>
            <a:r>
              <a:rPr lang="en-US" dirty="0">
                <a:solidFill>
                  <a:schemeClr val="accent1">
                    <a:lumMod val="75000"/>
                  </a:schemeClr>
                </a:solidFill>
              </a:rPr>
              <a:t> </a:t>
            </a:r>
            <a:r>
              <a:rPr lang="en-US" dirty="0"/>
              <a:t>Include hyperlinks for detailed guidelines, policies, and external resources.</a:t>
            </a:r>
          </a:p>
          <a:p>
            <a:pPr>
              <a:buFont typeface="Arial" panose="020B0604020202020204" pitchFamily="34" charset="0"/>
              <a:buChar char="•"/>
            </a:pPr>
            <a:r>
              <a:rPr lang="en-US" b="1" dirty="0">
                <a:solidFill>
                  <a:schemeClr val="accent1">
                    <a:lumMod val="75000"/>
                  </a:schemeClr>
                </a:solidFill>
              </a:rPr>
              <a:t>Consistent Layout:</a:t>
            </a:r>
            <a:r>
              <a:rPr lang="en-US" dirty="0">
                <a:solidFill>
                  <a:schemeClr val="accent1">
                    <a:lumMod val="75000"/>
                  </a:schemeClr>
                </a:solidFill>
              </a:rPr>
              <a:t> </a:t>
            </a:r>
            <a:r>
              <a:rPr lang="en-US" dirty="0"/>
              <a:t>Maintain a consistent layout across all sections to ensure a cohesive reading experience.</a:t>
            </a:r>
          </a:p>
          <a:p>
            <a:pPr lvl="1"/>
            <a:endParaRPr lang="en-US" dirty="0"/>
          </a:p>
        </p:txBody>
      </p:sp>
    </p:spTree>
    <p:extLst>
      <p:ext uri="{BB962C8B-B14F-4D97-AF65-F5344CB8AC3E}">
        <p14:creationId xmlns:p14="http://schemas.microsoft.com/office/powerpoint/2010/main" val="383636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39B75-2D0B-CF63-5D2D-F9BB66B1DD52}"/>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67C7FA4D-0C62-CFB9-D300-5DEAFD75DD83}"/>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6544685-D679-D988-341C-E392B3DBCFE2}"/>
              </a:ext>
            </a:extLst>
          </p:cNvPr>
          <p:cNvSpPr>
            <a:spLocks noGrp="1"/>
          </p:cNvSpPr>
          <p:nvPr>
            <p:ph type="sldNum" sz="quarter" idx="12"/>
          </p:nvPr>
        </p:nvSpPr>
        <p:spPr/>
        <p:txBody>
          <a:bodyPr/>
          <a:lstStyle/>
          <a:p>
            <a:fld id="{28844951-7827-47D4-8276-7DDE1FA7D85A}" type="slidenum">
              <a:rPr lang="en-US" smtClean="0"/>
              <a:t>9</a:t>
            </a:fld>
            <a:endParaRPr lang="en-US"/>
          </a:p>
        </p:txBody>
      </p:sp>
      <p:sp>
        <p:nvSpPr>
          <p:cNvPr id="5" name="TextBox 4">
            <a:extLst>
              <a:ext uri="{FF2B5EF4-FFF2-40B4-BE49-F238E27FC236}">
                <a16:creationId xmlns:a16="http://schemas.microsoft.com/office/drawing/2014/main" id="{C46F7408-0512-AB57-A7D6-C8E31C872AE4}"/>
              </a:ext>
            </a:extLst>
          </p:cNvPr>
          <p:cNvSpPr txBox="1"/>
          <p:nvPr/>
        </p:nvSpPr>
        <p:spPr>
          <a:xfrm>
            <a:off x="516835" y="556592"/>
            <a:ext cx="2882584" cy="400110"/>
          </a:xfrm>
          <a:prstGeom prst="rect">
            <a:avLst/>
          </a:prstGeom>
          <a:noFill/>
        </p:spPr>
        <p:txBody>
          <a:bodyPr wrap="none" rtlCol="0">
            <a:spAutoFit/>
          </a:bodyPr>
          <a:lstStyle/>
          <a:p>
            <a:r>
              <a:rPr lang="en-IN" sz="2000" b="1" u="sng" dirty="0">
                <a:solidFill>
                  <a:schemeClr val="accent2">
                    <a:lumMod val="75000"/>
                  </a:schemeClr>
                </a:solidFill>
              </a:rPr>
              <a:t>PROGRAM/CODING:-</a:t>
            </a:r>
          </a:p>
        </p:txBody>
      </p:sp>
      <p:sp>
        <p:nvSpPr>
          <p:cNvPr id="7" name="TextBox 6">
            <a:extLst>
              <a:ext uri="{FF2B5EF4-FFF2-40B4-BE49-F238E27FC236}">
                <a16:creationId xmlns:a16="http://schemas.microsoft.com/office/drawing/2014/main" id="{0B19CD1E-4E23-0531-82A9-7A2133FB945D}"/>
              </a:ext>
            </a:extLst>
          </p:cNvPr>
          <p:cNvSpPr txBox="1"/>
          <p:nvPr/>
        </p:nvSpPr>
        <p:spPr>
          <a:xfrm>
            <a:off x="583096" y="889674"/>
            <a:ext cx="11092069" cy="5632311"/>
          </a:xfrm>
          <a:prstGeom prst="rect">
            <a:avLst/>
          </a:prstGeom>
          <a:noFill/>
        </p:spPr>
        <p:txBody>
          <a:bodyPr wrap="square">
            <a:spAutoFit/>
          </a:bodyPr>
          <a:lstStyle/>
          <a:p>
            <a:r>
              <a:rPr lang="en-US" b="1" dirty="0">
                <a:solidFill>
                  <a:schemeClr val="accent1">
                    <a:lumMod val="75000"/>
                  </a:schemeClr>
                </a:solidFill>
              </a:rPr>
              <a:t>Language Selection</a:t>
            </a:r>
          </a:p>
          <a:p>
            <a:r>
              <a:rPr lang="en-US" b="1" dirty="0"/>
              <a:t>C++ code</a:t>
            </a:r>
            <a:r>
              <a:rPr lang="en-US" dirty="0"/>
              <a:t>:</a:t>
            </a:r>
          </a:p>
          <a:p>
            <a:pPr>
              <a:buFont typeface="Arial" panose="020B0604020202020204" pitchFamily="34" charset="0"/>
              <a:buChar char="•"/>
            </a:pPr>
            <a:r>
              <a:rPr lang="en-US" dirty="0"/>
              <a:t>Easy to learn and use, which helps in rapid development.</a:t>
            </a:r>
          </a:p>
          <a:p>
            <a:pPr>
              <a:buFont typeface="Arial" panose="020B0604020202020204" pitchFamily="34" charset="0"/>
              <a:buChar char="•"/>
            </a:pPr>
            <a:r>
              <a:rPr lang="en-US" dirty="0"/>
              <a:t>Extensive libraries for cryptography, data processing, and security.</a:t>
            </a:r>
          </a:p>
          <a:p>
            <a:pPr>
              <a:buFont typeface="Arial" panose="020B0604020202020204" pitchFamily="34" charset="0"/>
              <a:buChar char="•"/>
            </a:pPr>
            <a:r>
              <a:rPr lang="en-US" dirty="0"/>
              <a:t>Widely used in data analytics, making it suitable for big data environments.</a:t>
            </a:r>
          </a:p>
          <a:p>
            <a:r>
              <a:rPr lang="en-US" b="1" dirty="0">
                <a:solidFill>
                  <a:schemeClr val="accent1">
                    <a:lumMod val="75000"/>
                  </a:schemeClr>
                </a:solidFill>
              </a:rPr>
              <a:t>Algorithm/Program</a:t>
            </a:r>
          </a:p>
          <a:p>
            <a:r>
              <a:rPr lang="en-US" dirty="0"/>
              <a:t>The program will include the following components:</a:t>
            </a:r>
          </a:p>
          <a:p>
            <a:pPr>
              <a:buFont typeface="+mj-lt"/>
              <a:buAutoNum type="arabicPeriod"/>
            </a:pPr>
            <a:r>
              <a:rPr lang="en-US" dirty="0"/>
              <a:t>Data Encryption/Decryption for confidentiality.</a:t>
            </a:r>
          </a:p>
          <a:p>
            <a:pPr>
              <a:buFont typeface="+mj-lt"/>
              <a:buAutoNum type="arabicPeriod"/>
            </a:pPr>
            <a:r>
              <a:rPr lang="en-US" dirty="0"/>
              <a:t>Hashing for integrity verification.</a:t>
            </a:r>
          </a:p>
          <a:p>
            <a:pPr>
              <a:buFont typeface="+mj-lt"/>
              <a:buAutoNum type="arabicPeriod"/>
            </a:pPr>
            <a:r>
              <a:rPr lang="en-US" dirty="0"/>
              <a:t>Basic Access Control for ensuring only authorized access.</a:t>
            </a:r>
          </a:p>
          <a:p>
            <a:pPr>
              <a:buFont typeface="+mj-lt"/>
              <a:buAutoNum type="arabicPeriod"/>
            </a:pPr>
            <a:r>
              <a:rPr lang="en-US" dirty="0"/>
              <a:t>Logging and Monitoring for maintaining availability and tracking activities.</a:t>
            </a:r>
          </a:p>
          <a:p>
            <a:endParaRPr lang="en-US" dirty="0"/>
          </a:p>
          <a:p>
            <a:r>
              <a:rPr lang="en-US" b="1" dirty="0">
                <a:solidFill>
                  <a:schemeClr val="accent1">
                    <a:lumMod val="75000"/>
                  </a:schemeClr>
                </a:solidFill>
              </a:rPr>
              <a:t>EXECUTION:-</a:t>
            </a:r>
          </a:p>
          <a:p>
            <a:r>
              <a:rPr lang="en-US" dirty="0"/>
              <a:t>#include &lt;iostream&gt;</a:t>
            </a:r>
          </a:p>
          <a:p>
            <a:r>
              <a:rPr lang="en-US" dirty="0"/>
              <a:t>#include &lt;string&gt;</a:t>
            </a:r>
          </a:p>
          <a:p>
            <a:r>
              <a:rPr lang="en-US" dirty="0"/>
              <a:t>#include &lt;</a:t>
            </a:r>
            <a:r>
              <a:rPr lang="en-US" dirty="0" err="1"/>
              <a:t>unordered_map</a:t>
            </a:r>
            <a:r>
              <a:rPr lang="en-US" dirty="0"/>
              <a:t>&gt;</a:t>
            </a:r>
          </a:p>
          <a:p>
            <a:endParaRPr lang="en-US" dirty="0"/>
          </a:p>
          <a:p>
            <a:r>
              <a:rPr lang="en-US" dirty="0"/>
              <a:t>class </a:t>
            </a:r>
            <a:r>
              <a:rPr lang="en-US" dirty="0" err="1"/>
              <a:t>AccessControl</a:t>
            </a:r>
            <a:r>
              <a:rPr lang="en-US" dirty="0"/>
              <a:t> {</a:t>
            </a:r>
          </a:p>
          <a:p>
            <a:r>
              <a:rPr lang="en-US" dirty="0"/>
              <a:t>private:</a:t>
            </a:r>
          </a:p>
          <a:p>
            <a:r>
              <a:rPr lang="en-US" dirty="0"/>
              <a:t>    struct </a:t>
            </a:r>
            <a:r>
              <a:rPr lang="en-US" dirty="0" err="1"/>
              <a:t>UserData</a:t>
            </a:r>
            <a:r>
              <a:rPr lang="en-US" dirty="0"/>
              <a:t> {</a:t>
            </a:r>
          </a:p>
        </p:txBody>
      </p:sp>
    </p:spTree>
    <p:extLst>
      <p:ext uri="{BB962C8B-B14F-4D97-AF65-F5344CB8AC3E}">
        <p14:creationId xmlns:p14="http://schemas.microsoft.com/office/powerpoint/2010/main" val="3425886582"/>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Luminous design</Template>
  <TotalTime>298</TotalTime>
  <Words>1850</Words>
  <Application>Microsoft Office PowerPoint</Application>
  <PresentationFormat>Widescreen</PresentationFormat>
  <Paragraphs>258</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Calibri</vt:lpstr>
      <vt:lpstr>Cambria</vt:lpstr>
      <vt:lpstr>Sabon Next LT</vt:lpstr>
      <vt:lpstr>Wingdings</vt:lpstr>
      <vt:lpstr>LuminousVTI</vt:lpstr>
      <vt:lpstr>Security Strategy for Big Data Management in Large-Scale Analytics Ensuring Data Confidentiality, Integrity, and Availability for Efficient Processing and Analysis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a comprehensive security strategy for managing and protecting big data in a large-scale analytics environment .The solution should address data confidentiality ,integrity , and availability while enabling efficient data processing and analytics.</dc:title>
  <dc:creator>rathnam9177@outlook.com</dc:creator>
  <cp:lastModifiedBy>rathnam9177@outlook.com</cp:lastModifiedBy>
  <cp:revision>6</cp:revision>
  <dcterms:created xsi:type="dcterms:W3CDTF">2024-06-13T17:08:16Z</dcterms:created>
  <dcterms:modified xsi:type="dcterms:W3CDTF">2024-06-17T07:47:51Z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