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25F1F-C9B0-2F58-193E-9B4C427F5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08519-151A-6FD0-7334-314B79638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92033-D9DC-C9F5-FF75-1892AF114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E917-8614-41E5-A2E9-D60BAEEEFA4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65C0D-4526-BD54-CE76-144FD9818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6B7DE-796C-33CB-F135-846AAFBF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8778-68FB-48D4-992D-0B181D714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13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928D4-697A-B0A5-2C78-57927FE7D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BC289D-9926-219B-A9F3-B3FD05916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D1CC1-4E13-696A-9DC9-F7B0957A6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E917-8614-41E5-A2E9-D60BAEEEFA4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304AD-4AE8-F332-FFF5-AB6DCE7E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83EE9-427B-E15B-572B-2B0E1645A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8778-68FB-48D4-992D-0B181D714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51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B300C0-2977-7B36-7561-0B89DFE00F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0206F-CB83-0B07-663C-B6AF56666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78784-3A55-7208-C018-DAB43AB74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E917-8614-41E5-A2E9-D60BAEEEFA4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DD5DF-B854-13E1-0B6A-3B755EAFA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7A774-3DB9-4074-99CB-E44DEDAD4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8778-68FB-48D4-992D-0B181D714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2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173C-D253-FE33-22E3-6FE1FE3F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582E6-732A-5E7D-9286-B751A22AC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C35B3-A8BF-D98D-9C31-7B5C72BCF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E917-8614-41E5-A2E9-D60BAEEEFA4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B3DB6-9628-0EE0-AEF3-A3CFD4A87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5A41B-1AC5-60FE-A62A-718106F9C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8778-68FB-48D4-992D-0B181D714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5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AFC8D-F641-2F38-F564-FD9B7B067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B0CA5-E422-BA5D-5BC7-8BF3494C3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A7269-7F1A-C41E-C70E-3D1768547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E917-8614-41E5-A2E9-D60BAEEEFA4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AFF54-900E-A9AE-CC86-4BE8E7F00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FF8CF-C3CA-422F-B286-25EB02AD4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8778-68FB-48D4-992D-0B181D714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5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3F66A-66DA-2A72-52C9-5036EB989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250EB-CAB3-8A7B-3B04-9C3906FF93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CA417-902F-755D-E2B8-B2C3B25C6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540B9-C72F-96F8-C9BA-9E76F5724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E917-8614-41E5-A2E9-D60BAEEEFA4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35495-562D-95C8-6092-A6B544CB7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EFC5B-C582-6569-EAF1-64F4F48D8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8778-68FB-48D4-992D-0B181D714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15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7D58B-3AE3-2D57-9FAE-FB7073DB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96874-9F81-399C-7601-2BFF16B37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C3FD3-9BE0-AC73-2E46-EC992E435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1E066-61C4-D17C-7BAB-D7A08E4852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491E67-868B-412D-73A6-BC40EE4B2C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74043B-914B-E680-FE6B-BAF83A4FE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E917-8614-41E5-A2E9-D60BAEEEFA4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35F3A-B83D-40EF-BF77-C8C1F28A4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5C6898-55DF-CB05-3ADD-EB426F707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8778-68FB-48D4-992D-0B181D714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47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185EF-53F0-CB76-4E85-A7A83810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FB68B0-C297-07AA-686A-55AF56FEE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E917-8614-41E5-A2E9-D60BAEEEFA4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4130B-BE55-A56F-601E-0BFCF3D79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F1EC0E-57FA-4BC0-1CC6-EA294E78F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8778-68FB-48D4-992D-0B181D714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0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763DA8-E6B7-B6CC-E3C6-231A392B1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E917-8614-41E5-A2E9-D60BAEEEFA4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0C0FF-3AA3-DE92-2432-0F09C8A5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DC15D-CDA9-D0D8-FB71-1E58DDCB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8778-68FB-48D4-992D-0B181D714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7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DE3E0-B67D-C4F1-C7AC-9DC0B3788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147B4-5022-913C-7439-0FA12C8BD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B03ECB-4D6B-2812-433A-0AD99CFA1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E3B92-CD56-8CDB-70E6-015233738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E917-8614-41E5-A2E9-D60BAEEEFA4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F0D34-EA0A-A8E2-390E-0E527610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8F50D-745C-1D4C-0041-8A2BEF406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8778-68FB-48D4-992D-0B181D714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FF0DA-7647-1342-B1C8-4295FCAC4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2F6DF2-916D-04A2-AA78-DFB3EB3BA4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16D9BE-92B3-100E-8275-0C723EEAB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41ECD-CA30-5C53-A23B-0FF9C7A48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E917-8614-41E5-A2E9-D60BAEEEFA4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0BE17-4624-FB48-6286-95803983F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4AD00-12CE-CD14-BE6C-6F80770FC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8778-68FB-48D4-992D-0B181D714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80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ED243E-58EE-B9F7-95FF-F997EC36D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355EC-8DFC-F7A2-9C37-69A4D17E2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F830D-0ACF-7EB8-606E-7C44B6C9A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FE917-8614-41E5-A2E9-D60BAEEEFA4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A3B91-40CC-178F-7BBE-67AB88387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D47B8-9377-6080-0F35-A2A1D3C6F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58778-68FB-48D4-992D-0B181D714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29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EF24CE6-2597-A3EA-78EF-D185CF4D6368}"/>
              </a:ext>
            </a:extLst>
          </p:cNvPr>
          <p:cNvSpPr/>
          <p:nvPr/>
        </p:nvSpPr>
        <p:spPr>
          <a:xfrm>
            <a:off x="9601193" y="1219477"/>
            <a:ext cx="1981207" cy="4754880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6DEF7E48-253C-4449-FF73-44750A30ED5C}"/>
              </a:ext>
            </a:extLst>
          </p:cNvPr>
          <p:cNvSpPr/>
          <p:nvPr/>
        </p:nvSpPr>
        <p:spPr>
          <a:xfrm>
            <a:off x="2355500" y="1219476"/>
            <a:ext cx="2321099" cy="4754880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5075E90D-1C05-DD9E-17F2-64436F4459E1}"/>
              </a:ext>
            </a:extLst>
          </p:cNvPr>
          <p:cNvSpPr/>
          <p:nvPr/>
        </p:nvSpPr>
        <p:spPr>
          <a:xfrm>
            <a:off x="2512287" y="1731818"/>
            <a:ext cx="1995055" cy="3449782"/>
          </a:xfrm>
          <a:prstGeom prst="roundRect">
            <a:avLst>
              <a:gd name="adj" fmla="val 509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39B9392-E908-ED10-0DE1-BE80A3E3C177}"/>
              </a:ext>
            </a:extLst>
          </p:cNvPr>
          <p:cNvSpPr/>
          <p:nvPr/>
        </p:nvSpPr>
        <p:spPr>
          <a:xfrm>
            <a:off x="7258621" y="1219477"/>
            <a:ext cx="2103120" cy="4754880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82C02C62-03AD-BC65-B359-D1BEBC096EB8}"/>
              </a:ext>
            </a:extLst>
          </p:cNvPr>
          <p:cNvSpPr/>
          <p:nvPr/>
        </p:nvSpPr>
        <p:spPr>
          <a:xfrm>
            <a:off x="4916050" y="1219477"/>
            <a:ext cx="2103120" cy="475488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88190A6-4C55-59C0-F130-AF4B77FD0346}"/>
              </a:ext>
            </a:extLst>
          </p:cNvPr>
          <p:cNvSpPr/>
          <p:nvPr/>
        </p:nvSpPr>
        <p:spPr>
          <a:xfrm>
            <a:off x="290943" y="1219477"/>
            <a:ext cx="1825106" cy="4754880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BEC150-CF7B-433A-333D-5935649765DB}"/>
              </a:ext>
            </a:extLst>
          </p:cNvPr>
          <p:cNvSpPr/>
          <p:nvPr/>
        </p:nvSpPr>
        <p:spPr>
          <a:xfrm>
            <a:off x="497284" y="2319390"/>
            <a:ext cx="1371600" cy="5486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Camera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778EFF-C4EC-4336-C3B7-71D0C2C0B402}"/>
              </a:ext>
            </a:extLst>
          </p:cNvPr>
          <p:cNvSpPr/>
          <p:nvPr/>
        </p:nvSpPr>
        <p:spPr>
          <a:xfrm>
            <a:off x="497284" y="3117336"/>
            <a:ext cx="1371600" cy="5486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Radar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5AB74E-9D01-62EA-1D93-29024DE9D6E3}"/>
              </a:ext>
            </a:extLst>
          </p:cNvPr>
          <p:cNvSpPr/>
          <p:nvPr/>
        </p:nvSpPr>
        <p:spPr>
          <a:xfrm>
            <a:off x="497284" y="3915282"/>
            <a:ext cx="1371600" cy="5486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Lidar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09750D-8375-AECC-6641-E21FCB88672D}"/>
              </a:ext>
            </a:extLst>
          </p:cNvPr>
          <p:cNvSpPr/>
          <p:nvPr/>
        </p:nvSpPr>
        <p:spPr>
          <a:xfrm>
            <a:off x="497284" y="4713227"/>
            <a:ext cx="1371600" cy="5486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6FB12D-6FFA-47D0-30B9-514D8C62ACB1}"/>
              </a:ext>
            </a:extLst>
          </p:cNvPr>
          <p:cNvSpPr/>
          <p:nvPr/>
        </p:nvSpPr>
        <p:spPr>
          <a:xfrm>
            <a:off x="2651756" y="5306290"/>
            <a:ext cx="1645920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Localization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C9570E-9047-78DD-9351-090E5F1CDB6A}"/>
              </a:ext>
            </a:extLst>
          </p:cNvPr>
          <p:cNvSpPr/>
          <p:nvPr/>
        </p:nvSpPr>
        <p:spPr>
          <a:xfrm>
            <a:off x="7464825" y="2297023"/>
            <a:ext cx="1645920" cy="548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 Planning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65BF2F-36D7-1568-37A5-BF27D8870D7B}"/>
              </a:ext>
            </a:extLst>
          </p:cNvPr>
          <p:cNvSpPr/>
          <p:nvPr/>
        </p:nvSpPr>
        <p:spPr>
          <a:xfrm>
            <a:off x="5164969" y="2727748"/>
            <a:ext cx="1645920" cy="5486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Movement Prediction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797330-6AA0-1FDB-9DCA-D0E5F71E3606}"/>
              </a:ext>
            </a:extLst>
          </p:cNvPr>
          <p:cNvSpPr/>
          <p:nvPr/>
        </p:nvSpPr>
        <p:spPr>
          <a:xfrm>
            <a:off x="7464825" y="3151851"/>
            <a:ext cx="1645920" cy="548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Behavior Planning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AC6FD3-62A2-FA32-8958-A38AF698BB0F}"/>
              </a:ext>
            </a:extLst>
          </p:cNvPr>
          <p:cNvSpPr/>
          <p:nvPr/>
        </p:nvSpPr>
        <p:spPr>
          <a:xfrm>
            <a:off x="7464825" y="4006678"/>
            <a:ext cx="1645920" cy="548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Trajectory Planning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1B1A9C-DEDD-037D-F58F-5B6E08A51501}"/>
              </a:ext>
            </a:extLst>
          </p:cNvPr>
          <p:cNvSpPr/>
          <p:nvPr/>
        </p:nvSpPr>
        <p:spPr>
          <a:xfrm>
            <a:off x="7464825" y="5103375"/>
            <a:ext cx="1645920" cy="548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HD Map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65ABEFA-B71B-E5FD-7ADE-E10830131B11}"/>
              </a:ext>
            </a:extLst>
          </p:cNvPr>
          <p:cNvSpPr/>
          <p:nvPr/>
        </p:nvSpPr>
        <p:spPr>
          <a:xfrm>
            <a:off x="9770221" y="2959608"/>
            <a:ext cx="1645920" cy="5486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PID Control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AE20531-F7BC-0502-A42C-53AEA1EEEA92}"/>
              </a:ext>
            </a:extLst>
          </p:cNvPr>
          <p:cNvSpPr/>
          <p:nvPr/>
        </p:nvSpPr>
        <p:spPr>
          <a:xfrm>
            <a:off x="9770221" y="3803581"/>
            <a:ext cx="1645920" cy="5486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rIns="18288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Predictive Control</a:t>
            </a:r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65794589-57FC-2A89-3092-9A1F3355C1A2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 flipV="1">
            <a:off x="1868884" y="2132986"/>
            <a:ext cx="792110" cy="460724"/>
          </a:xfrm>
          <a:prstGeom prst="curvedConnector3">
            <a:avLst>
              <a:gd name="adj1" fmla="val 50000"/>
            </a:avLst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D99CC8B9-BA87-8394-A33B-A19E4AB08835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1868884" y="2593710"/>
            <a:ext cx="792110" cy="205045"/>
          </a:xfrm>
          <a:prstGeom prst="curvedConnector3">
            <a:avLst>
              <a:gd name="adj1" fmla="val 50000"/>
            </a:avLst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51FFC62A-ED46-AB9D-0ADF-8CC58482C027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1868884" y="2593710"/>
            <a:ext cx="792110" cy="870814"/>
          </a:xfrm>
          <a:prstGeom prst="curvedConnector3">
            <a:avLst>
              <a:gd name="adj1" fmla="val 50000"/>
            </a:avLst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B1A7B3DF-538E-064B-A985-97F7B17E45B8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>
            <a:off x="1868884" y="3391656"/>
            <a:ext cx="792110" cy="738637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59D9C5E4-9C78-0D8F-A988-067F6F541D12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1868884" y="3391656"/>
            <a:ext cx="792110" cy="1404405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E7C2362E-AE16-F162-E7F8-2BD89F1D9F7E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 flipV="1">
            <a:off x="1868884" y="4130293"/>
            <a:ext cx="792110" cy="59309"/>
          </a:xfrm>
          <a:prstGeom prst="curvedConnector3">
            <a:avLst>
              <a:gd name="adj1" fmla="val 50000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1F263326-B035-3E68-51B8-B952257B4F42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1868884" y="4189602"/>
            <a:ext cx="792110" cy="606459"/>
          </a:xfrm>
          <a:prstGeom prst="curvedConnector3">
            <a:avLst>
              <a:gd name="adj1" fmla="val 50000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DA4D0080-15B4-6206-540A-679A2EFC9DB1}"/>
              </a:ext>
            </a:extLst>
          </p:cNvPr>
          <p:cNvCxnSpPr>
            <a:cxnSpLocks/>
            <a:stCxn id="13" idx="3"/>
            <a:endCxn id="20" idx="1"/>
          </p:cNvCxnSpPr>
          <p:nvPr/>
        </p:nvCxnSpPr>
        <p:spPr>
          <a:xfrm>
            <a:off x="1868884" y="4189602"/>
            <a:ext cx="782872" cy="1391008"/>
          </a:xfrm>
          <a:prstGeom prst="curvedConnector3">
            <a:avLst>
              <a:gd name="adj1" fmla="val 50000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DD50E0DA-7C91-BFC0-FB13-FE5483AF8B05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1868884" y="4987547"/>
            <a:ext cx="782872" cy="593063"/>
          </a:xfrm>
          <a:prstGeom prst="curvedConnector3">
            <a:avLst>
              <a:gd name="adj1" fmla="val 50000"/>
            </a:avLst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EE88332-A1C2-59DA-418A-7309A7940670}"/>
              </a:ext>
            </a:extLst>
          </p:cNvPr>
          <p:cNvSpPr txBox="1"/>
          <p:nvPr/>
        </p:nvSpPr>
        <p:spPr>
          <a:xfrm>
            <a:off x="338051" y="369643"/>
            <a:ext cx="7836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AV 1.0 </a:t>
            </a:r>
            <a:r>
              <a:rPr lang="en-US" sz="2800" b="1" dirty="0">
                <a:solidFill>
                  <a:schemeClr val="accent1"/>
                </a:solidFill>
              </a:rPr>
              <a:t>– Traditional Autonomous Driving Approach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CA2C60-566C-AB61-C924-DB90B0FBCA0D}"/>
              </a:ext>
            </a:extLst>
          </p:cNvPr>
          <p:cNvSpPr txBox="1"/>
          <p:nvPr/>
        </p:nvSpPr>
        <p:spPr>
          <a:xfrm>
            <a:off x="528482" y="1311813"/>
            <a:ext cx="12870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SENSORS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104C15E-80D8-25EE-A4C5-BC36DF9991C6}"/>
              </a:ext>
            </a:extLst>
          </p:cNvPr>
          <p:cNvSpPr txBox="1"/>
          <p:nvPr/>
        </p:nvSpPr>
        <p:spPr>
          <a:xfrm>
            <a:off x="2729345" y="1311813"/>
            <a:ext cx="1542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 b="1"/>
            </a:lvl1pPr>
          </a:lstStyle>
          <a:p>
            <a:r>
              <a:rPr lang="en-US" dirty="0"/>
              <a:t>PERCEPTION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0E78DAC-D895-408F-0879-A3BC558AB852}"/>
              </a:ext>
            </a:extLst>
          </p:cNvPr>
          <p:cNvSpPr txBox="1"/>
          <p:nvPr/>
        </p:nvSpPr>
        <p:spPr>
          <a:xfrm>
            <a:off x="5176980" y="1311813"/>
            <a:ext cx="1542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 b="1"/>
            </a:lvl1pPr>
          </a:lstStyle>
          <a:p>
            <a:r>
              <a:rPr lang="en-US" dirty="0"/>
              <a:t>PREDICTION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3869048-222E-A599-F357-2A27D489CEAB}"/>
              </a:ext>
            </a:extLst>
          </p:cNvPr>
          <p:cNvSpPr txBox="1"/>
          <p:nvPr/>
        </p:nvSpPr>
        <p:spPr>
          <a:xfrm>
            <a:off x="7518394" y="1311813"/>
            <a:ext cx="1542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 b="1"/>
            </a:lvl1pPr>
          </a:lstStyle>
          <a:p>
            <a:r>
              <a:rPr lang="en-US" dirty="0"/>
              <a:t>PLANNING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8B96DC2-8F94-4B29-1247-98DAFAC6CB4B}"/>
              </a:ext>
            </a:extLst>
          </p:cNvPr>
          <p:cNvSpPr txBox="1"/>
          <p:nvPr/>
        </p:nvSpPr>
        <p:spPr>
          <a:xfrm>
            <a:off x="9804391" y="1311813"/>
            <a:ext cx="1542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 b="1"/>
            </a:lvl1pPr>
          </a:lstStyle>
          <a:p>
            <a:r>
              <a:rPr lang="en-US" dirty="0"/>
              <a:t>CONTROL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39A4DE-2F21-B326-7950-CD66857C8E98}"/>
              </a:ext>
            </a:extLst>
          </p:cNvPr>
          <p:cNvSpPr/>
          <p:nvPr/>
        </p:nvSpPr>
        <p:spPr>
          <a:xfrm>
            <a:off x="2660994" y="1858666"/>
            <a:ext cx="1645920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Lane Detection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E6877C-CC5A-7BB2-E40C-DA3D5A537D8B}"/>
              </a:ext>
            </a:extLst>
          </p:cNvPr>
          <p:cNvSpPr/>
          <p:nvPr/>
        </p:nvSpPr>
        <p:spPr>
          <a:xfrm>
            <a:off x="2660994" y="2524435"/>
            <a:ext cx="1645920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Traffic Light Detection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13C2F9-8C20-C371-7E1A-B0C30A225182}"/>
              </a:ext>
            </a:extLst>
          </p:cNvPr>
          <p:cNvSpPr/>
          <p:nvPr/>
        </p:nvSpPr>
        <p:spPr>
          <a:xfrm>
            <a:off x="2660994" y="3190204"/>
            <a:ext cx="1645920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Sign Recognition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4ECD39-B202-E7DA-26CD-B244D8451094}"/>
              </a:ext>
            </a:extLst>
          </p:cNvPr>
          <p:cNvSpPr/>
          <p:nvPr/>
        </p:nvSpPr>
        <p:spPr>
          <a:xfrm>
            <a:off x="2660994" y="3855973"/>
            <a:ext cx="1645920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Detection + Tracking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9473EF-A26F-64B2-853F-F3D1A61E5A76}"/>
              </a:ext>
            </a:extLst>
          </p:cNvPr>
          <p:cNvSpPr/>
          <p:nvPr/>
        </p:nvSpPr>
        <p:spPr>
          <a:xfrm>
            <a:off x="2660994" y="4521741"/>
            <a:ext cx="1645920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Free Space Detection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BF72AC7-4852-0B14-D0F1-7AA5DA6AF794}"/>
              </a:ext>
            </a:extLst>
          </p:cNvPr>
          <p:cNvSpPr/>
          <p:nvPr/>
        </p:nvSpPr>
        <p:spPr>
          <a:xfrm>
            <a:off x="5178824" y="3475893"/>
            <a:ext cx="1645920" cy="5486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Future Map Prediction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225B7FC4-6CBB-31A6-14DE-84A3D8186BDB}"/>
              </a:ext>
            </a:extLst>
          </p:cNvPr>
          <p:cNvSpPr/>
          <p:nvPr/>
        </p:nvSpPr>
        <p:spPr>
          <a:xfrm>
            <a:off x="5178824" y="4224038"/>
            <a:ext cx="1645920" cy="5486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Traffic Agent</a:t>
            </a:r>
          </a:p>
        </p:txBody>
      </p:sp>
    </p:spTree>
    <p:extLst>
      <p:ext uri="{BB962C8B-B14F-4D97-AF65-F5344CB8AC3E}">
        <p14:creationId xmlns:p14="http://schemas.microsoft.com/office/powerpoint/2010/main" val="1775224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D6AFCAE-BE9A-3B83-127E-C2BFD5908FFD}"/>
              </a:ext>
            </a:extLst>
          </p:cNvPr>
          <p:cNvSpPr/>
          <p:nvPr/>
        </p:nvSpPr>
        <p:spPr>
          <a:xfrm>
            <a:off x="7182181" y="1094782"/>
            <a:ext cx="1981207" cy="3740451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ACCE959-615E-76C4-8715-9139FDC914EA}"/>
              </a:ext>
            </a:extLst>
          </p:cNvPr>
          <p:cNvSpPr/>
          <p:nvPr/>
        </p:nvSpPr>
        <p:spPr>
          <a:xfrm>
            <a:off x="2323207" y="1108638"/>
            <a:ext cx="4627417" cy="3726596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8D42E2-9DAD-68CC-D0F0-4400A81DF211}"/>
              </a:ext>
            </a:extLst>
          </p:cNvPr>
          <p:cNvSpPr/>
          <p:nvPr/>
        </p:nvSpPr>
        <p:spPr>
          <a:xfrm>
            <a:off x="290943" y="1108637"/>
            <a:ext cx="1825106" cy="3726596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585C46-352B-F715-E710-197325E011FD}"/>
              </a:ext>
            </a:extLst>
          </p:cNvPr>
          <p:cNvSpPr/>
          <p:nvPr/>
        </p:nvSpPr>
        <p:spPr>
          <a:xfrm>
            <a:off x="524993" y="1792914"/>
            <a:ext cx="1371600" cy="5486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Camera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251BA2-FA04-1C82-4449-AF80FD398687}"/>
              </a:ext>
            </a:extLst>
          </p:cNvPr>
          <p:cNvSpPr/>
          <p:nvPr/>
        </p:nvSpPr>
        <p:spPr>
          <a:xfrm>
            <a:off x="524993" y="2535441"/>
            <a:ext cx="1371600" cy="5486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Radar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CECBB-9CA8-E96C-5E04-2A092488A148}"/>
              </a:ext>
            </a:extLst>
          </p:cNvPr>
          <p:cNvSpPr/>
          <p:nvPr/>
        </p:nvSpPr>
        <p:spPr>
          <a:xfrm>
            <a:off x="524993" y="3277968"/>
            <a:ext cx="1371600" cy="5486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Lidar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5868CD-8B44-95F9-0A69-E2945016C247}"/>
              </a:ext>
            </a:extLst>
          </p:cNvPr>
          <p:cNvSpPr/>
          <p:nvPr/>
        </p:nvSpPr>
        <p:spPr>
          <a:xfrm>
            <a:off x="511139" y="4020496"/>
            <a:ext cx="1371600" cy="5486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722984-ED3B-690A-48FC-85E1C9412E3C}"/>
              </a:ext>
            </a:extLst>
          </p:cNvPr>
          <p:cNvSpPr/>
          <p:nvPr/>
        </p:nvSpPr>
        <p:spPr>
          <a:xfrm>
            <a:off x="7337354" y="2059051"/>
            <a:ext cx="1645920" cy="5486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Steering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CAAB43-E63D-E48F-F29C-DEA3E604744C}"/>
              </a:ext>
            </a:extLst>
          </p:cNvPr>
          <p:cNvSpPr/>
          <p:nvPr/>
        </p:nvSpPr>
        <p:spPr>
          <a:xfrm>
            <a:off x="7337354" y="2903024"/>
            <a:ext cx="1645920" cy="5486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rIns="18288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Acceleration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7B34C8-6A53-F2D0-F6E5-0BF1BAFC9D48}"/>
              </a:ext>
            </a:extLst>
          </p:cNvPr>
          <p:cNvSpPr txBox="1"/>
          <p:nvPr/>
        </p:nvSpPr>
        <p:spPr>
          <a:xfrm>
            <a:off x="338050" y="244948"/>
            <a:ext cx="8154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AV 2.0 </a:t>
            </a:r>
            <a:r>
              <a:rPr lang="en-US" sz="2800" b="1" dirty="0">
                <a:solidFill>
                  <a:schemeClr val="accent1"/>
                </a:solidFill>
              </a:rPr>
              <a:t>– End-to-End Model for Autonomous Driving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5AB952-F8F5-9A3C-7DEF-9FF06B331762}"/>
              </a:ext>
            </a:extLst>
          </p:cNvPr>
          <p:cNvSpPr txBox="1"/>
          <p:nvPr/>
        </p:nvSpPr>
        <p:spPr>
          <a:xfrm>
            <a:off x="528482" y="1200973"/>
            <a:ext cx="12870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SENSORS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822250-3814-A44B-39BE-3C061AC6DC44}"/>
              </a:ext>
            </a:extLst>
          </p:cNvPr>
          <p:cNvSpPr txBox="1"/>
          <p:nvPr/>
        </p:nvSpPr>
        <p:spPr>
          <a:xfrm>
            <a:off x="2489452" y="1200973"/>
            <a:ext cx="42394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 b="1"/>
            </a:lvl1pPr>
          </a:lstStyle>
          <a:p>
            <a:r>
              <a:rPr lang="en-US" dirty="0"/>
              <a:t>PLANNING + PREDICTION + PLANNING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C8B343-40EF-B08A-1589-9F7A0D565854}"/>
              </a:ext>
            </a:extLst>
          </p:cNvPr>
          <p:cNvSpPr txBox="1"/>
          <p:nvPr/>
        </p:nvSpPr>
        <p:spPr>
          <a:xfrm>
            <a:off x="7385379" y="1187118"/>
            <a:ext cx="1542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 b="1"/>
            </a:lvl1pPr>
          </a:lstStyle>
          <a:p>
            <a:r>
              <a:rPr lang="en-US" dirty="0"/>
              <a:t>CONTROL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A7444B3-391F-8852-41AE-0777EF3D27FF}"/>
              </a:ext>
            </a:extLst>
          </p:cNvPr>
          <p:cNvSpPr/>
          <p:nvPr/>
        </p:nvSpPr>
        <p:spPr>
          <a:xfrm>
            <a:off x="7337354" y="3665024"/>
            <a:ext cx="1645920" cy="5486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rIns="18288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Deacceleration</a:t>
            </a:r>
          </a:p>
        </p:txBody>
      </p:sp>
      <p:pic>
        <p:nvPicPr>
          <p:cNvPr id="52" name="Picture 51" descr="A network of circles and lines&#10;&#10;Description automatically generated">
            <a:extLst>
              <a:ext uri="{FF2B5EF4-FFF2-40B4-BE49-F238E27FC236}">
                <a16:creationId xmlns:a16="http://schemas.microsoft.com/office/drawing/2014/main" id="{EB75FF37-6390-821D-6495-229E48B7E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261" y="2061470"/>
            <a:ext cx="3529011" cy="203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519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0EF808C-18E1-CD8D-5E9E-2D6051C148A8}"/>
              </a:ext>
            </a:extLst>
          </p:cNvPr>
          <p:cNvSpPr/>
          <p:nvPr/>
        </p:nvSpPr>
        <p:spPr>
          <a:xfrm>
            <a:off x="223520" y="843280"/>
            <a:ext cx="1920240" cy="508000"/>
          </a:xfrm>
          <a:prstGeom prst="round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Sensors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A511F5A-5602-BF43-D483-CEC3E2A98559}"/>
              </a:ext>
            </a:extLst>
          </p:cNvPr>
          <p:cNvSpPr/>
          <p:nvPr/>
        </p:nvSpPr>
        <p:spPr>
          <a:xfrm>
            <a:off x="3280354" y="843280"/>
            <a:ext cx="5367131" cy="508000"/>
          </a:xfrm>
          <a:prstGeom prst="round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End-to-End AI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2D65629-7CAD-F3A2-C96E-08386460A2D0}"/>
              </a:ext>
            </a:extLst>
          </p:cNvPr>
          <p:cNvSpPr/>
          <p:nvPr/>
        </p:nvSpPr>
        <p:spPr>
          <a:xfrm>
            <a:off x="9784080" y="843280"/>
            <a:ext cx="2184400" cy="508000"/>
          </a:xfrm>
          <a:prstGeom prst="round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Control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15E76D0C-C1D8-C6E7-BB25-8AAFDA24212D}"/>
              </a:ext>
            </a:extLst>
          </p:cNvPr>
          <p:cNvSpPr/>
          <p:nvPr/>
        </p:nvSpPr>
        <p:spPr>
          <a:xfrm>
            <a:off x="2569817" y="909320"/>
            <a:ext cx="284480" cy="375920"/>
          </a:xfrm>
          <a:prstGeom prst="chevron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BC8768E5-E909-1370-BF32-7D1B06EB397E}"/>
              </a:ext>
            </a:extLst>
          </p:cNvPr>
          <p:cNvSpPr/>
          <p:nvPr/>
        </p:nvSpPr>
        <p:spPr>
          <a:xfrm>
            <a:off x="9073542" y="909320"/>
            <a:ext cx="284480" cy="375920"/>
          </a:xfrm>
          <a:prstGeom prst="chevron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5DF786-753B-C8C5-2076-3F6F60BDC0E6}"/>
              </a:ext>
            </a:extLst>
          </p:cNvPr>
          <p:cNvSpPr/>
          <p:nvPr/>
        </p:nvSpPr>
        <p:spPr>
          <a:xfrm>
            <a:off x="223520" y="2519680"/>
            <a:ext cx="1920240" cy="3505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Camera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BCAEC5-A544-21C5-3DA8-D43FC32C1628}"/>
              </a:ext>
            </a:extLst>
          </p:cNvPr>
          <p:cNvSpPr/>
          <p:nvPr/>
        </p:nvSpPr>
        <p:spPr>
          <a:xfrm>
            <a:off x="223520" y="3176694"/>
            <a:ext cx="1920240" cy="3505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Radar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AAA657-6791-5453-5806-EE996D770CAA}"/>
              </a:ext>
            </a:extLst>
          </p:cNvPr>
          <p:cNvSpPr/>
          <p:nvPr/>
        </p:nvSpPr>
        <p:spPr>
          <a:xfrm>
            <a:off x="223520" y="3833708"/>
            <a:ext cx="1920240" cy="3505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Lidar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324C8B-DC61-8D40-A3BE-F5D7433C8679}"/>
              </a:ext>
            </a:extLst>
          </p:cNvPr>
          <p:cNvSpPr/>
          <p:nvPr/>
        </p:nvSpPr>
        <p:spPr>
          <a:xfrm>
            <a:off x="223520" y="4490721"/>
            <a:ext cx="1920240" cy="3505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4C4F3C-D892-781D-72C5-28FDCC3B3CA3}"/>
              </a:ext>
            </a:extLst>
          </p:cNvPr>
          <p:cNvSpPr/>
          <p:nvPr/>
        </p:nvSpPr>
        <p:spPr>
          <a:xfrm>
            <a:off x="9784080" y="2694940"/>
            <a:ext cx="2184400" cy="3505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Verified Motion Plan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F2EF94-225F-F258-73CA-B5F84E4A6A08}"/>
              </a:ext>
            </a:extLst>
          </p:cNvPr>
          <p:cNvSpPr/>
          <p:nvPr/>
        </p:nvSpPr>
        <p:spPr>
          <a:xfrm>
            <a:off x="9784080" y="3429000"/>
            <a:ext cx="2184400" cy="3505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Drive by Wire</a:t>
            </a:r>
          </a:p>
        </p:txBody>
      </p:sp>
    </p:spTree>
    <p:extLst>
      <p:ext uri="{BB962C8B-B14F-4D97-AF65-F5344CB8AC3E}">
        <p14:creationId xmlns:p14="http://schemas.microsoft.com/office/powerpoint/2010/main" val="3622188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er 3">
            <a:extLst>
              <a:ext uri="{FF2B5EF4-FFF2-40B4-BE49-F238E27FC236}">
                <a16:creationId xmlns:a16="http://schemas.microsoft.com/office/drawing/2014/main" id="{35C1CA03-742E-3AF6-74B7-66D884606E2F}"/>
              </a:ext>
            </a:extLst>
          </p:cNvPr>
          <p:cNvSpPr/>
          <p:nvPr/>
        </p:nvSpPr>
        <p:spPr>
          <a:xfrm rot="5400000">
            <a:off x="5862320" y="-2321560"/>
            <a:ext cx="137160" cy="11363960"/>
          </a:xfrm>
          <a:prstGeom prst="can">
            <a:avLst>
              <a:gd name="adj" fmla="val 76765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7CBF6FE-19EF-B835-DA4D-B2E2E870AF94}"/>
              </a:ext>
            </a:extLst>
          </p:cNvPr>
          <p:cNvSpPr/>
          <p:nvPr/>
        </p:nvSpPr>
        <p:spPr>
          <a:xfrm>
            <a:off x="1595120" y="3200400"/>
            <a:ext cx="320040" cy="3200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FD0B52-067B-5A7E-4197-7602BB549DD3}"/>
              </a:ext>
            </a:extLst>
          </p:cNvPr>
          <p:cNvSpPr txBox="1"/>
          <p:nvPr/>
        </p:nvSpPr>
        <p:spPr>
          <a:xfrm>
            <a:off x="7290021" y="448163"/>
            <a:ext cx="1859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Vision Language Actions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F4939D-B8C3-A825-96AA-1B569DB15BB1}"/>
              </a:ext>
            </a:extLst>
          </p:cNvPr>
          <p:cNvSpPr txBox="1"/>
          <p:nvPr/>
        </p:nvSpPr>
        <p:spPr>
          <a:xfrm>
            <a:off x="5468397" y="4655653"/>
            <a:ext cx="216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Occupancy Networks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D108F7-1344-C963-A331-CCB2BF6A96CA}"/>
              </a:ext>
            </a:extLst>
          </p:cNvPr>
          <p:cNvSpPr txBox="1"/>
          <p:nvPr/>
        </p:nvSpPr>
        <p:spPr>
          <a:xfrm>
            <a:off x="9673462" y="2104321"/>
            <a:ext cx="1508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World Models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E123009-140D-11AD-2E3A-621EEC94B6C1}"/>
              </a:ext>
            </a:extLst>
          </p:cNvPr>
          <p:cNvSpPr/>
          <p:nvPr/>
        </p:nvSpPr>
        <p:spPr>
          <a:xfrm>
            <a:off x="10267784" y="3200400"/>
            <a:ext cx="320040" cy="3200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642A5C-25FB-9973-ACE4-28A139BF45BB}"/>
              </a:ext>
            </a:extLst>
          </p:cNvPr>
          <p:cNvCxnSpPr>
            <a:stCxn id="9" idx="0"/>
            <a:endCxn id="8" idx="2"/>
          </p:cNvCxnSpPr>
          <p:nvPr/>
        </p:nvCxnSpPr>
        <p:spPr>
          <a:xfrm flipV="1">
            <a:off x="10427804" y="2473653"/>
            <a:ext cx="0" cy="7267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5ABD501-F919-811C-C95F-9059C2B7895E}"/>
              </a:ext>
            </a:extLst>
          </p:cNvPr>
          <p:cNvSpPr/>
          <p:nvPr/>
        </p:nvSpPr>
        <p:spPr>
          <a:xfrm>
            <a:off x="8074549" y="3200400"/>
            <a:ext cx="320040" cy="3200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D35BAA-5842-78D9-A3C9-DB30E8E17476}"/>
              </a:ext>
            </a:extLst>
          </p:cNvPr>
          <p:cNvCxnSpPr>
            <a:cxnSpLocks/>
            <a:stCxn id="14" idx="0"/>
            <a:endCxn id="6" idx="2"/>
          </p:cNvCxnSpPr>
          <p:nvPr/>
        </p:nvCxnSpPr>
        <p:spPr>
          <a:xfrm flipH="1" flipV="1">
            <a:off x="8219661" y="1094494"/>
            <a:ext cx="14908" cy="21059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E65C24E2-455E-4C38-EE8E-5EB1E4C959E9}"/>
              </a:ext>
            </a:extLst>
          </p:cNvPr>
          <p:cNvSpPr/>
          <p:nvPr/>
        </p:nvSpPr>
        <p:spPr>
          <a:xfrm>
            <a:off x="6391045" y="3200400"/>
            <a:ext cx="320040" cy="3200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7DF7CB-8EBE-BC7D-C08C-6E59BE280472}"/>
              </a:ext>
            </a:extLst>
          </p:cNvPr>
          <p:cNvCxnSpPr>
            <a:cxnSpLocks/>
            <a:stCxn id="19" idx="4"/>
            <a:endCxn id="7" idx="0"/>
          </p:cNvCxnSpPr>
          <p:nvPr/>
        </p:nvCxnSpPr>
        <p:spPr>
          <a:xfrm>
            <a:off x="6551065" y="3520440"/>
            <a:ext cx="0" cy="11352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562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Widescreen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APTIV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Ravuri, Venkata S</dc:creator>
  <cp:lastModifiedBy>Ravuri, Venkata S</cp:lastModifiedBy>
  <cp:revision>16</cp:revision>
  <dcterms:created xsi:type="dcterms:W3CDTF">2024-07-20T02:43:36Z</dcterms:created>
  <dcterms:modified xsi:type="dcterms:W3CDTF">2024-09-10T13:45:07Z</dcterms:modified>
</cp:coreProperties>
</file>