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828F-38FF-0F3A-9AC6-473F7181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BAB8-E774-D8C3-100E-86D5C3A77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9908-B7DC-0443-5AE1-73A22A98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CC60-314C-84D1-3AD0-CB4AB1C0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E3C1-B7B5-8D69-690A-166712E0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162E-D1C1-9D30-F02B-26273F44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7FC8D-BB97-22AE-2CF3-644583F37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1232-2AF0-ED7C-1D24-C944E27F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5A0B-8587-A171-23FA-B3DAF1B9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7064-4A0D-3778-1017-E2668954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7408F-D5CF-FFE3-6A3E-1D00D1612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60F37-3C1C-0F6F-58D7-4016A86D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8B23-1AB1-A812-9C4D-08288DC2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E07A-9A95-6898-AA89-1959A0B6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43B6-0AF6-B4E7-C611-76BC5C8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B096-A828-9362-F2AD-0244B0CF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F81A-361B-7515-CF76-61FA1B4E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AEA8-71A6-513A-D2A9-D9B0F91A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827D-85F9-3995-7F5E-61478310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AC2B-C956-EB3C-D542-553FCCA9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18E-65BE-5BA0-A292-D67C9F36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39D-786E-9C17-5E98-2E59D04E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A72E-149F-483A-AC68-D9FBF26D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87CD-6EE6-A0FE-30EF-6CD8BBC7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CE2C-7A48-D339-7DA7-35A96D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82E-AA06-758E-4859-C8B5EF6E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323C-0717-0D42-4A93-D0231B59E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355C5-99E9-C8F2-1055-47BF2862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254B-CEDA-719A-CF73-10CF9FFF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AA65-5F21-8D91-7BE5-A1B4FB3C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C02B-F275-7E46-510C-5665F62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7D15-97CD-5151-78DB-7E776CF7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E4E1-62BB-CA94-84BA-BEFAC345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CE332-2FEE-1FF8-F6A2-92527C34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8C799-B77A-95E5-E123-4D04A8B6E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5DE32-CD9C-56F2-ABE4-DD31A415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D86B6-A54F-979A-F988-6576599B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CD52F-84FB-3897-9134-B47D2664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59365-7D35-0704-EB53-4119A98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78D7-30A7-0DA0-CE81-7445505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3C1AB-0027-B6B9-5F59-FE468D6B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A8C98-4EB8-2BAC-2C31-5F0D7A7C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6F28F-F2E4-F442-B96D-F9968A0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49AE6-7387-687E-BE8B-C95FA61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3701-78A3-6FA0-9E9E-AAA4BF43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D78AE-0EE9-627A-D232-846DDFD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8250-D89A-5054-A98B-C3BFC6CF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26ED-453D-A040-8850-4D4F93D3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9D63F-5069-CA5B-E2EE-4B740CA8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CFFB-6A13-D7A9-BD15-02E543C0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084A-9E91-AD37-76C3-FE2C36DD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A86F-62F5-75BA-50A0-BE57A4F7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CA8-CA64-6648-9331-11002A10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F7517-96DB-2631-245A-7E164BAC6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0AD75-D812-527D-7DF0-62C8C2E8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815F-FF10-1E3E-26A2-3048961C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754A-7033-6731-F3E9-6C8B6318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EFDD-796E-1719-E210-70896B0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88055-878D-5B64-7C36-43D545FB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A65A-FC7A-1318-DDA2-E73A8641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F303-6EA0-23B9-2D1B-8FA4BA99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30E1-4302-4A4E-AD6A-22A7BDF4445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B938-E118-0056-DF7A-48BAA92EC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4149-00D1-ECF8-121A-D4CAA8D0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16A2-2AFA-49C9-8C27-235BDFD1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451487A6-0082-F390-8C94-D13A54C0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96" y="4670868"/>
            <a:ext cx="857891" cy="857891"/>
          </a:xfrm>
          <a:prstGeom prst="rect">
            <a:avLst/>
          </a:prstGeom>
        </p:spPr>
      </p:pic>
      <p:pic>
        <p:nvPicPr>
          <p:cNvPr id="11" name="Picture 10" descr="A black and white computer chip&#10;&#10;Description automatically generated">
            <a:extLst>
              <a:ext uri="{FF2B5EF4-FFF2-40B4-BE49-F238E27FC236}">
                <a16:creationId xmlns:a16="http://schemas.microsoft.com/office/drawing/2014/main" id="{7B798638-F0E4-FC33-066E-26AAF56F0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06" y="4583802"/>
            <a:ext cx="650359" cy="650359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22691A-FE09-4586-AE15-71875BF4D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8" y="4648597"/>
            <a:ext cx="727511" cy="7275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33F3A-B321-1A09-37BF-7575364DCD2F}"/>
              </a:ext>
            </a:extLst>
          </p:cNvPr>
          <p:cNvSpPr txBox="1"/>
          <p:nvPr/>
        </p:nvSpPr>
        <p:spPr>
          <a:xfrm>
            <a:off x="3037851" y="5335229"/>
            <a:ext cx="468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GPU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16CDB-ECBF-5F58-5874-608F69C37679}"/>
              </a:ext>
            </a:extLst>
          </p:cNvPr>
          <p:cNvSpPr txBox="1"/>
          <p:nvPr/>
        </p:nvSpPr>
        <p:spPr>
          <a:xfrm>
            <a:off x="6254574" y="5231858"/>
            <a:ext cx="468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ASIC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E864-00BF-A5C8-6F09-D66FB65B9CD1}"/>
              </a:ext>
            </a:extLst>
          </p:cNvPr>
          <p:cNvSpPr txBox="1"/>
          <p:nvPr/>
        </p:nvSpPr>
        <p:spPr>
          <a:xfrm>
            <a:off x="4573775" y="5422690"/>
            <a:ext cx="468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CPU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452831-B1A3-6C3C-EABD-629626553ADE}"/>
              </a:ext>
            </a:extLst>
          </p:cNvPr>
          <p:cNvSpPr/>
          <p:nvPr/>
        </p:nvSpPr>
        <p:spPr>
          <a:xfrm>
            <a:off x="2701071" y="3897467"/>
            <a:ext cx="1168842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TRITON IR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97AE0E-A88E-909E-5651-7815D6FDAC8F}"/>
              </a:ext>
            </a:extLst>
          </p:cNvPr>
          <p:cNvSpPr/>
          <p:nvPr/>
        </p:nvSpPr>
        <p:spPr>
          <a:xfrm>
            <a:off x="4056489" y="3881564"/>
            <a:ext cx="1549179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C++ / OpenMP 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252F2-7104-9992-1838-F3AE953FA79E}"/>
              </a:ext>
            </a:extLst>
          </p:cNvPr>
          <p:cNvSpPr txBox="1"/>
          <p:nvPr/>
        </p:nvSpPr>
        <p:spPr>
          <a:xfrm>
            <a:off x="3047127" y="4534790"/>
            <a:ext cx="468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PTX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5E632-8413-6F0B-AE0C-E6D1AF10547F}"/>
              </a:ext>
            </a:extLst>
          </p:cNvPr>
          <p:cNvSpPr txBox="1"/>
          <p:nvPr/>
        </p:nvSpPr>
        <p:spPr>
          <a:xfrm>
            <a:off x="4463786" y="4542741"/>
            <a:ext cx="7363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Assembly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319947-F14B-8AA6-8D9D-7B118C1CACAB}"/>
              </a:ext>
            </a:extLst>
          </p:cNvPr>
          <p:cNvCxnSpPr>
            <a:cxnSpLocks/>
          </p:cNvCxnSpPr>
          <p:nvPr/>
        </p:nvCxnSpPr>
        <p:spPr>
          <a:xfrm>
            <a:off x="2682240" y="5686509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6B971C-717E-D37C-5E4D-9C7A928F78B7}"/>
              </a:ext>
            </a:extLst>
          </p:cNvPr>
          <p:cNvSpPr txBox="1"/>
          <p:nvPr/>
        </p:nvSpPr>
        <p:spPr>
          <a:xfrm>
            <a:off x="1065474" y="3745065"/>
            <a:ext cx="139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Ink Free" panose="03080402000500000000" pitchFamily="66" charset="0"/>
              </a:rPr>
              <a:t>Graph Compilation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C8BA8D-DC88-6788-13D1-68E13BE241AB}"/>
              </a:ext>
            </a:extLst>
          </p:cNvPr>
          <p:cNvCxnSpPr>
            <a:cxnSpLocks/>
          </p:cNvCxnSpPr>
          <p:nvPr/>
        </p:nvCxnSpPr>
        <p:spPr>
          <a:xfrm>
            <a:off x="2682240" y="4359967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7AA65A-2477-A0E2-C7E5-FAE2EB04D4C4}"/>
              </a:ext>
            </a:extLst>
          </p:cNvPr>
          <p:cNvCxnSpPr>
            <a:cxnSpLocks/>
          </p:cNvCxnSpPr>
          <p:nvPr/>
        </p:nvCxnSpPr>
        <p:spPr>
          <a:xfrm>
            <a:off x="2682240" y="3183170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3EBA66-F72D-5D61-D04A-B8E8C55DAC04}"/>
              </a:ext>
            </a:extLst>
          </p:cNvPr>
          <p:cNvCxnSpPr>
            <a:cxnSpLocks/>
          </p:cNvCxnSpPr>
          <p:nvPr/>
        </p:nvCxnSpPr>
        <p:spPr>
          <a:xfrm>
            <a:off x="2682240" y="845486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37DE31E-AF83-7005-2005-06A3E08AD1EC}"/>
              </a:ext>
            </a:extLst>
          </p:cNvPr>
          <p:cNvSpPr/>
          <p:nvPr/>
        </p:nvSpPr>
        <p:spPr>
          <a:xfrm>
            <a:off x="5783248" y="3882888"/>
            <a:ext cx="1406056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>
                <a:latin typeface="Ink Free" panose="03080402000500000000" pitchFamily="66" charset="0"/>
              </a:rPr>
              <a:t>Custom Compiler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E2C9FA-9391-186A-05EA-E3821B4E2D9C}"/>
              </a:ext>
            </a:extLst>
          </p:cNvPr>
          <p:cNvSpPr txBox="1"/>
          <p:nvPr/>
        </p:nvSpPr>
        <p:spPr>
          <a:xfrm>
            <a:off x="1042945" y="3086431"/>
            <a:ext cx="139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Ink Free" panose="03080402000500000000" pitchFamily="66" charset="0"/>
              </a:rPr>
              <a:t>Graph Lowering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61445B-00AA-9713-F673-B1D541A3D245}"/>
              </a:ext>
            </a:extLst>
          </p:cNvPr>
          <p:cNvSpPr txBox="1"/>
          <p:nvPr/>
        </p:nvSpPr>
        <p:spPr>
          <a:xfrm>
            <a:off x="1076076" y="1704231"/>
            <a:ext cx="139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Ink Free" panose="03080402000500000000" pitchFamily="66" charset="0"/>
              </a:rPr>
              <a:t>Graph Acquisition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005EF11-E965-5C98-0E5C-E38E95B46FFD}"/>
              </a:ext>
            </a:extLst>
          </p:cNvPr>
          <p:cNvSpPr/>
          <p:nvPr/>
        </p:nvSpPr>
        <p:spPr>
          <a:xfrm>
            <a:off x="4177414" y="934280"/>
            <a:ext cx="1307327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 err="1">
                <a:latin typeface="Ink Free" panose="03080402000500000000" pitchFamily="66" charset="0"/>
              </a:rPr>
              <a:t>TorchDynamo</a:t>
            </a:r>
            <a:endParaRPr lang="en-US" sz="1600" b="1" dirty="0">
              <a:latin typeface="Ink Free" panose="03080402000500000000" pitchFamily="66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1BDC287-7741-9092-2A69-B0222F30B2A8}"/>
              </a:ext>
            </a:extLst>
          </p:cNvPr>
          <p:cNvSpPr/>
          <p:nvPr/>
        </p:nvSpPr>
        <p:spPr>
          <a:xfrm>
            <a:off x="4101200" y="2120350"/>
            <a:ext cx="1459754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>
                <a:latin typeface="Ink Free" panose="03080402000500000000" pitchFamily="66" charset="0"/>
              </a:rPr>
              <a:t>AOT </a:t>
            </a:r>
            <a:r>
              <a:rPr lang="en-US" sz="1600" b="1" dirty="0" err="1">
                <a:latin typeface="Ink Free" panose="03080402000500000000" pitchFamily="66" charset="0"/>
              </a:rPr>
              <a:t>AutoGrad</a:t>
            </a:r>
            <a:endParaRPr lang="en-US" sz="1600" b="1" dirty="0">
              <a:latin typeface="Ink Free" panose="03080402000500000000" pitchFamily="66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210A6D-4709-4BCA-E095-203ECB22883D}"/>
              </a:ext>
            </a:extLst>
          </p:cNvPr>
          <p:cNvCxnSpPr>
            <a:cxnSpLocks/>
          </p:cNvCxnSpPr>
          <p:nvPr/>
        </p:nvCxnSpPr>
        <p:spPr>
          <a:xfrm>
            <a:off x="4805070" y="1300040"/>
            <a:ext cx="5303" cy="22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1F1046-3A03-3F4C-70C1-65F97AC0BBD9}"/>
              </a:ext>
            </a:extLst>
          </p:cNvPr>
          <p:cNvSpPr txBox="1"/>
          <p:nvPr/>
        </p:nvSpPr>
        <p:spPr>
          <a:xfrm>
            <a:off x="7247614" y="671887"/>
            <a:ext cx="13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Ink Free" panose="03080402000500000000" pitchFamily="66" charset="0"/>
              </a:rPr>
              <a:t>Frontend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3AFD0C-CB5B-4B87-DBDB-0C69664651D9}"/>
              </a:ext>
            </a:extLst>
          </p:cNvPr>
          <p:cNvSpPr txBox="1"/>
          <p:nvPr/>
        </p:nvSpPr>
        <p:spPr>
          <a:xfrm>
            <a:off x="7256891" y="2987041"/>
            <a:ext cx="139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Ink Free" panose="03080402000500000000" pitchFamily="66" charset="0"/>
              </a:rPr>
              <a:t>Backend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C03EAD0-BAC7-458C-B078-0BDB86BC96F0}"/>
              </a:ext>
            </a:extLst>
          </p:cNvPr>
          <p:cNvSpPr/>
          <p:nvPr/>
        </p:nvSpPr>
        <p:spPr>
          <a:xfrm>
            <a:off x="4079679" y="3306420"/>
            <a:ext cx="1502796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600" b="1" dirty="0">
                <a:latin typeface="Ink Free" panose="03080402000500000000" pitchFamily="66" charset="0"/>
              </a:rPr>
              <a:t>Torch Inductor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30D1133-A837-B1BB-8867-C6AAFA3A2EF6}"/>
              </a:ext>
            </a:extLst>
          </p:cNvPr>
          <p:cNvSpPr/>
          <p:nvPr/>
        </p:nvSpPr>
        <p:spPr>
          <a:xfrm>
            <a:off x="3910715" y="1527315"/>
            <a:ext cx="1840724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err="1">
                <a:latin typeface="Ink Free" panose="03080402000500000000" pitchFamily="66" charset="0"/>
              </a:rPr>
              <a:t>FXGraph</a:t>
            </a:r>
            <a:r>
              <a:rPr lang="en-US" sz="1400" dirty="0">
                <a:latin typeface="Ink Free" panose="03080402000500000000" pitchFamily="66" charset="0"/>
              </a:rPr>
              <a:t> in Torch IR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8AD1DDB-7569-C838-5AEE-2DEA3BACC3EC}"/>
              </a:ext>
            </a:extLst>
          </p:cNvPr>
          <p:cNvSpPr/>
          <p:nvPr/>
        </p:nvSpPr>
        <p:spPr>
          <a:xfrm>
            <a:off x="3267984" y="2713385"/>
            <a:ext cx="3126187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r>
              <a:rPr lang="en-US" sz="1400" dirty="0" err="1">
                <a:latin typeface="Ink Free" panose="03080402000500000000" pitchFamily="66" charset="0"/>
              </a:rPr>
              <a:t>FXGraph</a:t>
            </a:r>
            <a:r>
              <a:rPr lang="en-US" sz="1400" dirty="0">
                <a:latin typeface="Ink Free" panose="03080402000500000000" pitchFamily="66" charset="0"/>
              </a:rPr>
              <a:t> in Atten/Core Atten/Prims IR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81D1823-CA92-701C-DEA1-B7CB7CA1B6F8}"/>
              </a:ext>
            </a:extLst>
          </p:cNvPr>
          <p:cNvCxnSpPr>
            <a:cxnSpLocks/>
          </p:cNvCxnSpPr>
          <p:nvPr/>
        </p:nvCxnSpPr>
        <p:spPr>
          <a:xfrm>
            <a:off x="4799445" y="1893075"/>
            <a:ext cx="0" cy="22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D1215DC-0CEF-0187-2122-0C1D2350F592}"/>
              </a:ext>
            </a:extLst>
          </p:cNvPr>
          <p:cNvCxnSpPr>
            <a:cxnSpLocks/>
          </p:cNvCxnSpPr>
          <p:nvPr/>
        </p:nvCxnSpPr>
        <p:spPr>
          <a:xfrm>
            <a:off x="4796793" y="2486110"/>
            <a:ext cx="1" cy="22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20DADB3-426B-6F68-88C4-23698B9B386C}"/>
              </a:ext>
            </a:extLst>
          </p:cNvPr>
          <p:cNvCxnSpPr>
            <a:cxnSpLocks/>
          </p:cNvCxnSpPr>
          <p:nvPr/>
        </p:nvCxnSpPr>
        <p:spPr>
          <a:xfrm flipH="1">
            <a:off x="4823456" y="3079145"/>
            <a:ext cx="1" cy="22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316F10-C700-4670-9AD6-534CF80657FE}"/>
              </a:ext>
            </a:extLst>
          </p:cNvPr>
          <p:cNvCxnSpPr>
            <a:cxnSpLocks/>
            <a:stCxn id="100" idx="2"/>
            <a:endCxn id="19" idx="0"/>
          </p:cNvCxnSpPr>
          <p:nvPr/>
        </p:nvCxnSpPr>
        <p:spPr>
          <a:xfrm flipH="1">
            <a:off x="3285492" y="3672180"/>
            <a:ext cx="1545585" cy="225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A5E838C-C4A8-A197-015E-E2D401BB3061}"/>
              </a:ext>
            </a:extLst>
          </p:cNvPr>
          <p:cNvCxnSpPr>
            <a:cxnSpLocks/>
            <a:stCxn id="100" idx="2"/>
            <a:endCxn id="20" idx="0"/>
          </p:cNvCxnSpPr>
          <p:nvPr/>
        </p:nvCxnSpPr>
        <p:spPr>
          <a:xfrm>
            <a:off x="4831077" y="3672180"/>
            <a:ext cx="2" cy="209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4378E7-4F30-A328-ED0B-53A9C6CE5B49}"/>
              </a:ext>
            </a:extLst>
          </p:cNvPr>
          <p:cNvCxnSpPr>
            <a:cxnSpLocks/>
            <a:stCxn id="100" idx="2"/>
            <a:endCxn id="59" idx="0"/>
          </p:cNvCxnSpPr>
          <p:nvPr/>
        </p:nvCxnSpPr>
        <p:spPr>
          <a:xfrm>
            <a:off x="4831077" y="3672180"/>
            <a:ext cx="1655199" cy="210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573AD5B-C5D8-7963-E27E-94B16FC342F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3281515" y="4263227"/>
            <a:ext cx="3977" cy="271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67E0742-93EF-F8FE-E15C-F7BD50A6B45F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4831079" y="4247324"/>
            <a:ext cx="891" cy="295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0EB6F4-DC07-77DB-95C9-4963CEAF1937}"/>
              </a:ext>
            </a:extLst>
          </p:cNvPr>
          <p:cNvCxnSpPr>
            <a:cxnSpLocks/>
            <a:stCxn id="59" idx="2"/>
            <a:endCxn id="11" idx="0"/>
          </p:cNvCxnSpPr>
          <p:nvPr/>
        </p:nvCxnSpPr>
        <p:spPr>
          <a:xfrm>
            <a:off x="6486276" y="4248648"/>
            <a:ext cx="7610" cy="335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EA63027-2396-B7DA-AF27-082108929ECE}"/>
              </a:ext>
            </a:extLst>
          </p:cNvPr>
          <p:cNvSpPr txBox="1"/>
          <p:nvPr/>
        </p:nvSpPr>
        <p:spPr>
          <a:xfrm>
            <a:off x="7234363" y="4650192"/>
            <a:ext cx="184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CPU/GPU/ASIC Code Generation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73AE30-5F8A-0C07-CC66-73B2A2571D43}"/>
              </a:ext>
            </a:extLst>
          </p:cNvPr>
          <p:cNvSpPr txBox="1"/>
          <p:nvPr/>
        </p:nvSpPr>
        <p:spPr>
          <a:xfrm>
            <a:off x="7156175" y="1343773"/>
            <a:ext cx="1846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Forward Graph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E9382FC-34C0-5777-BE5D-CB5FEE68659D}"/>
              </a:ext>
            </a:extLst>
          </p:cNvPr>
          <p:cNvSpPr txBox="1"/>
          <p:nvPr/>
        </p:nvSpPr>
        <p:spPr>
          <a:xfrm>
            <a:off x="7189306" y="2179984"/>
            <a:ext cx="184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Forward Graph &amp; Backward Graph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F77504B-5168-7325-C115-EF895FB2635A}"/>
              </a:ext>
            </a:extLst>
          </p:cNvPr>
          <p:cNvSpPr txBox="1"/>
          <p:nvPr/>
        </p:nvSpPr>
        <p:spPr>
          <a:xfrm>
            <a:off x="7286046" y="3366054"/>
            <a:ext cx="1846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Optimizations – Operator Fusion, Memory Planning, …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C19CCB3-25FA-35F3-0A1C-6B7D715CDBAA}"/>
              </a:ext>
            </a:extLst>
          </p:cNvPr>
          <p:cNvSpPr/>
          <p:nvPr/>
        </p:nvSpPr>
        <p:spPr>
          <a:xfrm>
            <a:off x="3797409" y="222636"/>
            <a:ext cx="2078605" cy="4346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endParaRPr lang="en-US" sz="1600" b="1" dirty="0">
              <a:latin typeface="Ink Free" panose="03080402000500000000" pitchFamily="66" charset="0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9373B81-956B-F274-37FA-BBDF4D367026}"/>
              </a:ext>
            </a:extLst>
          </p:cNvPr>
          <p:cNvCxnSpPr>
            <a:cxnSpLocks/>
            <a:stCxn id="161" idx="2"/>
            <a:endCxn id="71" idx="0"/>
          </p:cNvCxnSpPr>
          <p:nvPr/>
        </p:nvCxnSpPr>
        <p:spPr>
          <a:xfrm flipH="1">
            <a:off x="4831078" y="657308"/>
            <a:ext cx="5634" cy="276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737E2E-B39E-FFB3-0813-78A3D1DBB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57" y="182216"/>
            <a:ext cx="501215" cy="50121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7EC21D40-683D-0BEC-363D-D015269F6830}"/>
              </a:ext>
            </a:extLst>
          </p:cNvPr>
          <p:cNvSpPr txBox="1"/>
          <p:nvPr/>
        </p:nvSpPr>
        <p:spPr>
          <a:xfrm>
            <a:off x="3890175" y="260608"/>
            <a:ext cx="142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Ink Free" panose="03080402000500000000" pitchFamily="66" charset="0"/>
              </a:defRPr>
            </a:lvl1pPr>
          </a:lstStyle>
          <a:p>
            <a:r>
              <a:rPr lang="en-US" b="1" dirty="0" err="1"/>
              <a:t>torch.compile</a:t>
            </a:r>
            <a:r>
              <a:rPr lang="en-US" b="1" dirty="0"/>
              <a:t>(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991D7E6-5FE6-E83D-8B56-195A974826B5}"/>
              </a:ext>
            </a:extLst>
          </p:cNvPr>
          <p:cNvSpPr txBox="1"/>
          <p:nvPr/>
        </p:nvSpPr>
        <p:spPr>
          <a:xfrm>
            <a:off x="5529468" y="269884"/>
            <a:ext cx="29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Ink Free" panose="03080402000500000000" pitchFamily="66" charset="0"/>
              </a:defRPr>
            </a:lvl1pPr>
          </a:lstStyle>
          <a:p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4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Company>APTIV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Ravuri, Venkata S</dc:creator>
  <cp:lastModifiedBy>Ravuri, Venkata S</cp:lastModifiedBy>
  <cp:revision>6</cp:revision>
  <dcterms:created xsi:type="dcterms:W3CDTF">2024-10-04T03:34:58Z</dcterms:created>
  <dcterms:modified xsi:type="dcterms:W3CDTF">2024-10-04T07:04:04Z</dcterms:modified>
</cp:coreProperties>
</file>