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2" r:id="rId2"/>
    <p:sldId id="307" r:id="rId3"/>
    <p:sldId id="303" r:id="rId4"/>
    <p:sldId id="305" r:id="rId5"/>
    <p:sldId id="30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A1-2D4B-983E-9D5B5AAD54BB}"/>
              </c:ext>
            </c:extLst>
          </c:dPt>
          <c:cat>
            <c:strRef>
              <c:f>Sheet1!$A$2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1-2D4B-983E-9D5B5AAD54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6"/>
            </a:solidFill>
          </c:spPr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A1-2D4B-983E-9D5B5AAD54BB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F9A-8A48-AF30-3F0B05FFBFE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1-2D4B-983E-9D5B5AAD54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1C390-69F1-4333-B473-4CA95472340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968-43BD-48BB-BAE0-600C1E0A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4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0A25-5215-4D72-AE28-7715C62F1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FC97A-667A-4CD3-BE4B-6E0CF03EA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42A3-7D35-4AED-88A9-03B28CE4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093C-A112-4A7F-9225-82C4C1C7BE4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E35F1-9900-41E5-B7D6-8DC3FA17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97242-6078-46A2-B51D-7F525E49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70B-5D19-4096-869F-47B14759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1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BACB-0DC7-49B6-B5C5-28DF7038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3696D-BEDE-4916-855B-C40D81BE0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1903-FFC1-4ECB-9248-6FD3B748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093C-A112-4A7F-9225-82C4C1C7BE4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80935-9A97-4628-A318-5B090E36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8485-8142-45FA-B196-F99BE5B9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70B-5D19-4096-869F-47B14759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C14EC-1C7A-4D82-B898-07550CEBA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41605-45B7-4A0D-915A-2388B7771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7D94-95DB-4015-9D52-8AF67026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093C-A112-4A7F-9225-82C4C1C7BE4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7EA60-1FFA-4379-9376-7C38DC9D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67B4D-3497-4F4C-BBFD-45EAE8C6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70B-5D19-4096-869F-47B14759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23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5">
            <a:extLst>
              <a:ext uri="{FF2B5EF4-FFF2-40B4-BE49-F238E27FC236}">
                <a16:creationId xmlns:a16="http://schemas.microsoft.com/office/drawing/2014/main" id="{BED0103F-694C-700F-F9EF-CEC522DADA3F}"/>
              </a:ext>
            </a:extLst>
          </p:cNvPr>
          <p:cNvSpPr/>
          <p:nvPr userDrawn="1"/>
        </p:nvSpPr>
        <p:spPr>
          <a:xfrm>
            <a:off x="-2251" y="216510"/>
            <a:ext cx="128614" cy="462124"/>
          </a:xfrm>
          <a:custGeom>
            <a:avLst/>
            <a:gdLst>
              <a:gd name="connsiteX0" fmla="*/ 0 w 205003"/>
              <a:gd name="connsiteY0" fmla="*/ 0 h 736600"/>
              <a:gd name="connsiteX1" fmla="*/ 127551 w 205003"/>
              <a:gd name="connsiteY1" fmla="*/ 0 h 736600"/>
              <a:gd name="connsiteX2" fmla="*/ 205003 w 205003"/>
              <a:gd name="connsiteY2" fmla="*/ 77452 h 736600"/>
              <a:gd name="connsiteX3" fmla="*/ 205003 w 205003"/>
              <a:gd name="connsiteY3" fmla="*/ 659148 h 736600"/>
              <a:gd name="connsiteX4" fmla="*/ 127551 w 205003"/>
              <a:gd name="connsiteY4" fmla="*/ 736600 h 736600"/>
              <a:gd name="connsiteX5" fmla="*/ 0 w 205003"/>
              <a:gd name="connsiteY5" fmla="*/ 736600 h 736600"/>
              <a:gd name="connsiteX6" fmla="*/ 0 w 205003"/>
              <a:gd name="connsiteY6" fmla="*/ 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003" h="736600">
                <a:moveTo>
                  <a:pt x="0" y="0"/>
                </a:moveTo>
                <a:lnTo>
                  <a:pt x="127551" y="0"/>
                </a:lnTo>
                <a:cubicBezTo>
                  <a:pt x="170327" y="0"/>
                  <a:pt x="205003" y="34676"/>
                  <a:pt x="205003" y="77452"/>
                </a:cubicBezTo>
                <a:lnTo>
                  <a:pt x="205003" y="659148"/>
                </a:lnTo>
                <a:cubicBezTo>
                  <a:pt x="205003" y="701924"/>
                  <a:pt x="170327" y="736600"/>
                  <a:pt x="127551" y="736600"/>
                </a:cubicBez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8ED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IN" sz="15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462992CB-1B3F-8FCD-AD18-33F09E090A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858" y="313272"/>
            <a:ext cx="10153965" cy="332399"/>
          </a:xfr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add Slide Title</a:t>
            </a:r>
            <a:endParaRPr lang="en-US" dirty="0"/>
          </a:p>
        </p:txBody>
      </p:sp>
      <p:pic>
        <p:nvPicPr>
          <p:cNvPr id="2" name="Picture 1" descr="A picture containing text, font, logo, graphics&#10;&#10;Description automatically generated">
            <a:extLst>
              <a:ext uri="{FF2B5EF4-FFF2-40B4-BE49-F238E27FC236}">
                <a16:creationId xmlns:a16="http://schemas.microsoft.com/office/drawing/2014/main" id="{A2BC242A-8D4A-03A7-73D0-6C8D445A7F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58"/>
          <a:stretch/>
        </p:blipFill>
        <p:spPr>
          <a:xfrm>
            <a:off x="10773635" y="233249"/>
            <a:ext cx="1071034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63365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10AF-784A-4320-878E-2FA006E9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B068-8AD4-4BE9-B5FC-5913F8CC2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43F43-30F7-4212-9404-BAB1D64A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093C-A112-4A7F-9225-82C4C1C7BE4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9BA82-2441-4DF8-AB8B-2C9ACBC4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77B28-7B22-4A98-8924-A37E5AF9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70B-5D19-4096-869F-47B14759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6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C7E0-105E-4480-BBEB-2B6560F0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7A8F2-5D96-42D7-A922-BC898541B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7D3F5-91C2-4310-8D5A-3E6CFBAD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093C-A112-4A7F-9225-82C4C1C7BE4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D3BB0-0DE9-4250-8A9C-F0B552C8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0B1B-E5F4-4E23-84BD-AE86C79F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70B-5D19-4096-869F-47B14759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0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5CB1-9BFC-41BC-A557-B0CA43AB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2C099-DACF-49A1-806C-22ABE6D34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7A6A6-B107-4104-BA92-DE911F6F1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7FFD8-5BDB-4706-A721-5BBD7D56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093C-A112-4A7F-9225-82C4C1C7BE4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BA3CE-09B4-451D-A79A-D1623D24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A2430-060C-4F60-9A2F-A43F9076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70B-5D19-4096-869F-47B14759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5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3BCA-FF2E-4644-AD6F-A64F4AD7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3DD51-CAAB-4DF4-B716-093A1978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E6E11-B95A-4594-BE7B-FD7DF6698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B62FF-4F93-4441-8B4B-B0B4E2EDC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A8E9A-B48B-46AB-89AD-167EE23C9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AD15A-A1AC-4419-9F43-91DDC313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093C-A112-4A7F-9225-82C4C1C7BE4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D9454-3A36-4545-BC7F-AB699578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18A54-D889-42AE-AB5C-9595B04E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70B-5D19-4096-869F-47B14759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5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770A-0E7C-4DDA-82D6-3BCD048C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A9C03-B788-44B8-BD95-87A44A9B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093C-A112-4A7F-9225-82C4C1C7BE4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064EF-0347-4BAC-B821-26D89FC3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EFD5E-C7E9-47F0-8A5A-E762CC40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70B-5D19-4096-869F-47B14759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7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81CE0-DC1F-4EB6-B7D9-F089E5D0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093C-A112-4A7F-9225-82C4C1C7BE4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B035B-031A-4D8F-8FEB-465985FA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3DA36-8A5D-481F-B32E-A8D04ED7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70B-5D19-4096-869F-47B14759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D423-F473-43CA-A222-8CA9C7F1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E443-8423-40C6-9F5D-434CDBB25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058E0-A59E-4587-BDDC-4BC5DAF09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06342-5BDF-4837-82A4-A1294414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093C-A112-4A7F-9225-82C4C1C7BE4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3944A-862C-40F1-8762-3D4DA490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4C7F1-6D30-4FA1-AB06-96866392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70B-5D19-4096-869F-47B14759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5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977B-8D19-41D7-9474-4941B7F8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BCA59-E096-48E0-A008-9FC350064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042F0-8A41-48A1-817A-44745E07E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223FF-67DA-437A-AA0A-9A0F9349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093C-A112-4A7F-9225-82C4C1C7BE4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33F7E-4EF3-4568-967E-0D154C0E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7F8C8-07C8-4B7A-98F1-E908BFBC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70B-5D19-4096-869F-47B14759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8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CED444-C730-4204-BB52-CA0476E8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A83C9-02AC-4183-94DB-FDB3C639E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0969E-12EC-495D-8C23-13917E3CA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9093C-A112-4A7F-9225-82C4C1C7BE4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2AA21-A812-4E3D-982B-E0BA03AEA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07AF-D6D7-4D93-B4CB-8E8E6CE00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270B-5D19-4096-869F-47B14759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jpeg"/><Relationship Id="rId11" Type="http://schemas.openxmlformats.org/officeDocument/2006/relationships/image" Target="../media/image28.svg"/><Relationship Id="rId5" Type="http://schemas.openxmlformats.org/officeDocument/2006/relationships/image" Target="../media/image22.png"/><Relationship Id="rId15" Type="http://schemas.openxmlformats.org/officeDocument/2006/relationships/image" Target="../media/image5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39D37-1DBC-1501-0C5E-F85413BBA3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DevSecOps Workflow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C9A100C6-D30E-359B-753F-C95F6D748509}"/>
              </a:ext>
            </a:extLst>
          </p:cNvPr>
          <p:cNvSpPr/>
          <p:nvPr/>
        </p:nvSpPr>
        <p:spPr>
          <a:xfrm>
            <a:off x="469713" y="1572799"/>
            <a:ext cx="1883506" cy="630385"/>
          </a:xfrm>
          <a:prstGeom prst="homePlate">
            <a:avLst>
              <a:gd name="adj" fmla="val 35417"/>
            </a:avLst>
          </a:prstGeom>
          <a:solidFill>
            <a:srgbClr val="8ED3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948B6AF0-21A8-F299-801C-66D221C0D29A}"/>
              </a:ext>
            </a:extLst>
          </p:cNvPr>
          <p:cNvSpPr/>
          <p:nvPr/>
        </p:nvSpPr>
        <p:spPr>
          <a:xfrm>
            <a:off x="2453810" y="1572799"/>
            <a:ext cx="1883506" cy="630385"/>
          </a:xfrm>
          <a:prstGeom prst="chevron">
            <a:avLst>
              <a:gd name="adj" fmla="val 39420"/>
            </a:avLst>
          </a:prstGeom>
          <a:solidFill>
            <a:srgbClr val="5BA4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2769F57D-6E78-FDB3-E610-8EA313F70891}"/>
              </a:ext>
            </a:extLst>
          </p:cNvPr>
          <p:cNvSpPr/>
          <p:nvPr/>
        </p:nvSpPr>
        <p:spPr>
          <a:xfrm>
            <a:off x="4437905" y="1572799"/>
            <a:ext cx="1883506" cy="630385"/>
          </a:xfrm>
          <a:prstGeom prst="chevron">
            <a:avLst>
              <a:gd name="adj" fmla="val 39420"/>
            </a:avLst>
          </a:prstGeom>
          <a:solidFill>
            <a:srgbClr val="1B4F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1478CAF2-AB88-21A6-AAB1-1409FFB8DAD1}"/>
              </a:ext>
            </a:extLst>
          </p:cNvPr>
          <p:cNvSpPr/>
          <p:nvPr/>
        </p:nvSpPr>
        <p:spPr>
          <a:xfrm>
            <a:off x="6403281" y="1572799"/>
            <a:ext cx="1802833" cy="630385"/>
          </a:xfrm>
          <a:prstGeom prst="chevron">
            <a:avLst>
              <a:gd name="adj" fmla="val 39420"/>
            </a:avLst>
          </a:prstGeom>
          <a:solidFill>
            <a:srgbClr val="2B4A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DD4EAC0C-6E77-1B7E-672C-32D429C2F81B}"/>
              </a:ext>
            </a:extLst>
          </p:cNvPr>
          <p:cNvSpPr/>
          <p:nvPr/>
        </p:nvSpPr>
        <p:spPr>
          <a:xfrm>
            <a:off x="8269264" y="1572799"/>
            <a:ext cx="1802833" cy="630385"/>
          </a:xfrm>
          <a:prstGeom prst="chevron">
            <a:avLst>
              <a:gd name="adj" fmla="val 39420"/>
            </a:avLst>
          </a:prstGeom>
          <a:solidFill>
            <a:srgbClr val="4B7A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Provision &amp; Deploy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82E11E36-8C21-3D76-8F47-DA228A6B8541}"/>
              </a:ext>
            </a:extLst>
          </p:cNvPr>
          <p:cNvSpPr/>
          <p:nvPr/>
        </p:nvSpPr>
        <p:spPr>
          <a:xfrm>
            <a:off x="10135245" y="1572799"/>
            <a:ext cx="1802833" cy="630385"/>
          </a:xfrm>
          <a:prstGeom prst="chevron">
            <a:avLst>
              <a:gd name="adj" fmla="val 3942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524A652-D3D4-D42F-DB92-E6CC8C7D3C25}"/>
              </a:ext>
            </a:extLst>
          </p:cNvPr>
          <p:cNvSpPr/>
          <p:nvPr/>
        </p:nvSpPr>
        <p:spPr>
          <a:xfrm>
            <a:off x="469713" y="2456008"/>
            <a:ext cx="1722482" cy="961676"/>
          </a:xfrm>
          <a:prstGeom prst="roundRect">
            <a:avLst>
              <a:gd name="adj" fmla="val 11325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180000" rtlCol="0" anchor="b"/>
          <a:lstStyle/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61DA93-0246-DA33-AA95-F08519CD1513}"/>
              </a:ext>
            </a:extLst>
          </p:cNvPr>
          <p:cNvSpPr/>
          <p:nvPr/>
        </p:nvSpPr>
        <p:spPr>
          <a:xfrm>
            <a:off x="2453810" y="2456008"/>
            <a:ext cx="1607335" cy="961676"/>
          </a:xfrm>
          <a:prstGeom prst="roundRect">
            <a:avLst>
              <a:gd name="adj" fmla="val 10257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180000" rtlCol="0" anchor="b"/>
          <a:lstStyle/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F804300-E960-DB26-36B8-C8734BEE9138}"/>
              </a:ext>
            </a:extLst>
          </p:cNvPr>
          <p:cNvSpPr/>
          <p:nvPr/>
        </p:nvSpPr>
        <p:spPr>
          <a:xfrm>
            <a:off x="4437905" y="2456008"/>
            <a:ext cx="1648706" cy="961676"/>
          </a:xfrm>
          <a:prstGeom prst="roundRect">
            <a:avLst>
              <a:gd name="adj" fmla="val 10257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180000" rtlCol="0" anchor="b"/>
          <a:lstStyle/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72FAD7C-37DE-FA95-3E1E-EC8ED2A7F365}"/>
              </a:ext>
            </a:extLst>
          </p:cNvPr>
          <p:cNvSpPr/>
          <p:nvPr/>
        </p:nvSpPr>
        <p:spPr>
          <a:xfrm>
            <a:off x="6403282" y="2456008"/>
            <a:ext cx="1609802" cy="961676"/>
          </a:xfrm>
          <a:prstGeom prst="roundRect">
            <a:avLst>
              <a:gd name="adj" fmla="val 11325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180000" rtlCol="0" anchor="b"/>
          <a:lstStyle/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1F20DAA-0086-AED4-2EF3-9F31A6628196}"/>
              </a:ext>
            </a:extLst>
          </p:cNvPr>
          <p:cNvSpPr/>
          <p:nvPr/>
        </p:nvSpPr>
        <p:spPr>
          <a:xfrm>
            <a:off x="8329755" y="2456008"/>
            <a:ext cx="3415293" cy="961676"/>
          </a:xfrm>
          <a:prstGeom prst="roundRect">
            <a:avLst>
              <a:gd name="adj" fmla="val 9189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180000" rtlCol="0" anchor="b"/>
          <a:lstStyle/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517AAAF-9782-B34E-716C-0F90C3A9B37E}"/>
              </a:ext>
            </a:extLst>
          </p:cNvPr>
          <p:cNvSpPr/>
          <p:nvPr/>
        </p:nvSpPr>
        <p:spPr>
          <a:xfrm>
            <a:off x="469713" y="3715863"/>
            <a:ext cx="1722482" cy="2252928"/>
          </a:xfrm>
          <a:prstGeom prst="roundRect">
            <a:avLst>
              <a:gd name="adj" fmla="val 4375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pPr algn="ctr">
              <a:spcAft>
                <a:spcPts val="600"/>
              </a:spcAft>
            </a:pPr>
            <a:r>
              <a:rPr lang="en-IN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 File</a:t>
            </a:r>
          </a:p>
          <a:p>
            <a:pPr algn="ctr">
              <a:spcAft>
                <a:spcPts val="600"/>
              </a:spcAft>
            </a:pPr>
            <a:r>
              <a:rPr lang="en-IN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Terraform </a:t>
            </a:r>
            <a:r>
              <a:rPr lang="en-IN" sz="14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laaC</a:t>
            </a:r>
            <a:endParaRPr lang="en-IN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 Pipeline</a:t>
            </a:r>
            <a:endParaRPr lang="en-IN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FF40CC-259D-717E-DA1F-9CABD5A6E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80" y="2543630"/>
            <a:ext cx="501744" cy="50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Docker Container Monitoring | InfluxData">
            <a:extLst>
              <a:ext uri="{FF2B5EF4-FFF2-40B4-BE49-F238E27FC236}">
                <a16:creationId xmlns:a16="http://schemas.microsoft.com/office/drawing/2014/main" id="{AC4C4E4C-951F-00BE-696D-80FCBDC37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718" y="2507865"/>
            <a:ext cx="987081" cy="8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961DE77-2E02-03F3-4089-31A628577B22}"/>
              </a:ext>
            </a:extLst>
          </p:cNvPr>
          <p:cNvSpPr/>
          <p:nvPr/>
        </p:nvSpPr>
        <p:spPr>
          <a:xfrm>
            <a:off x="4437904" y="5007115"/>
            <a:ext cx="7307143" cy="961676"/>
          </a:xfrm>
          <a:prstGeom prst="roundRect">
            <a:avLst>
              <a:gd name="adj" fmla="val 7052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180000" rtlCol="0" anchor="b"/>
          <a:lstStyle/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7F5168-EA20-2156-08AA-83154249C7E9}"/>
              </a:ext>
            </a:extLst>
          </p:cNvPr>
          <p:cNvSpPr txBox="1"/>
          <p:nvPr/>
        </p:nvSpPr>
        <p:spPr>
          <a:xfrm>
            <a:off x="663440" y="3117957"/>
            <a:ext cx="12788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1400" dirty="0"/>
              <a:t>VS CODE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083361-9F49-8F76-CE1C-AD3B1BC1D655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192195" y="3417682"/>
            <a:ext cx="619692" cy="1424645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F487F-9B4E-4B33-813E-3253E6A1EF8A}"/>
              </a:ext>
            </a:extLst>
          </p:cNvPr>
          <p:cNvCxnSpPr>
            <a:cxnSpLocks/>
            <a:stCxn id="16" idx="2"/>
            <a:endCxn id="21" idx="1"/>
          </p:cNvCxnSpPr>
          <p:nvPr/>
        </p:nvCxnSpPr>
        <p:spPr>
          <a:xfrm rot="16200000" flipH="1">
            <a:off x="2812557" y="3862605"/>
            <a:ext cx="2070269" cy="1180426"/>
          </a:xfrm>
          <a:prstGeom prst="bentConnector2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256C1C-E6D8-22D1-5547-52CB895F9E6F}"/>
              </a:ext>
            </a:extLst>
          </p:cNvPr>
          <p:cNvCxnSpPr>
            <a:cxnSpLocks/>
          </p:cNvCxnSpPr>
          <p:nvPr/>
        </p:nvCxnSpPr>
        <p:spPr>
          <a:xfrm flipV="1">
            <a:off x="5262258" y="3443613"/>
            <a:ext cx="0" cy="1537573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26F920-4EE6-6F12-F909-4D4053833A5C}"/>
              </a:ext>
            </a:extLst>
          </p:cNvPr>
          <p:cNvCxnSpPr>
            <a:cxnSpLocks/>
          </p:cNvCxnSpPr>
          <p:nvPr/>
        </p:nvCxnSpPr>
        <p:spPr>
          <a:xfrm flipV="1">
            <a:off x="7208183" y="3443613"/>
            <a:ext cx="0" cy="1537573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C857AC-78A3-E076-0810-DAEBAA0C0DB3}"/>
              </a:ext>
            </a:extLst>
          </p:cNvPr>
          <p:cNvCxnSpPr>
            <a:cxnSpLocks/>
          </p:cNvCxnSpPr>
          <p:nvPr/>
        </p:nvCxnSpPr>
        <p:spPr>
          <a:xfrm flipV="1">
            <a:off x="9395967" y="3443613"/>
            <a:ext cx="0" cy="1537573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96A781-9133-05DC-40AD-BBEBC90B6054}"/>
              </a:ext>
            </a:extLst>
          </p:cNvPr>
          <p:cNvCxnSpPr>
            <a:cxnSpLocks/>
          </p:cNvCxnSpPr>
          <p:nvPr/>
        </p:nvCxnSpPr>
        <p:spPr>
          <a:xfrm>
            <a:off x="10678835" y="3443613"/>
            <a:ext cx="0" cy="1537573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>
            <a:extLst>
              <a:ext uri="{FF2B5EF4-FFF2-40B4-BE49-F238E27FC236}">
                <a16:creationId xmlns:a16="http://schemas.microsoft.com/office/drawing/2014/main" id="{0A7C5391-96A3-435A-FDB3-0CB89C08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500" y="2631692"/>
            <a:ext cx="1609802" cy="61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tbucket, original, wordmark, logo Icon in Devicon">
            <a:extLst>
              <a:ext uri="{FF2B5EF4-FFF2-40B4-BE49-F238E27FC236}">
                <a16:creationId xmlns:a16="http://schemas.microsoft.com/office/drawing/2014/main" id="{BBB25438-3283-4CA9-8116-8300219F4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885" y="2567980"/>
            <a:ext cx="742184" cy="74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tainers - nClouds">
            <a:extLst>
              <a:ext uri="{FF2B5EF4-FFF2-40B4-BE49-F238E27FC236}">
                <a16:creationId xmlns:a16="http://schemas.microsoft.com/office/drawing/2014/main" id="{5A70DEB7-0881-4CDD-83CE-99FF9C4A1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371" y="2567980"/>
            <a:ext cx="1385229" cy="81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enkins Logo PNG vector in SVG, PDF, AI, CDR format">
            <a:extLst>
              <a:ext uri="{FF2B5EF4-FFF2-40B4-BE49-F238E27FC236}">
                <a16:creationId xmlns:a16="http://schemas.microsoft.com/office/drawing/2014/main" id="{B3138953-B3D6-4833-AFDC-7176F884E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798" y="5147583"/>
            <a:ext cx="1057385" cy="68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WS Partner Proof of Concept Funding">
            <a:extLst>
              <a:ext uri="{FF2B5EF4-FFF2-40B4-BE49-F238E27FC236}">
                <a16:creationId xmlns:a16="http://schemas.microsoft.com/office/drawing/2014/main" id="{3EFBCFD8-A984-44AF-9CB8-C04D4F5A9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8" y="5228021"/>
            <a:ext cx="814388" cy="54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Introduction to Google Cloud at Google Developer Student ...">
            <a:extLst>
              <a:ext uri="{FF2B5EF4-FFF2-40B4-BE49-F238E27FC236}">
                <a16:creationId xmlns:a16="http://schemas.microsoft.com/office/drawing/2014/main" id="{2566C96C-B063-48D4-919E-33149D8D1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9" y="5178774"/>
            <a:ext cx="715368" cy="71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94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5781-0E9A-075D-EB8D-0F254816AE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Terraform Architecture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61983B-D191-F300-0D1F-07418D6E1E98}"/>
              </a:ext>
            </a:extLst>
          </p:cNvPr>
          <p:cNvSpPr/>
          <p:nvPr/>
        </p:nvSpPr>
        <p:spPr>
          <a:xfrm>
            <a:off x="4756096" y="1252603"/>
            <a:ext cx="3331923" cy="4935255"/>
          </a:xfrm>
          <a:prstGeom prst="roundRect">
            <a:avLst>
              <a:gd name="adj" fmla="val 4879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11414D-AC84-139E-D6DA-FA4A4B47CCC5}"/>
              </a:ext>
            </a:extLst>
          </p:cNvPr>
          <p:cNvSpPr/>
          <p:nvPr/>
        </p:nvSpPr>
        <p:spPr>
          <a:xfrm>
            <a:off x="5002859" y="3682652"/>
            <a:ext cx="2838397" cy="1922745"/>
          </a:xfrm>
          <a:prstGeom prst="roundRect">
            <a:avLst>
              <a:gd name="adj" fmla="val 61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D1E96E-0F55-A908-5F94-6A9BC5E7ACE4}"/>
              </a:ext>
            </a:extLst>
          </p:cNvPr>
          <p:cNvSpPr/>
          <p:nvPr/>
        </p:nvSpPr>
        <p:spPr>
          <a:xfrm>
            <a:off x="5196490" y="4143262"/>
            <a:ext cx="2451134" cy="400833"/>
          </a:xfrm>
          <a:prstGeom prst="roundRect">
            <a:avLst>
              <a:gd name="adj" fmla="val 15557"/>
            </a:avLst>
          </a:prstGeom>
          <a:solidFill>
            <a:srgbClr val="8ED3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Azure, GCP, AWS, VMware, etc.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8C082E5-185A-EFB4-8517-AA89FACB53B5}"/>
              </a:ext>
            </a:extLst>
          </p:cNvPr>
          <p:cNvSpPr/>
          <p:nvPr/>
        </p:nvSpPr>
        <p:spPr>
          <a:xfrm>
            <a:off x="5196490" y="5015530"/>
            <a:ext cx="2451134" cy="400833"/>
          </a:xfrm>
          <a:prstGeom prst="roundRect">
            <a:avLst>
              <a:gd name="adj" fmla="val 15557"/>
            </a:avLst>
          </a:prstGeom>
          <a:solidFill>
            <a:srgbClr val="8ED3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Remote-exec, Local exec, etc.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6F0CA0-57F2-2102-D05C-7A45EC24A7DC}"/>
              </a:ext>
            </a:extLst>
          </p:cNvPr>
          <p:cNvGrpSpPr/>
          <p:nvPr/>
        </p:nvGrpSpPr>
        <p:grpSpPr>
          <a:xfrm>
            <a:off x="5957461" y="1643367"/>
            <a:ext cx="929192" cy="929190"/>
            <a:chOff x="772921" y="880290"/>
            <a:chExt cx="1052427" cy="105242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E9C290D-E012-6317-E5DC-3B68B9843068}"/>
                </a:ext>
              </a:extLst>
            </p:cNvPr>
            <p:cNvSpPr/>
            <p:nvPr/>
          </p:nvSpPr>
          <p:spPr>
            <a:xfrm>
              <a:off x="772921" y="880290"/>
              <a:ext cx="1052427" cy="105242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CFE6A847-F01C-527C-936C-0C6040AEB9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534" y="1009781"/>
              <a:ext cx="867874" cy="867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4" descr="Microsoft Azure Logo and symbol, meaning, history, PNG, brand">
            <a:extLst>
              <a:ext uri="{FF2B5EF4-FFF2-40B4-BE49-F238E27FC236}">
                <a16:creationId xmlns:a16="http://schemas.microsoft.com/office/drawing/2014/main" id="{3EA07D9B-48D2-069D-07F2-3B78B53C5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275" y="2763654"/>
            <a:ext cx="678890" cy="38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oogle Cloud&quot; Icon - Download for free – Iconduck">
            <a:extLst>
              <a:ext uri="{FF2B5EF4-FFF2-40B4-BE49-F238E27FC236}">
                <a16:creationId xmlns:a16="http://schemas.microsoft.com/office/drawing/2014/main" id="{63A07DF8-0BCF-6E60-5CA3-0027237C0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437" y="2763654"/>
            <a:ext cx="518780" cy="41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30 Aws Icons - Free in SVG, PNG, ICO - IconScout">
            <a:extLst>
              <a:ext uri="{FF2B5EF4-FFF2-40B4-BE49-F238E27FC236}">
                <a16:creationId xmlns:a16="http://schemas.microsoft.com/office/drawing/2014/main" id="{26A7C4F0-77AC-CD9B-6AF6-B3E3740FF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471" y="2932174"/>
            <a:ext cx="545230" cy="54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Openshift, logo Icon in Vector Logo">
            <a:extLst>
              <a:ext uri="{FF2B5EF4-FFF2-40B4-BE49-F238E27FC236}">
                <a16:creationId xmlns:a16="http://schemas.microsoft.com/office/drawing/2014/main" id="{1D95BB0E-442E-F0BD-1028-9F3CBDCAB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590" y="3516882"/>
            <a:ext cx="1229150" cy="6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VMware Logo PNG Transparent &amp; SVG Vector - Freebie Supply">
            <a:extLst>
              <a:ext uri="{FF2B5EF4-FFF2-40B4-BE49-F238E27FC236}">
                <a16:creationId xmlns:a16="http://schemas.microsoft.com/office/drawing/2014/main" id="{86E98A5E-0B41-2106-BE85-4F334588F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740" y="3467538"/>
            <a:ext cx="993836" cy="74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7C01F-6D31-B037-236A-3D1BC38EE3CF}"/>
              </a:ext>
            </a:extLst>
          </p:cNvPr>
          <p:cNvSpPr/>
          <p:nvPr/>
        </p:nvSpPr>
        <p:spPr>
          <a:xfrm>
            <a:off x="9040603" y="2445316"/>
            <a:ext cx="2800362" cy="1847887"/>
          </a:xfrm>
          <a:prstGeom prst="roundRect">
            <a:avLst>
              <a:gd name="adj" fmla="val 738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D34B2-18D8-66DB-3047-098BE51BDE76}"/>
              </a:ext>
            </a:extLst>
          </p:cNvPr>
          <p:cNvSpPr txBox="1"/>
          <p:nvPr/>
        </p:nvSpPr>
        <p:spPr>
          <a:xfrm>
            <a:off x="5601468" y="2783418"/>
            <a:ext cx="16411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 b="1" i="0" u="none" strike="noStrike">
                <a:solidFill>
                  <a:srgbClr val="2B4A8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1400" dirty="0">
                <a:solidFill>
                  <a:srgbClr val="1B4F6E"/>
                </a:solidFill>
              </a:rPr>
              <a:t>Terraform Core</a:t>
            </a:r>
            <a:endParaRPr lang="en-US" sz="1400" dirty="0">
              <a:solidFill>
                <a:srgbClr val="1B4F6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AB81B7-44BF-91B8-BCA6-EEC2C8B0ED72}"/>
              </a:ext>
            </a:extLst>
          </p:cNvPr>
          <p:cNvSpPr txBox="1"/>
          <p:nvPr/>
        </p:nvSpPr>
        <p:spPr>
          <a:xfrm>
            <a:off x="5601468" y="3880457"/>
            <a:ext cx="16411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 b="1" i="0" u="none" strike="noStrike">
                <a:solidFill>
                  <a:srgbClr val="2B4A8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1200" dirty="0">
                <a:solidFill>
                  <a:srgbClr val="1B4F6E"/>
                </a:solidFill>
              </a:rPr>
              <a:t>Providers</a:t>
            </a:r>
            <a:endParaRPr lang="en-US" sz="1200" dirty="0">
              <a:solidFill>
                <a:srgbClr val="1B4F6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9567AE-0CD0-86E0-9F90-E6A57E93CB9A}"/>
              </a:ext>
            </a:extLst>
          </p:cNvPr>
          <p:cNvSpPr txBox="1"/>
          <p:nvPr/>
        </p:nvSpPr>
        <p:spPr>
          <a:xfrm>
            <a:off x="5601468" y="4758064"/>
            <a:ext cx="16411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 b="1" i="0" u="none" strike="noStrike">
                <a:solidFill>
                  <a:srgbClr val="2B4A8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1200" dirty="0">
                <a:solidFill>
                  <a:srgbClr val="1B4F6E"/>
                </a:solidFill>
              </a:rPr>
              <a:t>Provisioners</a:t>
            </a:r>
            <a:endParaRPr lang="en-US" sz="1200" dirty="0">
              <a:solidFill>
                <a:srgbClr val="1B4F6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C2864F-728E-BC4C-94F6-D3457A4EBC4A}"/>
              </a:ext>
            </a:extLst>
          </p:cNvPr>
          <p:cNvSpPr txBox="1"/>
          <p:nvPr/>
        </p:nvSpPr>
        <p:spPr>
          <a:xfrm>
            <a:off x="5601468" y="5681183"/>
            <a:ext cx="16411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 b="1" i="0" u="none" strike="noStrike">
                <a:solidFill>
                  <a:srgbClr val="2B4A8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1400" dirty="0">
                <a:solidFill>
                  <a:srgbClr val="1B4F6E"/>
                </a:solidFill>
              </a:rPr>
              <a:t>Plugins</a:t>
            </a:r>
            <a:endParaRPr lang="en-US" sz="1400" dirty="0">
              <a:solidFill>
                <a:srgbClr val="1B4F6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3661F3-314F-2F4E-58E2-42B1C3B9FD4C}"/>
              </a:ext>
            </a:extLst>
          </p:cNvPr>
          <p:cNvSpPr txBox="1"/>
          <p:nvPr/>
        </p:nvSpPr>
        <p:spPr>
          <a:xfrm>
            <a:off x="499858" y="3739205"/>
            <a:ext cx="103337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 b="1" i="0" u="none" strike="noStrike">
                <a:solidFill>
                  <a:srgbClr val="2B4A8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1200" dirty="0">
                <a:solidFill>
                  <a:srgbClr val="1B4F6E"/>
                </a:solidFill>
              </a:rPr>
              <a:t>DevOps/Infra Engineer</a:t>
            </a:r>
            <a:endParaRPr lang="en-US" sz="1200" dirty="0">
              <a:solidFill>
                <a:srgbClr val="1B4F6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F53D7B-6BF7-54CD-BC7E-93C682586041}"/>
              </a:ext>
            </a:extLst>
          </p:cNvPr>
          <p:cNvSpPr txBox="1"/>
          <p:nvPr/>
        </p:nvSpPr>
        <p:spPr>
          <a:xfrm>
            <a:off x="2627977" y="3739205"/>
            <a:ext cx="10333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 b="1" i="0" u="none" strike="noStrike">
                <a:solidFill>
                  <a:srgbClr val="2B4A8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1200" dirty="0">
                <a:solidFill>
                  <a:srgbClr val="1B4F6E"/>
                </a:solidFill>
              </a:rPr>
              <a:t>Terraform manifest files (.</a:t>
            </a:r>
            <a:r>
              <a:rPr lang="en-IN" sz="1200" dirty="0" err="1">
                <a:solidFill>
                  <a:srgbClr val="1B4F6E"/>
                </a:solidFill>
              </a:rPr>
              <a:t>tf</a:t>
            </a:r>
            <a:r>
              <a:rPr lang="en-IN" sz="1200" dirty="0">
                <a:solidFill>
                  <a:srgbClr val="1B4F6E"/>
                </a:solidFill>
              </a:rPr>
              <a:t>)</a:t>
            </a:r>
            <a:endParaRPr lang="en-US" sz="1200" dirty="0">
              <a:solidFill>
                <a:srgbClr val="1B4F6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6C304-CDF3-324F-30C3-74B72F781E86}"/>
              </a:ext>
            </a:extLst>
          </p:cNvPr>
          <p:cNvSpPr txBox="1"/>
          <p:nvPr/>
        </p:nvSpPr>
        <p:spPr>
          <a:xfrm>
            <a:off x="1386428" y="2888361"/>
            <a:ext cx="11344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 b="1" i="0" u="none" strike="noStrike">
                <a:solidFill>
                  <a:srgbClr val="2B4A8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1200" b="0" dirty="0">
                <a:solidFill>
                  <a:schemeClr val="tx1"/>
                </a:solidFill>
              </a:rPr>
              <a:t>Terraform Plan</a:t>
            </a:r>
            <a:br>
              <a:rPr lang="en-IN" sz="1200" b="0" dirty="0">
                <a:solidFill>
                  <a:schemeClr val="tx1"/>
                </a:solidFill>
              </a:rPr>
            </a:br>
            <a:r>
              <a:rPr lang="en-IN" sz="1200" b="0" dirty="0">
                <a:solidFill>
                  <a:schemeClr val="tx1"/>
                </a:solidFill>
              </a:rPr>
              <a:t>Terraform Apply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BD639-8F48-EA67-291D-EEF2983D08C2}"/>
              </a:ext>
            </a:extLst>
          </p:cNvPr>
          <p:cNvSpPr txBox="1"/>
          <p:nvPr/>
        </p:nvSpPr>
        <p:spPr>
          <a:xfrm>
            <a:off x="7095559" y="2986227"/>
            <a:ext cx="8069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 b="1" i="0" u="none" strike="noStrike">
                <a:solidFill>
                  <a:srgbClr val="2B4A8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1200" dirty="0">
                <a:solidFill>
                  <a:srgbClr val="1B4F6E"/>
                </a:solidFill>
              </a:rPr>
              <a:t>State File (.tfstate)</a:t>
            </a:r>
            <a:endParaRPr lang="en-US" sz="1200" dirty="0">
              <a:solidFill>
                <a:srgbClr val="1B4F6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67F73-E195-5C7C-9EA5-DA354F0FC568}"/>
              </a:ext>
            </a:extLst>
          </p:cNvPr>
          <p:cNvSpPr txBox="1"/>
          <p:nvPr/>
        </p:nvSpPr>
        <p:spPr>
          <a:xfrm>
            <a:off x="9040602" y="4379347"/>
            <a:ext cx="28003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 b="1" i="0" u="none" strike="noStrike">
                <a:solidFill>
                  <a:srgbClr val="2B4A8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1400" dirty="0">
                <a:solidFill>
                  <a:srgbClr val="1B4F6E"/>
                </a:solidFill>
              </a:rPr>
              <a:t>Cloud Service Providers</a:t>
            </a:r>
            <a:endParaRPr lang="en-US" sz="1400" dirty="0">
              <a:solidFill>
                <a:srgbClr val="1B4F6E"/>
              </a:solidFill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3F7B680-8859-EE40-91C5-6036423A70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01767" y="2994027"/>
            <a:ext cx="685800" cy="6858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3CDF9CD-F067-30D2-E861-B37E2C937B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21052" y="2523943"/>
            <a:ext cx="405183" cy="405183"/>
          </a:xfrm>
          <a:prstGeom prst="rect">
            <a:avLst/>
          </a:prstGeom>
        </p:spPr>
      </p:pic>
      <p:pic>
        <p:nvPicPr>
          <p:cNvPr id="24" name="Graphic 23" descr="Tick with solid fill">
            <a:extLst>
              <a:ext uri="{FF2B5EF4-FFF2-40B4-BE49-F238E27FC236}">
                <a16:creationId xmlns:a16="http://schemas.microsoft.com/office/drawing/2014/main" id="{5F071AA7-8CF4-E765-8D0D-077AA91471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23777" y="2406848"/>
            <a:ext cx="484367" cy="48436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49DA24-9B32-32D8-D31D-219BB5BE4488}"/>
              </a:ext>
            </a:extLst>
          </p:cNvPr>
          <p:cNvSpPr txBox="1"/>
          <p:nvPr/>
        </p:nvSpPr>
        <p:spPr>
          <a:xfrm>
            <a:off x="9478803" y="3245203"/>
            <a:ext cx="4748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 b="1" i="0" u="none" strike="noStrike">
                <a:solidFill>
                  <a:srgbClr val="2B4A8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1200" b="0" dirty="0">
                <a:solidFill>
                  <a:schemeClr val="tx1"/>
                </a:solidFill>
              </a:rPr>
              <a:t>Azure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0DE3D5-59B7-1E9A-7B5B-D4F5BCCD6C2B}"/>
              </a:ext>
            </a:extLst>
          </p:cNvPr>
          <p:cNvSpPr txBox="1"/>
          <p:nvPr/>
        </p:nvSpPr>
        <p:spPr>
          <a:xfrm>
            <a:off x="10151437" y="3245203"/>
            <a:ext cx="4748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 b="1" i="0" u="none" strike="noStrike">
                <a:solidFill>
                  <a:srgbClr val="2B4A8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1200" b="0" dirty="0">
                <a:solidFill>
                  <a:schemeClr val="tx1"/>
                </a:solidFill>
              </a:rPr>
              <a:t>GCP</a:t>
            </a:r>
            <a:endParaRPr lang="en-US" sz="1200" b="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76702-84AB-3D0F-D998-F3ADDD37D978}"/>
              </a:ext>
            </a:extLst>
          </p:cNvPr>
          <p:cNvCxnSpPr>
            <a:cxnSpLocks/>
          </p:cNvCxnSpPr>
          <p:nvPr/>
        </p:nvCxnSpPr>
        <p:spPr>
          <a:xfrm>
            <a:off x="1245450" y="3429000"/>
            <a:ext cx="1433674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6" name="Picture 10" descr="Developer - Free user icons">
            <a:extLst>
              <a:ext uri="{FF2B5EF4-FFF2-40B4-BE49-F238E27FC236}">
                <a16:creationId xmlns:a16="http://schemas.microsoft.com/office/drawing/2014/main" id="{38EF8989-B29F-C44E-9F89-3C3E2D3B7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8ED3B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08" y="3112172"/>
            <a:ext cx="659477" cy="65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987634-B9FF-89D0-60AF-FF7103F40C3C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565470" y="2107962"/>
            <a:ext cx="2391991" cy="1358668"/>
          </a:xfrm>
          <a:prstGeom prst="bentConnector3">
            <a:avLst>
              <a:gd name="adj1" fmla="val 36451"/>
            </a:avLst>
          </a:prstGeom>
          <a:ln w="95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EC85AB-E521-6A86-033D-3949946421C9}"/>
              </a:ext>
            </a:extLst>
          </p:cNvPr>
          <p:cNvCxnSpPr>
            <a:cxnSpLocks/>
          </p:cNvCxnSpPr>
          <p:nvPr/>
        </p:nvCxnSpPr>
        <p:spPr>
          <a:xfrm>
            <a:off x="6422057" y="2994027"/>
            <a:ext cx="0" cy="68580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9">
            <a:extLst>
              <a:ext uri="{FF2B5EF4-FFF2-40B4-BE49-F238E27FC236}">
                <a16:creationId xmlns:a16="http://schemas.microsoft.com/office/drawing/2014/main" id="{AAA5C8D1-B30B-FB31-0709-E3DE28C163AE}"/>
              </a:ext>
            </a:extLst>
          </p:cNvPr>
          <p:cNvCxnSpPr>
            <a:cxnSpLocks/>
            <a:stCxn id="8" idx="6"/>
            <a:endCxn id="22" idx="0"/>
          </p:cNvCxnSpPr>
          <p:nvPr/>
        </p:nvCxnSpPr>
        <p:spPr>
          <a:xfrm>
            <a:off x="6886653" y="2107962"/>
            <a:ext cx="636991" cy="415981"/>
          </a:xfrm>
          <a:prstGeom prst="bentConnector2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372542-E032-FBF2-7F72-2428B7A2EEB9}"/>
              </a:ext>
            </a:extLst>
          </p:cNvPr>
          <p:cNvCxnSpPr>
            <a:cxnSpLocks/>
          </p:cNvCxnSpPr>
          <p:nvPr/>
        </p:nvCxnSpPr>
        <p:spPr>
          <a:xfrm>
            <a:off x="8088019" y="3428999"/>
            <a:ext cx="952583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D5563-21B7-95CB-1B7D-E2D18413D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Terraform Implementation - workflow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B46DAAF-E56E-FCBE-D7B0-A5F3325B8453}"/>
              </a:ext>
            </a:extLst>
          </p:cNvPr>
          <p:cNvSpPr/>
          <p:nvPr/>
        </p:nvSpPr>
        <p:spPr>
          <a:xfrm>
            <a:off x="499858" y="1360651"/>
            <a:ext cx="836573" cy="675914"/>
          </a:xfrm>
          <a:prstGeom prst="roundRect">
            <a:avLst>
              <a:gd name="adj" fmla="val 8305"/>
            </a:avLst>
          </a:prstGeom>
          <a:solidFill>
            <a:srgbClr val="8ED3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D1CF283-71C5-4566-7C10-21F15FDCFDFE}"/>
              </a:ext>
            </a:extLst>
          </p:cNvPr>
          <p:cNvSpPr/>
          <p:nvPr/>
        </p:nvSpPr>
        <p:spPr>
          <a:xfrm>
            <a:off x="1531953" y="1360651"/>
            <a:ext cx="836573" cy="675914"/>
          </a:xfrm>
          <a:prstGeom prst="roundRect">
            <a:avLst>
              <a:gd name="adj" fmla="val 8305"/>
            </a:avLst>
          </a:prstGeom>
          <a:solidFill>
            <a:srgbClr val="8ED3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IN" sz="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Installing Required Software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90BF06-42CD-2612-B873-DBD5E0745C72}"/>
              </a:ext>
            </a:extLst>
          </p:cNvPr>
          <p:cNvSpPr/>
          <p:nvPr/>
        </p:nvSpPr>
        <p:spPr>
          <a:xfrm>
            <a:off x="4809307" y="1360651"/>
            <a:ext cx="836573" cy="675914"/>
          </a:xfrm>
          <a:prstGeom prst="roundRect">
            <a:avLst>
              <a:gd name="adj" fmla="val 8305"/>
            </a:avLst>
          </a:prstGeom>
          <a:solidFill>
            <a:srgbClr val="8ED3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IN" sz="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 Docker images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945B88-650C-3233-DD7F-0D47DEAC7885}"/>
              </a:ext>
            </a:extLst>
          </p:cNvPr>
          <p:cNvSpPr/>
          <p:nvPr/>
        </p:nvSpPr>
        <p:spPr>
          <a:xfrm>
            <a:off x="10880827" y="1360651"/>
            <a:ext cx="836573" cy="675914"/>
          </a:xfrm>
          <a:prstGeom prst="roundRect">
            <a:avLst>
              <a:gd name="adj" fmla="val 8305"/>
            </a:avLst>
          </a:prstGeom>
          <a:solidFill>
            <a:srgbClr val="8ED3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IN" sz="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Apply the changes to existing Environment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0ABA91-17D5-FDD9-DF6F-3817C995D9FB}"/>
              </a:ext>
            </a:extLst>
          </p:cNvPr>
          <p:cNvSpPr/>
          <p:nvPr/>
        </p:nvSpPr>
        <p:spPr>
          <a:xfrm>
            <a:off x="2620114" y="2480017"/>
            <a:ext cx="836573" cy="675914"/>
          </a:xfrm>
          <a:prstGeom prst="roundRect">
            <a:avLst>
              <a:gd name="adj" fmla="val 8305"/>
            </a:avLst>
          </a:prstGeom>
          <a:solidFill>
            <a:srgbClr val="8ED3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IN" sz="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Pulling Required images for tfsec, tflint and costing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36F0CC-697C-89FF-2EBF-6CB9D4C831FB}"/>
              </a:ext>
            </a:extLst>
          </p:cNvPr>
          <p:cNvSpPr/>
          <p:nvPr/>
        </p:nvSpPr>
        <p:spPr>
          <a:xfrm>
            <a:off x="3652209" y="2480017"/>
            <a:ext cx="836573" cy="675914"/>
          </a:xfrm>
          <a:prstGeom prst="roundRect">
            <a:avLst>
              <a:gd name="adj" fmla="val 8305"/>
            </a:avLst>
          </a:prstGeom>
          <a:solidFill>
            <a:srgbClr val="8ED3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IN" sz="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Executing Terraform Init, Plan, Validate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6124167-21A6-9E6A-E78C-53738DAC05AD}"/>
              </a:ext>
            </a:extLst>
          </p:cNvPr>
          <p:cNvSpPr/>
          <p:nvPr/>
        </p:nvSpPr>
        <p:spPr>
          <a:xfrm>
            <a:off x="5888415" y="2480017"/>
            <a:ext cx="836573" cy="675914"/>
          </a:xfrm>
          <a:prstGeom prst="roundRect">
            <a:avLst>
              <a:gd name="adj" fmla="val 8305"/>
            </a:avLst>
          </a:prstGeom>
          <a:solidFill>
            <a:srgbClr val="8ED3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IN" sz="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Generating Logs for Cost Estimation and Tfsec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DEFB5A6-EBB8-6355-C697-DB21287CAE57}"/>
              </a:ext>
            </a:extLst>
          </p:cNvPr>
          <p:cNvSpPr/>
          <p:nvPr/>
        </p:nvSpPr>
        <p:spPr>
          <a:xfrm>
            <a:off x="6920510" y="2480017"/>
            <a:ext cx="836573" cy="675914"/>
          </a:xfrm>
          <a:prstGeom prst="roundRect">
            <a:avLst>
              <a:gd name="adj" fmla="val 8305"/>
            </a:avLst>
          </a:prstGeom>
          <a:solidFill>
            <a:srgbClr val="8ED3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IN" sz="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Upload tfsec and cost files into Object Storage 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196A321-C7E4-BAEA-763D-D37F41609895}"/>
              </a:ext>
            </a:extLst>
          </p:cNvPr>
          <p:cNvSpPr/>
          <p:nvPr/>
        </p:nvSpPr>
        <p:spPr>
          <a:xfrm>
            <a:off x="9500748" y="2480017"/>
            <a:ext cx="836573" cy="675914"/>
          </a:xfrm>
          <a:prstGeom prst="roundRect">
            <a:avLst>
              <a:gd name="adj" fmla="val 8305"/>
            </a:avLst>
          </a:prstGeom>
          <a:solidFill>
            <a:srgbClr val="8ED3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IN" sz="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Publish Release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0FA8092-EF91-E953-3827-C9A16C5F2DEC}"/>
              </a:ext>
            </a:extLst>
          </p:cNvPr>
          <p:cNvSpPr/>
          <p:nvPr/>
        </p:nvSpPr>
        <p:spPr>
          <a:xfrm>
            <a:off x="9500748" y="4411572"/>
            <a:ext cx="836573" cy="675914"/>
          </a:xfrm>
          <a:prstGeom prst="roundRect">
            <a:avLst>
              <a:gd name="adj" fmla="val 8305"/>
            </a:avLst>
          </a:prstGeom>
          <a:solidFill>
            <a:srgbClr val="8ED3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IN" sz="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Publish Report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BAB251-95B2-CE84-3FFC-DECEFAE65DFE}"/>
              </a:ext>
            </a:extLst>
          </p:cNvPr>
          <p:cNvSpPr/>
          <p:nvPr/>
        </p:nvSpPr>
        <p:spPr>
          <a:xfrm>
            <a:off x="499858" y="2103118"/>
            <a:ext cx="836573" cy="2715597"/>
          </a:xfrm>
          <a:prstGeom prst="roundRect">
            <a:avLst>
              <a:gd name="adj" fmla="val 830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180000" rtlCol="0" anchor="b"/>
          <a:lstStyle/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66400F9-2075-1D93-2421-5FEC04CEFE4C}"/>
              </a:ext>
            </a:extLst>
          </p:cNvPr>
          <p:cNvSpPr/>
          <p:nvPr/>
        </p:nvSpPr>
        <p:spPr>
          <a:xfrm>
            <a:off x="1531953" y="2103118"/>
            <a:ext cx="836573" cy="2715597"/>
          </a:xfrm>
          <a:prstGeom prst="roundRect">
            <a:avLst>
              <a:gd name="adj" fmla="val 830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180000" rtlCol="0" anchor="b"/>
          <a:lstStyle/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EB35637-C9DB-C5C6-14B1-45F3BF77254C}"/>
              </a:ext>
            </a:extLst>
          </p:cNvPr>
          <p:cNvSpPr/>
          <p:nvPr/>
        </p:nvSpPr>
        <p:spPr>
          <a:xfrm>
            <a:off x="4809307" y="2103118"/>
            <a:ext cx="836573" cy="2715597"/>
          </a:xfrm>
          <a:prstGeom prst="roundRect">
            <a:avLst>
              <a:gd name="adj" fmla="val 830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180000" rtlCol="0" anchor="b"/>
          <a:lstStyle/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9541B3A-76B7-10F1-2751-9CCEBF57ED54}"/>
              </a:ext>
            </a:extLst>
          </p:cNvPr>
          <p:cNvSpPr/>
          <p:nvPr/>
        </p:nvSpPr>
        <p:spPr>
          <a:xfrm>
            <a:off x="10880827" y="2103118"/>
            <a:ext cx="836573" cy="2715597"/>
          </a:xfrm>
          <a:prstGeom prst="roundRect">
            <a:avLst>
              <a:gd name="adj" fmla="val 830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180000" rtlCol="0" anchor="b"/>
          <a:lstStyle/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6285168C-21CC-A662-F637-B7285E4DCC6E}"/>
              </a:ext>
            </a:extLst>
          </p:cNvPr>
          <p:cNvSpPr/>
          <p:nvPr/>
        </p:nvSpPr>
        <p:spPr>
          <a:xfrm>
            <a:off x="8086661" y="3026069"/>
            <a:ext cx="1200011" cy="880837"/>
          </a:xfrm>
          <a:prstGeom prst="diamond">
            <a:avLst/>
          </a:prstGeom>
          <a:solidFill>
            <a:srgbClr val="589F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IN" sz="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Branch = main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FDA1232-BBBD-44CE-EA68-93BD75394770}"/>
              </a:ext>
            </a:extLst>
          </p:cNvPr>
          <p:cNvSpPr/>
          <p:nvPr/>
        </p:nvSpPr>
        <p:spPr>
          <a:xfrm>
            <a:off x="499858" y="5218399"/>
            <a:ext cx="1032095" cy="657524"/>
          </a:xfrm>
          <a:prstGeom prst="rightArrow">
            <a:avLst/>
          </a:prstGeom>
          <a:solidFill>
            <a:srgbClr val="589F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IN" sz="800" b="1">
                <a:solidFill>
                  <a:srgbClr val="1B4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endParaRPr lang="en-US" sz="800" b="1" dirty="0">
              <a:solidFill>
                <a:srgbClr val="1B4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F103C795-A53C-0CD5-E194-875E5C34A054}"/>
              </a:ext>
            </a:extLst>
          </p:cNvPr>
          <p:cNvSpPr/>
          <p:nvPr/>
        </p:nvSpPr>
        <p:spPr>
          <a:xfrm>
            <a:off x="1648398" y="5218399"/>
            <a:ext cx="8537817" cy="657524"/>
          </a:xfrm>
          <a:prstGeom prst="rightArrow">
            <a:avLst/>
          </a:prstGeom>
          <a:solidFill>
            <a:srgbClr val="589F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IN" sz="800" b="1">
                <a:solidFill>
                  <a:srgbClr val="1B4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Integration</a:t>
            </a:r>
            <a:endParaRPr lang="en-US" sz="800" b="1" dirty="0">
              <a:solidFill>
                <a:srgbClr val="1B4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D1CEC0DC-1552-ACB2-C4FD-B0291A40837C}"/>
              </a:ext>
            </a:extLst>
          </p:cNvPr>
          <p:cNvSpPr/>
          <p:nvPr/>
        </p:nvSpPr>
        <p:spPr>
          <a:xfrm>
            <a:off x="10302660" y="5218399"/>
            <a:ext cx="1389482" cy="657524"/>
          </a:xfrm>
          <a:prstGeom prst="rightArrow">
            <a:avLst/>
          </a:prstGeom>
          <a:solidFill>
            <a:srgbClr val="589F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IN" sz="800" b="1">
                <a:solidFill>
                  <a:srgbClr val="1B4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Deployment</a:t>
            </a:r>
            <a:endParaRPr lang="en-US" sz="800" b="1" dirty="0">
              <a:solidFill>
                <a:srgbClr val="1B4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A48FDA-26D6-B662-4CE0-74AEB0875843}"/>
              </a:ext>
            </a:extLst>
          </p:cNvPr>
          <p:cNvSpPr txBox="1"/>
          <p:nvPr/>
        </p:nvSpPr>
        <p:spPr>
          <a:xfrm>
            <a:off x="537884" y="2749557"/>
            <a:ext cx="7605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800" b="0" i="0" u="none" strike="noStrike" dirty="0">
                <a:effectLst/>
              </a:rPr>
              <a:t>Code</a:t>
            </a:r>
            <a:br>
              <a:rPr lang="en-IN" sz="800" b="0" i="0" u="none" strike="noStrike" dirty="0">
                <a:effectLst/>
              </a:rPr>
            </a:br>
            <a:r>
              <a:rPr lang="en-IN" sz="800" b="0" i="0" u="none" strike="noStrike" dirty="0">
                <a:effectLst/>
              </a:rPr>
              <a:t>Commit</a:t>
            </a:r>
            <a:endParaRPr 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30346E-660D-B612-ED69-D7F30200D243}"/>
              </a:ext>
            </a:extLst>
          </p:cNvPr>
          <p:cNvSpPr txBox="1"/>
          <p:nvPr/>
        </p:nvSpPr>
        <p:spPr>
          <a:xfrm>
            <a:off x="537884" y="3570953"/>
            <a:ext cx="76052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800" b="0" i="0" u="none" strike="noStrike" dirty="0">
                <a:effectLst/>
              </a:rPr>
              <a:t>Trigger</a:t>
            </a:r>
            <a:endParaRPr 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999153-B7BE-91DF-0ACC-131FE854E37A}"/>
              </a:ext>
            </a:extLst>
          </p:cNvPr>
          <p:cNvSpPr txBox="1"/>
          <p:nvPr/>
        </p:nvSpPr>
        <p:spPr>
          <a:xfrm>
            <a:off x="537884" y="4422960"/>
            <a:ext cx="76052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800" b="0" i="0" u="none" strike="noStrike" dirty="0">
                <a:effectLst/>
              </a:rPr>
              <a:t>Parameter</a:t>
            </a:r>
            <a:endParaRPr 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A88F02-DF22-DEA3-246F-691E5B36DB59}"/>
              </a:ext>
            </a:extLst>
          </p:cNvPr>
          <p:cNvSpPr txBox="1"/>
          <p:nvPr/>
        </p:nvSpPr>
        <p:spPr>
          <a:xfrm>
            <a:off x="1569979" y="2749557"/>
            <a:ext cx="76052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800" b="0" i="0" u="none" strike="noStrike" dirty="0">
                <a:effectLst/>
              </a:rPr>
              <a:t>Terraform</a:t>
            </a:r>
            <a:endParaRPr 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44FD0-21A8-361F-41B5-78F8052DB4AB}"/>
              </a:ext>
            </a:extLst>
          </p:cNvPr>
          <p:cNvSpPr txBox="1"/>
          <p:nvPr/>
        </p:nvSpPr>
        <p:spPr>
          <a:xfrm>
            <a:off x="1569979" y="3570953"/>
            <a:ext cx="7605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800" b="0" i="0" u="none" strike="noStrike" dirty="0">
                <a:effectLst/>
              </a:rPr>
              <a:t>Azure</a:t>
            </a:r>
            <a:br>
              <a:rPr lang="en-IN" sz="800" b="0" i="0" u="none" strike="noStrike" dirty="0">
                <a:effectLst/>
              </a:rPr>
            </a:br>
            <a:r>
              <a:rPr lang="en-IN" sz="800" b="0" i="0" u="none" strike="noStrike" dirty="0">
                <a:effectLst/>
              </a:rPr>
              <a:t>CLI</a:t>
            </a:r>
            <a:endParaRPr 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383E16-B858-8EC3-50F2-B4D8E87A8B22}"/>
              </a:ext>
            </a:extLst>
          </p:cNvPr>
          <p:cNvSpPr txBox="1"/>
          <p:nvPr/>
        </p:nvSpPr>
        <p:spPr>
          <a:xfrm>
            <a:off x="1569979" y="4422960"/>
            <a:ext cx="76052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800" b="0" i="0" u="none" strike="noStrike" dirty="0">
                <a:effectLst/>
              </a:rPr>
              <a:t>Docker</a:t>
            </a:r>
            <a:endParaRPr 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6C06F3-5166-B048-5EB6-22655821D469}"/>
              </a:ext>
            </a:extLst>
          </p:cNvPr>
          <p:cNvSpPr txBox="1"/>
          <p:nvPr/>
        </p:nvSpPr>
        <p:spPr>
          <a:xfrm>
            <a:off x="4847333" y="2749557"/>
            <a:ext cx="76052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800" b="0" i="0" u="none" strike="noStrike" dirty="0">
                <a:effectLst/>
              </a:rPr>
              <a:t>Tfsec</a:t>
            </a:r>
            <a:endParaRPr 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91B8AE-9BF7-F11E-74C6-8D4E58329EC0}"/>
              </a:ext>
            </a:extLst>
          </p:cNvPr>
          <p:cNvSpPr txBox="1"/>
          <p:nvPr/>
        </p:nvSpPr>
        <p:spPr>
          <a:xfrm>
            <a:off x="4847333" y="3570953"/>
            <a:ext cx="76052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800" b="0" i="0" u="none" strike="noStrike" dirty="0">
                <a:effectLst/>
              </a:rPr>
              <a:t>Linting</a:t>
            </a:r>
            <a:endParaRPr 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779AB4-C40F-84D4-CFA8-18566B5FC4ED}"/>
              </a:ext>
            </a:extLst>
          </p:cNvPr>
          <p:cNvSpPr txBox="1"/>
          <p:nvPr/>
        </p:nvSpPr>
        <p:spPr>
          <a:xfrm>
            <a:off x="4847333" y="4422960"/>
            <a:ext cx="7605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800" dirty="0"/>
              <a:t>Cost</a:t>
            </a:r>
            <a:br>
              <a:rPr lang="en-IN" sz="800" dirty="0"/>
            </a:br>
            <a:r>
              <a:rPr lang="en-IN" sz="800" dirty="0"/>
              <a:t>Estimation</a:t>
            </a:r>
            <a:endParaRPr 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5CDFA8-F098-F7C8-BCF6-C9056E98C339}"/>
              </a:ext>
            </a:extLst>
          </p:cNvPr>
          <p:cNvSpPr txBox="1"/>
          <p:nvPr/>
        </p:nvSpPr>
        <p:spPr>
          <a:xfrm>
            <a:off x="10918853" y="2749557"/>
            <a:ext cx="7605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800" b="0" i="0" u="none" strike="noStrike" dirty="0">
                <a:effectLst/>
              </a:rPr>
              <a:t>Terraform</a:t>
            </a:r>
            <a:br>
              <a:rPr lang="en-IN" sz="800" b="0" i="0" u="none" strike="noStrike" dirty="0">
                <a:effectLst/>
              </a:rPr>
            </a:br>
            <a:r>
              <a:rPr lang="en-IN" sz="800" b="0" i="0" u="none" strike="noStrike" dirty="0">
                <a:effectLst/>
              </a:rPr>
              <a:t>Install</a:t>
            </a:r>
            <a:endParaRPr 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9C40AD-3BAD-CACA-82FF-ECC005D47839}"/>
              </a:ext>
            </a:extLst>
          </p:cNvPr>
          <p:cNvSpPr txBox="1"/>
          <p:nvPr/>
        </p:nvSpPr>
        <p:spPr>
          <a:xfrm>
            <a:off x="10918853" y="3570953"/>
            <a:ext cx="7605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800" b="0" i="0" u="none" strike="noStrike" dirty="0">
                <a:effectLst/>
              </a:rPr>
              <a:t>Terraform</a:t>
            </a:r>
            <a:br>
              <a:rPr lang="en-IN" sz="800" b="0" i="0" u="none" strike="noStrike" dirty="0">
                <a:effectLst/>
              </a:rPr>
            </a:br>
            <a:r>
              <a:rPr lang="en-IN" sz="800" b="0" i="0" u="none" strike="noStrike" dirty="0">
                <a:effectLst/>
              </a:rPr>
              <a:t>INIT</a:t>
            </a:r>
            <a:endParaRPr 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4E7752-9DE8-EE14-B6FE-CC91A25916C1}"/>
              </a:ext>
            </a:extLst>
          </p:cNvPr>
          <p:cNvSpPr txBox="1"/>
          <p:nvPr/>
        </p:nvSpPr>
        <p:spPr>
          <a:xfrm>
            <a:off x="10918853" y="4422960"/>
            <a:ext cx="7605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800" b="0" i="0" u="none" strike="noStrike" dirty="0">
                <a:effectLst/>
              </a:rPr>
              <a:t>Terraform</a:t>
            </a:r>
            <a:br>
              <a:rPr lang="en-IN" sz="800" b="0" i="0" u="none" strike="noStrike" dirty="0">
                <a:effectLst/>
              </a:rPr>
            </a:br>
            <a:r>
              <a:rPr lang="en-IN" sz="800" b="0" i="0" u="none" strike="noStrike" dirty="0">
                <a:effectLst/>
              </a:rPr>
              <a:t>apply</a:t>
            </a:r>
            <a:endParaRPr 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32D98-21C0-01FC-1700-1A26309881A7}"/>
              </a:ext>
            </a:extLst>
          </p:cNvPr>
          <p:cNvSpPr txBox="1"/>
          <p:nvPr/>
        </p:nvSpPr>
        <p:spPr>
          <a:xfrm>
            <a:off x="10617141" y="6216367"/>
            <a:ext cx="7605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800" b="0" i="0" u="none" strike="noStrike" dirty="0">
                <a:effectLst/>
              </a:rPr>
              <a:t>Release Pipeline</a:t>
            </a:r>
            <a:endParaRPr 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5390CB-46E3-EA66-0008-26E4F635ADA2}"/>
              </a:ext>
            </a:extLst>
          </p:cNvPr>
          <p:cNvSpPr txBox="1"/>
          <p:nvPr/>
        </p:nvSpPr>
        <p:spPr>
          <a:xfrm>
            <a:off x="5537046" y="6216367"/>
            <a:ext cx="76052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800" b="0" i="0" u="none" strike="noStrike" dirty="0">
                <a:effectLst/>
              </a:rPr>
              <a:t>Build Pipeline</a:t>
            </a:r>
            <a:endParaRPr lang="en-US" sz="800" dirty="0"/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E699D971-96CC-D25E-FA39-F56B0B073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522" y="3299351"/>
            <a:ext cx="779946" cy="29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2" descr="Docker Container Monitoring | InfluxData">
            <a:extLst>
              <a:ext uri="{FF2B5EF4-FFF2-40B4-BE49-F238E27FC236}">
                <a16:creationId xmlns:a16="http://schemas.microsoft.com/office/drawing/2014/main" id="{29ACAD80-6C18-7284-222C-447D32EA4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674" y="3923308"/>
            <a:ext cx="573131" cy="49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Docker Container Monitoring | InfluxData">
            <a:extLst>
              <a:ext uri="{FF2B5EF4-FFF2-40B4-BE49-F238E27FC236}">
                <a16:creationId xmlns:a16="http://schemas.microsoft.com/office/drawing/2014/main" id="{2977E3E8-6DE0-CEBC-5834-A440B8E38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835" y="3198117"/>
            <a:ext cx="573131" cy="49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D2101FDA-1684-A34C-7BFA-5E2AC7BEC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673" y="2466358"/>
            <a:ext cx="573132" cy="21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18BE7769-618F-A2D2-728F-FADC93055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547" y="2466358"/>
            <a:ext cx="573132" cy="21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06FD903A-BA96-2D06-4C6B-C04F952B1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547" y="3234637"/>
            <a:ext cx="573132" cy="21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0410C965-931E-1808-A990-4B4DFA61A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547" y="4063746"/>
            <a:ext cx="573132" cy="21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7C5DA40-26CC-8653-88B7-D35F5118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66" y="3137101"/>
            <a:ext cx="412356" cy="41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1315341-FA41-C146-6A6D-246FE6737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88" y="3987732"/>
            <a:ext cx="369313" cy="36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49327BEB-E2DE-C5C8-07C5-7564817AF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040" y="3177080"/>
            <a:ext cx="332399" cy="33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96436CCC-6CAB-FBDD-78A1-839B648DD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394" y="2335745"/>
            <a:ext cx="332399" cy="33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>
            <a:extLst>
              <a:ext uri="{FF2B5EF4-FFF2-40B4-BE49-F238E27FC236}">
                <a16:creationId xmlns:a16="http://schemas.microsoft.com/office/drawing/2014/main" id="{7F45FDCD-B868-186E-819E-9072BF135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394" y="3177080"/>
            <a:ext cx="332399" cy="33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>
            <a:extLst>
              <a:ext uri="{FF2B5EF4-FFF2-40B4-BE49-F238E27FC236}">
                <a16:creationId xmlns:a16="http://schemas.microsoft.com/office/drawing/2014/main" id="{62FBE05E-055C-BB23-9EB3-38B560E7D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394" y="4006189"/>
            <a:ext cx="332399" cy="33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6D8DBC9-4C19-2DDB-691D-3E367FABC975}"/>
              </a:ext>
            </a:extLst>
          </p:cNvPr>
          <p:cNvSpPr txBox="1"/>
          <p:nvPr/>
        </p:nvSpPr>
        <p:spPr>
          <a:xfrm>
            <a:off x="9170600" y="3269477"/>
            <a:ext cx="3544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800" b="0" i="0" u="none" strike="noStrike" dirty="0">
                <a:effectLst/>
              </a:rPr>
              <a:t>Yes</a:t>
            </a:r>
            <a:endParaRPr lang="en-US" sz="800" dirty="0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A78DE6B4-0A23-B6D1-C430-1A78A9F994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1966" y="2295766"/>
            <a:ext cx="412356" cy="412356"/>
          </a:xfrm>
          <a:prstGeom prst="rect">
            <a:avLst/>
          </a:prstGeom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D6A99309-457B-BAE3-CD8B-185326AD8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526" y="3249927"/>
            <a:ext cx="394540" cy="39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544D085D-F24B-8B5C-D296-9204A86649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01501" y="3241997"/>
            <a:ext cx="410400" cy="4104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986F573-9FF0-17FA-1BFC-16B0844F295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336431" y="3460917"/>
            <a:ext cx="195522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E2C462-70F6-AD52-DDD8-6745DE35D423}"/>
              </a:ext>
            </a:extLst>
          </p:cNvPr>
          <p:cNvCxnSpPr>
            <a:cxnSpLocks/>
          </p:cNvCxnSpPr>
          <p:nvPr/>
        </p:nvCxnSpPr>
        <p:spPr>
          <a:xfrm>
            <a:off x="2368526" y="3460917"/>
            <a:ext cx="414220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507955A-31BC-6EB0-1588-7B4C437DF616}"/>
              </a:ext>
            </a:extLst>
          </p:cNvPr>
          <p:cNvCxnSpPr>
            <a:cxnSpLocks/>
          </p:cNvCxnSpPr>
          <p:nvPr/>
        </p:nvCxnSpPr>
        <p:spPr>
          <a:xfrm>
            <a:off x="3266302" y="3460917"/>
            <a:ext cx="414220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9" name="Straight Arrow Connector 7168">
            <a:extLst>
              <a:ext uri="{FF2B5EF4-FFF2-40B4-BE49-F238E27FC236}">
                <a16:creationId xmlns:a16="http://schemas.microsoft.com/office/drawing/2014/main" id="{574490EB-2DD3-407C-0214-948B196A84C8}"/>
              </a:ext>
            </a:extLst>
          </p:cNvPr>
          <p:cNvCxnSpPr>
            <a:cxnSpLocks/>
          </p:cNvCxnSpPr>
          <p:nvPr/>
        </p:nvCxnSpPr>
        <p:spPr>
          <a:xfrm>
            <a:off x="4498494" y="3460917"/>
            <a:ext cx="303862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Straight Arrow Connector 7172">
            <a:extLst>
              <a:ext uri="{FF2B5EF4-FFF2-40B4-BE49-F238E27FC236}">
                <a16:creationId xmlns:a16="http://schemas.microsoft.com/office/drawing/2014/main" id="{6DCAAE02-CA4B-497A-6C03-292CE030F68F}"/>
              </a:ext>
            </a:extLst>
          </p:cNvPr>
          <p:cNvCxnSpPr>
            <a:cxnSpLocks/>
          </p:cNvCxnSpPr>
          <p:nvPr/>
        </p:nvCxnSpPr>
        <p:spPr>
          <a:xfrm>
            <a:off x="5656829" y="3460917"/>
            <a:ext cx="444671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6" name="Straight Arrow Connector 7175">
            <a:extLst>
              <a:ext uri="{FF2B5EF4-FFF2-40B4-BE49-F238E27FC236}">
                <a16:creationId xmlns:a16="http://schemas.microsoft.com/office/drawing/2014/main" id="{DA1B76AC-7F8E-204A-9EA8-186C71E97042}"/>
              </a:ext>
            </a:extLst>
          </p:cNvPr>
          <p:cNvCxnSpPr>
            <a:cxnSpLocks/>
          </p:cNvCxnSpPr>
          <p:nvPr/>
        </p:nvCxnSpPr>
        <p:spPr>
          <a:xfrm>
            <a:off x="6532988" y="3460917"/>
            <a:ext cx="591857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Straight Arrow Connector 7178">
            <a:extLst>
              <a:ext uri="{FF2B5EF4-FFF2-40B4-BE49-F238E27FC236}">
                <a16:creationId xmlns:a16="http://schemas.microsoft.com/office/drawing/2014/main" id="{FEF83C90-4224-A1B9-4C59-37E01DB5A5E5}"/>
              </a:ext>
            </a:extLst>
          </p:cNvPr>
          <p:cNvCxnSpPr>
            <a:cxnSpLocks/>
          </p:cNvCxnSpPr>
          <p:nvPr/>
        </p:nvCxnSpPr>
        <p:spPr>
          <a:xfrm>
            <a:off x="9326816" y="3460917"/>
            <a:ext cx="444671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8" name="Straight Arrow Connector 7187">
            <a:extLst>
              <a:ext uri="{FF2B5EF4-FFF2-40B4-BE49-F238E27FC236}">
                <a16:creationId xmlns:a16="http://schemas.microsoft.com/office/drawing/2014/main" id="{2BC98ADC-419D-DDE4-E244-3752013D6D9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0172470" y="3460917"/>
            <a:ext cx="708357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3" name="Straight Arrow Connector 7182">
            <a:extLst>
              <a:ext uri="{FF2B5EF4-FFF2-40B4-BE49-F238E27FC236}">
                <a16:creationId xmlns:a16="http://schemas.microsoft.com/office/drawing/2014/main" id="{F30D521A-0640-C225-98BF-6F896EADFE14}"/>
              </a:ext>
            </a:extLst>
          </p:cNvPr>
          <p:cNvCxnSpPr>
            <a:cxnSpLocks/>
            <a:stCxn id="6152" idx="2"/>
          </p:cNvCxnSpPr>
          <p:nvPr/>
        </p:nvCxnSpPr>
        <p:spPr>
          <a:xfrm rot="16200000" flipH="1">
            <a:off x="8329693" y="2653569"/>
            <a:ext cx="464344" cy="2446139"/>
          </a:xfrm>
          <a:prstGeom prst="bentConnector2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6" name="Oval 7195">
            <a:extLst>
              <a:ext uri="{FF2B5EF4-FFF2-40B4-BE49-F238E27FC236}">
                <a16:creationId xmlns:a16="http://schemas.microsoft.com/office/drawing/2014/main" id="{A457137E-7766-09A4-9594-94B28BB59930}"/>
              </a:ext>
            </a:extLst>
          </p:cNvPr>
          <p:cNvSpPr/>
          <p:nvPr/>
        </p:nvSpPr>
        <p:spPr>
          <a:xfrm>
            <a:off x="1233889" y="2069162"/>
            <a:ext cx="200303" cy="2266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97" name="Straight Arrow Connector 7196">
            <a:extLst>
              <a:ext uri="{FF2B5EF4-FFF2-40B4-BE49-F238E27FC236}">
                <a16:creationId xmlns:a16="http://schemas.microsoft.com/office/drawing/2014/main" id="{77DBA485-1C40-9241-8DF2-464FCF94FBB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534747" y="3460917"/>
            <a:ext cx="551914" cy="5571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Storage box Icons &amp; Symbols">
            <a:extLst>
              <a:ext uri="{FF2B5EF4-FFF2-40B4-BE49-F238E27FC236}">
                <a16:creationId xmlns:a16="http://schemas.microsoft.com/office/drawing/2014/main" id="{330162E9-1F75-70EE-AE88-724D8D5FE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254" y="3306316"/>
            <a:ext cx="304752" cy="30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Storage box Icons &amp; Symbols">
            <a:extLst>
              <a:ext uri="{FF2B5EF4-FFF2-40B4-BE49-F238E27FC236}">
                <a16:creationId xmlns:a16="http://schemas.microsoft.com/office/drawing/2014/main" id="{DF6BD081-DE07-89E4-6324-E2EC2F687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254" y="3925833"/>
            <a:ext cx="304752" cy="30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descr="Jenkins Logo PNG vector in SVG, PDF, AI, CDR format">
            <a:extLst>
              <a:ext uri="{FF2B5EF4-FFF2-40B4-BE49-F238E27FC236}">
                <a16:creationId xmlns:a16="http://schemas.microsoft.com/office/drawing/2014/main" id="{B3F39066-A732-4F7F-AE29-0C1B85D9C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023" y="5756532"/>
            <a:ext cx="696282" cy="4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Jenkins Logo PNG vector in SVG, PDF, AI, CDR format">
            <a:extLst>
              <a:ext uri="{FF2B5EF4-FFF2-40B4-BE49-F238E27FC236}">
                <a16:creationId xmlns:a16="http://schemas.microsoft.com/office/drawing/2014/main" id="{4766958F-5AF6-4745-8592-15F15637C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831" y="5743170"/>
            <a:ext cx="696282" cy="4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176E82E9-32F8-42A5-A4C3-BE17A9E60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4" y="5864439"/>
            <a:ext cx="449048" cy="44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Bitbucket, original, wordmark, logo Icon in Devicon">
            <a:extLst>
              <a:ext uri="{FF2B5EF4-FFF2-40B4-BE49-F238E27FC236}">
                <a16:creationId xmlns:a16="http://schemas.microsoft.com/office/drawing/2014/main" id="{DDA7D03A-E1E8-408B-BB5D-D7DCB55B3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42" y="1397499"/>
            <a:ext cx="455642" cy="57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53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16C67-5458-6621-D086-E99DBF1D19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Terraform – SAST Workflow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43EAEF8-714C-2778-04F7-3CD30CBCB331}"/>
              </a:ext>
            </a:extLst>
          </p:cNvPr>
          <p:cNvSpPr/>
          <p:nvPr/>
        </p:nvSpPr>
        <p:spPr>
          <a:xfrm>
            <a:off x="515256" y="1327173"/>
            <a:ext cx="1426913" cy="1426913"/>
          </a:xfrm>
          <a:prstGeom prst="ellipse">
            <a:avLst/>
          </a:prstGeom>
          <a:solidFill>
            <a:srgbClr val="8ED3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Pushed to Branch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0AA1261-2E50-8CD8-FCEA-381921B9BD41}"/>
              </a:ext>
            </a:extLst>
          </p:cNvPr>
          <p:cNvSpPr/>
          <p:nvPr/>
        </p:nvSpPr>
        <p:spPr>
          <a:xfrm>
            <a:off x="2600802" y="1192666"/>
            <a:ext cx="1127704" cy="713456"/>
          </a:xfrm>
          <a:prstGeom prst="roundRect">
            <a:avLst>
              <a:gd name="adj" fmla="val 10583"/>
            </a:avLst>
          </a:prstGeom>
          <a:solidFill>
            <a:srgbClr val="589F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IN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Sonar Analysis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3C956FE-C929-03EC-DE42-3A444AB1A4DF}"/>
              </a:ext>
            </a:extLst>
          </p:cNvPr>
          <p:cNvSpPr/>
          <p:nvPr/>
        </p:nvSpPr>
        <p:spPr>
          <a:xfrm>
            <a:off x="2600802" y="2161495"/>
            <a:ext cx="1127704" cy="713456"/>
          </a:xfrm>
          <a:prstGeom prst="roundRect">
            <a:avLst>
              <a:gd name="adj" fmla="val 10583"/>
            </a:avLst>
          </a:prstGeom>
          <a:solidFill>
            <a:srgbClr val="589F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IN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GitGuardian Scan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44437E8-772F-00F6-1894-A296F04C5566}"/>
              </a:ext>
            </a:extLst>
          </p:cNvPr>
          <p:cNvSpPr/>
          <p:nvPr/>
        </p:nvSpPr>
        <p:spPr>
          <a:xfrm>
            <a:off x="8794773" y="1192666"/>
            <a:ext cx="1859050" cy="713456"/>
          </a:xfrm>
          <a:prstGeom prst="roundRect">
            <a:avLst>
              <a:gd name="adj" fmla="val 10583"/>
            </a:avLst>
          </a:prstGeom>
          <a:solidFill>
            <a:srgbClr val="2B4A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IN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 unit tests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293992-E31B-1F61-E2D3-41D0EED19D06}"/>
              </a:ext>
            </a:extLst>
          </p:cNvPr>
          <p:cNvSpPr/>
          <p:nvPr/>
        </p:nvSpPr>
        <p:spPr>
          <a:xfrm>
            <a:off x="8904060" y="2142179"/>
            <a:ext cx="1640477" cy="536030"/>
          </a:xfrm>
          <a:prstGeom prst="roundRect">
            <a:avLst>
              <a:gd name="adj" fmla="val 10583"/>
            </a:avLst>
          </a:prstGeom>
          <a:solidFill>
            <a:srgbClr val="2B4A87">
              <a:alpha val="313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IN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Terraform Plan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6741F1-A36D-61E1-8454-C13F4F859DA9}"/>
              </a:ext>
            </a:extLst>
          </p:cNvPr>
          <p:cNvSpPr/>
          <p:nvPr/>
        </p:nvSpPr>
        <p:spPr>
          <a:xfrm>
            <a:off x="8904060" y="2916868"/>
            <a:ext cx="1640477" cy="536030"/>
          </a:xfrm>
          <a:prstGeom prst="roundRect">
            <a:avLst>
              <a:gd name="adj" fmla="val 10583"/>
            </a:avLst>
          </a:prstGeom>
          <a:solidFill>
            <a:srgbClr val="2B4A87">
              <a:alpha val="313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IN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Terraform Compliance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019383-59A9-70C5-98B5-85FE758683D9}"/>
              </a:ext>
            </a:extLst>
          </p:cNvPr>
          <p:cNvSpPr/>
          <p:nvPr/>
        </p:nvSpPr>
        <p:spPr>
          <a:xfrm>
            <a:off x="8904060" y="3691557"/>
            <a:ext cx="1640477" cy="536030"/>
          </a:xfrm>
          <a:prstGeom prst="roundRect">
            <a:avLst>
              <a:gd name="adj" fmla="val 10583"/>
            </a:avLst>
          </a:prstGeom>
          <a:solidFill>
            <a:srgbClr val="2B4A87">
              <a:alpha val="313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IN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Terraform Lint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1FC1C99-7EC7-EC26-7034-546009A92B48}"/>
              </a:ext>
            </a:extLst>
          </p:cNvPr>
          <p:cNvSpPr/>
          <p:nvPr/>
        </p:nvSpPr>
        <p:spPr>
          <a:xfrm>
            <a:off x="8794773" y="2023397"/>
            <a:ext cx="1859050" cy="2374432"/>
          </a:xfrm>
          <a:prstGeom prst="roundRect">
            <a:avLst>
              <a:gd name="adj" fmla="val 707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C15B741-FCF4-2125-8828-FC596F56BB75}"/>
              </a:ext>
            </a:extLst>
          </p:cNvPr>
          <p:cNvSpPr/>
          <p:nvPr/>
        </p:nvSpPr>
        <p:spPr>
          <a:xfrm>
            <a:off x="8794773" y="4515105"/>
            <a:ext cx="1859050" cy="713456"/>
          </a:xfrm>
          <a:prstGeom prst="roundRect">
            <a:avLst>
              <a:gd name="adj" fmla="val 10583"/>
            </a:avLst>
          </a:prstGeom>
          <a:solidFill>
            <a:srgbClr val="2B4A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IN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Validate and Lint Terraform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10E246C-530C-8E74-BBB1-8C275ABFC886}"/>
              </a:ext>
            </a:extLst>
          </p:cNvPr>
          <p:cNvSpPr/>
          <p:nvPr/>
        </p:nvSpPr>
        <p:spPr>
          <a:xfrm>
            <a:off x="5953602" y="5513172"/>
            <a:ext cx="1859050" cy="713456"/>
          </a:xfrm>
          <a:prstGeom prst="roundRect">
            <a:avLst>
              <a:gd name="adj" fmla="val 10583"/>
            </a:avLst>
          </a:prstGeom>
          <a:solidFill>
            <a:srgbClr val="4B7A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IN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Wait for 2 approvals on Pull request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468B0-39BF-FEBB-3FBE-F9E3D4F93A7A}"/>
              </a:ext>
            </a:extLst>
          </p:cNvPr>
          <p:cNvSpPr/>
          <p:nvPr/>
        </p:nvSpPr>
        <p:spPr>
          <a:xfrm>
            <a:off x="3036231" y="5513172"/>
            <a:ext cx="1859050" cy="713456"/>
          </a:xfrm>
          <a:prstGeom prst="roundRect">
            <a:avLst>
              <a:gd name="adj" fmla="val 1058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IN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 Pull Request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C9F95C4-6ECD-B87C-2320-8A719D2D473D}"/>
              </a:ext>
            </a:extLst>
          </p:cNvPr>
          <p:cNvSpPr/>
          <p:nvPr/>
        </p:nvSpPr>
        <p:spPr>
          <a:xfrm>
            <a:off x="499857" y="5513172"/>
            <a:ext cx="1495311" cy="71345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IN" sz="1200" b="1" i="0" u="none" strike="noStrike" dirty="0">
                <a:solidFill>
                  <a:srgbClr val="1B4F6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End/CD Process is triggered</a:t>
            </a:r>
            <a:endParaRPr lang="en-US" sz="1200" b="1" dirty="0">
              <a:solidFill>
                <a:srgbClr val="1B4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D0E9A913-25C8-3246-7A91-0283B439145A}"/>
              </a:ext>
            </a:extLst>
          </p:cNvPr>
          <p:cNvSpPr/>
          <p:nvPr/>
        </p:nvSpPr>
        <p:spPr>
          <a:xfrm>
            <a:off x="4629629" y="1327173"/>
            <a:ext cx="1726071" cy="1339827"/>
          </a:xfrm>
          <a:prstGeom prst="diamond">
            <a:avLst/>
          </a:prstGeom>
          <a:solidFill>
            <a:srgbClr val="1B4F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IN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has the change been made?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2EC5B6-3F20-AE86-A870-FB429281E723}"/>
              </a:ext>
            </a:extLst>
          </p:cNvPr>
          <p:cNvSpPr txBox="1"/>
          <p:nvPr/>
        </p:nvSpPr>
        <p:spPr>
          <a:xfrm>
            <a:off x="6782618" y="1348945"/>
            <a:ext cx="17260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IN" sz="1200" dirty="0"/>
              <a:t>/</a:t>
            </a:r>
            <a:r>
              <a:rPr lang="en-IN" sz="1200" b="0" i="0" u="none" strike="noStrike" dirty="0">
                <a:effectLst/>
              </a:rPr>
              <a:t>ambdas or /scripts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C09DE8-8985-C4A4-D1C9-77FEF61CAEB4}"/>
              </a:ext>
            </a:extLst>
          </p:cNvPr>
          <p:cNvSpPr txBox="1"/>
          <p:nvPr/>
        </p:nvSpPr>
        <p:spPr>
          <a:xfrm>
            <a:off x="6782618" y="2169328"/>
            <a:ext cx="17260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IN" sz="1200" b="0" i="0" u="none" strike="noStrike" dirty="0">
                <a:effectLst/>
              </a:rPr>
              <a:t>/terraform/core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0192A-855B-AE79-4B7E-3AB96C3DB737}"/>
              </a:ext>
            </a:extLst>
          </p:cNvPr>
          <p:cNvSpPr txBox="1"/>
          <p:nvPr/>
        </p:nvSpPr>
        <p:spPr>
          <a:xfrm>
            <a:off x="6782618" y="2995193"/>
            <a:ext cx="17260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IN" sz="1200" b="0" i="0" u="none" strike="noStrike" dirty="0">
                <a:effectLst/>
              </a:rPr>
              <a:t>/terraform/etl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7F3CED-BDE9-3488-9D00-75C70B4EFBC5}"/>
              </a:ext>
            </a:extLst>
          </p:cNvPr>
          <p:cNvSpPr txBox="1"/>
          <p:nvPr/>
        </p:nvSpPr>
        <p:spPr>
          <a:xfrm>
            <a:off x="6782618" y="3882590"/>
            <a:ext cx="17260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IN" sz="1200" b="0" i="0" u="none" strike="noStrike" dirty="0">
                <a:effectLst/>
              </a:rPr>
              <a:t>/terraform/networking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1F559D-E930-7687-3D5A-BB868A1928FA}"/>
              </a:ext>
            </a:extLst>
          </p:cNvPr>
          <p:cNvSpPr txBox="1"/>
          <p:nvPr/>
        </p:nvSpPr>
        <p:spPr>
          <a:xfrm>
            <a:off x="6782618" y="4634941"/>
            <a:ext cx="17260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IN" sz="1200" b="0" i="0" u="none" strike="noStrike" dirty="0">
                <a:effectLst/>
              </a:rPr>
              <a:t>/terraform/backend-setup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458183-43D9-1504-07BD-76A0F7045B7C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1942169" y="1549394"/>
            <a:ext cx="658633" cy="491236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1">
            <a:extLst>
              <a:ext uri="{FF2B5EF4-FFF2-40B4-BE49-F238E27FC236}">
                <a16:creationId xmlns:a16="http://schemas.microsoft.com/office/drawing/2014/main" id="{DBFC0A57-A7BF-299B-9EE0-ADA8FD9225D1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1942169" y="2040630"/>
            <a:ext cx="658633" cy="477593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1">
            <a:extLst>
              <a:ext uri="{FF2B5EF4-FFF2-40B4-BE49-F238E27FC236}">
                <a16:creationId xmlns:a16="http://schemas.microsoft.com/office/drawing/2014/main" id="{E1E12AEA-BE95-6798-8677-EE44799D8E8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728506" y="1997087"/>
            <a:ext cx="901123" cy="521136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1">
            <a:extLst>
              <a:ext uri="{FF2B5EF4-FFF2-40B4-BE49-F238E27FC236}">
                <a16:creationId xmlns:a16="http://schemas.microsoft.com/office/drawing/2014/main" id="{DE45E1A6-CEE7-9603-2AD8-A6D0734B3D3D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3728506" y="1549394"/>
            <a:ext cx="901123" cy="447693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1">
            <a:extLst>
              <a:ext uri="{FF2B5EF4-FFF2-40B4-BE49-F238E27FC236}">
                <a16:creationId xmlns:a16="http://schemas.microsoft.com/office/drawing/2014/main" id="{508729E1-3279-BD86-7697-8952D037D287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 flipV="1">
            <a:off x="6355700" y="1549394"/>
            <a:ext cx="2439073" cy="447693"/>
          </a:xfrm>
          <a:prstGeom prst="bentConnector3">
            <a:avLst>
              <a:gd name="adj1" fmla="val 12957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1">
            <a:extLst>
              <a:ext uri="{FF2B5EF4-FFF2-40B4-BE49-F238E27FC236}">
                <a16:creationId xmlns:a16="http://schemas.microsoft.com/office/drawing/2014/main" id="{7048A75C-3F5E-942E-3CA0-31F7A9B96C32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355700" y="1997087"/>
            <a:ext cx="2439073" cy="1213526"/>
          </a:xfrm>
          <a:prstGeom prst="bentConnector3">
            <a:avLst>
              <a:gd name="adj1" fmla="val 12957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1">
            <a:extLst>
              <a:ext uri="{FF2B5EF4-FFF2-40B4-BE49-F238E27FC236}">
                <a16:creationId xmlns:a16="http://schemas.microsoft.com/office/drawing/2014/main" id="{7C172600-9236-704C-C3BB-5D7C1A6C2BA9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6355700" y="1997087"/>
            <a:ext cx="2439073" cy="2874746"/>
          </a:xfrm>
          <a:prstGeom prst="bentConnector3">
            <a:avLst>
              <a:gd name="adj1" fmla="val 12957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F6A67F2-B377-C688-BA7C-1A19F882A702}"/>
              </a:ext>
            </a:extLst>
          </p:cNvPr>
          <p:cNvSpPr/>
          <p:nvPr/>
        </p:nvSpPr>
        <p:spPr>
          <a:xfrm>
            <a:off x="6673331" y="2372807"/>
            <a:ext cx="1726072" cy="1763764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21">
            <a:extLst>
              <a:ext uri="{FF2B5EF4-FFF2-40B4-BE49-F238E27FC236}">
                <a16:creationId xmlns:a16="http://schemas.microsoft.com/office/drawing/2014/main" id="{D534074F-48ED-2F8B-BF6B-C86B0D6F4BE5}"/>
              </a:ext>
            </a:extLst>
          </p:cNvPr>
          <p:cNvCxnSpPr>
            <a:cxnSpLocks/>
            <a:stCxn id="6" idx="3"/>
            <a:endCxn id="13" idx="3"/>
          </p:cNvCxnSpPr>
          <p:nvPr/>
        </p:nvCxnSpPr>
        <p:spPr>
          <a:xfrm flipH="1">
            <a:off x="7812652" y="1549394"/>
            <a:ext cx="2841171" cy="4320506"/>
          </a:xfrm>
          <a:prstGeom prst="bentConnector3">
            <a:avLst>
              <a:gd name="adj1" fmla="val -27935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21">
            <a:extLst>
              <a:ext uri="{FF2B5EF4-FFF2-40B4-BE49-F238E27FC236}">
                <a16:creationId xmlns:a16="http://schemas.microsoft.com/office/drawing/2014/main" id="{A9D38F05-2B80-4DAC-9F0A-A35C9FBA7D29}"/>
              </a:ext>
            </a:extLst>
          </p:cNvPr>
          <p:cNvCxnSpPr>
            <a:cxnSpLocks/>
            <a:stCxn id="10" idx="3"/>
            <a:endCxn id="13" idx="3"/>
          </p:cNvCxnSpPr>
          <p:nvPr/>
        </p:nvCxnSpPr>
        <p:spPr>
          <a:xfrm flipH="1">
            <a:off x="7812652" y="3210613"/>
            <a:ext cx="2841171" cy="2659287"/>
          </a:xfrm>
          <a:prstGeom prst="bentConnector3">
            <a:avLst>
              <a:gd name="adj1" fmla="val -27910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1">
            <a:extLst>
              <a:ext uri="{FF2B5EF4-FFF2-40B4-BE49-F238E27FC236}">
                <a16:creationId xmlns:a16="http://schemas.microsoft.com/office/drawing/2014/main" id="{10FDACDC-C7D1-C49E-2934-CC10A8C425C8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H="1">
            <a:off x="7812652" y="4871833"/>
            <a:ext cx="2841171" cy="998067"/>
          </a:xfrm>
          <a:prstGeom prst="bentConnector3">
            <a:avLst>
              <a:gd name="adj1" fmla="val -27910"/>
            </a:avLst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8" name="Straight Arrow Connector 21">
            <a:extLst>
              <a:ext uri="{FF2B5EF4-FFF2-40B4-BE49-F238E27FC236}">
                <a16:creationId xmlns:a16="http://schemas.microsoft.com/office/drawing/2014/main" id="{B0A12005-A2CC-EEBB-CCF2-D5888B8D2B23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4895281" y="5869900"/>
            <a:ext cx="1058321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3" name="Straight Arrow Connector 21">
            <a:extLst>
              <a:ext uri="{FF2B5EF4-FFF2-40B4-BE49-F238E27FC236}">
                <a16:creationId xmlns:a16="http://schemas.microsoft.com/office/drawing/2014/main" id="{7A430BEC-39DC-EC7C-0B56-64C943358127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>
            <a:off x="1995168" y="5869900"/>
            <a:ext cx="1041063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24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" name="Rounded Rectangle 11263">
            <a:extLst>
              <a:ext uri="{FF2B5EF4-FFF2-40B4-BE49-F238E27FC236}">
                <a16:creationId xmlns:a16="http://schemas.microsoft.com/office/drawing/2014/main" id="{D003582B-E0E4-1EAD-36E5-B369C1CA8BDE}"/>
              </a:ext>
            </a:extLst>
          </p:cNvPr>
          <p:cNvSpPr/>
          <p:nvPr/>
        </p:nvSpPr>
        <p:spPr>
          <a:xfrm>
            <a:off x="0" y="5406792"/>
            <a:ext cx="12192000" cy="701875"/>
          </a:xfrm>
          <a:prstGeom prst="roundRect">
            <a:avLst>
              <a:gd name="adj" fmla="val 0"/>
            </a:avLst>
          </a:prstGeom>
          <a:solidFill>
            <a:srgbClr val="589F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0B44F-5853-8290-76FF-9C576F8811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Terraform IaaC - SAST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B4AC3EE-69C1-D742-EF00-CD262DD4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496" y="4166402"/>
            <a:ext cx="1632785" cy="61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bridgecrew/checkov - Docker Image | Docker Hub">
            <a:extLst>
              <a:ext uri="{FF2B5EF4-FFF2-40B4-BE49-F238E27FC236}">
                <a16:creationId xmlns:a16="http://schemas.microsoft.com/office/drawing/2014/main" id="{F36BEAB0-2B84-9281-6183-E0461292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994" y="1634332"/>
            <a:ext cx="1502259" cy="50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89B63B-ABA1-A189-7C46-25654D438530}"/>
              </a:ext>
            </a:extLst>
          </p:cNvPr>
          <p:cNvSpPr txBox="1"/>
          <p:nvPr/>
        </p:nvSpPr>
        <p:spPr>
          <a:xfrm>
            <a:off x="2000922" y="1510909"/>
            <a:ext cx="185958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1200" b="0" i="0" u="none" strike="noStrike" dirty="0">
                <a:effectLst/>
              </a:rPr>
              <a:t>CI trigger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51C2F-1C22-FF5D-AB61-926E94E13137}"/>
              </a:ext>
            </a:extLst>
          </p:cNvPr>
          <p:cNvSpPr txBox="1"/>
          <p:nvPr/>
        </p:nvSpPr>
        <p:spPr>
          <a:xfrm>
            <a:off x="638230" y="3074071"/>
            <a:ext cx="79606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IN" sz="1200" b="0" i="0" u="none" strike="noStrike" dirty="0">
                <a:effectLst/>
              </a:rPr>
              <a:t>Code Commit &amp; Push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1D6CB-AF12-571F-D0FB-ECF9B7D174CF}"/>
              </a:ext>
            </a:extLst>
          </p:cNvPr>
          <p:cNvSpPr txBox="1"/>
          <p:nvPr/>
        </p:nvSpPr>
        <p:spPr>
          <a:xfrm>
            <a:off x="3216639" y="3166404"/>
            <a:ext cx="9545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1200" b="0" i="0" u="none" strike="noStrike" dirty="0">
                <a:effectLst/>
              </a:rPr>
              <a:t>Compile TF Configuration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D4C68-5A16-7A20-9699-289CB6420AF5}"/>
              </a:ext>
            </a:extLst>
          </p:cNvPr>
          <p:cNvSpPr txBox="1"/>
          <p:nvPr/>
        </p:nvSpPr>
        <p:spPr>
          <a:xfrm>
            <a:off x="2382095" y="5634619"/>
            <a:ext cx="742781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1600" b="1" i="0" u="none" strike="noStrike" dirty="0">
                <a:solidFill>
                  <a:schemeClr val="bg1"/>
                </a:solidFill>
                <a:effectLst/>
              </a:rPr>
              <a:t>Skundunotes: Static analysis with Checkov, Terraform, and Jenkins Pipelines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342B099-997B-BB7F-5052-F4BCE983816E}"/>
              </a:ext>
            </a:extLst>
          </p:cNvPr>
          <p:cNvSpPr/>
          <p:nvPr/>
        </p:nvSpPr>
        <p:spPr>
          <a:xfrm>
            <a:off x="5330407" y="3045551"/>
            <a:ext cx="6369122" cy="1261585"/>
          </a:xfrm>
          <a:prstGeom prst="roundRect">
            <a:avLst>
              <a:gd name="adj" fmla="val 105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5BC84A-B323-A23F-F813-72064B5F3CF8}"/>
              </a:ext>
            </a:extLst>
          </p:cNvPr>
          <p:cNvCxnSpPr>
            <a:cxnSpLocks/>
          </p:cNvCxnSpPr>
          <p:nvPr/>
        </p:nvCxnSpPr>
        <p:spPr>
          <a:xfrm>
            <a:off x="2081071" y="1887237"/>
            <a:ext cx="1676700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52C861F-1CCD-3698-E67D-66415D207CA3}"/>
              </a:ext>
            </a:extLst>
          </p:cNvPr>
          <p:cNvCxnSpPr>
            <a:cxnSpLocks/>
          </p:cNvCxnSpPr>
          <p:nvPr/>
        </p:nvCxnSpPr>
        <p:spPr>
          <a:xfrm flipV="1">
            <a:off x="1543690" y="2452663"/>
            <a:ext cx="0" cy="1796815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0592DF-C08E-9CF8-50EC-48F888BC3B8E}"/>
              </a:ext>
            </a:extLst>
          </p:cNvPr>
          <p:cNvGrpSpPr/>
          <p:nvPr/>
        </p:nvGrpSpPr>
        <p:grpSpPr>
          <a:xfrm flipH="1">
            <a:off x="4285810" y="2452663"/>
            <a:ext cx="188844" cy="1796815"/>
            <a:chOff x="4614170" y="2810980"/>
            <a:chExt cx="188844" cy="111568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8E9E4DC-ED86-788E-FDDA-4AE0DEDC08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4170" y="2810980"/>
              <a:ext cx="0" cy="1115681"/>
            </a:xfrm>
            <a:prstGeom prst="straightConnector1">
              <a:avLst/>
            </a:prstGeom>
            <a:ln w="952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1F291DD-6544-49F2-DD2D-9CBFD654CD1D}"/>
                </a:ext>
              </a:extLst>
            </p:cNvPr>
            <p:cNvCxnSpPr>
              <a:cxnSpLocks/>
            </p:cNvCxnSpPr>
            <p:nvPr/>
          </p:nvCxnSpPr>
          <p:spPr>
            <a:xfrm>
              <a:off x="4803014" y="2810980"/>
              <a:ext cx="0" cy="1115681"/>
            </a:xfrm>
            <a:prstGeom prst="straightConnector1">
              <a:avLst/>
            </a:prstGeom>
            <a:ln w="952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690184-52FD-6998-CF78-5019C6010C9E}"/>
              </a:ext>
            </a:extLst>
          </p:cNvPr>
          <p:cNvCxnSpPr>
            <a:cxnSpLocks/>
          </p:cNvCxnSpPr>
          <p:nvPr/>
        </p:nvCxnSpPr>
        <p:spPr>
          <a:xfrm>
            <a:off x="4814047" y="1791406"/>
            <a:ext cx="2859282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9A4556C-6446-A3FE-15F9-A726FE26152E}"/>
              </a:ext>
            </a:extLst>
          </p:cNvPr>
          <p:cNvCxnSpPr>
            <a:cxnSpLocks/>
          </p:cNvCxnSpPr>
          <p:nvPr/>
        </p:nvCxnSpPr>
        <p:spPr>
          <a:xfrm flipH="1">
            <a:off x="4814047" y="1983068"/>
            <a:ext cx="2859282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65B51F-4E3F-F139-5067-E63E7D4D5F92}"/>
              </a:ext>
            </a:extLst>
          </p:cNvPr>
          <p:cNvCxnSpPr>
            <a:cxnSpLocks/>
          </p:cNvCxnSpPr>
          <p:nvPr/>
        </p:nvCxnSpPr>
        <p:spPr>
          <a:xfrm>
            <a:off x="8623123" y="2196748"/>
            <a:ext cx="0" cy="848803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AE84C1-B781-B025-3B4D-6BC0906EDF31}"/>
              </a:ext>
            </a:extLst>
          </p:cNvPr>
          <p:cNvSpPr txBox="1"/>
          <p:nvPr/>
        </p:nvSpPr>
        <p:spPr>
          <a:xfrm>
            <a:off x="5563787" y="3337789"/>
            <a:ext cx="79606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IN" sz="2000" b="1" i="0" u="none" strike="noStrike" dirty="0">
                <a:solidFill>
                  <a:srgbClr val="1B4F6E"/>
                </a:solidFill>
                <a:effectLst/>
              </a:rPr>
              <a:t>8</a:t>
            </a:r>
            <a:br>
              <a:rPr lang="en-IN" sz="1200" b="0" i="0" u="none" strike="noStrike" dirty="0">
                <a:effectLst/>
              </a:rPr>
            </a:br>
            <a:r>
              <a:rPr lang="en-IN" sz="1200" b="0" i="0" u="none" strike="noStrike" dirty="0">
                <a:effectLst/>
              </a:rPr>
              <a:t>Total Tests</a:t>
            </a:r>
            <a:endParaRPr lang="en-US" sz="1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63ACF4-37E6-FE8D-83E5-31F6D5E64BB4}"/>
              </a:ext>
            </a:extLst>
          </p:cNvPr>
          <p:cNvCxnSpPr/>
          <p:nvPr/>
        </p:nvCxnSpPr>
        <p:spPr>
          <a:xfrm>
            <a:off x="6538836" y="3300673"/>
            <a:ext cx="0" cy="7513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2A3DCD5-FC67-1290-3FFF-BEECAC6FAEF4}"/>
              </a:ext>
            </a:extLst>
          </p:cNvPr>
          <p:cNvGraphicFramePr/>
          <p:nvPr>
            <p:extLst/>
          </p:nvPr>
        </p:nvGraphicFramePr>
        <p:xfrm>
          <a:off x="8115396" y="3166091"/>
          <a:ext cx="1530757" cy="1020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5C640CB-520A-D705-D492-14D43D1E17F3}"/>
              </a:ext>
            </a:extLst>
          </p:cNvPr>
          <p:cNvSpPr txBox="1"/>
          <p:nvPr/>
        </p:nvSpPr>
        <p:spPr>
          <a:xfrm>
            <a:off x="10670083" y="3337789"/>
            <a:ext cx="79606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IN" sz="2000" b="1" i="0" u="none" strike="noStrike" dirty="0">
                <a:solidFill>
                  <a:srgbClr val="1B4F6E"/>
                </a:solidFill>
                <a:effectLst/>
              </a:rPr>
              <a:t>12.5%</a:t>
            </a:r>
          </a:p>
          <a:p>
            <a:pPr algn="l"/>
            <a:r>
              <a:rPr lang="en-IN" sz="1200" dirty="0"/>
              <a:t>Pass Percentage</a:t>
            </a:r>
            <a:endParaRPr lang="en-US" sz="120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977F1DF-159D-8758-5D4C-0D9B9C9CFE9D}"/>
              </a:ext>
            </a:extLst>
          </p:cNvPr>
          <p:cNvGrpSpPr/>
          <p:nvPr/>
        </p:nvGrpSpPr>
        <p:grpSpPr>
          <a:xfrm>
            <a:off x="7565174" y="3289927"/>
            <a:ext cx="993126" cy="772833"/>
            <a:chOff x="7699354" y="3411389"/>
            <a:chExt cx="993126" cy="77283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EDA492A-108F-34EA-A933-D4FB14AED7DF}"/>
                </a:ext>
              </a:extLst>
            </p:cNvPr>
            <p:cNvSpPr/>
            <p:nvPr/>
          </p:nvSpPr>
          <p:spPr>
            <a:xfrm>
              <a:off x="7699354" y="3443904"/>
              <a:ext cx="119636" cy="11963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A489CF4-5706-3217-07D8-3CB5273F66CF}"/>
                </a:ext>
              </a:extLst>
            </p:cNvPr>
            <p:cNvSpPr/>
            <p:nvPr/>
          </p:nvSpPr>
          <p:spPr>
            <a:xfrm>
              <a:off x="7699354" y="3737328"/>
              <a:ext cx="119636" cy="11963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6DF2DA-4586-00E5-DCB3-4FFCB98D442A}"/>
                </a:ext>
              </a:extLst>
            </p:cNvPr>
            <p:cNvSpPr/>
            <p:nvPr/>
          </p:nvSpPr>
          <p:spPr>
            <a:xfrm>
              <a:off x="7699354" y="4032071"/>
              <a:ext cx="119636" cy="1196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907AA5-1BF2-7E87-2442-1F2DBB577B9D}"/>
                </a:ext>
              </a:extLst>
            </p:cNvPr>
            <p:cNvSpPr txBox="1"/>
            <p:nvPr/>
          </p:nvSpPr>
          <p:spPr>
            <a:xfrm>
              <a:off x="7896414" y="3411389"/>
              <a:ext cx="79606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IN" sz="1200" b="0" i="0" u="none" strike="noStrike" dirty="0">
                  <a:effectLst/>
                </a:rPr>
                <a:t>1 Passed</a:t>
              </a:r>
              <a:endParaRPr 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0F1591-5ECD-54E0-97DB-E57F1E89D935}"/>
                </a:ext>
              </a:extLst>
            </p:cNvPr>
            <p:cNvSpPr txBox="1"/>
            <p:nvPr/>
          </p:nvSpPr>
          <p:spPr>
            <a:xfrm>
              <a:off x="7896414" y="3704813"/>
              <a:ext cx="79606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IN" sz="1200" dirty="0"/>
                <a:t>7 Failed</a:t>
              </a:r>
              <a:endParaRPr lang="en-US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90E3DF-A62A-EA2F-EBDE-5A79CDF6911F}"/>
                </a:ext>
              </a:extLst>
            </p:cNvPr>
            <p:cNvSpPr txBox="1"/>
            <p:nvPr/>
          </p:nvSpPr>
          <p:spPr>
            <a:xfrm>
              <a:off x="7896414" y="3999556"/>
              <a:ext cx="79606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IN" sz="1200" dirty="0"/>
                <a:t>0 Others</a:t>
              </a:r>
              <a:endParaRPr lang="en-US" sz="12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AEF193-3354-3CB4-BE5D-7522120D910B}"/>
              </a:ext>
            </a:extLst>
          </p:cNvPr>
          <p:cNvGrpSpPr/>
          <p:nvPr/>
        </p:nvGrpSpPr>
        <p:grpSpPr>
          <a:xfrm>
            <a:off x="9392328" y="3289927"/>
            <a:ext cx="1016492" cy="772833"/>
            <a:chOff x="9526508" y="3411389"/>
            <a:chExt cx="1016492" cy="77283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F345698-FA77-51D3-0760-2085775EEE1A}"/>
                </a:ext>
              </a:extLst>
            </p:cNvPr>
            <p:cNvSpPr/>
            <p:nvPr/>
          </p:nvSpPr>
          <p:spPr>
            <a:xfrm>
              <a:off x="9526508" y="3737328"/>
              <a:ext cx="119636" cy="11963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BB377BD-A3BE-74C1-CAD0-91A890BEC3CE}"/>
                </a:ext>
              </a:extLst>
            </p:cNvPr>
            <p:cNvSpPr/>
            <p:nvPr/>
          </p:nvSpPr>
          <p:spPr>
            <a:xfrm>
              <a:off x="9526508" y="4032071"/>
              <a:ext cx="119636" cy="1196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65FAF2-A2FE-6007-C8D7-A01E8639BD53}"/>
                </a:ext>
              </a:extLst>
            </p:cNvPr>
            <p:cNvSpPr txBox="1"/>
            <p:nvPr/>
          </p:nvSpPr>
          <p:spPr>
            <a:xfrm>
              <a:off x="9526508" y="3411389"/>
              <a:ext cx="101649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IN" sz="1200" dirty="0"/>
                <a:t>7 Failed Test</a:t>
              </a:r>
              <a:endParaRPr 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39CD74-1284-C360-0225-60D4A779985B}"/>
                </a:ext>
              </a:extLst>
            </p:cNvPr>
            <p:cNvSpPr txBox="1"/>
            <p:nvPr/>
          </p:nvSpPr>
          <p:spPr>
            <a:xfrm>
              <a:off x="9746934" y="3704813"/>
              <a:ext cx="79606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IN" sz="1200" dirty="0"/>
                <a:t> 0 New</a:t>
              </a:r>
              <a:endParaRPr lang="en-US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0E9722-B381-3FFA-2AEA-EC71B9020FC1}"/>
                </a:ext>
              </a:extLst>
            </p:cNvPr>
            <p:cNvSpPr txBox="1"/>
            <p:nvPr/>
          </p:nvSpPr>
          <p:spPr>
            <a:xfrm>
              <a:off x="9746934" y="3999556"/>
              <a:ext cx="79606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IN" sz="1200" dirty="0"/>
                <a:t>7 Existing</a:t>
              </a:r>
              <a:endParaRPr lang="en-US" sz="1200" dirty="0"/>
            </a:p>
          </p:txBody>
        </p:sp>
      </p:grp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31336530-6FAD-DD25-7C38-1C0E0787DACF}"/>
              </a:ext>
            </a:extLst>
          </p:cNvPr>
          <p:cNvGraphicFramePr/>
          <p:nvPr>
            <p:extLst/>
          </p:nvPr>
        </p:nvGraphicFramePr>
        <p:xfrm>
          <a:off x="6305380" y="3166091"/>
          <a:ext cx="1530757" cy="1020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050" name="Picture 2" descr="bitbucket-logo - POEditor Blog">
            <a:extLst>
              <a:ext uri="{FF2B5EF4-FFF2-40B4-BE49-F238E27FC236}">
                <a16:creationId xmlns:a16="http://schemas.microsoft.com/office/drawing/2014/main" id="{63D04E0C-113B-40B9-B8BE-70F5F0D94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68" y="1214413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enkins Logo PNG vector in SVG, PDF, AI, CDR format">
            <a:extLst>
              <a:ext uri="{FF2B5EF4-FFF2-40B4-BE49-F238E27FC236}">
                <a16:creationId xmlns:a16="http://schemas.microsoft.com/office/drawing/2014/main" id="{35E8DCE8-7E93-4404-B8CF-A2AABBD0B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537" y="1510909"/>
            <a:ext cx="1055592" cy="7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5ECE816B-F989-4CF2-B98D-065ECFDE5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79" y="4405338"/>
            <a:ext cx="625622" cy="62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44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273</Words>
  <Application>Microsoft Office PowerPoint</Application>
  <PresentationFormat>Widescreen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udayalakshmi d</dc:creator>
  <cp:lastModifiedBy>udayalakshmi d</cp:lastModifiedBy>
  <cp:revision>2</cp:revision>
  <dcterms:created xsi:type="dcterms:W3CDTF">2023-09-03T17:07:15Z</dcterms:created>
  <dcterms:modified xsi:type="dcterms:W3CDTF">2023-09-04T03:26:04Z</dcterms:modified>
</cp:coreProperties>
</file>