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Montserrat"/>
      <p:regular r:id="rId14"/>
      <p:bold r:id="rId15"/>
      <p:italic r:id="rId16"/>
      <p:boldItalic r:id="rId17"/>
    </p:embeddedFont>
    <p:embeddedFont>
      <p:font typeface="Lato"/>
      <p:regular r:id="rId18"/>
      <p:bold r:id="rId19"/>
      <p:italic r:id="rId20"/>
      <p:boldItalic r:id="rId21"/>
    </p:embeddedFont>
    <p:embeddedFont>
      <p:font typeface="EB Garamond Medium"/>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22" Type="http://schemas.openxmlformats.org/officeDocument/2006/relationships/font" Target="fonts/EBGaramondMedium-regular.fntdata"/><Relationship Id="rId21" Type="http://schemas.openxmlformats.org/officeDocument/2006/relationships/font" Target="fonts/Lato-boldItalic.fntdata"/><Relationship Id="rId24" Type="http://schemas.openxmlformats.org/officeDocument/2006/relationships/font" Target="fonts/EBGaramondMedium-italic.fntdata"/><Relationship Id="rId23" Type="http://schemas.openxmlformats.org/officeDocument/2006/relationships/font" Target="fonts/EBGaramondMedium-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EBGaramondMedium-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Montserrat-bold.fntdata"/><Relationship Id="rId14" Type="http://schemas.openxmlformats.org/officeDocument/2006/relationships/font" Target="fonts/Montserrat-regular.fntdata"/><Relationship Id="rId17" Type="http://schemas.openxmlformats.org/officeDocument/2006/relationships/font" Target="fonts/Montserrat-boldItalic.fntdata"/><Relationship Id="rId16" Type="http://schemas.openxmlformats.org/officeDocument/2006/relationships/font" Target="fonts/Montserrat-italic.fntdata"/><Relationship Id="rId19" Type="http://schemas.openxmlformats.org/officeDocument/2006/relationships/font" Target="fonts/Lato-bold.fntdata"/><Relationship Id="rId18" Type="http://schemas.openxmlformats.org/officeDocument/2006/relationships/font" Target="fonts/La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a2d2723943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a2d2723943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a2d2723943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a2d2723943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a36b516b14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a36b516b14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a36b516b14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a36b516b14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a36b516b14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a36b516b14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a36b516b14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a36b516b14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a36b516b14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a36b516b14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0.png"/><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903325" y="154435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Traffic Control Using Big Data</a:t>
            </a:r>
            <a:endParaRPr/>
          </a:p>
        </p:txBody>
      </p:sp>
      <p:sp>
        <p:nvSpPr>
          <p:cNvPr id="135" name="Google Shape;135;p13"/>
          <p:cNvSpPr txBox="1"/>
          <p:nvPr>
            <p:ph idx="1" type="subTitle"/>
          </p:nvPr>
        </p:nvSpPr>
        <p:spPr>
          <a:xfrm>
            <a:off x="7008500" y="3609850"/>
            <a:ext cx="3470700" cy="5061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440"/>
              <a:buNone/>
            </a:pPr>
            <a:r>
              <a:rPr lang="en-GB" sz="1420">
                <a:latin typeface="EB Garamond Medium"/>
                <a:ea typeface="EB Garamond Medium"/>
                <a:cs typeface="EB Garamond Medium"/>
                <a:sym typeface="EB Garamond Medium"/>
              </a:rPr>
              <a:t>Presented by:</a:t>
            </a:r>
            <a:endParaRPr sz="1420">
              <a:latin typeface="EB Garamond Medium"/>
              <a:ea typeface="EB Garamond Medium"/>
              <a:cs typeface="EB Garamond Medium"/>
              <a:sym typeface="EB Garamond Medium"/>
            </a:endParaRPr>
          </a:p>
          <a:p>
            <a:pPr indent="0" lvl="0" marL="0" rtl="0" algn="l">
              <a:lnSpc>
                <a:spcPct val="80000"/>
              </a:lnSpc>
              <a:spcBef>
                <a:spcPts val="0"/>
              </a:spcBef>
              <a:spcAft>
                <a:spcPts val="0"/>
              </a:spcAft>
              <a:buSzPts val="440"/>
              <a:buNone/>
            </a:pPr>
            <a:r>
              <a:rPr lang="en-GB" sz="1420">
                <a:latin typeface="EB Garamond Medium"/>
                <a:ea typeface="EB Garamond Medium"/>
                <a:cs typeface="EB Garamond Medium"/>
                <a:sym typeface="EB Garamond Medium"/>
              </a:rPr>
              <a:t>Sathvik - 351</a:t>
            </a:r>
            <a:endParaRPr sz="1420">
              <a:latin typeface="EB Garamond Medium"/>
              <a:ea typeface="EB Garamond Medium"/>
              <a:cs typeface="EB Garamond Medium"/>
              <a:sym typeface="EB Garamond Medium"/>
            </a:endParaRPr>
          </a:p>
          <a:p>
            <a:pPr indent="0" lvl="0" marL="0" rtl="0" algn="l">
              <a:lnSpc>
                <a:spcPct val="80000"/>
              </a:lnSpc>
              <a:spcBef>
                <a:spcPts val="0"/>
              </a:spcBef>
              <a:spcAft>
                <a:spcPts val="0"/>
              </a:spcAft>
              <a:buSzPts val="440"/>
              <a:buNone/>
            </a:pPr>
            <a:r>
              <a:rPr lang="en-GB" sz="1420">
                <a:latin typeface="EB Garamond Medium"/>
                <a:ea typeface="EB Garamond Medium"/>
                <a:cs typeface="EB Garamond Medium"/>
                <a:sym typeface="EB Garamond Medium"/>
              </a:rPr>
              <a:t>Venkat - 365</a:t>
            </a:r>
            <a:endParaRPr sz="1420">
              <a:latin typeface="EB Garamond Medium"/>
              <a:ea typeface="EB Garamond Medium"/>
              <a:cs typeface="EB Garamond Medium"/>
              <a:sym typeface="EB Garamond Medium"/>
            </a:endParaRPr>
          </a:p>
          <a:p>
            <a:pPr indent="0" lvl="0" marL="0" rtl="0" algn="l">
              <a:lnSpc>
                <a:spcPct val="80000"/>
              </a:lnSpc>
              <a:spcBef>
                <a:spcPts val="0"/>
              </a:spcBef>
              <a:spcAft>
                <a:spcPts val="0"/>
              </a:spcAft>
              <a:buSzPts val="440"/>
              <a:buNone/>
            </a:pPr>
            <a:r>
              <a:rPr lang="en-GB" sz="1420">
                <a:latin typeface="EB Garamond Medium"/>
                <a:ea typeface="EB Garamond Medium"/>
                <a:cs typeface="EB Garamond Medium"/>
                <a:sym typeface="EB Garamond Medium"/>
              </a:rPr>
              <a:t>Neha - 376</a:t>
            </a:r>
            <a:endParaRPr sz="1420">
              <a:latin typeface="EB Garamond Medium"/>
              <a:ea typeface="EB Garamond Medium"/>
              <a:cs typeface="EB Garamond Medium"/>
              <a:sym typeface="EB Garamond Medium"/>
            </a:endParaRPr>
          </a:p>
          <a:p>
            <a:pPr indent="0" lvl="0" marL="0" rtl="0" algn="l">
              <a:lnSpc>
                <a:spcPct val="80000"/>
              </a:lnSpc>
              <a:spcBef>
                <a:spcPts val="0"/>
              </a:spcBef>
              <a:spcAft>
                <a:spcPts val="0"/>
              </a:spcAft>
              <a:buSzPts val="440"/>
              <a:buNone/>
            </a:pPr>
            <a:r>
              <a:rPr lang="en-GB" sz="1420">
                <a:latin typeface="EB Garamond Medium"/>
                <a:ea typeface="EB Garamond Medium"/>
                <a:cs typeface="EB Garamond Medium"/>
                <a:sym typeface="EB Garamond Medium"/>
              </a:rPr>
              <a:t>Biswanth - 380</a:t>
            </a:r>
            <a:endParaRPr sz="1420">
              <a:latin typeface="EB Garamond Medium"/>
              <a:ea typeface="EB Garamond Medium"/>
              <a:cs typeface="EB Garamond Medium"/>
              <a:sym typeface="EB Garamond Medium"/>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6534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2700"/>
              <a:t>Introduction</a:t>
            </a:r>
            <a:endParaRPr b="1" sz="2700"/>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20000"/>
          </a:bodyPr>
          <a:lstStyle/>
          <a:p>
            <a:pPr indent="0" lvl="0" marL="0" rtl="0" algn="just">
              <a:spcBef>
                <a:spcPts val="0"/>
              </a:spcBef>
              <a:spcAft>
                <a:spcPts val="1200"/>
              </a:spcAft>
              <a:buNone/>
            </a:pPr>
            <a:r>
              <a:rPr lang="en-GB" sz="1600">
                <a:latin typeface="Courier New"/>
                <a:ea typeface="Courier New"/>
                <a:cs typeface="Courier New"/>
                <a:sym typeface="Courier New"/>
              </a:rPr>
              <a:t>In a time where cities are becoming more and more crowded finding ways to manage traffic has become an issue. Our project focuses on utilizing data analysis to tackle this problem by examining traffic data and suggesting the best routes based on current conditions. The foundation of our project lies in a dataset obtained from Kaggle, which contains information, on vehicle counts at four junctions over a span of time. To enhance our analysis we divided the DateTime attribute into five attributes. Year, month, date, hour and day. Allowing us to gain insights into traffic patterns.</a:t>
            </a:r>
            <a:r>
              <a:rPr b="1" lang="en-GB" sz="1600">
                <a:latin typeface="Courier New"/>
                <a:ea typeface="Courier New"/>
                <a:cs typeface="Courier New"/>
                <a:sym typeface="Courier New"/>
              </a:rPr>
              <a:t> </a:t>
            </a:r>
            <a:endParaRPr b="1" sz="1600">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47" name="Google Shape;147;p15"/>
          <p:cNvSpPr txBox="1"/>
          <p:nvPr>
            <p:ph idx="1" type="body"/>
          </p:nvPr>
        </p:nvSpPr>
        <p:spPr>
          <a:xfrm>
            <a:off x="1983250" y="2307225"/>
            <a:ext cx="1791000" cy="384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Initial Dataset</a:t>
            </a:r>
            <a:endParaRPr/>
          </a:p>
        </p:txBody>
      </p:sp>
      <p:pic>
        <p:nvPicPr>
          <p:cNvPr id="148" name="Google Shape;148;p15"/>
          <p:cNvPicPr preferRelativeResize="0"/>
          <p:nvPr/>
        </p:nvPicPr>
        <p:blipFill>
          <a:blip r:embed="rId3">
            <a:alphaModFix/>
          </a:blip>
          <a:stretch>
            <a:fillRect/>
          </a:stretch>
        </p:blipFill>
        <p:spPr>
          <a:xfrm>
            <a:off x="187375" y="281851"/>
            <a:ext cx="5189375" cy="1961200"/>
          </a:xfrm>
          <a:prstGeom prst="rect">
            <a:avLst/>
          </a:prstGeom>
          <a:noFill/>
          <a:ln>
            <a:noFill/>
          </a:ln>
        </p:spPr>
      </p:pic>
      <p:pic>
        <p:nvPicPr>
          <p:cNvPr id="149" name="Google Shape;149;p15"/>
          <p:cNvPicPr preferRelativeResize="0"/>
          <p:nvPr/>
        </p:nvPicPr>
        <p:blipFill rotWithShape="1">
          <a:blip r:embed="rId4">
            <a:alphaModFix/>
          </a:blip>
          <a:srcRect b="100000" l="-6180" r="6180" t="-100000"/>
          <a:stretch/>
        </p:blipFill>
        <p:spPr>
          <a:xfrm>
            <a:off x="2656025" y="1399275"/>
            <a:ext cx="5926201" cy="1546650"/>
          </a:xfrm>
          <a:prstGeom prst="rect">
            <a:avLst/>
          </a:prstGeom>
          <a:noFill/>
          <a:ln>
            <a:noFill/>
          </a:ln>
        </p:spPr>
      </p:pic>
      <p:pic>
        <p:nvPicPr>
          <p:cNvPr id="150" name="Google Shape;150;p15"/>
          <p:cNvPicPr preferRelativeResize="0"/>
          <p:nvPr/>
        </p:nvPicPr>
        <p:blipFill>
          <a:blip r:embed="rId4">
            <a:alphaModFix/>
          </a:blip>
          <a:stretch>
            <a:fillRect/>
          </a:stretch>
        </p:blipFill>
        <p:spPr>
          <a:xfrm>
            <a:off x="2893600" y="2987100"/>
            <a:ext cx="5926194" cy="1546650"/>
          </a:xfrm>
          <a:prstGeom prst="rect">
            <a:avLst/>
          </a:prstGeom>
          <a:noFill/>
          <a:ln>
            <a:noFill/>
          </a:ln>
        </p:spPr>
      </p:pic>
      <p:sp>
        <p:nvSpPr>
          <p:cNvPr id="151" name="Google Shape;151;p15"/>
          <p:cNvSpPr txBox="1"/>
          <p:nvPr/>
        </p:nvSpPr>
        <p:spPr>
          <a:xfrm>
            <a:off x="5272950" y="4533750"/>
            <a:ext cx="1745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solidFill>
                  <a:schemeClr val="lt1"/>
                </a:solidFill>
                <a:latin typeface="Lato"/>
                <a:ea typeface="Lato"/>
                <a:cs typeface="Lato"/>
                <a:sym typeface="Lato"/>
              </a:rPr>
              <a:t>Final Dataset</a:t>
            </a:r>
            <a:endParaRPr sz="1300">
              <a:solidFill>
                <a:schemeClr val="lt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6"/>
          <p:cNvSpPr txBox="1"/>
          <p:nvPr>
            <p:ph type="title"/>
          </p:nvPr>
        </p:nvSpPr>
        <p:spPr>
          <a:xfrm>
            <a:off x="44275" y="0"/>
            <a:ext cx="7210800" cy="100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u="sng"/>
              <a:t>Line Plots:</a:t>
            </a:r>
            <a:r>
              <a:rPr lang="en-GB"/>
              <a:t> </a:t>
            </a:r>
            <a:endParaRPr/>
          </a:p>
        </p:txBody>
      </p:sp>
      <p:sp>
        <p:nvSpPr>
          <p:cNvPr id="157" name="Google Shape;157;p16"/>
          <p:cNvSpPr txBox="1"/>
          <p:nvPr>
            <p:ph idx="1" type="body"/>
          </p:nvPr>
        </p:nvSpPr>
        <p:spPr>
          <a:xfrm>
            <a:off x="3440963" y="1293350"/>
            <a:ext cx="6046200" cy="809100"/>
          </a:xfrm>
          <a:prstGeom prst="rect">
            <a:avLst/>
          </a:prstGeom>
        </p:spPr>
        <p:txBody>
          <a:bodyPr anchorCtr="0" anchor="t" bIns="91425" lIns="91425" spcFirstLastPara="1" rIns="91425" wrap="square" tIns="91425">
            <a:normAutofit fontScale="85000" lnSpcReduction="20000"/>
          </a:bodyPr>
          <a:lstStyle/>
          <a:p>
            <a:pPr indent="-285273" lvl="0" marL="457200" rtl="0" algn="l">
              <a:spcBef>
                <a:spcPts val="1200"/>
              </a:spcBef>
              <a:spcAft>
                <a:spcPts val="0"/>
              </a:spcAft>
              <a:buClr>
                <a:schemeClr val="lt1"/>
              </a:buClr>
              <a:buSzPct val="100000"/>
              <a:buFont typeface="Arial"/>
              <a:buChar char="●"/>
            </a:pPr>
            <a:r>
              <a:rPr lang="en-GB" sz="1050">
                <a:highlight>
                  <a:schemeClr val="dk1"/>
                </a:highlight>
                <a:latin typeface="Arial"/>
                <a:ea typeface="Arial"/>
                <a:cs typeface="Arial"/>
                <a:sym typeface="Arial"/>
              </a:rPr>
              <a:t>Yearly, there has been an upward trend for all junctions except for the fourth junction. As we already established above that the fourth junction has limited data and that don't span over a year.</a:t>
            </a:r>
            <a:endParaRPr sz="1050">
              <a:highlight>
                <a:schemeClr val="dk1"/>
              </a:highlight>
              <a:latin typeface="Arial"/>
              <a:ea typeface="Arial"/>
              <a:cs typeface="Arial"/>
              <a:sym typeface="Arial"/>
            </a:endParaRPr>
          </a:p>
          <a:p>
            <a:pPr indent="0" lvl="0" marL="0" rtl="0" algn="l">
              <a:spcBef>
                <a:spcPts val="1500"/>
              </a:spcBef>
              <a:spcAft>
                <a:spcPts val="1200"/>
              </a:spcAft>
              <a:buNone/>
            </a:pPr>
            <a:r>
              <a:t/>
            </a:r>
            <a:endParaRPr/>
          </a:p>
        </p:txBody>
      </p:sp>
      <p:pic>
        <p:nvPicPr>
          <p:cNvPr id="158" name="Google Shape;158;p16"/>
          <p:cNvPicPr preferRelativeResize="0"/>
          <p:nvPr/>
        </p:nvPicPr>
        <p:blipFill>
          <a:blip r:embed="rId3">
            <a:alphaModFix/>
          </a:blip>
          <a:stretch>
            <a:fillRect/>
          </a:stretch>
        </p:blipFill>
        <p:spPr>
          <a:xfrm>
            <a:off x="3610675" y="42800"/>
            <a:ext cx="5487674" cy="1250550"/>
          </a:xfrm>
          <a:prstGeom prst="rect">
            <a:avLst/>
          </a:prstGeom>
          <a:noFill/>
          <a:ln>
            <a:noFill/>
          </a:ln>
        </p:spPr>
      </p:pic>
      <p:sp>
        <p:nvSpPr>
          <p:cNvPr id="159" name="Google Shape;159;p16"/>
          <p:cNvSpPr txBox="1"/>
          <p:nvPr/>
        </p:nvSpPr>
        <p:spPr>
          <a:xfrm>
            <a:off x="2369075" y="3111650"/>
            <a:ext cx="4905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lt1"/>
              </a:solidFill>
              <a:latin typeface="Lato"/>
              <a:ea typeface="Lato"/>
              <a:cs typeface="Lato"/>
              <a:sym typeface="Lato"/>
            </a:endParaRPr>
          </a:p>
        </p:txBody>
      </p:sp>
      <p:pic>
        <p:nvPicPr>
          <p:cNvPr id="160" name="Google Shape;160;p16"/>
          <p:cNvPicPr preferRelativeResize="0"/>
          <p:nvPr/>
        </p:nvPicPr>
        <p:blipFill>
          <a:blip r:embed="rId4">
            <a:alphaModFix/>
          </a:blip>
          <a:stretch>
            <a:fillRect/>
          </a:stretch>
        </p:blipFill>
        <p:spPr>
          <a:xfrm>
            <a:off x="0" y="1744788"/>
            <a:ext cx="5187774" cy="1198975"/>
          </a:xfrm>
          <a:prstGeom prst="rect">
            <a:avLst/>
          </a:prstGeom>
          <a:noFill/>
          <a:ln>
            <a:noFill/>
          </a:ln>
        </p:spPr>
      </p:pic>
      <p:sp>
        <p:nvSpPr>
          <p:cNvPr id="161" name="Google Shape;161;p16"/>
          <p:cNvSpPr txBox="1"/>
          <p:nvPr/>
        </p:nvSpPr>
        <p:spPr>
          <a:xfrm>
            <a:off x="-134300" y="2909700"/>
            <a:ext cx="5567100" cy="948900"/>
          </a:xfrm>
          <a:prstGeom prst="rect">
            <a:avLst/>
          </a:prstGeom>
          <a:noFill/>
          <a:ln>
            <a:noFill/>
          </a:ln>
        </p:spPr>
        <p:txBody>
          <a:bodyPr anchorCtr="0" anchor="t" bIns="91425" lIns="91425" spcFirstLastPara="1" rIns="91425" wrap="square" tIns="91425">
            <a:spAutoFit/>
          </a:bodyPr>
          <a:lstStyle/>
          <a:p>
            <a:pPr indent="-295275" lvl="0" marL="457200" rtl="0" algn="l">
              <a:lnSpc>
                <a:spcPct val="115000"/>
              </a:lnSpc>
              <a:spcBef>
                <a:spcPts val="1200"/>
              </a:spcBef>
              <a:spcAft>
                <a:spcPts val="0"/>
              </a:spcAft>
              <a:buClr>
                <a:schemeClr val="lt1"/>
              </a:buClr>
              <a:buSzPts val="1050"/>
              <a:buChar char="●"/>
            </a:pPr>
            <a:r>
              <a:rPr lang="en-GB" sz="1050">
                <a:solidFill>
                  <a:schemeClr val="lt1"/>
                </a:solidFill>
              </a:rPr>
              <a:t>We can see that there is an influx in the first and second junctions around June. I presume this may be due to summer break and activities arou</a:t>
            </a:r>
            <a:r>
              <a:rPr lang="en-GB" sz="850">
                <a:solidFill>
                  <a:schemeClr val="lt1"/>
                </a:solidFill>
              </a:rPr>
              <a:t>nd the sa</a:t>
            </a:r>
            <a:r>
              <a:rPr lang="en-GB" sz="1050">
                <a:solidFill>
                  <a:schemeClr val="lt1"/>
                </a:solidFill>
              </a:rPr>
              <a:t>me.</a:t>
            </a:r>
            <a:endParaRPr sz="1050">
              <a:solidFill>
                <a:schemeClr val="lt1"/>
              </a:solidFill>
            </a:endParaRPr>
          </a:p>
          <a:p>
            <a:pPr indent="0" lvl="0" marL="0" rtl="0" algn="l">
              <a:spcBef>
                <a:spcPts val="1500"/>
              </a:spcBef>
              <a:spcAft>
                <a:spcPts val="0"/>
              </a:spcAft>
              <a:buNone/>
            </a:pPr>
            <a:r>
              <a:t/>
            </a:r>
            <a:endParaRPr sz="1300">
              <a:solidFill>
                <a:schemeClr val="lt1"/>
              </a:solidFill>
              <a:latin typeface="Lato"/>
              <a:ea typeface="Lato"/>
              <a:cs typeface="Lato"/>
              <a:sym typeface="Lato"/>
            </a:endParaRPr>
          </a:p>
        </p:txBody>
      </p:sp>
      <p:sp>
        <p:nvSpPr>
          <p:cNvPr id="162" name="Google Shape;162;p16"/>
          <p:cNvSpPr txBox="1"/>
          <p:nvPr/>
        </p:nvSpPr>
        <p:spPr>
          <a:xfrm>
            <a:off x="1866650" y="3724775"/>
            <a:ext cx="4905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lt1"/>
              </a:solidFill>
              <a:latin typeface="Lato"/>
              <a:ea typeface="Lato"/>
              <a:cs typeface="Lato"/>
              <a:sym typeface="Lato"/>
            </a:endParaRPr>
          </a:p>
        </p:txBody>
      </p:sp>
      <p:pic>
        <p:nvPicPr>
          <p:cNvPr id="163" name="Google Shape;163;p16"/>
          <p:cNvPicPr preferRelativeResize="0"/>
          <p:nvPr/>
        </p:nvPicPr>
        <p:blipFill>
          <a:blip r:embed="rId5">
            <a:alphaModFix/>
          </a:blip>
          <a:stretch>
            <a:fillRect/>
          </a:stretch>
        </p:blipFill>
        <p:spPr>
          <a:xfrm>
            <a:off x="4083950" y="3515449"/>
            <a:ext cx="5060050" cy="1150400"/>
          </a:xfrm>
          <a:prstGeom prst="rect">
            <a:avLst/>
          </a:prstGeom>
          <a:noFill/>
          <a:ln>
            <a:noFill/>
          </a:ln>
        </p:spPr>
      </p:pic>
      <p:sp>
        <p:nvSpPr>
          <p:cNvPr id="164" name="Google Shape;164;p16"/>
          <p:cNvSpPr txBox="1"/>
          <p:nvPr/>
        </p:nvSpPr>
        <p:spPr>
          <a:xfrm>
            <a:off x="4011575" y="4665850"/>
            <a:ext cx="4905000" cy="727500"/>
          </a:xfrm>
          <a:prstGeom prst="rect">
            <a:avLst/>
          </a:prstGeom>
          <a:noFill/>
          <a:ln>
            <a:noFill/>
          </a:ln>
        </p:spPr>
        <p:txBody>
          <a:bodyPr anchorCtr="0" anchor="t" bIns="91425" lIns="91425" spcFirstLastPara="1" rIns="91425" wrap="square" tIns="91425">
            <a:spAutoFit/>
          </a:bodyPr>
          <a:lstStyle/>
          <a:p>
            <a:pPr indent="-282575" lvl="0" marL="457200" rtl="0" algn="l">
              <a:lnSpc>
                <a:spcPct val="115000"/>
              </a:lnSpc>
              <a:spcBef>
                <a:spcPts val="1200"/>
              </a:spcBef>
              <a:spcAft>
                <a:spcPts val="0"/>
              </a:spcAft>
              <a:buClr>
                <a:schemeClr val="lt1"/>
              </a:buClr>
              <a:buSzPts val="850"/>
              <a:buChar char="●"/>
            </a:pPr>
            <a:r>
              <a:rPr lang="en-GB" sz="850">
                <a:solidFill>
                  <a:schemeClr val="lt1"/>
                </a:solidFill>
              </a:rPr>
              <a:t>Monthly, throughout all the dates there is a good consistency in data.</a:t>
            </a:r>
            <a:endParaRPr sz="850">
              <a:solidFill>
                <a:schemeClr val="lt1"/>
              </a:solidFill>
            </a:endParaRPr>
          </a:p>
          <a:p>
            <a:pPr indent="0" lvl="0" marL="0" rtl="0" algn="l">
              <a:spcBef>
                <a:spcPts val="1500"/>
              </a:spcBef>
              <a:spcAft>
                <a:spcPts val="0"/>
              </a:spcAft>
              <a:buNone/>
            </a:pPr>
            <a:r>
              <a:t/>
            </a:r>
            <a:endParaRPr sz="1300">
              <a:solidFill>
                <a:schemeClr val="lt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70" name="Google Shape;170;p17"/>
          <p:cNvSpPr txBox="1"/>
          <p:nvPr>
            <p:ph idx="1" type="body"/>
          </p:nvPr>
        </p:nvSpPr>
        <p:spPr>
          <a:xfrm>
            <a:off x="-124625" y="2050625"/>
            <a:ext cx="7038900" cy="666900"/>
          </a:xfrm>
          <a:prstGeom prst="rect">
            <a:avLst/>
          </a:prstGeom>
        </p:spPr>
        <p:txBody>
          <a:bodyPr anchorCtr="0" anchor="t" bIns="91425" lIns="91425" spcFirstLastPara="1" rIns="91425" wrap="square" tIns="91425">
            <a:normAutofit fontScale="25000" lnSpcReduction="20000"/>
          </a:bodyPr>
          <a:lstStyle/>
          <a:p>
            <a:pPr indent="-282575" lvl="0" marL="457200" rtl="0" algn="l">
              <a:spcBef>
                <a:spcPts val="1200"/>
              </a:spcBef>
              <a:spcAft>
                <a:spcPts val="0"/>
              </a:spcAft>
              <a:buClr>
                <a:schemeClr val="lt1"/>
              </a:buClr>
              <a:buSzPct val="100000"/>
              <a:buFont typeface="Arial"/>
              <a:buChar char="●"/>
            </a:pPr>
            <a:r>
              <a:rPr lang="en-GB" sz="3400">
                <a:latin typeface="Arial"/>
                <a:ea typeface="Arial"/>
                <a:cs typeface="Arial"/>
                <a:sym typeface="Arial"/>
              </a:rPr>
              <a:t>For a day, we can see that are peaks during morning and evening times and a decline during night hours. </a:t>
            </a:r>
            <a:endParaRPr sz="3400">
              <a:latin typeface="Arial"/>
              <a:ea typeface="Arial"/>
              <a:cs typeface="Arial"/>
              <a:sym typeface="Arial"/>
            </a:endParaRPr>
          </a:p>
          <a:p>
            <a:pPr indent="-282575" lvl="0" marL="457200" rtl="0" algn="l">
              <a:spcBef>
                <a:spcPts val="0"/>
              </a:spcBef>
              <a:spcAft>
                <a:spcPts val="0"/>
              </a:spcAft>
              <a:buClr>
                <a:schemeClr val="lt1"/>
              </a:buClr>
              <a:buSzPct val="100000"/>
              <a:buFont typeface="Arial"/>
              <a:buChar char="●"/>
            </a:pPr>
            <a:r>
              <a:rPr lang="en-GB" sz="3400">
                <a:latin typeface="Arial"/>
                <a:ea typeface="Arial"/>
                <a:cs typeface="Arial"/>
                <a:sym typeface="Arial"/>
              </a:rPr>
              <a:t>This is as per expectation.</a:t>
            </a:r>
            <a:endParaRPr sz="3400">
              <a:latin typeface="Arial"/>
              <a:ea typeface="Arial"/>
              <a:cs typeface="Arial"/>
              <a:sym typeface="Arial"/>
            </a:endParaRPr>
          </a:p>
          <a:p>
            <a:pPr indent="0" lvl="0" marL="0" rtl="0" algn="l">
              <a:spcBef>
                <a:spcPts val="1500"/>
              </a:spcBef>
              <a:spcAft>
                <a:spcPts val="1200"/>
              </a:spcAft>
              <a:buNone/>
            </a:pPr>
            <a:r>
              <a:t/>
            </a:r>
            <a:endParaRPr/>
          </a:p>
        </p:txBody>
      </p:sp>
      <p:pic>
        <p:nvPicPr>
          <p:cNvPr id="171" name="Google Shape;171;p17"/>
          <p:cNvPicPr preferRelativeResize="0"/>
          <p:nvPr/>
        </p:nvPicPr>
        <p:blipFill>
          <a:blip r:embed="rId3">
            <a:alphaModFix/>
          </a:blip>
          <a:stretch>
            <a:fillRect/>
          </a:stretch>
        </p:blipFill>
        <p:spPr>
          <a:xfrm>
            <a:off x="0" y="615151"/>
            <a:ext cx="5700451" cy="1307725"/>
          </a:xfrm>
          <a:prstGeom prst="rect">
            <a:avLst/>
          </a:prstGeom>
          <a:noFill/>
          <a:ln>
            <a:noFill/>
          </a:ln>
        </p:spPr>
      </p:pic>
      <p:sp>
        <p:nvSpPr>
          <p:cNvPr id="172" name="Google Shape;172;p17"/>
          <p:cNvSpPr txBox="1"/>
          <p:nvPr/>
        </p:nvSpPr>
        <p:spPr>
          <a:xfrm>
            <a:off x="3109950" y="3486350"/>
            <a:ext cx="4905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lt1"/>
              </a:solidFill>
              <a:latin typeface="Lato"/>
              <a:ea typeface="Lato"/>
              <a:cs typeface="Lato"/>
              <a:sym typeface="Lato"/>
            </a:endParaRPr>
          </a:p>
        </p:txBody>
      </p:sp>
      <p:pic>
        <p:nvPicPr>
          <p:cNvPr id="173" name="Google Shape;173;p17"/>
          <p:cNvPicPr preferRelativeResize="0"/>
          <p:nvPr/>
        </p:nvPicPr>
        <p:blipFill>
          <a:blip r:embed="rId4">
            <a:alphaModFix/>
          </a:blip>
          <a:stretch>
            <a:fillRect/>
          </a:stretch>
        </p:blipFill>
        <p:spPr>
          <a:xfrm>
            <a:off x="3443550" y="2845275"/>
            <a:ext cx="5700449" cy="1289336"/>
          </a:xfrm>
          <a:prstGeom prst="rect">
            <a:avLst/>
          </a:prstGeom>
          <a:noFill/>
          <a:ln>
            <a:noFill/>
          </a:ln>
        </p:spPr>
      </p:pic>
      <p:sp>
        <p:nvSpPr>
          <p:cNvPr id="174" name="Google Shape;174;p17"/>
          <p:cNvSpPr txBox="1"/>
          <p:nvPr/>
        </p:nvSpPr>
        <p:spPr>
          <a:xfrm>
            <a:off x="3443550" y="4134600"/>
            <a:ext cx="4905000" cy="878100"/>
          </a:xfrm>
          <a:prstGeom prst="rect">
            <a:avLst/>
          </a:prstGeom>
          <a:noFill/>
          <a:ln>
            <a:noFill/>
          </a:ln>
        </p:spPr>
        <p:txBody>
          <a:bodyPr anchorCtr="0" anchor="t" bIns="91425" lIns="91425" spcFirstLastPara="1" rIns="91425" wrap="square" tIns="91425">
            <a:spAutoFit/>
          </a:bodyPr>
          <a:lstStyle/>
          <a:p>
            <a:pPr indent="-282575" lvl="0" marL="457200" rtl="0" algn="l">
              <a:lnSpc>
                <a:spcPct val="115000"/>
              </a:lnSpc>
              <a:spcBef>
                <a:spcPts val="1200"/>
              </a:spcBef>
              <a:spcAft>
                <a:spcPts val="0"/>
              </a:spcAft>
              <a:buClr>
                <a:schemeClr val="lt1"/>
              </a:buClr>
              <a:buSzPts val="850"/>
              <a:buChar char="●"/>
            </a:pPr>
            <a:r>
              <a:rPr lang="en-GB" sz="850">
                <a:solidFill>
                  <a:schemeClr val="lt1"/>
                </a:solidFill>
              </a:rPr>
              <a:t>For weekly patterns, Sundays enjoy smoother traffic as there are lesser vehicles on roads. Whereas Monday to Friday the traffic is steady.</a:t>
            </a:r>
            <a:endParaRPr sz="850">
              <a:solidFill>
                <a:schemeClr val="lt1"/>
              </a:solidFill>
            </a:endParaRPr>
          </a:p>
          <a:p>
            <a:pPr indent="0" lvl="0" marL="0" rtl="0" algn="l">
              <a:spcBef>
                <a:spcPts val="1500"/>
              </a:spcBef>
              <a:spcAft>
                <a:spcPts val="0"/>
              </a:spcAft>
              <a:buNone/>
            </a:pPr>
            <a:r>
              <a:t/>
            </a:r>
            <a:endParaRPr sz="1300">
              <a:solidFill>
                <a:schemeClr val="lt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8"/>
          <p:cNvSpPr txBox="1"/>
          <p:nvPr>
            <p:ph type="title"/>
          </p:nvPr>
        </p:nvSpPr>
        <p:spPr>
          <a:xfrm>
            <a:off x="-51100" y="-766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2100" u="sng"/>
              <a:t>Count Plot:</a:t>
            </a:r>
            <a:endParaRPr b="1" sz="2100" u="sng"/>
          </a:p>
        </p:txBody>
      </p:sp>
      <p:sp>
        <p:nvSpPr>
          <p:cNvPr id="180" name="Google Shape;180;p18"/>
          <p:cNvSpPr txBox="1"/>
          <p:nvPr>
            <p:ph idx="1" type="body"/>
          </p:nvPr>
        </p:nvSpPr>
        <p:spPr>
          <a:xfrm>
            <a:off x="4615525" y="784075"/>
            <a:ext cx="7038900" cy="505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688"/>
              <a:buNone/>
            </a:pPr>
            <a:r>
              <a:rPr lang="en-GB" sz="831">
                <a:highlight>
                  <a:schemeClr val="dk1"/>
                </a:highlight>
                <a:latin typeface="Arial"/>
                <a:ea typeface="Arial"/>
                <a:cs typeface="Arial"/>
                <a:sym typeface="Arial"/>
              </a:rPr>
              <a:t>The count plot shows that there is an increase in the </a:t>
            </a:r>
            <a:endParaRPr sz="831">
              <a:highlight>
                <a:schemeClr val="dk1"/>
              </a:highlight>
              <a:latin typeface="Arial"/>
              <a:ea typeface="Arial"/>
              <a:cs typeface="Arial"/>
              <a:sym typeface="Arial"/>
            </a:endParaRPr>
          </a:p>
          <a:p>
            <a:pPr indent="0" lvl="0" marL="0" rtl="0" algn="l">
              <a:lnSpc>
                <a:spcPct val="95000"/>
              </a:lnSpc>
              <a:spcBef>
                <a:spcPts val="1200"/>
              </a:spcBef>
              <a:spcAft>
                <a:spcPts val="0"/>
              </a:spcAft>
              <a:buSzPts val="688"/>
              <a:buNone/>
            </a:pPr>
            <a:r>
              <a:rPr lang="en-GB" sz="831">
                <a:highlight>
                  <a:schemeClr val="dk1"/>
                </a:highlight>
                <a:latin typeface="Arial"/>
                <a:ea typeface="Arial"/>
                <a:cs typeface="Arial"/>
                <a:sym typeface="Arial"/>
              </a:rPr>
              <a:t>number of vehicles between 2015 and 2016. </a:t>
            </a:r>
            <a:endParaRPr sz="831">
              <a:highlight>
                <a:schemeClr val="dk1"/>
              </a:highlight>
              <a:latin typeface="Arial"/>
              <a:ea typeface="Arial"/>
              <a:cs typeface="Arial"/>
              <a:sym typeface="Arial"/>
            </a:endParaRPr>
          </a:p>
          <a:p>
            <a:pPr indent="0" lvl="0" marL="0" rtl="0" algn="l">
              <a:lnSpc>
                <a:spcPct val="95000"/>
              </a:lnSpc>
              <a:spcBef>
                <a:spcPts val="1200"/>
              </a:spcBef>
              <a:spcAft>
                <a:spcPts val="0"/>
              </a:spcAft>
              <a:buSzPts val="688"/>
              <a:buNone/>
            </a:pPr>
            <a:r>
              <a:rPr lang="en-GB" sz="831">
                <a:highlight>
                  <a:schemeClr val="dk1"/>
                </a:highlight>
                <a:latin typeface="Arial"/>
                <a:ea typeface="Arial"/>
                <a:cs typeface="Arial"/>
                <a:sym typeface="Arial"/>
              </a:rPr>
              <a:t>However, it is inconclusive to say the same about 2017 as we </a:t>
            </a:r>
            <a:endParaRPr sz="831">
              <a:highlight>
                <a:schemeClr val="dk1"/>
              </a:highlight>
              <a:latin typeface="Arial"/>
              <a:ea typeface="Arial"/>
              <a:cs typeface="Arial"/>
              <a:sym typeface="Arial"/>
            </a:endParaRPr>
          </a:p>
          <a:p>
            <a:pPr indent="0" lvl="0" marL="0" rtl="0" algn="l">
              <a:lnSpc>
                <a:spcPct val="95000"/>
              </a:lnSpc>
              <a:spcBef>
                <a:spcPts val="1200"/>
              </a:spcBef>
              <a:spcAft>
                <a:spcPts val="1200"/>
              </a:spcAft>
              <a:buSzPts val="688"/>
              <a:buNone/>
            </a:pPr>
            <a:r>
              <a:rPr lang="en-GB" sz="831">
                <a:highlight>
                  <a:schemeClr val="dk1"/>
                </a:highlight>
                <a:latin typeface="Arial"/>
                <a:ea typeface="Arial"/>
                <a:cs typeface="Arial"/>
                <a:sym typeface="Arial"/>
              </a:rPr>
              <a:t>have limited data for 2017 ie till the 7th month.</a:t>
            </a:r>
            <a:endParaRPr sz="987">
              <a:highlight>
                <a:schemeClr val="dk1"/>
              </a:highlight>
            </a:endParaRPr>
          </a:p>
        </p:txBody>
      </p:sp>
      <p:pic>
        <p:nvPicPr>
          <p:cNvPr id="181" name="Google Shape;181;p18"/>
          <p:cNvPicPr preferRelativeResize="0"/>
          <p:nvPr/>
        </p:nvPicPr>
        <p:blipFill>
          <a:blip r:embed="rId3">
            <a:alphaModFix/>
          </a:blip>
          <a:stretch>
            <a:fillRect/>
          </a:stretch>
        </p:blipFill>
        <p:spPr>
          <a:xfrm>
            <a:off x="0" y="398271"/>
            <a:ext cx="4560775" cy="2080450"/>
          </a:xfrm>
          <a:prstGeom prst="rect">
            <a:avLst/>
          </a:prstGeom>
          <a:noFill/>
          <a:ln>
            <a:noFill/>
          </a:ln>
        </p:spPr>
      </p:pic>
      <p:sp>
        <p:nvSpPr>
          <p:cNvPr id="182" name="Google Shape;182;p18"/>
          <p:cNvSpPr txBox="1"/>
          <p:nvPr/>
        </p:nvSpPr>
        <p:spPr>
          <a:xfrm>
            <a:off x="5044788" y="2634800"/>
            <a:ext cx="49050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700" u="sng">
                <a:solidFill>
                  <a:schemeClr val="lt1"/>
                </a:solidFill>
                <a:latin typeface="Lato"/>
                <a:ea typeface="Lato"/>
                <a:cs typeface="Lato"/>
                <a:sym typeface="Lato"/>
              </a:rPr>
              <a:t>Heat Map:</a:t>
            </a:r>
            <a:endParaRPr b="1" sz="1700" u="sng">
              <a:solidFill>
                <a:schemeClr val="lt1"/>
              </a:solidFill>
              <a:latin typeface="Lato"/>
              <a:ea typeface="Lato"/>
              <a:cs typeface="Lato"/>
              <a:sym typeface="Lato"/>
            </a:endParaRPr>
          </a:p>
        </p:txBody>
      </p:sp>
      <p:sp>
        <p:nvSpPr>
          <p:cNvPr id="183" name="Google Shape;183;p18"/>
          <p:cNvSpPr txBox="1"/>
          <p:nvPr/>
        </p:nvSpPr>
        <p:spPr>
          <a:xfrm>
            <a:off x="2983900" y="2944750"/>
            <a:ext cx="4905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lt1"/>
              </a:solidFill>
              <a:latin typeface="Lato"/>
              <a:ea typeface="Lato"/>
              <a:cs typeface="Lato"/>
              <a:sym typeface="Lato"/>
            </a:endParaRPr>
          </a:p>
        </p:txBody>
      </p:sp>
      <p:pic>
        <p:nvPicPr>
          <p:cNvPr id="184" name="Google Shape;184;p18"/>
          <p:cNvPicPr preferRelativeResize="0"/>
          <p:nvPr/>
        </p:nvPicPr>
        <p:blipFill>
          <a:blip r:embed="rId4">
            <a:alphaModFix/>
          </a:blip>
          <a:stretch>
            <a:fillRect/>
          </a:stretch>
        </p:blipFill>
        <p:spPr>
          <a:xfrm>
            <a:off x="6530675" y="2716271"/>
            <a:ext cx="2390431" cy="2359980"/>
          </a:xfrm>
          <a:prstGeom prst="rect">
            <a:avLst/>
          </a:prstGeom>
          <a:noFill/>
          <a:ln>
            <a:noFill/>
          </a:ln>
        </p:spPr>
      </p:pic>
      <p:sp>
        <p:nvSpPr>
          <p:cNvPr id="185" name="Google Shape;185;p18"/>
          <p:cNvSpPr txBox="1"/>
          <p:nvPr/>
        </p:nvSpPr>
        <p:spPr>
          <a:xfrm>
            <a:off x="3222375" y="3506800"/>
            <a:ext cx="4905000" cy="1475400"/>
          </a:xfrm>
          <a:prstGeom prst="rect">
            <a:avLst/>
          </a:prstGeom>
          <a:noFill/>
          <a:ln>
            <a:noFill/>
          </a:ln>
        </p:spPr>
        <p:txBody>
          <a:bodyPr anchorCtr="0" anchor="t" bIns="91425" lIns="91425" spcFirstLastPara="1" rIns="91425" wrap="square" tIns="91425">
            <a:spAutoFit/>
          </a:bodyPr>
          <a:lstStyle/>
          <a:p>
            <a:pPr indent="0" lvl="0" marL="0" rtl="0" algn="l">
              <a:lnSpc>
                <a:spcPct val="170000"/>
              </a:lnSpc>
              <a:spcBef>
                <a:spcPts val="0"/>
              </a:spcBef>
              <a:spcAft>
                <a:spcPts val="0"/>
              </a:spcAft>
              <a:buNone/>
            </a:pPr>
            <a:r>
              <a:rPr lang="en-GB" sz="850">
                <a:solidFill>
                  <a:schemeClr val="lt1"/>
                </a:solidFill>
                <a:highlight>
                  <a:schemeClr val="dk1"/>
                </a:highlight>
              </a:rPr>
              <a:t>The highest correlation is certainly with the preexisting feature.</a:t>
            </a:r>
            <a:endParaRPr sz="850">
              <a:solidFill>
                <a:schemeClr val="lt1"/>
              </a:solidFill>
              <a:highlight>
                <a:schemeClr val="dk1"/>
              </a:highlight>
            </a:endParaRPr>
          </a:p>
          <a:p>
            <a:pPr indent="0" lvl="0" marL="0" rtl="0" algn="l">
              <a:lnSpc>
                <a:spcPct val="170000"/>
              </a:lnSpc>
              <a:spcBef>
                <a:spcPts val="900"/>
              </a:spcBef>
              <a:spcAft>
                <a:spcPts val="0"/>
              </a:spcAft>
              <a:buNone/>
            </a:pPr>
            <a:r>
              <a:rPr lang="en-GB" sz="850">
                <a:solidFill>
                  <a:schemeClr val="lt1"/>
                </a:solidFill>
                <a:highlight>
                  <a:schemeClr val="dk1"/>
                </a:highlight>
              </a:rPr>
              <a:t>I will conclude my EDA with a pair plot. It's an interesting </a:t>
            </a:r>
            <a:endParaRPr sz="850">
              <a:solidFill>
                <a:schemeClr val="lt1"/>
              </a:solidFill>
              <a:highlight>
                <a:schemeClr val="dk1"/>
              </a:highlight>
            </a:endParaRPr>
          </a:p>
          <a:p>
            <a:pPr indent="0" lvl="0" marL="0" rtl="0" algn="l">
              <a:lnSpc>
                <a:spcPct val="170000"/>
              </a:lnSpc>
              <a:spcBef>
                <a:spcPts val="1200"/>
              </a:spcBef>
              <a:spcAft>
                <a:spcPts val="0"/>
              </a:spcAft>
              <a:buNone/>
            </a:pPr>
            <a:r>
              <a:rPr lang="en-GB" sz="850">
                <a:solidFill>
                  <a:schemeClr val="lt1"/>
                </a:solidFill>
                <a:highlight>
                  <a:schemeClr val="dk1"/>
                </a:highlight>
              </a:rPr>
              <a:t>overall representation of any data.</a:t>
            </a:r>
            <a:endParaRPr sz="850">
              <a:solidFill>
                <a:schemeClr val="lt1"/>
              </a:solidFill>
              <a:highlight>
                <a:schemeClr val="dk1"/>
              </a:highlight>
            </a:endParaRPr>
          </a:p>
          <a:p>
            <a:pPr indent="0" lvl="0" marL="0" rtl="0" algn="l">
              <a:spcBef>
                <a:spcPts val="1200"/>
              </a:spcBef>
              <a:spcAft>
                <a:spcPts val="0"/>
              </a:spcAft>
              <a:buNone/>
            </a:pPr>
            <a:r>
              <a:t/>
            </a:r>
            <a:endParaRPr sz="1300">
              <a:solidFill>
                <a:schemeClr val="lt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u="sng"/>
              <a:t>HADOOP HIVE:</a:t>
            </a:r>
            <a:endParaRPr b="1" u="sng"/>
          </a:p>
        </p:txBody>
      </p:sp>
      <p:sp>
        <p:nvSpPr>
          <p:cNvPr id="191" name="Google Shape;191;p19"/>
          <p:cNvSpPr txBox="1"/>
          <p:nvPr>
            <p:ph idx="1" type="body"/>
          </p:nvPr>
        </p:nvSpPr>
        <p:spPr>
          <a:xfrm>
            <a:off x="1297500" y="1158725"/>
            <a:ext cx="7739400" cy="436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200">
                <a:solidFill>
                  <a:srgbClr val="FFFFFF"/>
                </a:solidFill>
                <a:highlight>
                  <a:schemeClr val="dk1"/>
                </a:highlight>
                <a:latin typeface="Courier New"/>
                <a:ea typeface="Courier New"/>
                <a:cs typeface="Courier New"/>
                <a:sym typeface="Courier New"/>
              </a:rPr>
              <a:t>Apache Hive is a data warehouse and an ETL tool which provides an SQL-like interface between the user and the Hadoop distributed file system (HDFS) which integrates Hadoop. It is built on top of Hadoop. It is a software project that provides data query and analysis. It facilitates reading, writing and handling wide datasets that stored in distributed storage and queried by Structure Query Language (SQL) syntax. It is not built for Online Transactional Processing (OLTP) workloads.</a:t>
            </a:r>
            <a:endParaRPr b="1" sz="1200">
              <a:solidFill>
                <a:srgbClr val="FFFFFF"/>
              </a:solidFill>
              <a:highlight>
                <a:schemeClr val="dk1"/>
              </a:highlight>
              <a:latin typeface="Courier New"/>
              <a:ea typeface="Courier New"/>
              <a:cs typeface="Courier New"/>
              <a:sym typeface="Courier New"/>
            </a:endParaRPr>
          </a:p>
          <a:p>
            <a:pPr indent="0" lvl="0" marL="0" rtl="0" algn="l">
              <a:spcBef>
                <a:spcPts val="1200"/>
              </a:spcBef>
              <a:spcAft>
                <a:spcPts val="0"/>
              </a:spcAft>
              <a:buNone/>
            </a:pPr>
            <a:r>
              <a:rPr b="1" lang="en-GB" sz="1200">
                <a:solidFill>
                  <a:srgbClr val="FFFFFF"/>
                </a:solidFill>
                <a:highlight>
                  <a:schemeClr val="dk1"/>
                </a:highlight>
                <a:latin typeface="Courier New"/>
                <a:ea typeface="Courier New"/>
                <a:cs typeface="Courier New"/>
                <a:sym typeface="Courier New"/>
              </a:rPr>
              <a:t>Apache Hive is a data warehouse software project that is built on top of the Hadoop ecosystem. It provides an SQL-like interface to query and analyze large datasets stored in Hadoop’s distributed file system (HDFS) or other compatible storage systems.</a:t>
            </a:r>
            <a:endParaRPr b="1" sz="1200">
              <a:solidFill>
                <a:srgbClr val="FFFFFF"/>
              </a:solidFill>
              <a:highlight>
                <a:schemeClr val="dk1"/>
              </a:highlight>
              <a:latin typeface="Courier New"/>
              <a:ea typeface="Courier New"/>
              <a:cs typeface="Courier New"/>
              <a:sym typeface="Courier New"/>
            </a:endParaRPr>
          </a:p>
          <a:p>
            <a:pPr indent="0" lvl="0" marL="0" rtl="0" algn="l">
              <a:spcBef>
                <a:spcPts val="1200"/>
              </a:spcBef>
              <a:spcAft>
                <a:spcPts val="1200"/>
              </a:spcAft>
              <a:buNone/>
            </a:pPr>
            <a:r>
              <a:rPr b="1" lang="en-GB" sz="1217">
                <a:solidFill>
                  <a:srgbClr val="FFFFFF"/>
                </a:solidFill>
                <a:highlight>
                  <a:schemeClr val="dk1"/>
                </a:highlight>
                <a:latin typeface="Courier New"/>
                <a:ea typeface="Courier New"/>
                <a:cs typeface="Courier New"/>
                <a:sym typeface="Courier New"/>
              </a:rPr>
              <a:t>Hive uses a language called HiveQL, which is similar to SQL, to allow users to express data queries, transformations, and analyses in a familiar syntax. HiveQL statements are compiled into MapReduce jobs, which are then executed on the Hadoop cluster to process the data.</a:t>
            </a:r>
            <a:endParaRPr b="1" sz="1117">
              <a:solidFill>
                <a:srgbClr val="FFFFFF"/>
              </a:solidFill>
              <a:highlight>
                <a:schemeClr val="dk1"/>
              </a:highlight>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97" name="Google Shape;197;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