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9" r:id="rId11"/>
    <p:sldId id="270" r:id="rId12"/>
    <p:sldId id="272" r:id="rId13"/>
    <p:sldId id="274" r:id="rId14"/>
    <p:sldId id="271" r:id="rId15"/>
    <p:sldId id="268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89179C-D83E-459B-905D-ACEDD16593F5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7"/>
            <p14:sldId id="269"/>
            <p14:sldId id="270"/>
            <p14:sldId id="272"/>
            <p14:sldId id="274"/>
            <p14:sldId id="271"/>
            <p14:sldId id="268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C4BEB-CB79-CAF3-2E3C-BD30B1C23346}" v="5666" dt="2024-10-03T16:22:30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177D7-7F90-4574-9908-A35645FB60EA}" type="datetimeFigureOut"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C25A-0BC3-47B9-9182-B075F560AB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5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Alt text: If two nodes want to transmit, both packets get lost... every single time. This is because as soon as the air clears up, everyone waiting will transmit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C25A-0BC3-47B9-9182-B075F560ABA3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Alt text: Because both nodes wait with some probability, it is likely that there will be a time when only one node sends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C25A-0BC3-47B9-9182-B075F560ABA3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llision-detection-csmac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llision-detection-csmac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12: Physical layer - Media Access Control (MAC)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Lecturer: Venkat Arun</a:t>
            </a:r>
          </a:p>
          <a:p>
            <a:r>
              <a:rPr lang="en-US" dirty="0"/>
              <a:t>From chapters 2.6 and 2.7 in the book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Same as prototype 1, but they retransmit with a smaller probability p (say 33%)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D18DB-D2B1-7411-1724-D958224EED80}"/>
              </a:ext>
            </a:extLst>
          </p:cNvPr>
          <p:cNvSpPr/>
          <p:nvPr/>
        </p:nvSpPr>
        <p:spPr>
          <a:xfrm>
            <a:off x="8268728" y="367613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3CA15F-A459-7373-2710-0181E81DC1FD}"/>
              </a:ext>
            </a:extLst>
          </p:cNvPr>
          <p:cNvGrpSpPr/>
          <p:nvPr/>
        </p:nvGrpSpPr>
        <p:grpSpPr>
          <a:xfrm>
            <a:off x="8481391" y="494270"/>
            <a:ext cx="3576744" cy="1744487"/>
            <a:chOff x="8896865" y="494270"/>
            <a:chExt cx="3161270" cy="17444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D027EE-C3A0-31EB-6056-56BCBFD809CD}"/>
                </a:ext>
              </a:extLst>
            </p:cNvPr>
            <p:cNvGrpSpPr/>
            <p:nvPr/>
          </p:nvGrpSpPr>
          <p:grpSpPr>
            <a:xfrm>
              <a:off x="8896865" y="494270"/>
              <a:ext cx="3161270" cy="1744487"/>
              <a:chOff x="8454081" y="1338648"/>
              <a:chExt cx="3161270" cy="174448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FF990-814B-F9D3-A112-3F195C705D59}"/>
                  </a:ext>
                </a:extLst>
              </p:cNvPr>
              <p:cNvSpPr txBox="1"/>
              <p:nvPr/>
            </p:nvSpPr>
            <p:spPr>
              <a:xfrm>
                <a:off x="8541606" y="1451919"/>
                <a:ext cx="2120214" cy="16312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/>
                  <a:t>Notation:</a:t>
                </a:r>
              </a:p>
              <a:p>
                <a:r>
                  <a:rPr lang="en-US" sz="2000" dirty="0"/>
                  <a:t>Wants to transmit</a:t>
                </a:r>
              </a:p>
              <a:p>
                <a:r>
                  <a:rPr lang="en-US" sz="2000" dirty="0"/>
                  <a:t>Is transmitting</a:t>
                </a:r>
              </a:p>
              <a:p>
                <a:r>
                  <a:rPr lang="en-US" sz="2000" dirty="0"/>
                  <a:t>Colliding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938E23-154B-30B2-3E28-C0072D3235D3}"/>
                  </a:ext>
                </a:extLst>
              </p:cNvPr>
              <p:cNvSpPr/>
              <p:nvPr/>
            </p:nvSpPr>
            <p:spPr>
              <a:xfrm>
                <a:off x="10667999" y="1817473"/>
                <a:ext cx="674474" cy="2110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E7EABC-645B-99D2-ED20-43A3216A69AF}"/>
                  </a:ext>
                </a:extLst>
              </p:cNvPr>
              <p:cNvSpPr/>
              <p:nvPr/>
            </p:nvSpPr>
            <p:spPr>
              <a:xfrm>
                <a:off x="10662850" y="2110946"/>
                <a:ext cx="674473" cy="2213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35582A-8D54-66AF-F97D-2B6AD9D971AB}"/>
                  </a:ext>
                </a:extLst>
              </p:cNvPr>
              <p:cNvSpPr/>
              <p:nvPr/>
            </p:nvSpPr>
            <p:spPr>
              <a:xfrm>
                <a:off x="8454081" y="1338648"/>
                <a:ext cx="3161270" cy="14725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108793-A781-7C9A-92FA-B0F5455608B3}"/>
                </a:ext>
              </a:extLst>
            </p:cNvPr>
            <p:cNvSpPr/>
            <p:nvPr/>
          </p:nvSpPr>
          <p:spPr>
            <a:xfrm>
              <a:off x="11098426" y="1583725"/>
              <a:ext cx="674474" cy="211095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1B642-F1FB-4B9C-BA90-66BD30E7B585}"/>
              </a:ext>
            </a:extLst>
          </p:cNvPr>
          <p:cNvSpPr/>
          <p:nvPr/>
        </p:nvSpPr>
        <p:spPr>
          <a:xfrm>
            <a:off x="9627971" y="4458729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1200E9-7D50-9F3D-7D07-598FC5A0B374}"/>
              </a:ext>
            </a:extLst>
          </p:cNvPr>
          <p:cNvSpPr/>
          <p:nvPr/>
        </p:nvSpPr>
        <p:spPr>
          <a:xfrm>
            <a:off x="8268728" y="4458729"/>
            <a:ext cx="1348944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793FF-4F27-1F40-0AC7-81ABF92679E6}"/>
              </a:ext>
            </a:extLst>
          </p:cNvPr>
          <p:cNvSpPr txBox="1"/>
          <p:nvPr/>
        </p:nvSpPr>
        <p:spPr>
          <a:xfrm>
            <a:off x="8078229" y="5370039"/>
            <a:ext cx="157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wait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ADF96A-B656-039D-CD5D-D819CB66C677}"/>
              </a:ext>
            </a:extLst>
          </p:cNvPr>
          <p:cNvCxnSpPr/>
          <p:nvPr/>
        </p:nvCxnSpPr>
        <p:spPr>
          <a:xfrm>
            <a:off x="8278769" y="4860066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0CA07E-9E11-503A-DF6D-F3A726EC17D4}"/>
              </a:ext>
            </a:extLst>
          </p:cNvPr>
          <p:cNvSpPr txBox="1"/>
          <p:nvPr/>
        </p:nvSpPr>
        <p:spPr>
          <a:xfrm>
            <a:off x="8881417" y="3233350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C56E0-C802-2743-46B4-BCD3332849A6}"/>
              </a:ext>
            </a:extLst>
          </p:cNvPr>
          <p:cNvCxnSpPr>
            <a:cxnSpLocks/>
          </p:cNvCxnSpPr>
          <p:nvPr/>
        </p:nvCxnSpPr>
        <p:spPr>
          <a:xfrm flipV="1">
            <a:off x="8253026" y="3416384"/>
            <a:ext cx="646669" cy="27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2BC4BE-0FF0-3323-F5EA-3A1D09CB654D}"/>
              </a:ext>
            </a:extLst>
          </p:cNvPr>
          <p:cNvSpPr txBox="1"/>
          <p:nvPr/>
        </p:nvSpPr>
        <p:spPr>
          <a:xfrm>
            <a:off x="9617674" y="5740741"/>
            <a:ext cx="2073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DC4A94-90A4-463E-9205-8C8B92FE6427}"/>
              </a:ext>
            </a:extLst>
          </p:cNvPr>
          <p:cNvCxnSpPr>
            <a:cxnSpLocks/>
          </p:cNvCxnSpPr>
          <p:nvPr/>
        </p:nvCxnSpPr>
        <p:spPr>
          <a:xfrm>
            <a:off x="9648309" y="4875511"/>
            <a:ext cx="471616" cy="86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8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Same as prototype 1, but they retransmit with a smaller probability p (say 50%)</a:t>
            </a:r>
          </a:p>
          <a:p>
            <a:r>
              <a:rPr lang="en-US" dirty="0"/>
              <a:t>Note: collisions are possible, but will happen with probability &lt; 1</a:t>
            </a:r>
          </a:p>
          <a:p>
            <a:r>
              <a:rPr lang="en-US" dirty="0"/>
              <a:t>Thus, the system will </a:t>
            </a:r>
            <a:r>
              <a:rPr lang="en-US" i="1" dirty="0"/>
              <a:t>eventually</a:t>
            </a:r>
            <a:r>
              <a:rPr lang="en-US" dirty="0"/>
              <a:t> succeed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481391" y="494270"/>
            <a:ext cx="3576744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1009782" y="1583725"/>
            <a:ext cx="763118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3401-2388-F67F-C3F6-3D005C2C5492}"/>
              </a:ext>
            </a:extLst>
          </p:cNvPr>
          <p:cNvSpPr/>
          <p:nvPr/>
        </p:nvSpPr>
        <p:spPr>
          <a:xfrm>
            <a:off x="8268728" y="3676135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D39C0-C02A-C8D7-464D-F7FBD1E88566}"/>
              </a:ext>
            </a:extLst>
          </p:cNvPr>
          <p:cNvSpPr/>
          <p:nvPr/>
        </p:nvSpPr>
        <p:spPr>
          <a:xfrm>
            <a:off x="8268728" y="4458729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87FF0-EC06-8E74-5A57-06A11C140A08}"/>
              </a:ext>
            </a:extLst>
          </p:cNvPr>
          <p:cNvSpPr/>
          <p:nvPr/>
        </p:nvSpPr>
        <p:spPr>
          <a:xfrm>
            <a:off x="9625912" y="367407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1EC7B9-7957-A3B3-23F4-E41BF09DBD22}"/>
              </a:ext>
            </a:extLst>
          </p:cNvPr>
          <p:cNvSpPr/>
          <p:nvPr/>
        </p:nvSpPr>
        <p:spPr>
          <a:xfrm>
            <a:off x="10987214" y="4458728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33A389-5329-B977-F457-89C381E13398}"/>
              </a:ext>
            </a:extLst>
          </p:cNvPr>
          <p:cNvSpPr/>
          <p:nvPr/>
        </p:nvSpPr>
        <p:spPr>
          <a:xfrm>
            <a:off x="9627972" y="4458729"/>
            <a:ext cx="135409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96D33E-4AA1-2A10-C05C-4AA99C694445}"/>
              </a:ext>
            </a:extLst>
          </p:cNvPr>
          <p:cNvSpPr txBox="1"/>
          <p:nvPr/>
        </p:nvSpPr>
        <p:spPr>
          <a:xfrm>
            <a:off x="8078229" y="5375187"/>
            <a:ext cx="1955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3D120F-C425-57FD-1764-40B51297CCB8}"/>
              </a:ext>
            </a:extLst>
          </p:cNvPr>
          <p:cNvCxnSpPr/>
          <p:nvPr/>
        </p:nvCxnSpPr>
        <p:spPr>
          <a:xfrm>
            <a:off x="8278769" y="4860066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7C8AFD-2AFB-9930-BB22-1D0878345DE0}"/>
              </a:ext>
            </a:extLst>
          </p:cNvPr>
          <p:cNvSpPr txBox="1"/>
          <p:nvPr/>
        </p:nvSpPr>
        <p:spPr>
          <a:xfrm>
            <a:off x="8881417" y="3233350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27DDD-B4EF-BF30-EDF8-A68328129C83}"/>
              </a:ext>
            </a:extLst>
          </p:cNvPr>
          <p:cNvCxnSpPr>
            <a:cxnSpLocks/>
          </p:cNvCxnSpPr>
          <p:nvPr/>
        </p:nvCxnSpPr>
        <p:spPr>
          <a:xfrm flipV="1">
            <a:off x="8253026" y="3416384"/>
            <a:ext cx="646669" cy="27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BBDB94-B4DA-C7D0-D6F1-C4AF4DC77CBB}"/>
              </a:ext>
            </a:extLst>
          </p:cNvPr>
          <p:cNvSpPr txBox="1"/>
          <p:nvPr/>
        </p:nvSpPr>
        <p:spPr>
          <a:xfrm>
            <a:off x="9627972" y="5807674"/>
            <a:ext cx="157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wait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A9DE-020D-6606-A2DD-CBE8B2FDBF85}"/>
              </a:ext>
            </a:extLst>
          </p:cNvPr>
          <p:cNvCxnSpPr/>
          <p:nvPr/>
        </p:nvCxnSpPr>
        <p:spPr>
          <a:xfrm>
            <a:off x="9641101" y="4847709"/>
            <a:ext cx="610630" cy="940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D3338E-4B72-375B-A832-BE788D6C977D}"/>
              </a:ext>
            </a:extLst>
          </p:cNvPr>
          <p:cNvSpPr txBox="1"/>
          <p:nvPr/>
        </p:nvSpPr>
        <p:spPr>
          <a:xfrm>
            <a:off x="10068696" y="2649493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0931BD-F2CF-0950-E044-CFFEA409D3FB}"/>
              </a:ext>
            </a:extLst>
          </p:cNvPr>
          <p:cNvCxnSpPr>
            <a:cxnSpLocks/>
          </p:cNvCxnSpPr>
          <p:nvPr/>
        </p:nvCxnSpPr>
        <p:spPr>
          <a:xfrm flipV="1">
            <a:off x="9620507" y="2986987"/>
            <a:ext cx="641520" cy="697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DDE06E-F3DE-DF46-0AB7-BBF7A20F866B}"/>
              </a:ext>
            </a:extLst>
          </p:cNvPr>
          <p:cNvSpPr txBox="1"/>
          <p:nvPr/>
        </p:nvSpPr>
        <p:spPr>
          <a:xfrm>
            <a:off x="10302445" y="6245309"/>
            <a:ext cx="2089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BFF57F-9498-A5DD-7962-9071528C0D18}"/>
              </a:ext>
            </a:extLst>
          </p:cNvPr>
          <p:cNvCxnSpPr>
            <a:cxnSpLocks/>
          </p:cNvCxnSpPr>
          <p:nvPr/>
        </p:nvCxnSpPr>
        <p:spPr>
          <a:xfrm>
            <a:off x="11005493" y="4878602"/>
            <a:ext cx="157549" cy="13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to 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If collision occurs, stop transmitting (I'm hiding details here. See </a:t>
            </a:r>
            <a:r>
              <a:rPr lang="en-US" dirty="0">
                <a:ea typeface="+mn-lt"/>
                <a:cs typeface="+mn-lt"/>
                <a:hlinkClick r:id="rId2"/>
              </a:rPr>
              <a:t>https://www.geeksforgeeks.org/collision-detection-csmacd/</a:t>
            </a:r>
            <a:r>
              <a:rPr lang="en-US" dirty="0">
                <a:ea typeface="+mn-lt"/>
                <a:cs typeface="+mn-lt"/>
              </a:rPr>
              <a:t> if you are interested)</a:t>
            </a:r>
          </a:p>
          <a:p>
            <a:r>
              <a:rPr lang="en-US" dirty="0">
                <a:ea typeface="+mn-lt"/>
                <a:cs typeface="+mn-lt"/>
              </a:rPr>
              <a:t>Not used in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because detecting collisions is hard: when I'm yelling at the top of my voice, I cannot listen</a:t>
            </a:r>
          </a:p>
          <a:p>
            <a:r>
              <a:rPr lang="en-US" dirty="0">
                <a:ea typeface="+mn-lt"/>
                <a:cs typeface="+mn-lt"/>
              </a:rPr>
              <a:t>Nevertheless, I will draw small collision boxes because we I am running of screen space on the slide :)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468139" y="494270"/>
            <a:ext cx="3589996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1006955" y="1583725"/>
            <a:ext cx="765945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3401-2388-F67F-C3F6-3D005C2C5492}"/>
              </a:ext>
            </a:extLst>
          </p:cNvPr>
          <p:cNvSpPr/>
          <p:nvPr/>
        </p:nvSpPr>
        <p:spPr>
          <a:xfrm>
            <a:off x="8268728" y="3676135"/>
            <a:ext cx="350108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D39C0-C02A-C8D7-464D-F7FBD1E88566}"/>
              </a:ext>
            </a:extLst>
          </p:cNvPr>
          <p:cNvSpPr/>
          <p:nvPr/>
        </p:nvSpPr>
        <p:spPr>
          <a:xfrm>
            <a:off x="8268728" y="4458729"/>
            <a:ext cx="350108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87FF0-EC06-8E74-5A57-06A11C140A08}"/>
              </a:ext>
            </a:extLst>
          </p:cNvPr>
          <p:cNvSpPr/>
          <p:nvPr/>
        </p:nvSpPr>
        <p:spPr>
          <a:xfrm>
            <a:off x="8627074" y="367407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1EC7B9-7957-A3B3-23F4-E41BF09DBD22}"/>
              </a:ext>
            </a:extLst>
          </p:cNvPr>
          <p:cNvSpPr/>
          <p:nvPr/>
        </p:nvSpPr>
        <p:spPr>
          <a:xfrm>
            <a:off x="9988376" y="4458728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33A389-5329-B977-F457-89C381E13398}"/>
              </a:ext>
            </a:extLst>
          </p:cNvPr>
          <p:cNvSpPr/>
          <p:nvPr/>
        </p:nvSpPr>
        <p:spPr>
          <a:xfrm>
            <a:off x="8629134" y="4458729"/>
            <a:ext cx="135409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96D33E-4AA1-2A10-C05C-4AA99C694445}"/>
              </a:ext>
            </a:extLst>
          </p:cNvPr>
          <p:cNvSpPr txBox="1"/>
          <p:nvPr/>
        </p:nvSpPr>
        <p:spPr>
          <a:xfrm>
            <a:off x="8078229" y="5375187"/>
            <a:ext cx="1955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3D120F-C425-57FD-1764-40B51297CCB8}"/>
              </a:ext>
            </a:extLst>
          </p:cNvPr>
          <p:cNvCxnSpPr/>
          <p:nvPr/>
        </p:nvCxnSpPr>
        <p:spPr>
          <a:xfrm>
            <a:off x="8278769" y="4860066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7C8AFD-2AFB-9930-BB22-1D0878345DE0}"/>
              </a:ext>
            </a:extLst>
          </p:cNvPr>
          <p:cNvSpPr txBox="1"/>
          <p:nvPr/>
        </p:nvSpPr>
        <p:spPr>
          <a:xfrm>
            <a:off x="8881417" y="3233350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27DDD-B4EF-BF30-EDF8-A68328129C83}"/>
              </a:ext>
            </a:extLst>
          </p:cNvPr>
          <p:cNvCxnSpPr>
            <a:cxnSpLocks/>
          </p:cNvCxnSpPr>
          <p:nvPr/>
        </p:nvCxnSpPr>
        <p:spPr>
          <a:xfrm flipV="1">
            <a:off x="8253026" y="3416384"/>
            <a:ext cx="646669" cy="27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BBDB94-B4DA-C7D0-D6F1-C4AF4DC77CBB}"/>
              </a:ext>
            </a:extLst>
          </p:cNvPr>
          <p:cNvSpPr txBox="1"/>
          <p:nvPr/>
        </p:nvSpPr>
        <p:spPr>
          <a:xfrm>
            <a:off x="8629134" y="5807674"/>
            <a:ext cx="157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wait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A9DE-020D-6606-A2DD-CBE8B2FDBF85}"/>
              </a:ext>
            </a:extLst>
          </p:cNvPr>
          <p:cNvCxnSpPr/>
          <p:nvPr/>
        </p:nvCxnSpPr>
        <p:spPr>
          <a:xfrm>
            <a:off x="8642263" y="4847709"/>
            <a:ext cx="610630" cy="940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D3338E-4B72-375B-A832-BE788D6C977D}"/>
              </a:ext>
            </a:extLst>
          </p:cNvPr>
          <p:cNvSpPr txBox="1"/>
          <p:nvPr/>
        </p:nvSpPr>
        <p:spPr>
          <a:xfrm>
            <a:off x="9069858" y="2649493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0931BD-F2CF-0950-E044-CFFEA409D3FB}"/>
              </a:ext>
            </a:extLst>
          </p:cNvPr>
          <p:cNvCxnSpPr>
            <a:cxnSpLocks/>
          </p:cNvCxnSpPr>
          <p:nvPr/>
        </p:nvCxnSpPr>
        <p:spPr>
          <a:xfrm flipV="1">
            <a:off x="8621669" y="2986987"/>
            <a:ext cx="641520" cy="697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DDE06E-F3DE-DF46-0AB7-BBF7A20F866B}"/>
              </a:ext>
            </a:extLst>
          </p:cNvPr>
          <p:cNvSpPr txBox="1"/>
          <p:nvPr/>
        </p:nvSpPr>
        <p:spPr>
          <a:xfrm>
            <a:off x="9303607" y="6245309"/>
            <a:ext cx="2089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BFF57F-9498-A5DD-7962-9071528C0D18}"/>
              </a:ext>
            </a:extLst>
          </p:cNvPr>
          <p:cNvCxnSpPr>
            <a:cxnSpLocks/>
          </p:cNvCxnSpPr>
          <p:nvPr/>
        </p:nvCxnSpPr>
        <p:spPr>
          <a:xfrm>
            <a:off x="10006655" y="4878602"/>
            <a:ext cx="157549" cy="13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to 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If collision occurs, stop transmitting (I'm hiding details here. See </a:t>
            </a:r>
            <a:r>
              <a:rPr lang="en-US" dirty="0">
                <a:ea typeface="+mn-lt"/>
                <a:cs typeface="+mn-lt"/>
                <a:hlinkClick r:id="rId2"/>
              </a:rPr>
              <a:t>https://www.geeksforgeeks.org/collision-detection-csmacd/</a:t>
            </a:r>
            <a:r>
              <a:rPr lang="en-US" dirty="0">
                <a:ea typeface="+mn-lt"/>
                <a:cs typeface="+mn-lt"/>
              </a:rPr>
              <a:t> if you are interested)</a:t>
            </a:r>
          </a:p>
          <a:p>
            <a:r>
              <a:rPr lang="en-US" dirty="0">
                <a:ea typeface="+mn-lt"/>
                <a:cs typeface="+mn-lt"/>
              </a:rPr>
              <a:t>Not used in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because detecting collisions is hard: when I'm yelling at the top of my voice, I cannot listen</a:t>
            </a:r>
          </a:p>
          <a:p>
            <a:r>
              <a:rPr lang="en-US" dirty="0">
                <a:ea typeface="+mn-lt"/>
                <a:cs typeface="+mn-lt"/>
              </a:rPr>
              <a:t>Nevertheless, I will draw small collision boxes because we I am running of screen space on the slide :)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481391" y="494270"/>
            <a:ext cx="3576744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1009782" y="1583725"/>
            <a:ext cx="763118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3401-2388-F67F-C3F6-3D005C2C5492}"/>
              </a:ext>
            </a:extLst>
          </p:cNvPr>
          <p:cNvSpPr/>
          <p:nvPr/>
        </p:nvSpPr>
        <p:spPr>
          <a:xfrm>
            <a:off x="8268728" y="3676135"/>
            <a:ext cx="350108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D39C0-C02A-C8D7-464D-F7FBD1E88566}"/>
              </a:ext>
            </a:extLst>
          </p:cNvPr>
          <p:cNvSpPr/>
          <p:nvPr/>
        </p:nvSpPr>
        <p:spPr>
          <a:xfrm>
            <a:off x="8268728" y="4458729"/>
            <a:ext cx="350108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87FF0-EC06-8E74-5A57-06A11C140A08}"/>
              </a:ext>
            </a:extLst>
          </p:cNvPr>
          <p:cNvSpPr/>
          <p:nvPr/>
        </p:nvSpPr>
        <p:spPr>
          <a:xfrm>
            <a:off x="8627074" y="367407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1EC7B9-7957-A3B3-23F4-E41BF09DBD22}"/>
              </a:ext>
            </a:extLst>
          </p:cNvPr>
          <p:cNvSpPr/>
          <p:nvPr/>
        </p:nvSpPr>
        <p:spPr>
          <a:xfrm>
            <a:off x="9988376" y="4458728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33A389-5329-B977-F457-89C381E13398}"/>
              </a:ext>
            </a:extLst>
          </p:cNvPr>
          <p:cNvSpPr/>
          <p:nvPr/>
        </p:nvSpPr>
        <p:spPr>
          <a:xfrm>
            <a:off x="8629134" y="4458729"/>
            <a:ext cx="135409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96D33E-4AA1-2A10-C05C-4AA99C694445}"/>
              </a:ext>
            </a:extLst>
          </p:cNvPr>
          <p:cNvSpPr txBox="1"/>
          <p:nvPr/>
        </p:nvSpPr>
        <p:spPr>
          <a:xfrm>
            <a:off x="8078229" y="5375187"/>
            <a:ext cx="1955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3D120F-C425-57FD-1764-40B51297CCB8}"/>
              </a:ext>
            </a:extLst>
          </p:cNvPr>
          <p:cNvCxnSpPr/>
          <p:nvPr/>
        </p:nvCxnSpPr>
        <p:spPr>
          <a:xfrm>
            <a:off x="8278769" y="4860066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7C8AFD-2AFB-9930-BB22-1D0878345DE0}"/>
              </a:ext>
            </a:extLst>
          </p:cNvPr>
          <p:cNvSpPr txBox="1"/>
          <p:nvPr/>
        </p:nvSpPr>
        <p:spPr>
          <a:xfrm>
            <a:off x="8881417" y="3233350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27DDD-B4EF-BF30-EDF8-A68328129C83}"/>
              </a:ext>
            </a:extLst>
          </p:cNvPr>
          <p:cNvCxnSpPr>
            <a:cxnSpLocks/>
          </p:cNvCxnSpPr>
          <p:nvPr/>
        </p:nvCxnSpPr>
        <p:spPr>
          <a:xfrm flipV="1">
            <a:off x="8253026" y="3416384"/>
            <a:ext cx="646669" cy="27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BBDB94-B4DA-C7D0-D6F1-C4AF4DC77CBB}"/>
              </a:ext>
            </a:extLst>
          </p:cNvPr>
          <p:cNvSpPr txBox="1"/>
          <p:nvPr/>
        </p:nvSpPr>
        <p:spPr>
          <a:xfrm>
            <a:off x="8629134" y="5807674"/>
            <a:ext cx="157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wait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A9DE-020D-6606-A2DD-CBE8B2FDBF85}"/>
              </a:ext>
            </a:extLst>
          </p:cNvPr>
          <p:cNvCxnSpPr/>
          <p:nvPr/>
        </p:nvCxnSpPr>
        <p:spPr>
          <a:xfrm>
            <a:off x="8642263" y="4847709"/>
            <a:ext cx="610630" cy="940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D3338E-4B72-375B-A832-BE788D6C977D}"/>
              </a:ext>
            </a:extLst>
          </p:cNvPr>
          <p:cNvSpPr txBox="1"/>
          <p:nvPr/>
        </p:nvSpPr>
        <p:spPr>
          <a:xfrm>
            <a:off x="9069858" y="2649493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0931BD-F2CF-0950-E044-CFFEA409D3FB}"/>
              </a:ext>
            </a:extLst>
          </p:cNvPr>
          <p:cNvCxnSpPr>
            <a:cxnSpLocks/>
          </p:cNvCxnSpPr>
          <p:nvPr/>
        </p:nvCxnSpPr>
        <p:spPr>
          <a:xfrm flipV="1">
            <a:off x="8621669" y="2986987"/>
            <a:ext cx="641520" cy="697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DDE06E-F3DE-DF46-0AB7-BBF7A20F866B}"/>
              </a:ext>
            </a:extLst>
          </p:cNvPr>
          <p:cNvSpPr txBox="1"/>
          <p:nvPr/>
        </p:nvSpPr>
        <p:spPr>
          <a:xfrm>
            <a:off x="9303607" y="6245309"/>
            <a:ext cx="2089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BFF57F-9498-A5DD-7962-9071528C0D18}"/>
              </a:ext>
            </a:extLst>
          </p:cNvPr>
          <p:cNvCxnSpPr>
            <a:cxnSpLocks/>
          </p:cNvCxnSpPr>
          <p:nvPr/>
        </p:nvCxnSpPr>
        <p:spPr>
          <a:xfrm>
            <a:off x="10006655" y="4878602"/>
            <a:ext cx="157549" cy="13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4C8A8-F425-3B84-E918-92565889B123}"/>
              </a:ext>
            </a:extLst>
          </p:cNvPr>
          <p:cNvSpPr txBox="1"/>
          <p:nvPr/>
        </p:nvSpPr>
        <p:spPr>
          <a:xfrm>
            <a:off x="3851189" y="2605215"/>
            <a:ext cx="5564658" cy="2216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b="1" dirty="0"/>
              <a:t>Note: </a:t>
            </a:r>
            <a:r>
              <a:rPr lang="en-US" dirty="0"/>
              <a:t>Collision detection was used in wired ethernet back when they still had multi-node copper wires.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Even though, collision detection may be possible in </a:t>
            </a:r>
            <a:r>
              <a:rPr lang="en-US" dirty="0" err="1"/>
              <a:t>WiFi</a:t>
            </a:r>
            <a:r>
              <a:rPr lang="en-US" dirty="0"/>
              <a:t>, it is hard to do. Plus, it leads to the hidden terminal problem anyway, which we will discuss later</a:t>
            </a:r>
          </a:p>
        </p:txBody>
      </p:sp>
    </p:spTree>
    <p:extLst>
      <p:ext uri="{BB962C8B-B14F-4D97-AF65-F5344CB8AC3E}">
        <p14:creationId xmlns:p14="http://schemas.microsoft.com/office/powerpoint/2010/main" val="37847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If there are more than 2 senders waiting (or more generally, 1/p senders), collisions will almost always occur</a:t>
            </a:r>
          </a:p>
          <a:p>
            <a:r>
              <a:rPr lang="en-US" dirty="0"/>
              <a:t>If p is small, nodes wait unnecessarily even when there is no contention</a:t>
            </a:r>
          </a:p>
          <a:p>
            <a:r>
              <a:rPr lang="en-US" dirty="0"/>
              <a:t>If it is large, then lots of collusions occur when there are &gt; 1/p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  <a:p>
            <a:endParaRPr lang="en-US" sz="2400" dirty="0"/>
          </a:p>
          <a:p>
            <a:r>
              <a:rPr lang="en-US" sz="2400" dirty="0"/>
              <a:t>Node 4</a:t>
            </a:r>
          </a:p>
          <a:p>
            <a:endParaRPr lang="en-US" sz="2400" dirty="0"/>
          </a:p>
          <a:p>
            <a:r>
              <a:rPr lang="en-US" sz="2400" dirty="0"/>
              <a:t>Node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375374" y="494270"/>
            <a:ext cx="3682761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0987163" y="1583725"/>
            <a:ext cx="785737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3401-2388-F67F-C3F6-3D005C2C5492}"/>
              </a:ext>
            </a:extLst>
          </p:cNvPr>
          <p:cNvSpPr/>
          <p:nvPr/>
        </p:nvSpPr>
        <p:spPr>
          <a:xfrm>
            <a:off x="8268728" y="3676135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87FF0-EC06-8E74-5A57-06A11C140A08}"/>
              </a:ext>
            </a:extLst>
          </p:cNvPr>
          <p:cNvSpPr/>
          <p:nvPr/>
        </p:nvSpPr>
        <p:spPr>
          <a:xfrm>
            <a:off x="9080155" y="367407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1EC7B9-7957-A3B3-23F4-E41BF09DBD22}"/>
              </a:ext>
            </a:extLst>
          </p:cNvPr>
          <p:cNvSpPr/>
          <p:nvPr/>
        </p:nvSpPr>
        <p:spPr>
          <a:xfrm>
            <a:off x="9087363" y="4458728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33A389-5329-B977-F457-89C381E13398}"/>
              </a:ext>
            </a:extLst>
          </p:cNvPr>
          <p:cNvSpPr/>
          <p:nvPr/>
        </p:nvSpPr>
        <p:spPr>
          <a:xfrm>
            <a:off x="8268729" y="4458729"/>
            <a:ext cx="262580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0E0ED-1F15-2C18-76F2-6BD261D8FF99}"/>
              </a:ext>
            </a:extLst>
          </p:cNvPr>
          <p:cNvSpPr/>
          <p:nvPr/>
        </p:nvSpPr>
        <p:spPr>
          <a:xfrm>
            <a:off x="7923768" y="5241324"/>
            <a:ext cx="344959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3D3D26-7591-265D-F3E4-8800E4A8054C}"/>
              </a:ext>
            </a:extLst>
          </p:cNvPr>
          <p:cNvSpPr/>
          <p:nvPr/>
        </p:nvSpPr>
        <p:spPr>
          <a:xfrm>
            <a:off x="7789904" y="5890054"/>
            <a:ext cx="47882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75EA42-7F72-21F8-385B-DA161CB8CC0D}"/>
              </a:ext>
            </a:extLst>
          </p:cNvPr>
          <p:cNvSpPr/>
          <p:nvPr/>
        </p:nvSpPr>
        <p:spPr>
          <a:xfrm>
            <a:off x="8268728" y="5890053"/>
            <a:ext cx="272879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6A291A-17D2-548A-89CD-B803EA68BCA7}"/>
              </a:ext>
            </a:extLst>
          </p:cNvPr>
          <p:cNvSpPr/>
          <p:nvPr/>
        </p:nvSpPr>
        <p:spPr>
          <a:xfrm>
            <a:off x="8268729" y="5241324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F42736-F688-2405-33F6-4A37A9DAD8FD}"/>
              </a:ext>
            </a:extLst>
          </p:cNvPr>
          <p:cNvSpPr/>
          <p:nvPr/>
        </p:nvSpPr>
        <p:spPr>
          <a:xfrm>
            <a:off x="8541606" y="4458730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5E9EA1-E921-C90C-7C40-872C0464EFE3}"/>
              </a:ext>
            </a:extLst>
          </p:cNvPr>
          <p:cNvSpPr/>
          <p:nvPr/>
        </p:nvSpPr>
        <p:spPr>
          <a:xfrm>
            <a:off x="8541607" y="3676135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F35700-7502-FB30-D995-845563DE5231}"/>
              </a:ext>
            </a:extLst>
          </p:cNvPr>
          <p:cNvSpPr/>
          <p:nvPr/>
        </p:nvSpPr>
        <p:spPr>
          <a:xfrm>
            <a:off x="8541607" y="5241324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1A648E-7FDF-C106-A8E0-789A7357CE1E}"/>
              </a:ext>
            </a:extLst>
          </p:cNvPr>
          <p:cNvSpPr/>
          <p:nvPr/>
        </p:nvSpPr>
        <p:spPr>
          <a:xfrm>
            <a:off x="8814485" y="5890054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9BC00-7342-7B57-1015-D1BA5010AF72}"/>
              </a:ext>
            </a:extLst>
          </p:cNvPr>
          <p:cNvSpPr/>
          <p:nvPr/>
        </p:nvSpPr>
        <p:spPr>
          <a:xfrm>
            <a:off x="8541606" y="5890054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48ED5-0AA8-42A0-B557-33AAF8FAE878}"/>
              </a:ext>
            </a:extLst>
          </p:cNvPr>
          <p:cNvSpPr/>
          <p:nvPr/>
        </p:nvSpPr>
        <p:spPr>
          <a:xfrm>
            <a:off x="8814484" y="5241324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CFE270-29E7-6FD0-DF5C-BB6ED4EB7F6B}"/>
              </a:ext>
            </a:extLst>
          </p:cNvPr>
          <p:cNvSpPr/>
          <p:nvPr/>
        </p:nvSpPr>
        <p:spPr>
          <a:xfrm>
            <a:off x="8814484" y="4458729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0ECA7-B2DC-86D7-6E88-A5D9A67772CF}"/>
              </a:ext>
            </a:extLst>
          </p:cNvPr>
          <p:cNvSpPr/>
          <p:nvPr/>
        </p:nvSpPr>
        <p:spPr>
          <a:xfrm>
            <a:off x="8814484" y="3676134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8B2BC0-75BF-309E-2FCB-B1897694690A}"/>
              </a:ext>
            </a:extLst>
          </p:cNvPr>
          <p:cNvSpPr/>
          <p:nvPr/>
        </p:nvSpPr>
        <p:spPr>
          <a:xfrm>
            <a:off x="9082214" y="5241323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A0FF9-5C37-C1B5-0B17-5A8C215F56A4}"/>
              </a:ext>
            </a:extLst>
          </p:cNvPr>
          <p:cNvSpPr/>
          <p:nvPr/>
        </p:nvSpPr>
        <p:spPr>
          <a:xfrm>
            <a:off x="9082214" y="5890052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AFED4B-C3B6-C47F-92C8-56E66F5408F7}"/>
              </a:ext>
            </a:extLst>
          </p:cNvPr>
          <p:cNvSpPr/>
          <p:nvPr/>
        </p:nvSpPr>
        <p:spPr>
          <a:xfrm>
            <a:off x="10446606" y="4458729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39D935-AFF3-E849-B876-CC16289475EC}"/>
              </a:ext>
            </a:extLst>
          </p:cNvPr>
          <p:cNvSpPr/>
          <p:nvPr/>
        </p:nvSpPr>
        <p:spPr>
          <a:xfrm>
            <a:off x="10441457" y="5241324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C77E87-E20E-56D5-8ED5-C3C75A8BA3E3}"/>
              </a:ext>
            </a:extLst>
          </p:cNvPr>
          <p:cNvSpPr/>
          <p:nvPr/>
        </p:nvSpPr>
        <p:spPr>
          <a:xfrm>
            <a:off x="10441458" y="5890054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0D5FA6-9421-E027-6042-165319BC8951}"/>
              </a:ext>
            </a:extLst>
          </p:cNvPr>
          <p:cNvSpPr/>
          <p:nvPr/>
        </p:nvSpPr>
        <p:spPr>
          <a:xfrm>
            <a:off x="10712277" y="5887994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EA42D5-F9B7-38BB-30E1-D74593ADDD25}"/>
              </a:ext>
            </a:extLst>
          </p:cNvPr>
          <p:cNvSpPr/>
          <p:nvPr/>
        </p:nvSpPr>
        <p:spPr>
          <a:xfrm>
            <a:off x="10709187" y="5241323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C9D813-6AEF-BF18-0530-B71AC2F1D25B}"/>
              </a:ext>
            </a:extLst>
          </p:cNvPr>
          <p:cNvSpPr/>
          <p:nvPr/>
        </p:nvSpPr>
        <p:spPr>
          <a:xfrm>
            <a:off x="10714335" y="4458728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71CD0B-FF4E-19B9-279F-EB7DB38B35B3}"/>
              </a:ext>
            </a:extLst>
          </p:cNvPr>
          <p:cNvSpPr/>
          <p:nvPr/>
        </p:nvSpPr>
        <p:spPr>
          <a:xfrm>
            <a:off x="12056074" y="4456670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077D6-4D58-6E15-0E1A-3CDD30F12B17}"/>
              </a:ext>
            </a:extLst>
          </p:cNvPr>
          <p:cNvSpPr/>
          <p:nvPr/>
        </p:nvSpPr>
        <p:spPr>
          <a:xfrm>
            <a:off x="12073579" y="5241323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5C18-C5C5-575B-93AC-2EF60A62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2445-2CC7-F27B-C566-D8FEC96E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used in </a:t>
            </a:r>
            <a:r>
              <a:rPr lang="en-US" dirty="0" err="1"/>
              <a:t>WiFi</a:t>
            </a:r>
            <a:r>
              <a:rPr lang="en-US" dirty="0"/>
              <a:t> and is called Carrier Sense Multiple Access/Collision Avoidance (CSMA/CA)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Start with a large p, say p = ½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Every time a collision occurs, halve p</a:t>
            </a:r>
          </a:p>
          <a:p>
            <a:r>
              <a:rPr lang="en-US" b="1" dirty="0"/>
              <a:t>Analysis: </a:t>
            </a:r>
            <a:r>
              <a:rPr lang="en-US" dirty="0"/>
              <a:t>If there are n waiting nodes, we are guaranteed to reach p &lt; 1/n in O(log(n)) steps. If there are not a lot of waiting nodes, p remains small</a:t>
            </a:r>
          </a:p>
        </p:txBody>
      </p:sp>
    </p:spTree>
    <p:extLst>
      <p:ext uri="{BB962C8B-B14F-4D97-AF65-F5344CB8AC3E}">
        <p14:creationId xmlns:p14="http://schemas.microsoft.com/office/powerpoint/2010/main" val="59370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0BEE-0642-2E6E-C198-39118425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We're done... almost. The hidden node problem</a:t>
            </a:r>
          </a:p>
        </p:txBody>
      </p:sp>
      <p:pic>
        <p:nvPicPr>
          <p:cNvPr id="5" name="Content Placeholder 4" descr="../_images/f02-30-9780123850591.png">
            <a:extLst>
              <a:ext uri="{FF2B5EF4-FFF2-40B4-BE49-F238E27FC236}">
                <a16:creationId xmlns:a16="http://schemas.microsoft.com/office/drawing/2014/main" id="{463E1549-EF83-3000-330D-BEF6E29C63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6104" y="2435485"/>
            <a:ext cx="4712914" cy="27918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9D990-F7E5-BBD1-9A3E-61A80DEC6A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 and C cannot hear each other, but B can hear them both</a:t>
            </a:r>
          </a:p>
          <a:p>
            <a:r>
              <a:rPr lang="en-US" dirty="0"/>
              <a:t>Suppose A wants to talk to B. It transmits. C cannot hear A, so it transmits too. However, B cannot decipher A's packet because C keeps talking</a:t>
            </a:r>
          </a:p>
          <a:p>
            <a:r>
              <a:rPr lang="en-US" b="1" dirty="0"/>
              <a:t>Solution: </a:t>
            </a:r>
            <a:r>
              <a:rPr lang="en-US" dirty="0"/>
              <a:t>To know if a collision happened, wait for an acknowledgment from the receiver. Side benefit: helps with detecting errors that occur even without collisions</a:t>
            </a:r>
          </a:p>
        </p:txBody>
      </p:sp>
    </p:spTree>
    <p:extLst>
      <p:ext uri="{BB962C8B-B14F-4D97-AF65-F5344CB8AC3E}">
        <p14:creationId xmlns:p14="http://schemas.microsoft.com/office/powerpoint/2010/main" val="75785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0BEE-0642-2E6E-C198-39118425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improvement. Then we'll be done</a:t>
            </a:r>
          </a:p>
        </p:txBody>
      </p:sp>
      <p:pic>
        <p:nvPicPr>
          <p:cNvPr id="5" name="Content Placeholder 4" descr="../_images/f02-30-9780123850591.png">
            <a:extLst>
              <a:ext uri="{FF2B5EF4-FFF2-40B4-BE49-F238E27FC236}">
                <a16:creationId xmlns:a16="http://schemas.microsoft.com/office/drawing/2014/main" id="{463E1549-EF83-3000-330D-BEF6E29C63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6104" y="2435485"/>
            <a:ext cx="4712914" cy="27918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9D990-F7E5-BBD1-9A3E-61A80DEC6A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Instead of sending full-sized packets and waiting for them to collide, send small packets first. </a:t>
            </a:r>
          </a:p>
          <a:p>
            <a:r>
              <a:rPr lang="en-US" dirty="0"/>
              <a:t>In </a:t>
            </a:r>
            <a:r>
              <a:rPr lang="en-US" dirty="0" err="1"/>
              <a:t>WiFi</a:t>
            </a:r>
            <a:r>
              <a:rPr lang="en-US" dirty="0"/>
              <a:t>, this is called RTS/CTS: Request To Send/Clear To Send</a:t>
            </a:r>
          </a:p>
          <a:p>
            <a:r>
              <a:rPr lang="en-US" dirty="0"/>
              <a:t>Anyone who hears either packet will not send for some time while the two nodes communicate</a:t>
            </a:r>
          </a:p>
        </p:txBody>
      </p:sp>
    </p:spTree>
    <p:extLst>
      <p:ext uri="{BB962C8B-B14F-4D97-AF65-F5344CB8AC3E}">
        <p14:creationId xmlns:p14="http://schemas.microsoft.com/office/powerpoint/2010/main" val="120334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2514-3C14-EA7B-7727-4010CCD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problem: exposed node problem</a:t>
            </a:r>
          </a:p>
        </p:txBody>
      </p:sp>
      <p:pic>
        <p:nvPicPr>
          <p:cNvPr id="5" name="Content Placeholder 4" descr="There are 4 nodes: A, B, C and D. A and B can hear each other, B and C can hear each other and C and D can hear each other. A and C cannot hear each other.">
            <a:extLst>
              <a:ext uri="{FF2B5EF4-FFF2-40B4-BE49-F238E27FC236}">
                <a16:creationId xmlns:a16="http://schemas.microsoft.com/office/drawing/2014/main" id="{5DCD4829-56E1-86E2-8202-C3E84F67B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37" y="2955864"/>
            <a:ext cx="3413076" cy="2580716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2908185-FC93-B30E-AE2E-303586E7847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suppose immediate neighbors can hear each other, but others cannot</a:t>
            </a:r>
          </a:p>
          <a:p>
            <a:r>
              <a:rPr lang="en-US" dirty="0"/>
              <a:t>If B is transmitting to A, C may incorrectly conclude that it is unsafe to send to D. However, this is not the case, since both A and D can hear without a problem</a:t>
            </a:r>
          </a:p>
          <a:p>
            <a:r>
              <a:rPr lang="en-US" dirty="0"/>
              <a:t>In </a:t>
            </a:r>
            <a:r>
              <a:rPr lang="en-US" dirty="0" err="1"/>
              <a:t>WiFi</a:t>
            </a:r>
            <a:r>
              <a:rPr lang="en-US" dirty="0"/>
              <a:t>, we largely accept this inefficiency</a:t>
            </a:r>
          </a:p>
        </p:txBody>
      </p:sp>
    </p:spTree>
    <p:extLst>
      <p:ext uri="{BB962C8B-B14F-4D97-AF65-F5344CB8AC3E}">
        <p14:creationId xmlns:p14="http://schemas.microsoft.com/office/powerpoint/2010/main" val="110936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39B0-9E99-9B03-7CBC-FB5C8F60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E6C-9BBD-11B6-A8E9-247E2667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Assignment 2 is due tomorrow</a:t>
            </a:r>
          </a:p>
        </p:txBody>
      </p:sp>
    </p:spTree>
    <p:extLst>
      <p:ext uri="{BB962C8B-B14F-4D97-AF65-F5344CB8AC3E}">
        <p14:creationId xmlns:p14="http://schemas.microsoft.com/office/powerpoint/2010/main" val="170011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25E-F011-E3C2-5595-90287A42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 medium</a:t>
            </a:r>
          </a:p>
        </p:txBody>
      </p:sp>
      <p:pic>
        <p:nvPicPr>
          <p:cNvPr id="4" name="Picture 3" descr="../_images/f02-29-9780123850591.png">
            <a:extLst>
              <a:ext uri="{FF2B5EF4-FFF2-40B4-BE49-F238E27FC236}">
                <a16:creationId xmlns:a16="http://schemas.microsoft.com/office/drawing/2014/main" id="{DA4D3339-F9A7-0410-B1B8-A112C58F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32" y="1934973"/>
            <a:ext cx="5157915" cy="4234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ADB6A-D95E-A35A-ED9F-9AF3E936ABA8}"/>
              </a:ext>
            </a:extLst>
          </p:cNvPr>
          <p:cNvSpPr txBox="1"/>
          <p:nvPr/>
        </p:nvSpPr>
        <p:spPr>
          <a:xfrm>
            <a:off x="7712675" y="2831757"/>
            <a:ext cx="415392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Wireless media are always shared.</a:t>
            </a:r>
          </a:p>
          <a:p>
            <a:endParaRPr lang="en-US" dirty="0"/>
          </a:p>
          <a:p>
            <a:r>
              <a:rPr lang="en-US" dirty="0"/>
              <a:t>Wired media can be shared too, for example if multiple nodes connect to the same piece of copper. However, it is uncommon today since it creates unnecessary contention</a:t>
            </a:r>
          </a:p>
        </p:txBody>
      </p:sp>
    </p:spTree>
    <p:extLst>
      <p:ext uri="{BB962C8B-B14F-4D97-AF65-F5344CB8AC3E}">
        <p14:creationId xmlns:p14="http://schemas.microsoft.com/office/powerpoint/2010/main" val="384015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1BD1-A8D8-006F-B6A9-24CF20EA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 medium: only one node can talk at a time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6DDD45-580E-0CBA-D1CC-B6E298C9E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6346"/>
            <a:ext cx="5183188" cy="43333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Suppose A wants to transmit to B</a:t>
            </a:r>
          </a:p>
          <a:p>
            <a:r>
              <a:rPr lang="en-US" dirty="0"/>
              <a:t>There is no wire connecting them. Thus, A must "shout". It says "The following message is intended for B: &lt;message&gt;"</a:t>
            </a:r>
          </a:p>
          <a:p>
            <a:r>
              <a:rPr lang="en-US" dirty="0"/>
              <a:t>Every node within earshot listens to it. For efficiency, they only process messages that are addressed to them.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Note: they can choose to snoop on all messages. This is made useless by encryption, which we will discuss later</a:t>
            </a:r>
          </a:p>
          <a:p>
            <a:r>
              <a:rPr lang="en-US" dirty="0"/>
              <a:t>Problem: No one else can talk while A and B are talking</a:t>
            </a:r>
          </a:p>
        </p:txBody>
      </p:sp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3A058BD2-CC5A-34A4-3CC8-99B4B6A46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124" y="2312773"/>
            <a:ext cx="914400" cy="91440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56F6BE2E-D2EE-89F2-679F-F7F2DD7F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178" y="3507259"/>
            <a:ext cx="914400" cy="9144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3CA5CD40-E5A3-2864-26A1-65A18BE6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124" y="3965489"/>
            <a:ext cx="914400" cy="9144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357FFB94-F5C5-08C5-CC8A-9D1B92C25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881" y="1854544"/>
            <a:ext cx="914400" cy="9144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C9E75F52-64E8-6EA7-CD65-93F584039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177" y="5103340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6ED1175C-A939-3BEB-E25A-56DC3D15A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8583" y="4881948"/>
            <a:ext cx="914400" cy="914400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ECC3BE2-0DE0-B85A-1AB6-C6DDB985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339" y="297179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D350B5-ABCF-1345-A923-762C6C53D568}"/>
              </a:ext>
            </a:extLst>
          </p:cNvPr>
          <p:cNvSpPr txBox="1"/>
          <p:nvPr/>
        </p:nvSpPr>
        <p:spPr>
          <a:xfrm>
            <a:off x="1729946" y="1966783"/>
            <a:ext cx="3902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8DCA0-BF67-4EF4-5A1D-FB79E4BFE9D7}"/>
              </a:ext>
            </a:extLst>
          </p:cNvPr>
          <p:cNvSpPr txBox="1"/>
          <p:nvPr/>
        </p:nvSpPr>
        <p:spPr>
          <a:xfrm>
            <a:off x="3990203" y="4870621"/>
            <a:ext cx="3902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A59B3-5647-99CF-FF71-27118C01ADA6}"/>
              </a:ext>
            </a:extLst>
          </p:cNvPr>
          <p:cNvCxnSpPr/>
          <p:nvPr/>
        </p:nvCxnSpPr>
        <p:spPr>
          <a:xfrm>
            <a:off x="2274158" y="3005266"/>
            <a:ext cx="1352035" cy="217581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1D83998-1EA3-E6CD-1E8E-C9880A39A65D}"/>
              </a:ext>
            </a:extLst>
          </p:cNvPr>
          <p:cNvSpPr/>
          <p:nvPr/>
        </p:nvSpPr>
        <p:spPr>
          <a:xfrm>
            <a:off x="-1390135" y="-854675"/>
            <a:ext cx="6785917" cy="7434648"/>
          </a:xfrm>
          <a:prstGeom prst="ellipse">
            <a:avLst/>
          </a:prstGeom>
          <a:solidFill>
            <a:srgbClr val="156082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D28E-4410-9716-0A43-933ED18B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and Decentralized ways to share a medium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6F879-224A-C7A7-2D1F-880750496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Decentralized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9683-E81E-4FF7-AAF2-6BC2A1EE3B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Eg.</a:t>
            </a:r>
            <a:r>
              <a:rPr lang="en-US" dirty="0"/>
              <a:t> used in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Nodes transmit whenever they like</a:t>
            </a:r>
          </a:p>
          <a:p>
            <a:r>
              <a:rPr lang="en-US" dirty="0"/>
              <a:t>Sometimes two nodes transmit at once and both packets are lost </a:t>
            </a:r>
            <a:r>
              <a:rPr lang="en-US" dirty="0">
                <a:ea typeface="+mn-lt"/>
                <a:cs typeface="+mn-lt"/>
              </a:rPr>
              <a:t>🤷</a:t>
            </a:r>
          </a:p>
          <a:p>
            <a:r>
              <a:rPr lang="en-US" dirty="0"/>
              <a:t>There are distributed protocols to try and ensure this does not happen all the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3AE57-D7B2-5258-5102-6D257CB1E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Centralized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7916B-662D-1838-AE6C-F619D7ABF8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E.g. used in cellular networks</a:t>
            </a:r>
            <a:endParaRPr lang="en-US"/>
          </a:p>
          <a:p>
            <a:r>
              <a:rPr lang="en-US" dirty="0"/>
              <a:t>There is a dictator node(s), like the cellular base station(s), that controls all transmissions</a:t>
            </a:r>
            <a:endParaRPr lang="en-US"/>
          </a:p>
          <a:p>
            <a:r>
              <a:rPr lang="en-US" dirty="0"/>
              <a:t>It periodically broadcasts a message telling everyone exactly who may transmit at which time slot</a:t>
            </a:r>
          </a:p>
        </p:txBody>
      </p:sp>
    </p:spTree>
    <p:extLst>
      <p:ext uri="{BB962C8B-B14F-4D97-AF65-F5344CB8AC3E}">
        <p14:creationId xmlns:p14="http://schemas.microsoft.com/office/powerpoint/2010/main" val="9760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D074-3F7C-0600-7330-B57522BF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note: </a:t>
            </a:r>
            <a:r>
              <a:rPr lang="en-US" sz="2400" b="1" dirty="0">
                <a:latin typeface="Aptos"/>
              </a:rPr>
              <a:t>How does the dictator know who wants to transmit?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1ACDD-D1A8-FC72-A631-ED607073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600" dirty="0"/>
              <a:t>Option 1: Be conservative and always allocate time for everyone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/>
              <a:t>This was used for landline telephones, which made sense because when you are on a call, you are always talking and using the same amount of bandwidth.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/>
              <a:t>Does not work for modern applications which communicate intermittently and unpredictably.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/>
              <a:t>This was particularly problematic in the "dial-up internet" era where telephone lines were used to connect to the internet. You'd have to pay as if you were constantly talking on the phone even when you were just reading a website and not downloading anything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b="1" dirty="0"/>
              <a:t>I lied a little:</a:t>
            </a:r>
            <a:r>
              <a:rPr lang="en-US" sz="2200" dirty="0"/>
              <a:t> It did "frequency-division multiplexing", not time-division multiplexing, but the fundamental idea is the same</a:t>
            </a:r>
          </a:p>
          <a:p>
            <a:r>
              <a:rPr lang="en-US" sz="2600" dirty="0"/>
              <a:t>Option 2: When nodes want to transmit, they send a short packet requesting time to send their longer packet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/>
              <a:t>Used in cellular networks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/>
              <a:t>Still needs decentralized Media Access Control protocols in case everyone wants to send this request at once</a:t>
            </a:r>
          </a:p>
        </p:txBody>
      </p:sp>
    </p:spTree>
    <p:extLst>
      <p:ext uri="{BB962C8B-B14F-4D97-AF65-F5344CB8AC3E}">
        <p14:creationId xmlns:p14="http://schemas.microsoft.com/office/powerpoint/2010/main" val="14409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CB0C-1C08-BADF-72D1-3780112F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to note: </a:t>
            </a:r>
            <a:r>
              <a:rPr lang="en-US" sz="2400" b="1" dirty="0"/>
              <a:t>Who is the dictator? ATT, Verizon, </a:t>
            </a:r>
            <a:r>
              <a:rPr lang="en-US" sz="2400" b="1" err="1"/>
              <a:t>TMobile</a:t>
            </a:r>
            <a:r>
              <a:rPr lang="en-US" sz="2400" b="1" dirty="0"/>
              <a:t>, the government...? Do they control all transmissions in the world?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01E2-62B3-BCDD-676A-54F8C22C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we discussed earlier, transmission rights are divided by frequency. Thanks to physics, transmissions sent on different frequencies do not mix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ATT base stations are the dictators for ATT's frequencies, Verizon's base stations are the dictators for their frequencies etc.</a:t>
            </a:r>
          </a:p>
          <a:p>
            <a:r>
              <a:rPr lang="en-US" dirty="0"/>
              <a:t>Nobody is a dictator for </a:t>
            </a:r>
            <a:r>
              <a:rPr lang="en-US" dirty="0" err="1"/>
              <a:t>WiFi</a:t>
            </a:r>
            <a:r>
              <a:rPr lang="en-US" dirty="0"/>
              <a:t> frequencies. In fact these frequencies are also shared with </a:t>
            </a:r>
            <a:r>
              <a:rPr lang="en-US" dirty="0" err="1"/>
              <a:t>bluetooth</a:t>
            </a:r>
            <a:r>
              <a:rPr lang="en-US" dirty="0"/>
              <a:t>, microwave ovens etc. This is done in a fully decentralized way</a:t>
            </a:r>
          </a:p>
        </p:txBody>
      </p:sp>
    </p:spTree>
    <p:extLst>
      <p:ext uri="{BB962C8B-B14F-4D97-AF65-F5344CB8AC3E}">
        <p14:creationId xmlns:p14="http://schemas.microsoft.com/office/powerpoint/2010/main" val="176209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Access Control: prototype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the intelligence for all our prototypes will be on the sender. The receiver just passively listens to everything</a:t>
            </a:r>
          </a:p>
          <a:p>
            <a:r>
              <a:rPr lang="en-US" b="1" dirty="0"/>
              <a:t>Carrier Sense</a:t>
            </a:r>
            <a:r>
              <a:rPr lang="en-US" dirty="0"/>
              <a:t>: Each node listens to see if anyone else is transmitting. If not, it starts transmitting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D18DB-D2B1-7411-1724-D958224EED80}"/>
              </a:ext>
            </a:extLst>
          </p:cNvPr>
          <p:cNvSpPr/>
          <p:nvPr/>
        </p:nvSpPr>
        <p:spPr>
          <a:xfrm>
            <a:off x="8268728" y="3676135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560903" y="494270"/>
            <a:ext cx="3497231" cy="1472513"/>
            <a:chOff x="8454081" y="1338648"/>
            <a:chExt cx="3161270" cy="14725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69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prototype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two nodes want to transmit, both packets get lost... every single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D18DB-D2B1-7411-1724-D958224EED80}"/>
              </a:ext>
            </a:extLst>
          </p:cNvPr>
          <p:cNvSpPr/>
          <p:nvPr/>
        </p:nvSpPr>
        <p:spPr>
          <a:xfrm>
            <a:off x="8268728" y="3676135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547652" y="494270"/>
            <a:ext cx="3510483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1098426" y="1583725"/>
            <a:ext cx="674474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B6A1C-9B0F-CD70-7DBD-19A21E2B927A}"/>
              </a:ext>
            </a:extLst>
          </p:cNvPr>
          <p:cNvSpPr/>
          <p:nvPr/>
        </p:nvSpPr>
        <p:spPr>
          <a:xfrm>
            <a:off x="8268728" y="4458729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901C4-BAD6-BEF8-6998-A7BD183D8A7D}"/>
              </a:ext>
            </a:extLst>
          </p:cNvPr>
          <p:cNvSpPr/>
          <p:nvPr/>
        </p:nvSpPr>
        <p:spPr>
          <a:xfrm>
            <a:off x="9627971" y="3676134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1B642-F1FB-4B9C-BA90-66BD30E7B585}"/>
              </a:ext>
            </a:extLst>
          </p:cNvPr>
          <p:cNvSpPr/>
          <p:nvPr/>
        </p:nvSpPr>
        <p:spPr>
          <a:xfrm>
            <a:off x="9627971" y="4458729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A66AE2-B9CF-1C57-3864-3AE689290DEB}"/>
              </a:ext>
            </a:extLst>
          </p:cNvPr>
          <p:cNvSpPr/>
          <p:nvPr/>
        </p:nvSpPr>
        <p:spPr>
          <a:xfrm>
            <a:off x="10987214" y="3676134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A86D3C-ABF0-0597-3A31-6A0F246ECA8F}"/>
              </a:ext>
            </a:extLst>
          </p:cNvPr>
          <p:cNvSpPr/>
          <p:nvPr/>
        </p:nvSpPr>
        <p:spPr>
          <a:xfrm>
            <a:off x="10987214" y="4458728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C2508-54A5-578B-2694-A23E9F15A620}"/>
              </a:ext>
            </a:extLst>
          </p:cNvPr>
          <p:cNvSpPr txBox="1"/>
          <p:nvPr/>
        </p:nvSpPr>
        <p:spPr>
          <a:xfrm>
            <a:off x="9447770" y="539578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Both keep retrying and always collide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916BA1-5FBD-C777-48A0-79AB6845C9EA}"/>
              </a:ext>
            </a:extLst>
          </p:cNvPr>
          <p:cNvCxnSpPr/>
          <p:nvPr/>
        </p:nvCxnSpPr>
        <p:spPr>
          <a:xfrm>
            <a:off x="9648310" y="4890958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BE1AD-8F96-5941-C0FB-E754F824A3DE}"/>
              </a:ext>
            </a:extLst>
          </p:cNvPr>
          <p:cNvCxnSpPr>
            <a:cxnSpLocks/>
          </p:cNvCxnSpPr>
          <p:nvPr/>
        </p:nvCxnSpPr>
        <p:spPr>
          <a:xfrm flipH="1">
            <a:off x="10207453" y="4890958"/>
            <a:ext cx="789802" cy="49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6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1438</Words>
  <Application>Microsoft Macintosh PowerPoint</Application>
  <PresentationFormat>Widescreen</PresentationFormat>
  <Paragraphs>170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 New,monospace</vt:lpstr>
      <vt:lpstr>Aptos</vt:lpstr>
      <vt:lpstr>Aptos Display</vt:lpstr>
      <vt:lpstr>Arial</vt:lpstr>
      <vt:lpstr>Calibri</vt:lpstr>
      <vt:lpstr>Courier New</vt:lpstr>
      <vt:lpstr>office theme</vt:lpstr>
      <vt:lpstr>Lecture 12: Physical layer - Media Access Control (MAC)</vt:lpstr>
      <vt:lpstr>Logistics</vt:lpstr>
      <vt:lpstr>Sharing a medium</vt:lpstr>
      <vt:lpstr>Sharing a medium: only one node can talk at a time</vt:lpstr>
      <vt:lpstr>Centralized and Decentralized ways to share a medium</vt:lpstr>
      <vt:lpstr>Point to note: How does the dictator know who wants to transmit?</vt:lpstr>
      <vt:lpstr>Point to note: Who is the dictator? ATT, Verizon, TMobile, the government...? Do they control all transmissions in the world?</vt:lpstr>
      <vt:lpstr>Media Access Control: prototype 1</vt:lpstr>
      <vt:lpstr>Problem with prototype 1</vt:lpstr>
      <vt:lpstr>Prototype 2</vt:lpstr>
      <vt:lpstr>Prototype 2</vt:lpstr>
      <vt:lpstr>Improvement to prototype 2</vt:lpstr>
      <vt:lpstr>Improvement to prototype 2</vt:lpstr>
      <vt:lpstr>Problem with prototype 2</vt:lpstr>
      <vt:lpstr>Prototype 3</vt:lpstr>
      <vt:lpstr>We're done... almost. The hidden node problem</vt:lpstr>
      <vt:lpstr>One last improvement. Then we'll be done</vt:lpstr>
      <vt:lpstr>A final problem: exposed node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Venkat Arun</cp:lastModifiedBy>
  <cp:revision>550</cp:revision>
  <dcterms:created xsi:type="dcterms:W3CDTF">2024-10-03T14:37:18Z</dcterms:created>
  <dcterms:modified xsi:type="dcterms:W3CDTF">2024-10-03T17:27:41Z</dcterms:modified>
</cp:coreProperties>
</file>