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90" r:id="rId3"/>
    <p:sldId id="411" r:id="rId4"/>
    <p:sldId id="391" r:id="rId5"/>
    <p:sldId id="392" r:id="rId6"/>
    <p:sldId id="389" r:id="rId7"/>
    <p:sldId id="360" r:id="rId8"/>
    <p:sldId id="361" r:id="rId9"/>
    <p:sldId id="362" r:id="rId10"/>
    <p:sldId id="393" r:id="rId11"/>
    <p:sldId id="364" r:id="rId12"/>
    <p:sldId id="365" r:id="rId13"/>
    <p:sldId id="366" r:id="rId14"/>
    <p:sldId id="374" r:id="rId15"/>
    <p:sldId id="394" r:id="rId16"/>
    <p:sldId id="395" r:id="rId17"/>
    <p:sldId id="368" r:id="rId18"/>
    <p:sldId id="396" r:id="rId19"/>
    <p:sldId id="372" r:id="rId20"/>
    <p:sldId id="381" r:id="rId21"/>
    <p:sldId id="401" r:id="rId22"/>
    <p:sldId id="402" r:id="rId23"/>
    <p:sldId id="398" r:id="rId24"/>
    <p:sldId id="400" r:id="rId25"/>
    <p:sldId id="403" r:id="rId26"/>
    <p:sldId id="408" r:id="rId27"/>
    <p:sldId id="409" r:id="rId28"/>
    <p:sldId id="410" r:id="rId29"/>
    <p:sldId id="406" r:id="rId30"/>
    <p:sldId id="404" r:id="rId31"/>
    <p:sldId id="257" r:id="rId32"/>
    <p:sldId id="269" r:id="rId33"/>
    <p:sldId id="258" r:id="rId34"/>
    <p:sldId id="268" r:id="rId35"/>
    <p:sldId id="259" r:id="rId36"/>
    <p:sldId id="262" r:id="rId37"/>
    <p:sldId id="265" r:id="rId38"/>
    <p:sldId id="266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93F135-F7EE-6945-8EFD-F79F4C40D738}">
          <p14:sldIdLst>
            <p14:sldId id="256"/>
            <p14:sldId id="390"/>
            <p14:sldId id="411"/>
            <p14:sldId id="391"/>
            <p14:sldId id="392"/>
            <p14:sldId id="389"/>
            <p14:sldId id="360"/>
            <p14:sldId id="361"/>
            <p14:sldId id="362"/>
            <p14:sldId id="393"/>
            <p14:sldId id="364"/>
            <p14:sldId id="365"/>
            <p14:sldId id="366"/>
          </p14:sldIdLst>
        </p14:section>
        <p14:section name="Optional details" id="{D1C241A2-5118-FF49-9F88-F620180C79CA}">
          <p14:sldIdLst>
            <p14:sldId id="374"/>
            <p14:sldId id="394"/>
            <p14:sldId id="395"/>
            <p14:sldId id="368"/>
            <p14:sldId id="396"/>
            <p14:sldId id="372"/>
            <p14:sldId id="381"/>
            <p14:sldId id="401"/>
            <p14:sldId id="402"/>
            <p14:sldId id="398"/>
            <p14:sldId id="400"/>
            <p14:sldId id="403"/>
          </p14:sldIdLst>
        </p14:section>
        <p14:section name="Back to class" id="{EF1D06F0-FEC0-944A-ABD8-DC790D1B41F5}">
          <p14:sldIdLst>
            <p14:sldId id="408"/>
            <p14:sldId id="409"/>
            <p14:sldId id="410"/>
            <p14:sldId id="406"/>
            <p14:sldId id="404"/>
            <p14:sldId id="257"/>
            <p14:sldId id="269"/>
            <p14:sldId id="258"/>
            <p14:sldId id="268"/>
            <p14:sldId id="259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95E0C-EDF6-1F49-8829-E6B83E844764}" v="250" dt="2024-09-17T03:38:5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3C4D-B6D2-E142-8A50-BE58A6F774D7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0CB86-B607-8049-968A-A674BF94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A201AD-FB75-4F9A-672C-EF5D24BA8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50F55-7563-BF44-976D-FB9DD9AE47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7BE25C52-D8D2-76A3-C5A3-056B11F7B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E8FD5AEC-6E3C-574D-B966-A94C2B150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FF288A-6221-F747-0AC6-036CED3F5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1A881-3BFE-3148-A6BD-D94DC0114EB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3E926FC6-F66B-C9BE-8D36-EBFB8A12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7813CB8C-D32C-F477-8AF0-C84A8118C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D60818-E789-A513-3C50-3A07EEC00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F41E5-16DE-5B47-B347-DD10AF27204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28ED3187-DC22-AD92-5F81-7B3B7D53B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59947C01-D8E0-CE29-83B4-8D1A7B26A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B16414-8A8C-0171-FE18-8EFA21F9E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CD773-FCC0-C14C-A7FE-C0CB1048A3B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645CAC88-E093-D7CB-9957-633134B95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5ABD2DA1-3FC3-FDC5-EEA0-5960A5CCA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67094F-911C-DAF5-C031-F7E40ADA7C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440A6-D2AB-B543-BF03-916F020522E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839D2FFD-5165-91E3-6861-2BF917C6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EB2B9737-EC58-BB58-6188-A1CBA698F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6F86A6-5F4C-FCA8-893A-36C0103BA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F1F7E-0F84-AE48-9D32-EA7081CB0B4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1DE2F402-C1B1-1936-830D-0AE6E5FA9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9A0A8A2B-10AB-14FE-4510-AA6DB2BF7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6A9982-DE3D-9D0D-DB73-ED019303E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455679-1CD7-D140-A4E5-7A81D84E27B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B94499F0-4E31-B232-1326-7EDFBCB9E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65FA59C1-7D06-7AC2-A40C-260353EF6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2DDF288-ADC1-C718-C0A6-5FDD65599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FBDE9-6C1D-8146-9735-77E22F6021E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28CC3DA6-2E0E-8867-CC7B-27693D9FC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D7F589C5-4623-4933-8F2F-A48D80103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C46CAD-6FFF-5465-995D-5C58B89C9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BEF1F-2288-BD44-827F-AE2B9E709D9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A9AD3624-552E-A48F-E36B-68CDB0C88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198D85D4-3B23-BA28-D364-17C16BDBD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A2A26F-FDFA-6159-8BF5-B25BAB7038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A4521-C04D-4D48-AD06-297310D28694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A20050BB-9AC3-9163-8575-5448F74C4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A684FB0D-8B15-D0DE-6C1D-71A2C81F2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65D8A8-E065-34D1-E1D2-1C62C1C0B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8E9F6-A76E-2B45-A7B4-87E592B67AA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9D16B7E8-42DC-9532-4EEE-1B815528C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1F852E1B-7BA3-EEEF-8490-73A8465CB9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537EEC-10CA-78D3-0583-EB4A4322B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02E04-F7C7-2948-AF70-CAE80B7F937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7746" name="Rectangle 2">
            <a:extLst>
              <a:ext uri="{FF2B5EF4-FFF2-40B4-BE49-F238E27FC236}">
                <a16:creationId xmlns:a16="http://schemas.microsoft.com/office/drawing/2014/main" id="{EE682068-C425-67BB-8821-BD90C59F5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13FA0751-B050-C8F3-06D3-19B157D63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E9B251-B669-EF42-0301-12FDDCFEE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FE026-DC80-F24F-945F-B4DC7ECC267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86ED1FCB-BF1E-3233-97FB-D7024E67B1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7AA99982-9C91-A276-3FB1-82E3EFE20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19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7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7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2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&lt;div&gt;Icons made by &lt;a </a:t>
            </a:r>
            <a:r>
              <a:rPr lang="en-US" err="1"/>
              <a:t>href</a:t>
            </a:r>
            <a:r>
              <a:rPr lang="en-US"/>
              <a:t>="https://www.freepik.com" title="</a:t>
            </a:r>
            <a:r>
              <a:rPr lang="en-US" err="1"/>
              <a:t>Freepik</a:t>
            </a:r>
            <a:r>
              <a:rPr lang="en-US"/>
              <a:t>"&gt;</a:t>
            </a:r>
            <a:r>
              <a:rPr lang="en-US" err="1"/>
              <a:t>Freepik</a:t>
            </a:r>
            <a:r>
              <a:rPr lang="en-US"/>
              <a:t>&lt;/a&gt; from &lt;a </a:t>
            </a:r>
            <a:r>
              <a:rPr lang="en-US" err="1"/>
              <a:t>href</a:t>
            </a:r>
            <a:r>
              <a:rPr lang="en-US"/>
              <a:t>="https://www.flaticon.com/" title="</a:t>
            </a:r>
            <a:r>
              <a:rPr lang="en-US" err="1"/>
              <a:t>Flaticon</a:t>
            </a:r>
            <a:r>
              <a:rPr lang="en-US"/>
              <a:t>"&gt;www.flaticon.com&lt;/a&gt;&lt;/div&gt;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9043A-AAF2-4BDD-9A3A-BE247D2D7F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4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30A2A7A-6DC2-CFA7-C3DC-F5124E51C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EE81E-B441-A34E-BE24-01DE8746EFC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8770" name="Rectangle 2">
            <a:extLst>
              <a:ext uri="{FF2B5EF4-FFF2-40B4-BE49-F238E27FC236}">
                <a16:creationId xmlns:a16="http://schemas.microsoft.com/office/drawing/2014/main" id="{793CEB98-DFF4-8748-6F17-4B931971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2DC9C7C-F821-6EB4-3149-C24836A20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81AA35-D344-4F74-B58D-C34A28580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E49F8-5904-B040-97BA-28F4D6F8F2E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14203529-D29B-B635-F6F8-39FBAD3D2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A7D11E6A-A798-744D-9354-39673F20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92721B-39A0-099B-D827-33B004677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14EC7-FB1D-CB4C-91DE-6133A6CF774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94F527C6-CCE3-C594-FB45-CAF500441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826E8527-7200-DD0D-3BFD-66458D9AC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E9E009-725C-1CFB-B6A6-F91F37611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FEA2D-5F61-1C49-8207-EED25C01A01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4374FF46-E3A1-C407-45DF-579548C89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C4C9FA3A-EB55-6CC3-F675-5BF27DED1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344625-2138-4B17-E1F3-79EB7F86E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217C7-64EE-074E-9F1D-AB6E5B04CA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2866" name="Rectangle 2">
            <a:extLst>
              <a:ext uri="{FF2B5EF4-FFF2-40B4-BE49-F238E27FC236}">
                <a16:creationId xmlns:a16="http://schemas.microsoft.com/office/drawing/2014/main" id="{FCE512C0-9408-03F9-CAF2-72D145950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4907DC9B-5D98-A93E-B33E-B4AD86F72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90FE2E-466E-FC36-AD0D-4107174D3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CC03BA-B264-FE48-838C-4902D7EE9FF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9AA61977-CCEE-A315-D1C2-E22A395B6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A9863EC6-DD69-7FAB-17B5-FE4B518F9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300AA12-2BBA-3D0A-B8D1-276F1026B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71D47-820D-6446-870F-163226A1E94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DD24B3E0-12CE-0069-C97B-20DBF2235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69A095CB-1E2F-21B0-9B51-9859B6A0B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8473-D211-1A7E-D243-7D7AC9165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7B212-B331-2762-8AD1-4424D002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52E6-2B42-B123-E112-5579CD5E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E4DC-7C2D-D61F-0A8F-70340F2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9DE46-B687-206A-E483-5109E1C1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518D-AB96-327C-F43B-1AD5C330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56342-2624-D4FB-5479-CBC1BC778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FDA3-353E-C78F-B6F5-BD66DFC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34FA-365D-B18C-FCB7-C35BAF81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1AD9A-D491-4D92-7D65-9F1FE0E5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CD63A-9AED-2D76-112E-435FC12BA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D2FE-539E-F3EB-CDDF-436D4727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0894-3713-08D6-5A64-35680729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3FEAE-4EE5-ECC9-9604-24FD9006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F12C-5C67-6F7D-C84B-BC6BAAFE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1FD2-5A03-DCAC-789B-6215BAA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571500"/>
            <a:ext cx="11921067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7A13-961A-580D-CBCA-13570B3E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14450"/>
            <a:ext cx="5926667" cy="554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E084E-492F-EDC7-225E-89E875BB8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9867" y="1314450"/>
            <a:ext cx="5926667" cy="554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FD9B-8604-305B-0C11-85AEDF2E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CCAA50-2546-AF46-8A81-C00B72790A16}" type="datetime1">
              <a:rPr lang="en-US" altLang="en-US"/>
              <a:pPr/>
              <a:t>9/16/24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45C06-F774-5499-B97F-1F0A500E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01D69-E731-BD79-9EC8-D0FE4C76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DCB9903-10AA-F546-8D53-77178BDFFF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06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F099-1D7F-82A5-3AF4-F9A08C21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668E-1C75-2DA6-A4C4-1972C4BB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FEE6-C52D-CF18-7944-7FE6BF61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9D7A-499A-C6AF-7828-71892951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6489-14D1-3037-2DC8-1451C2F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475F-DE28-75C6-33F7-57F31D3D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4F216-357B-3941-AE9F-0CEADD72C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BDB8-4A04-6BDB-80E7-22420746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8AAF-90BF-CC92-AE9A-C9F8E2A8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2C07-1AA0-2E28-4B82-E7127D8E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8717-28B5-A6D1-493A-4DBBBDD7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B3AB-71B4-58F7-5ECB-FB582AC3C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BED16-D568-D82A-D57C-67E63D26A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0A6C-C622-BCBE-1A36-38C1544E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C118-32C2-2637-BFC3-965321FF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F50E-F852-2170-F697-C24FCD03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6618-1952-DED5-D8CE-4FA42EEF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C4F8-114A-AFD7-A569-39F5B5F3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904C-1334-F3C1-7078-EBC926C6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780B0-85D1-2513-CDC0-562A2C047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BC10D-AF19-A44A-AA75-958B07736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E02C6-F29C-4007-0E46-6FD9DD9B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16561-A179-FE48-95FC-750BC074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17929-9A87-3195-076A-E14318BF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30F-73D3-9CB6-5AD9-93184B1E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ECA2E-A868-84FF-1F0D-D11A7CF1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D51B6-3E48-7F0D-6AEB-8281DF31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32BC4-A967-7B5F-F380-CFACF9CE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3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97CB9-E334-7709-356F-53224B49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4BF2D-92B9-C44B-32C8-CC797584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FD49-3A9D-06DC-8A8E-FE67B1DE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0DEA-985B-3BA6-1FA3-05ABDAC7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0093-EE69-CAE4-0384-E14619AD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FF45-7A86-71BE-8486-2E165186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ACF5-68EB-D58E-163C-A4892FB3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AB4B-2B7E-F262-A8FC-A5E85A3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3881-6582-BAA8-1DE2-736E78A7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CF1E-16AE-3FA5-4457-017868F3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E4016-EC40-EF2C-C92F-7C1FDA19D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B337F-C64A-B0C6-5F56-AA78BEBE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4FD21-6386-3639-1463-7D4CAA65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A92BB-2604-B002-5C77-1722DE29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373F-CA86-82CD-2BDD-F3625671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0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2406D-8163-6DD2-0BA1-4705BFB9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6145-2510-BD6E-BC36-63BD0000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C1BDB-CAFD-E914-AFEA-66F467E01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E6E96-49A0-C341-B605-C91CBE1989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7CAC-E25F-20AD-B874-CA48E4E5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BC6E-73AA-25A8-84E7-D24C99103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CD145-8D9A-A541-A3E9-5F240B56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ction.com/blog/bgp-path-hunt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MOrJXWuE1Y&amp;pp=ygUbdmVua2F0IGFydW4gZmFjZWJvb2sgb3V0YWd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isco.com/t5/networking-knowledge-base/understanding-bgp-best-path-selection-manipulation/ta-p/31505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5073626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2A7C-88F6-C252-62B7-81436D5EC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7: Advanced BGP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D9507-7EBC-4384-E75F-B152E4D148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Lecturer: Venkat Arun</a:t>
            </a:r>
          </a:p>
          <a:p>
            <a:endParaRPr lang="en-US" dirty="0"/>
          </a:p>
          <a:p>
            <a:r>
              <a:rPr lang="en-US" dirty="0"/>
              <a:t>Note: A lot of what we discuss today is not in the book. I have included references where relevant</a:t>
            </a:r>
          </a:p>
        </p:txBody>
      </p:sp>
    </p:spTree>
    <p:extLst>
      <p:ext uri="{BB962C8B-B14F-4D97-AF65-F5344CB8AC3E}">
        <p14:creationId xmlns:p14="http://schemas.microsoft.com/office/powerpoint/2010/main" val="352045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CE838EC-EA38-4F1F-F72F-9CC7EC45E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Peer-Peer Relationship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B1D39331-7B90-1475-A109-F628A8A57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0"/>
            <a:ext cx="9042400" cy="163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Peers exchange traffic between their customers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exports </a:t>
            </a:r>
            <a:r>
              <a:rPr lang="en-US" altLang="en-US" i="1"/>
              <a:t>only</a:t>
            </a:r>
            <a:r>
              <a:rPr lang="en-US" altLang="en-US"/>
              <a:t> customer routes to a peer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exports a peer’s routes </a:t>
            </a:r>
            <a:r>
              <a:rPr lang="en-US" altLang="en-US" i="1"/>
              <a:t>only</a:t>
            </a:r>
            <a:r>
              <a:rPr lang="en-US" altLang="en-US"/>
              <a:t> to its customers</a:t>
            </a:r>
          </a:p>
        </p:txBody>
      </p:sp>
      <p:sp>
        <p:nvSpPr>
          <p:cNvPr id="264196" name="Oval 4">
            <a:extLst>
              <a:ext uri="{FF2B5EF4-FFF2-40B4-BE49-F238E27FC236}">
                <a16:creationId xmlns:a16="http://schemas.microsoft.com/office/drawing/2014/main" id="{C53CF238-8228-1DEA-CFCB-93099921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800600"/>
            <a:ext cx="571500" cy="609600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197" name="Oval 5">
            <a:extLst>
              <a:ext uri="{FF2B5EF4-FFF2-40B4-BE49-F238E27FC236}">
                <a16:creationId xmlns:a16="http://schemas.microsoft.com/office/drawing/2014/main" id="{56ADAB9E-F6E6-E3D1-2FF9-A5C0FA5F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00601"/>
            <a:ext cx="571500" cy="60007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203" name="Line 11">
            <a:extLst>
              <a:ext uri="{FF2B5EF4-FFF2-40B4-BE49-F238E27FC236}">
                <a16:creationId xmlns:a16="http://schemas.microsoft.com/office/drawing/2014/main" id="{A04A9CD2-07FA-DFB8-0C8A-18917E89A0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334000"/>
            <a:ext cx="457200" cy="7620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4215" name="Group 23">
            <a:extLst>
              <a:ext uri="{FF2B5EF4-FFF2-40B4-BE49-F238E27FC236}">
                <a16:creationId xmlns:a16="http://schemas.microsoft.com/office/drawing/2014/main" id="{8014181C-335D-2018-C1EE-AC8D4EA7BD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1295400" cy="1981200"/>
            <a:chOff x="2880" y="2592"/>
            <a:chExt cx="816" cy="1248"/>
          </a:xfrm>
        </p:grpSpPr>
        <p:sp>
          <p:nvSpPr>
            <p:cNvPr id="264200" name="Line 8">
              <a:extLst>
                <a:ext uri="{FF2B5EF4-FFF2-40B4-BE49-F238E27FC236}">
                  <a16:creationId xmlns:a16="http://schemas.microsoft.com/office/drawing/2014/main" id="{094D6FC1-0D9F-EB80-7621-7EFCDD23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2" name="Line 10">
              <a:extLst>
                <a:ext uri="{FF2B5EF4-FFF2-40B4-BE49-F238E27FC236}">
                  <a16:creationId xmlns:a16="http://schemas.microsoft.com/office/drawing/2014/main" id="{315AB313-6F29-E5A1-099E-D2447C201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592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5" name="Line 13">
              <a:extLst>
                <a:ext uri="{FF2B5EF4-FFF2-40B4-BE49-F238E27FC236}">
                  <a16:creationId xmlns:a16="http://schemas.microsoft.com/office/drawing/2014/main" id="{A1E247CC-B94D-BED0-D5D8-F84A3A142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6" name="Line 14">
              <a:extLst>
                <a:ext uri="{FF2B5EF4-FFF2-40B4-BE49-F238E27FC236}">
                  <a16:creationId xmlns:a16="http://schemas.microsoft.com/office/drawing/2014/main" id="{8F91C508-22D0-1687-D99B-71C59FB9F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207" name="Text Box 15">
            <a:extLst>
              <a:ext uri="{FF2B5EF4-FFF2-40B4-BE49-F238E27FC236}">
                <a16:creationId xmlns:a16="http://schemas.microsoft.com/office/drawing/2014/main" id="{C38719C1-7FA1-9D2D-21A3-35353029A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9" y="5024438"/>
            <a:ext cx="4897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DT</a:t>
            </a:r>
          </a:p>
        </p:txBody>
      </p:sp>
      <p:sp>
        <p:nvSpPr>
          <p:cNvPr id="264208" name="Text Box 16">
            <a:extLst>
              <a:ext uri="{FF2B5EF4-FFF2-40B4-BE49-F238E27FC236}">
                <a16:creationId xmlns:a16="http://schemas.microsoft.com/office/drawing/2014/main" id="{DEF753B3-9153-8BC7-B459-ECC64A775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1" y="5033963"/>
            <a:ext cx="744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AT&amp;T</a:t>
            </a:r>
          </a:p>
        </p:txBody>
      </p:sp>
      <p:sp>
        <p:nvSpPr>
          <p:cNvPr id="264209" name="Text Box 17">
            <a:extLst>
              <a:ext uri="{FF2B5EF4-FFF2-40B4-BE49-F238E27FC236}">
                <a16:creationId xmlns:a16="http://schemas.microsoft.com/office/drawing/2014/main" id="{DDAABA6B-E5EC-DCB0-6494-AF1FDC1E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352801"/>
            <a:ext cx="5644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Traffic to/from the peer and its customers</a:t>
            </a:r>
          </a:p>
        </p:txBody>
      </p:sp>
      <p:sp>
        <p:nvSpPr>
          <p:cNvPr id="264210" name="Text Box 18">
            <a:extLst>
              <a:ext uri="{FF2B5EF4-FFF2-40B4-BE49-F238E27FC236}">
                <a16:creationId xmlns:a16="http://schemas.microsoft.com/office/drawing/2014/main" id="{A25D33B5-6957-8CEB-E05A-D083A3E55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6096001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</a:t>
            </a:r>
            <a:endParaRPr lang="en-US" altLang="en-US" sz="2400" baseline="-25000"/>
          </a:p>
        </p:txBody>
      </p:sp>
      <p:grpSp>
        <p:nvGrpSpPr>
          <p:cNvPr id="264214" name="Group 22">
            <a:extLst>
              <a:ext uri="{FF2B5EF4-FFF2-40B4-BE49-F238E27FC236}">
                <a16:creationId xmlns:a16="http://schemas.microsoft.com/office/drawing/2014/main" id="{6D4FF6E1-5681-22D1-99CB-2B8421DCBA9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038600"/>
            <a:ext cx="2743200" cy="2057400"/>
            <a:chOff x="1440" y="2544"/>
            <a:chExt cx="1728" cy="1296"/>
          </a:xfrm>
        </p:grpSpPr>
        <p:sp>
          <p:nvSpPr>
            <p:cNvPr id="264198" name="Line 6">
              <a:extLst>
                <a:ext uri="{FF2B5EF4-FFF2-40B4-BE49-F238E27FC236}">
                  <a16:creationId xmlns:a16="http://schemas.microsoft.com/office/drawing/2014/main" id="{D5B4A21C-4596-3DB8-5A6E-9657E19F3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216"/>
              <a:ext cx="1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199" name="Line 7">
              <a:extLst>
                <a:ext uri="{FF2B5EF4-FFF2-40B4-BE49-F238E27FC236}">
                  <a16:creationId xmlns:a16="http://schemas.microsoft.com/office/drawing/2014/main" id="{E419BD55-53BC-640A-4D60-A94C041C9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1" name="Line 9">
              <a:extLst>
                <a:ext uri="{FF2B5EF4-FFF2-40B4-BE49-F238E27FC236}">
                  <a16:creationId xmlns:a16="http://schemas.microsoft.com/office/drawing/2014/main" id="{14011DDD-A5BC-BD8D-2F82-3ACD8A72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544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04" name="Line 12">
              <a:extLst>
                <a:ext uri="{FF2B5EF4-FFF2-40B4-BE49-F238E27FC236}">
                  <a16:creationId xmlns:a16="http://schemas.microsoft.com/office/drawing/2014/main" id="{1A36C3ED-5BEF-BF69-7F37-14940145D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6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2" name="Text Box 20">
              <a:extLst>
                <a:ext uri="{FF2B5EF4-FFF2-40B4-BE49-F238E27FC236}">
                  <a16:creationId xmlns:a16="http://schemas.microsoft.com/office/drawing/2014/main" id="{B52EA581-FB2F-0A12-CA3D-BBD5E5EED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1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advertisements</a:t>
              </a:r>
            </a:p>
          </p:txBody>
        </p:sp>
      </p:grpSp>
      <p:grpSp>
        <p:nvGrpSpPr>
          <p:cNvPr id="264216" name="Group 24">
            <a:extLst>
              <a:ext uri="{FF2B5EF4-FFF2-40B4-BE49-F238E27FC236}">
                <a16:creationId xmlns:a16="http://schemas.microsoft.com/office/drawing/2014/main" id="{61B4E005-71D0-F305-0EEC-CFD21C96EC8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257800"/>
            <a:ext cx="2971800" cy="838200"/>
            <a:chOff x="1632" y="3312"/>
            <a:chExt cx="1872" cy="528"/>
          </a:xfrm>
        </p:grpSpPr>
        <p:sp>
          <p:nvSpPr>
            <p:cNvPr id="264211" name="Freeform 19">
              <a:extLst>
                <a:ext uri="{FF2B5EF4-FFF2-40B4-BE49-F238E27FC236}">
                  <a16:creationId xmlns:a16="http://schemas.microsoft.com/office/drawing/2014/main" id="{BAB228BE-3B2E-7CEA-7044-D17EE376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312"/>
              <a:ext cx="1872" cy="528"/>
            </a:xfrm>
            <a:custGeom>
              <a:avLst/>
              <a:gdLst>
                <a:gd name="T0" fmla="*/ 0 w 1872"/>
                <a:gd name="T1" fmla="*/ 616 h 616"/>
                <a:gd name="T2" fmla="*/ 384 w 1872"/>
                <a:gd name="T3" fmla="*/ 88 h 616"/>
                <a:gd name="T4" fmla="*/ 1440 w 1872"/>
                <a:gd name="T5" fmla="*/ 88 h 616"/>
                <a:gd name="T6" fmla="*/ 1872 w 1872"/>
                <a:gd name="T7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2" h="616">
                  <a:moveTo>
                    <a:pt x="0" y="616"/>
                  </a:moveTo>
                  <a:cubicBezTo>
                    <a:pt x="72" y="396"/>
                    <a:pt x="144" y="176"/>
                    <a:pt x="384" y="88"/>
                  </a:cubicBezTo>
                  <a:cubicBezTo>
                    <a:pt x="624" y="0"/>
                    <a:pt x="1192" y="0"/>
                    <a:pt x="1440" y="88"/>
                  </a:cubicBezTo>
                  <a:cubicBezTo>
                    <a:pt x="1688" y="176"/>
                    <a:pt x="1780" y="396"/>
                    <a:pt x="1872" y="616"/>
                  </a:cubicBezTo>
                </a:path>
              </a:pathLst>
            </a:custGeom>
            <a:noFill/>
            <a:ln w="25400" cap="flat" cmpd="sng">
              <a:solidFill>
                <a:srgbClr val="3333FF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213" name="Text Box 21">
              <a:extLst>
                <a:ext uri="{FF2B5EF4-FFF2-40B4-BE49-F238E27FC236}">
                  <a16:creationId xmlns:a16="http://schemas.microsoft.com/office/drawing/2014/main" id="{541CFE31-F229-280A-FEEC-B7311691E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0"/>
              <a:ext cx="5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rgbClr val="3333FF"/>
                  </a:solidFill>
                </a:rPr>
                <a:t>traffic</a:t>
              </a:r>
            </a:p>
          </p:txBody>
        </p:sp>
      </p:grpSp>
      <p:sp>
        <p:nvSpPr>
          <p:cNvPr id="264217" name="Text Box 25">
            <a:extLst>
              <a:ext uri="{FF2B5EF4-FFF2-40B4-BE49-F238E27FC236}">
                <a16:creationId xmlns:a16="http://schemas.microsoft.com/office/drawing/2014/main" id="{C5C12AE8-3EFC-2E1C-C5BB-FA77D411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6116638"/>
            <a:ext cx="1320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Princeton</a:t>
            </a:r>
          </a:p>
        </p:txBody>
      </p:sp>
      <p:sp>
        <p:nvSpPr>
          <p:cNvPr id="264218" name="Text Box 26">
            <a:extLst>
              <a:ext uri="{FF2B5EF4-FFF2-40B4-BE49-F238E27FC236}">
                <a16:creationId xmlns:a16="http://schemas.microsoft.com/office/drawing/2014/main" id="{1F44E3C1-0F8D-57FB-7283-FAAE993AD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6135688"/>
            <a:ext cx="6254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MPI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BA0EF78E-6B4E-5B9D-C8EB-F06BC5A60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AS Relationships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61BFFE48-1D72-3140-72DB-BED38040D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1"/>
            <a:ext cx="9042400" cy="1660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Provider-customer graph is a directed, acyclic graph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u</a:t>
            </a:r>
            <a:r>
              <a:rPr lang="en-US" altLang="en-US"/>
              <a:t> is a customer of </a:t>
            </a:r>
            <a:r>
              <a:rPr lang="en-US" altLang="en-US" i="1"/>
              <a:t>v </a:t>
            </a:r>
            <a:r>
              <a:rPr lang="en-US" altLang="en-US"/>
              <a:t>and </a:t>
            </a:r>
            <a:r>
              <a:rPr lang="en-US" altLang="en-US" i="1"/>
              <a:t>v</a:t>
            </a:r>
            <a:r>
              <a:rPr lang="en-US" altLang="en-US"/>
              <a:t> is a customer of </a:t>
            </a:r>
            <a:r>
              <a:rPr lang="en-US" altLang="en-US" i="1"/>
              <a:t>w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… then </a:t>
            </a:r>
            <a:r>
              <a:rPr lang="en-US" altLang="en-US" i="1"/>
              <a:t>w</a:t>
            </a:r>
            <a:r>
              <a:rPr lang="en-US" altLang="en-US"/>
              <a:t> is </a:t>
            </a:r>
            <a:r>
              <a:rPr lang="en-US" altLang="en-US" i="1"/>
              <a:t>not </a:t>
            </a:r>
            <a:r>
              <a:rPr lang="en-US" altLang="en-US"/>
              <a:t>a customer of </a:t>
            </a:r>
            <a:r>
              <a:rPr lang="en-US" altLang="en-US" i="1"/>
              <a:t>u</a:t>
            </a:r>
            <a:endParaRPr lang="en-US" altLang="en-US"/>
          </a:p>
        </p:txBody>
      </p:sp>
      <p:sp>
        <p:nvSpPr>
          <p:cNvPr id="231429" name="Oval 5">
            <a:extLst>
              <a:ext uri="{FF2B5EF4-FFF2-40B4-BE49-F238E27FC236}">
                <a16:creationId xmlns:a16="http://schemas.microsoft.com/office/drawing/2014/main" id="{7620D724-7751-15EF-BC0F-80DC1134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0" name="Oval 6">
            <a:extLst>
              <a:ext uri="{FF2B5EF4-FFF2-40B4-BE49-F238E27FC236}">
                <a16:creationId xmlns:a16="http://schemas.microsoft.com/office/drawing/2014/main" id="{5F295005-0319-9F56-70D8-5264DE6E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724401"/>
            <a:ext cx="571500" cy="6000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Line 7">
            <a:extLst>
              <a:ext uri="{FF2B5EF4-FFF2-40B4-BE49-F238E27FC236}">
                <a16:creationId xmlns:a16="http://schemas.microsoft.com/office/drawing/2014/main" id="{14129473-0B60-48AF-D02B-A2494E844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300" y="5016500"/>
            <a:ext cx="1892300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2" name="Line 8">
            <a:extLst>
              <a:ext uri="{FF2B5EF4-FFF2-40B4-BE49-F238E27FC236}">
                <a16:creationId xmlns:a16="http://schemas.microsoft.com/office/drawing/2014/main" id="{52926BE3-F327-3910-89E4-C8D63E20E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6" y="5029200"/>
            <a:ext cx="9429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4" name="Line 10">
            <a:extLst>
              <a:ext uri="{FF2B5EF4-FFF2-40B4-BE49-F238E27FC236}">
                <a16:creationId xmlns:a16="http://schemas.microsoft.com/office/drawing/2014/main" id="{E91D9658-4B62-394C-8CAB-DF73671BE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962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5" name="Line 11">
            <a:extLst>
              <a:ext uri="{FF2B5EF4-FFF2-40B4-BE49-F238E27FC236}">
                <a16:creationId xmlns:a16="http://schemas.microsoft.com/office/drawing/2014/main" id="{E170C7BC-EF4B-197E-32F9-FE291D305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0386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6" name="Line 12">
            <a:extLst>
              <a:ext uri="{FF2B5EF4-FFF2-40B4-BE49-F238E27FC236}">
                <a16:creationId xmlns:a16="http://schemas.microsoft.com/office/drawing/2014/main" id="{89519739-DD1C-5DD0-2480-8879C826B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40005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8" name="Line 14">
            <a:extLst>
              <a:ext uri="{FF2B5EF4-FFF2-40B4-BE49-F238E27FC236}">
                <a16:creationId xmlns:a16="http://schemas.microsoft.com/office/drawing/2014/main" id="{9D45E320-5CBE-1020-E461-5941FCC49B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257800"/>
            <a:ext cx="304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9" name="Line 15">
            <a:extLst>
              <a:ext uri="{FF2B5EF4-FFF2-40B4-BE49-F238E27FC236}">
                <a16:creationId xmlns:a16="http://schemas.microsoft.com/office/drawing/2014/main" id="{C8AA306D-D12E-5458-C4D6-9C61461A3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257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1" name="Line 17">
            <a:extLst>
              <a:ext uri="{FF2B5EF4-FFF2-40B4-BE49-F238E27FC236}">
                <a16:creationId xmlns:a16="http://schemas.microsoft.com/office/drawing/2014/main" id="{1308EB16-234C-DF87-5388-0810B0E1E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5257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4" name="Oval 20">
            <a:extLst>
              <a:ext uri="{FF2B5EF4-FFF2-40B4-BE49-F238E27FC236}">
                <a16:creationId xmlns:a16="http://schemas.microsoft.com/office/drawing/2014/main" id="{56DFE806-A60C-02B2-2001-679B0FC4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60198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45" name="Oval 21">
            <a:extLst>
              <a:ext uri="{FF2B5EF4-FFF2-40B4-BE49-F238E27FC236}">
                <a16:creationId xmlns:a16="http://schemas.microsoft.com/office/drawing/2014/main" id="{CDF31D67-6F5D-9A1A-534B-5D05582E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0198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46" name="Line 22">
            <a:extLst>
              <a:ext uri="{FF2B5EF4-FFF2-40B4-BE49-F238E27FC236}">
                <a16:creationId xmlns:a16="http://schemas.microsoft.com/office/drawing/2014/main" id="{F3FF5881-D158-A460-2AAA-8CC197C1D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6324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Oval 23">
            <a:extLst>
              <a:ext uri="{FF2B5EF4-FFF2-40B4-BE49-F238E27FC236}">
                <a16:creationId xmlns:a16="http://schemas.microsoft.com/office/drawing/2014/main" id="{7DC459AD-056E-E48D-4C47-5164FC3F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198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48" name="Oval 24">
            <a:extLst>
              <a:ext uri="{FF2B5EF4-FFF2-40B4-BE49-F238E27FC236}">
                <a16:creationId xmlns:a16="http://schemas.microsoft.com/office/drawing/2014/main" id="{CF8F9DE6-9D69-C765-0477-520D9F37F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6482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50" name="Line 26">
            <a:extLst>
              <a:ext uri="{FF2B5EF4-FFF2-40B4-BE49-F238E27FC236}">
                <a16:creationId xmlns:a16="http://schemas.microsoft.com/office/drawing/2014/main" id="{EADE49AF-95E0-C55D-FF3F-C0C26D725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81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1" name="Oval 27">
            <a:extLst>
              <a:ext uri="{FF2B5EF4-FFF2-40B4-BE49-F238E27FC236}">
                <a16:creationId xmlns:a16="http://schemas.microsoft.com/office/drawing/2014/main" id="{FC98F246-42F8-9672-090F-4E50E07D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52" name="Oval 28">
            <a:extLst>
              <a:ext uri="{FF2B5EF4-FFF2-40B4-BE49-F238E27FC236}">
                <a16:creationId xmlns:a16="http://schemas.microsoft.com/office/drawing/2014/main" id="{F5015D58-B3D5-E910-CE18-0326AD3AD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290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53" name="Oval 29">
            <a:extLst>
              <a:ext uri="{FF2B5EF4-FFF2-40B4-BE49-F238E27FC236}">
                <a16:creationId xmlns:a16="http://schemas.microsoft.com/office/drawing/2014/main" id="{B380A86E-1A91-1CCB-4CFE-769E7C92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290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55" name="Line 31">
            <a:extLst>
              <a:ext uri="{FF2B5EF4-FFF2-40B4-BE49-F238E27FC236}">
                <a16:creationId xmlns:a16="http://schemas.microsoft.com/office/drawing/2014/main" id="{C1C9AF52-29F7-C76A-CEFB-6410C8C16D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733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6" name="Line 32">
            <a:extLst>
              <a:ext uri="{FF2B5EF4-FFF2-40B4-BE49-F238E27FC236}">
                <a16:creationId xmlns:a16="http://schemas.microsoft.com/office/drawing/2014/main" id="{56DCE996-7DD6-68BB-06AB-282677B17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733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8" name="Line 34">
            <a:extLst>
              <a:ext uri="{FF2B5EF4-FFF2-40B4-BE49-F238E27FC236}">
                <a16:creationId xmlns:a16="http://schemas.microsoft.com/office/drawing/2014/main" id="{176CFFD4-2357-A813-A8CB-A4C870023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9624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59" name="Text Box 35">
            <a:extLst>
              <a:ext uri="{FF2B5EF4-FFF2-40B4-BE49-F238E27FC236}">
                <a16:creationId xmlns:a16="http://schemas.microsoft.com/office/drawing/2014/main" id="{182E6308-4E8A-FC69-CDE4-7812BF8F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6059489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u</a:t>
            </a:r>
          </a:p>
        </p:txBody>
      </p:sp>
      <p:sp>
        <p:nvSpPr>
          <p:cNvPr id="231460" name="Text Box 36">
            <a:extLst>
              <a:ext uri="{FF2B5EF4-FFF2-40B4-BE49-F238E27FC236}">
                <a16:creationId xmlns:a16="http://schemas.microsoft.com/office/drawing/2014/main" id="{62A92DCB-D1AB-C7BF-4320-30F74067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4700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v</a:t>
            </a:r>
          </a:p>
        </p:txBody>
      </p:sp>
      <p:sp>
        <p:nvSpPr>
          <p:cNvPr id="231461" name="Text Box 37">
            <a:extLst>
              <a:ext uri="{FF2B5EF4-FFF2-40B4-BE49-F238E27FC236}">
                <a16:creationId xmlns:a16="http://schemas.microsoft.com/office/drawing/2014/main" id="{B212B15F-2B42-13F3-D541-9119956F7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34559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w</a:t>
            </a:r>
          </a:p>
        </p:txBody>
      </p:sp>
      <p:sp>
        <p:nvSpPr>
          <p:cNvPr id="231462" name="Line 38">
            <a:extLst>
              <a:ext uri="{FF2B5EF4-FFF2-40B4-BE49-F238E27FC236}">
                <a16:creationId xmlns:a16="http://schemas.microsoft.com/office/drawing/2014/main" id="{245F7C91-B5F5-E8C0-3F68-71791C26B8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962400"/>
            <a:ext cx="13716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64" name="Freeform 40">
            <a:extLst>
              <a:ext uri="{FF2B5EF4-FFF2-40B4-BE49-F238E27FC236}">
                <a16:creationId xmlns:a16="http://schemas.microsoft.com/office/drawing/2014/main" id="{A09BF3FF-DFB9-DBB7-D042-48F9CD968054}"/>
              </a:ext>
            </a:extLst>
          </p:cNvPr>
          <p:cNvSpPr>
            <a:spLocks/>
          </p:cNvSpPr>
          <p:nvPr/>
        </p:nvSpPr>
        <p:spPr bwMode="auto">
          <a:xfrm>
            <a:off x="2249489" y="2825750"/>
            <a:ext cx="2547937" cy="4027488"/>
          </a:xfrm>
          <a:custGeom>
            <a:avLst/>
            <a:gdLst>
              <a:gd name="T0" fmla="*/ 1390 w 1605"/>
              <a:gd name="T1" fmla="*/ 2362 h 2537"/>
              <a:gd name="T2" fmla="*/ 1070 w 1605"/>
              <a:gd name="T3" fmla="*/ 2490 h 2537"/>
              <a:gd name="T4" fmla="*/ 137 w 1605"/>
              <a:gd name="T5" fmla="*/ 2078 h 2537"/>
              <a:gd name="T6" fmla="*/ 247 w 1605"/>
              <a:gd name="T7" fmla="*/ 323 h 2537"/>
              <a:gd name="T8" fmla="*/ 1390 w 1605"/>
              <a:gd name="T9" fmla="*/ 140 h 2537"/>
              <a:gd name="T10" fmla="*/ 1536 w 1605"/>
              <a:gd name="T11" fmla="*/ 387 h 2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5" h="2537">
                <a:moveTo>
                  <a:pt x="1390" y="2362"/>
                </a:moveTo>
                <a:cubicBezTo>
                  <a:pt x="1334" y="2449"/>
                  <a:pt x="1279" y="2537"/>
                  <a:pt x="1070" y="2490"/>
                </a:cubicBezTo>
                <a:cubicBezTo>
                  <a:pt x="861" y="2443"/>
                  <a:pt x="274" y="2439"/>
                  <a:pt x="137" y="2078"/>
                </a:cubicBezTo>
                <a:cubicBezTo>
                  <a:pt x="0" y="1717"/>
                  <a:pt x="38" y="646"/>
                  <a:pt x="247" y="323"/>
                </a:cubicBezTo>
                <a:cubicBezTo>
                  <a:pt x="456" y="0"/>
                  <a:pt x="1175" y="129"/>
                  <a:pt x="1390" y="140"/>
                </a:cubicBezTo>
                <a:cubicBezTo>
                  <a:pt x="1605" y="151"/>
                  <a:pt x="1570" y="269"/>
                  <a:pt x="1536" y="387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dashDot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2F90855E-DA73-2DAB-1C22-63B36800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Proposed </a:t>
            </a:r>
            <a:r>
              <a:rPr lang="en-US" altLang="en-US" i="1"/>
              <a:t>Local</a:t>
            </a:r>
            <a:r>
              <a:rPr lang="en-US" altLang="en-US"/>
              <a:t> Path Selection Rules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C45A3CFA-0A8E-F2BF-BB2A-D79B14DF3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Classify routes based on next-hop AS</a:t>
            </a:r>
          </a:p>
          <a:p>
            <a:pPr lvl="1"/>
            <a:r>
              <a:rPr lang="en-US" altLang="en-US"/>
              <a:t>Customer routes, peer routes, and provider routes</a:t>
            </a:r>
          </a:p>
          <a:p>
            <a:r>
              <a:rPr lang="en-US" altLang="en-US"/>
              <a:t>Rank routes based on classification</a:t>
            </a:r>
          </a:p>
          <a:p>
            <a:pPr lvl="1"/>
            <a:r>
              <a:rPr lang="en-US" altLang="en-US"/>
              <a:t>Prefer </a:t>
            </a:r>
            <a:r>
              <a:rPr lang="en-US" altLang="en-US" i="1"/>
              <a:t>customer</a:t>
            </a:r>
            <a:r>
              <a:rPr lang="en-US" altLang="en-US"/>
              <a:t> routes over peer and provider routes</a:t>
            </a:r>
          </a:p>
          <a:p>
            <a:r>
              <a:rPr lang="en-US" altLang="en-US"/>
              <a:t>Allow </a:t>
            </a:r>
            <a:r>
              <a:rPr lang="en-US" altLang="en-US" i="1"/>
              <a:t>any</a:t>
            </a:r>
            <a:r>
              <a:rPr lang="en-US" altLang="en-US"/>
              <a:t> ranking of routes within a class</a:t>
            </a:r>
          </a:p>
          <a:p>
            <a:pPr lvl="1"/>
            <a:r>
              <a:rPr lang="en-US" altLang="en-US"/>
              <a:t>E.g., do not impose ranking among customer routes</a:t>
            </a:r>
          </a:p>
          <a:p>
            <a:r>
              <a:rPr lang="en-US" altLang="en-US"/>
              <a:t>Consistent with economic incentives</a:t>
            </a:r>
          </a:p>
          <a:p>
            <a:pPr lvl="1"/>
            <a:r>
              <a:rPr lang="en-US" altLang="en-US"/>
              <a:t>Customers pay for service, and providers are paid</a:t>
            </a:r>
          </a:p>
          <a:p>
            <a:pPr lvl="1"/>
            <a:r>
              <a:rPr lang="en-US" altLang="en-US"/>
              <a:t>Peer relationship contingent on balanced traffic load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7DFE2B7C-2D44-2EA4-345C-CF67F8F68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the Convergence Problem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453AE9FC-3411-156F-147D-814F98715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Assumptions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Export policies based on AS relationships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Path selection rule that favors customer routes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Acyclic provider-customer graph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Guaranteed convergence of the routing protocol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Holds under link/router failures and policy changes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Sketch of (constructive) proof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Activation sequence that leads to a stable state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Any “fair” activation sequence includes this sequence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489B490B-4A77-A9C0-B67F-624DD1711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Proof, Phase 1: Selecting Customer Routes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D0CF3707-D627-0A7C-022D-88D83CBA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1"/>
            <a:ext cx="9042400" cy="2132013"/>
          </a:xfrm>
        </p:spPr>
        <p:txBody>
          <a:bodyPr/>
          <a:lstStyle/>
          <a:p>
            <a:r>
              <a:rPr lang="en-US" altLang="en-US"/>
              <a:t>Activate ASes in customer-provider order</a:t>
            </a:r>
          </a:p>
          <a:p>
            <a:pPr lvl="1"/>
            <a:r>
              <a:rPr lang="en-US" altLang="en-US"/>
              <a:t>AS picks a customer route if one exists</a:t>
            </a:r>
          </a:p>
          <a:p>
            <a:pPr lvl="1"/>
            <a:r>
              <a:rPr lang="en-US" altLang="en-US"/>
              <a:t>Decision of one AS cannot cause an earlier AS to change its mind</a:t>
            </a:r>
          </a:p>
        </p:txBody>
      </p:sp>
      <p:sp>
        <p:nvSpPr>
          <p:cNvPr id="241704" name="Oval 40">
            <a:extLst>
              <a:ext uri="{FF2B5EF4-FFF2-40B4-BE49-F238E27FC236}">
                <a16:creationId xmlns:a16="http://schemas.microsoft.com/office/drawing/2014/main" id="{4857F6DC-A86A-361D-D49F-98C26B50D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738" y="4483101"/>
            <a:ext cx="571500" cy="4556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5" name="Oval 41">
            <a:extLst>
              <a:ext uri="{FF2B5EF4-FFF2-40B4-BE49-F238E27FC236}">
                <a16:creationId xmlns:a16="http://schemas.microsoft.com/office/drawing/2014/main" id="{2F465C8D-A3D1-D2B1-C6DF-8062C9FD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8" y="5395913"/>
            <a:ext cx="571500" cy="449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06" name="Line 42">
            <a:extLst>
              <a:ext uri="{FF2B5EF4-FFF2-40B4-BE49-F238E27FC236}">
                <a16:creationId xmlns:a16="http://schemas.microsoft.com/office/drawing/2014/main" id="{DAC7D6AA-C700-1AB5-BF96-D2B5DE6B9F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711700"/>
            <a:ext cx="1265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07" name="Line 43">
            <a:extLst>
              <a:ext uri="{FF2B5EF4-FFF2-40B4-BE49-F238E27FC236}">
                <a16:creationId xmlns:a16="http://schemas.microsoft.com/office/drawing/2014/main" id="{A05F8C77-2D4F-EB97-A927-B985F2456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3856038"/>
            <a:ext cx="609600" cy="6842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08" name="Line 44">
            <a:extLst>
              <a:ext uri="{FF2B5EF4-FFF2-40B4-BE49-F238E27FC236}">
                <a16:creationId xmlns:a16="http://schemas.microsoft.com/office/drawing/2014/main" id="{33909FE5-BAE8-189F-A574-B6DB2C967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738" y="4938713"/>
            <a:ext cx="685800" cy="51435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09" name="Line 45">
            <a:extLst>
              <a:ext uri="{FF2B5EF4-FFF2-40B4-BE49-F238E27FC236}">
                <a16:creationId xmlns:a16="http://schemas.microsoft.com/office/drawing/2014/main" id="{077A7EA4-8F38-8414-494F-C3830B2C0B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6538" y="4881563"/>
            <a:ext cx="609600" cy="571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0" name="Line 46">
            <a:extLst>
              <a:ext uri="{FF2B5EF4-FFF2-40B4-BE49-F238E27FC236}">
                <a16:creationId xmlns:a16="http://schemas.microsoft.com/office/drawing/2014/main" id="{2C944117-F2DE-CD42-AE64-0FD4633F76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5339" y="4895851"/>
            <a:ext cx="581025" cy="557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1" name="Line 47">
            <a:extLst>
              <a:ext uri="{FF2B5EF4-FFF2-40B4-BE49-F238E27FC236}">
                <a16:creationId xmlns:a16="http://schemas.microsoft.com/office/drawing/2014/main" id="{3F7E7FE3-1703-6D5E-D1A3-BF017C0A0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6538" y="57943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2" name="Line 48">
            <a:extLst>
              <a:ext uri="{FF2B5EF4-FFF2-40B4-BE49-F238E27FC236}">
                <a16:creationId xmlns:a16="http://schemas.microsoft.com/office/drawing/2014/main" id="{CBB29A5D-5CAC-0028-1263-A011FE69F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8338" y="5794375"/>
            <a:ext cx="457200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3" name="Oval 49">
            <a:extLst>
              <a:ext uri="{FF2B5EF4-FFF2-40B4-BE49-F238E27FC236}">
                <a16:creationId xmlns:a16="http://schemas.microsoft.com/office/drawing/2014/main" id="{2EE675EB-6C36-922A-7641-192FFCECC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3455988"/>
            <a:ext cx="571500" cy="455612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4" name="Line 50">
            <a:extLst>
              <a:ext uri="{FF2B5EF4-FFF2-40B4-BE49-F238E27FC236}">
                <a16:creationId xmlns:a16="http://schemas.microsoft.com/office/drawing/2014/main" id="{F86D9A5F-31BB-2DD8-67D8-F7180F4AB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7026" y="3713164"/>
            <a:ext cx="2271713" cy="827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5" name="Oval 51">
            <a:extLst>
              <a:ext uri="{FF2B5EF4-FFF2-40B4-BE49-F238E27FC236}">
                <a16:creationId xmlns:a16="http://schemas.microsoft.com/office/drawing/2014/main" id="{8E5AE0CA-F7C2-634D-4A49-3F65BB85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4483101"/>
            <a:ext cx="571500" cy="4556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6" name="Oval 52">
            <a:extLst>
              <a:ext uri="{FF2B5EF4-FFF2-40B4-BE49-F238E27FC236}">
                <a16:creationId xmlns:a16="http://schemas.microsoft.com/office/drawing/2014/main" id="{F3BB14A0-5357-66AD-758D-AC4226136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338" y="5395913"/>
            <a:ext cx="571500" cy="45561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7" name="Oval 53">
            <a:extLst>
              <a:ext uri="{FF2B5EF4-FFF2-40B4-BE49-F238E27FC236}">
                <a16:creationId xmlns:a16="http://schemas.microsoft.com/office/drawing/2014/main" id="{2737FE0C-CAB8-5BAF-F1DB-141E3756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538" y="4483101"/>
            <a:ext cx="571500" cy="4556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18" name="Line 54">
            <a:extLst>
              <a:ext uri="{FF2B5EF4-FFF2-40B4-BE49-F238E27FC236}">
                <a16:creationId xmlns:a16="http://schemas.microsoft.com/office/drawing/2014/main" id="{730BF711-8591-86EE-786D-235CF9417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5622925"/>
            <a:ext cx="12525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19" name="Line 55">
            <a:extLst>
              <a:ext uri="{FF2B5EF4-FFF2-40B4-BE49-F238E27FC236}">
                <a16:creationId xmlns:a16="http://schemas.microsoft.com/office/drawing/2014/main" id="{9ED8E330-0953-E7FF-BB59-46EB7FAD0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938" y="3856038"/>
            <a:ext cx="609600" cy="6842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20" name="Oval 56">
            <a:extLst>
              <a:ext uri="{FF2B5EF4-FFF2-40B4-BE49-F238E27FC236}">
                <a16:creationId xmlns:a16="http://schemas.microsoft.com/office/drawing/2014/main" id="{1D17BE5B-9ECE-4E55-17B4-C5F9DCF5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6308726"/>
            <a:ext cx="571500" cy="4556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21" name="Oval 57">
            <a:extLst>
              <a:ext uri="{FF2B5EF4-FFF2-40B4-BE49-F238E27FC236}">
                <a16:creationId xmlns:a16="http://schemas.microsoft.com/office/drawing/2014/main" id="{1C5D23C6-425B-0E41-44DE-B003B99B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6365876"/>
            <a:ext cx="571500" cy="4556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22" name="Line 58">
            <a:extLst>
              <a:ext uri="{FF2B5EF4-FFF2-40B4-BE49-F238E27FC236}">
                <a16:creationId xmlns:a16="http://schemas.microsoft.com/office/drawing/2014/main" id="{293090AB-248E-206B-90E0-85F2162B37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2338" y="5794375"/>
            <a:ext cx="838200" cy="628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23" name="Line 59">
            <a:extLst>
              <a:ext uri="{FF2B5EF4-FFF2-40B4-BE49-F238E27FC236}">
                <a16:creationId xmlns:a16="http://schemas.microsoft.com/office/drawing/2014/main" id="{AB3F492F-A486-5892-680D-EF10A141C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4881564"/>
            <a:ext cx="485775" cy="585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24" name="Oval 60">
            <a:extLst>
              <a:ext uri="{FF2B5EF4-FFF2-40B4-BE49-F238E27FC236}">
                <a16:creationId xmlns:a16="http://schemas.microsoft.com/office/drawing/2014/main" id="{C583DA1F-BB76-50BF-58F6-159363D3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538" y="5453063"/>
            <a:ext cx="571500" cy="449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725" name="Text Box 61">
            <a:extLst>
              <a:ext uri="{FF2B5EF4-FFF2-40B4-BE49-F238E27FC236}">
                <a16:creationId xmlns:a16="http://schemas.microsoft.com/office/drawing/2014/main" id="{A6D5779F-E335-023E-8D61-07C45DA3E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545306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41726" name="Text Box 62">
            <a:extLst>
              <a:ext uri="{FF2B5EF4-FFF2-40B4-BE49-F238E27FC236}">
                <a16:creationId xmlns:a16="http://schemas.microsoft.com/office/drawing/2014/main" id="{D40F8D8E-1EC1-0B56-A63C-2C3C4DD20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3" y="4497389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41727" name="Text Box 63">
            <a:extLst>
              <a:ext uri="{FF2B5EF4-FFF2-40B4-BE49-F238E27FC236}">
                <a16:creationId xmlns:a16="http://schemas.microsoft.com/office/drawing/2014/main" id="{658B35EC-A99F-EEAE-1D93-48F4534C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4483101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1728" name="Text Box 64">
            <a:extLst>
              <a:ext uri="{FF2B5EF4-FFF2-40B4-BE49-F238E27FC236}">
                <a16:creationId xmlns:a16="http://schemas.microsoft.com/office/drawing/2014/main" id="{1A81D606-424C-7205-B405-E2AC2E7F9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3441701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41729" name="Line 65">
            <a:extLst>
              <a:ext uri="{FF2B5EF4-FFF2-40B4-BE49-F238E27FC236}">
                <a16:creationId xmlns:a16="http://schemas.microsoft.com/office/drawing/2014/main" id="{FFB8AB1F-6D03-D6DE-7D8C-B2971094B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988" y="4325939"/>
            <a:ext cx="0" cy="12541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730" name="Text Box 66">
            <a:extLst>
              <a:ext uri="{FF2B5EF4-FFF2-40B4-BE49-F238E27FC236}">
                <a16:creationId xmlns:a16="http://schemas.microsoft.com/office/drawing/2014/main" id="{67C46930-BC9F-B64C-979C-D81930F4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5378451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1731" name="Text Box 67">
            <a:extLst>
              <a:ext uri="{FF2B5EF4-FFF2-40B4-BE49-F238E27FC236}">
                <a16:creationId xmlns:a16="http://schemas.microsoft.com/office/drawing/2014/main" id="{09B55E36-CB0C-6EA4-57B0-4ABF3E1B6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6" y="4608514"/>
            <a:ext cx="3345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An AS picks a customer </a:t>
            </a:r>
          </a:p>
          <a:p>
            <a:r>
              <a:rPr lang="en-US" altLang="en-US" sz="2400">
                <a:solidFill>
                  <a:schemeClr val="accent1"/>
                </a:solidFill>
              </a:rPr>
              <a:t>route when one exists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1A3B5E55-1D0D-E8D7-0608-FF7F2B487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Proof, Phase 2: Selecting Peer and Provider Routes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28E9EEC-E4D9-9CE0-FBB9-2D0B73B05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1"/>
            <a:ext cx="9042400" cy="2132013"/>
          </a:xfrm>
        </p:spPr>
        <p:txBody>
          <a:bodyPr/>
          <a:lstStyle/>
          <a:p>
            <a:r>
              <a:rPr lang="en-US" altLang="en-US"/>
              <a:t>Activate rest of ASes in provider-customer order</a:t>
            </a:r>
          </a:p>
          <a:p>
            <a:pPr lvl="1"/>
            <a:r>
              <a:rPr lang="en-US" altLang="en-US"/>
              <a:t>Decision of one phase-2 AS cannot cause an earlier phase-2 AS to change its mind</a:t>
            </a:r>
          </a:p>
          <a:p>
            <a:pPr lvl="1"/>
            <a:r>
              <a:rPr lang="en-US" altLang="en-US"/>
              <a:t>Decision of phase-2 AS cannot affect a phase 1 AS</a:t>
            </a:r>
          </a:p>
        </p:txBody>
      </p:sp>
      <p:sp>
        <p:nvSpPr>
          <p:cNvPr id="265260" name="Oval 44">
            <a:extLst>
              <a:ext uri="{FF2B5EF4-FFF2-40B4-BE49-F238E27FC236}">
                <a16:creationId xmlns:a16="http://schemas.microsoft.com/office/drawing/2014/main" id="{9A378E49-748A-6503-359E-2A9C753C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4460875"/>
            <a:ext cx="571500" cy="46355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1" name="Oval 45">
            <a:extLst>
              <a:ext uri="{FF2B5EF4-FFF2-40B4-BE49-F238E27FC236}">
                <a16:creationId xmlns:a16="http://schemas.microsoft.com/office/drawing/2014/main" id="{1CE0217B-3463-7DA9-AA52-F1F42F2B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386388"/>
            <a:ext cx="571500" cy="457200"/>
          </a:xfrm>
          <a:prstGeom prst="ellips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62" name="Line 46">
            <a:extLst>
              <a:ext uri="{FF2B5EF4-FFF2-40B4-BE49-F238E27FC236}">
                <a16:creationId xmlns:a16="http://schemas.microsoft.com/office/drawing/2014/main" id="{7CBFD975-61DE-3037-F0C6-457D888990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3075" y="4692650"/>
            <a:ext cx="1295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3" name="Line 47">
            <a:extLst>
              <a:ext uri="{FF2B5EF4-FFF2-40B4-BE49-F238E27FC236}">
                <a16:creationId xmlns:a16="http://schemas.microsoft.com/office/drawing/2014/main" id="{8495216C-DE0B-7A9F-1A61-436AFA26D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3824289"/>
            <a:ext cx="609600" cy="6953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4" name="Line 48">
            <a:extLst>
              <a:ext uri="{FF2B5EF4-FFF2-40B4-BE49-F238E27FC236}">
                <a16:creationId xmlns:a16="http://schemas.microsoft.com/office/drawing/2014/main" id="{327560EE-A9D7-4DDA-C462-DD5D7E2E4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4924425"/>
            <a:ext cx="685800" cy="520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5" name="Line 49">
            <a:extLst>
              <a:ext uri="{FF2B5EF4-FFF2-40B4-BE49-F238E27FC236}">
                <a16:creationId xmlns:a16="http://schemas.microsoft.com/office/drawing/2014/main" id="{865AC741-0B0C-F98E-C85B-D57CB7BE0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2475" y="4865689"/>
            <a:ext cx="609600" cy="579437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6" name="Line 50">
            <a:extLst>
              <a:ext uri="{FF2B5EF4-FFF2-40B4-BE49-F238E27FC236}">
                <a16:creationId xmlns:a16="http://schemas.microsoft.com/office/drawing/2014/main" id="{A7B22171-D8A0-56C7-E01B-288224B22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1275" y="4865689"/>
            <a:ext cx="609600" cy="57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7" name="Line 51">
            <a:extLst>
              <a:ext uri="{FF2B5EF4-FFF2-40B4-BE49-F238E27FC236}">
                <a16:creationId xmlns:a16="http://schemas.microsoft.com/office/drawing/2014/main" id="{EBD9D35E-38F3-6502-BB83-31A24F9E8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2475" y="5792788"/>
            <a:ext cx="457200" cy="57785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8" name="Line 52">
            <a:extLst>
              <a:ext uri="{FF2B5EF4-FFF2-40B4-BE49-F238E27FC236}">
                <a16:creationId xmlns:a16="http://schemas.microsoft.com/office/drawing/2014/main" id="{B632757D-25CE-2E53-A8BA-25A686350E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4275" y="5792788"/>
            <a:ext cx="457200" cy="57785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69" name="Oval 53">
            <a:extLst>
              <a:ext uri="{FF2B5EF4-FFF2-40B4-BE49-F238E27FC236}">
                <a16:creationId xmlns:a16="http://schemas.microsoft.com/office/drawing/2014/main" id="{C4DD6457-E48C-1CD5-6BA9-1B91864D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3419475"/>
            <a:ext cx="571500" cy="46355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0" name="Line 54">
            <a:extLst>
              <a:ext uri="{FF2B5EF4-FFF2-40B4-BE49-F238E27FC236}">
                <a16:creationId xmlns:a16="http://schemas.microsoft.com/office/drawing/2014/main" id="{76E907D4-5E7F-5D2A-2A1E-746D71D16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1" y="3651251"/>
            <a:ext cx="2257425" cy="868363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1" name="Oval 55">
            <a:extLst>
              <a:ext uri="{FF2B5EF4-FFF2-40B4-BE49-F238E27FC236}">
                <a16:creationId xmlns:a16="http://schemas.microsoft.com/office/drawing/2014/main" id="{817F32CE-2FAC-9E64-A3C1-9B428724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675" y="4460875"/>
            <a:ext cx="571500" cy="46355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2" name="Oval 56">
            <a:extLst>
              <a:ext uri="{FF2B5EF4-FFF2-40B4-BE49-F238E27FC236}">
                <a16:creationId xmlns:a16="http://schemas.microsoft.com/office/drawing/2014/main" id="{9D5D6DC7-4A76-67AA-A561-3F811997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5386388"/>
            <a:ext cx="571500" cy="4635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3" name="Oval 57">
            <a:extLst>
              <a:ext uri="{FF2B5EF4-FFF2-40B4-BE49-F238E27FC236}">
                <a16:creationId xmlns:a16="http://schemas.microsoft.com/office/drawing/2014/main" id="{F29F4A04-DF1F-0E7D-DF28-C3042C221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4460875"/>
            <a:ext cx="571500" cy="463550"/>
          </a:xfrm>
          <a:prstGeom prst="ellips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4" name="Line 58">
            <a:extLst>
              <a:ext uri="{FF2B5EF4-FFF2-40B4-BE49-F238E27FC236}">
                <a16:creationId xmlns:a16="http://schemas.microsoft.com/office/drawing/2014/main" id="{ED113290-C391-B823-5609-A7432438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8675" y="5618163"/>
            <a:ext cx="1295400" cy="0"/>
          </a:xfrm>
          <a:prstGeom prst="lin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5" name="Line 59">
            <a:extLst>
              <a:ext uri="{FF2B5EF4-FFF2-40B4-BE49-F238E27FC236}">
                <a16:creationId xmlns:a16="http://schemas.microsoft.com/office/drawing/2014/main" id="{3D163025-D02D-D5DB-190A-EE171E34ED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1875" y="3824289"/>
            <a:ext cx="609600" cy="6953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6" name="Oval 60">
            <a:extLst>
              <a:ext uri="{FF2B5EF4-FFF2-40B4-BE49-F238E27FC236}">
                <a16:creationId xmlns:a16="http://schemas.microsoft.com/office/drawing/2014/main" id="{87B430FF-035C-E043-3753-5C99F4B5E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5" y="6313488"/>
            <a:ext cx="571500" cy="461962"/>
          </a:xfrm>
          <a:prstGeom prst="ellips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7" name="Oval 61">
            <a:extLst>
              <a:ext uri="{FF2B5EF4-FFF2-40B4-BE49-F238E27FC236}">
                <a16:creationId xmlns:a16="http://schemas.microsoft.com/office/drawing/2014/main" id="{3DE4EAEC-72B7-C448-C6A5-3E558410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6370638"/>
            <a:ext cx="571500" cy="463550"/>
          </a:xfrm>
          <a:prstGeom prst="ellips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78" name="Line 62">
            <a:extLst>
              <a:ext uri="{FF2B5EF4-FFF2-40B4-BE49-F238E27FC236}">
                <a16:creationId xmlns:a16="http://schemas.microsoft.com/office/drawing/2014/main" id="{BA8ED375-6AB3-4685-4E0F-D39CB28C1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8275" y="5792789"/>
            <a:ext cx="838200" cy="636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79" name="Line 63">
            <a:extLst>
              <a:ext uri="{FF2B5EF4-FFF2-40B4-BE49-F238E27FC236}">
                <a16:creationId xmlns:a16="http://schemas.microsoft.com/office/drawing/2014/main" id="{52694C51-310A-E191-A01C-4EA3A9398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5675" y="4865689"/>
            <a:ext cx="457200" cy="579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80" name="Oval 64">
            <a:extLst>
              <a:ext uri="{FF2B5EF4-FFF2-40B4-BE49-F238E27FC236}">
                <a16:creationId xmlns:a16="http://schemas.microsoft.com/office/drawing/2014/main" id="{A9D8BA68-D85D-447B-0C12-071188D2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5445126"/>
            <a:ext cx="571500" cy="455613"/>
          </a:xfrm>
          <a:prstGeom prst="ellipse">
            <a:avLst/>
          </a:prstGeom>
          <a:noFill/>
          <a:ln w="254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1" name="Text Box 65">
            <a:extLst>
              <a:ext uri="{FF2B5EF4-FFF2-40B4-BE49-F238E27FC236}">
                <a16:creationId xmlns:a16="http://schemas.microsoft.com/office/drawing/2014/main" id="{615F0696-C12F-1CC4-7D1D-2C3CEA52B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44671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5282" name="Text Box 66">
            <a:extLst>
              <a:ext uri="{FF2B5EF4-FFF2-40B4-BE49-F238E27FC236}">
                <a16:creationId xmlns:a16="http://schemas.microsoft.com/office/drawing/2014/main" id="{85D09E7D-3057-4C1A-C827-5D935072C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451961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65283" name="Text Box 67">
            <a:extLst>
              <a:ext uri="{FF2B5EF4-FFF2-40B4-BE49-F238E27FC236}">
                <a16:creationId xmlns:a16="http://schemas.microsoft.com/office/drawing/2014/main" id="{01D95209-64D0-DB75-DF60-D928455E9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451961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5284" name="Text Box 68">
            <a:extLst>
              <a:ext uri="{FF2B5EF4-FFF2-40B4-BE49-F238E27FC236}">
                <a16:creationId xmlns:a16="http://schemas.microsoft.com/office/drawing/2014/main" id="{132DF9A4-BF8B-7CF7-AB70-D966C608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47662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5285" name="Text Box 69">
            <a:extLst>
              <a:ext uri="{FF2B5EF4-FFF2-40B4-BE49-F238E27FC236}">
                <a16:creationId xmlns:a16="http://schemas.microsoft.com/office/drawing/2014/main" id="{6EBCE5D8-60DF-CD7E-B12C-5F0E005F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637222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8</a:t>
            </a:r>
          </a:p>
        </p:txBody>
      </p:sp>
      <p:sp>
        <p:nvSpPr>
          <p:cNvPr id="265286" name="Text Box 70">
            <a:extLst>
              <a:ext uri="{FF2B5EF4-FFF2-40B4-BE49-F238E27FC236}">
                <a16:creationId xmlns:a16="http://schemas.microsoft.com/office/drawing/2014/main" id="{F7AC5E13-F66E-D886-64A7-0CF0F017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6430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7</a:t>
            </a:r>
          </a:p>
        </p:txBody>
      </p:sp>
      <p:sp>
        <p:nvSpPr>
          <p:cNvPr id="265287" name="Text Box 71">
            <a:extLst>
              <a:ext uri="{FF2B5EF4-FFF2-40B4-BE49-F238E27FC236}">
                <a16:creationId xmlns:a16="http://schemas.microsoft.com/office/drawing/2014/main" id="{B3EF2477-1B34-4267-D4C1-7089182EF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443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6</a:t>
            </a:r>
          </a:p>
        </p:txBody>
      </p:sp>
      <p:sp>
        <p:nvSpPr>
          <p:cNvPr id="265288" name="Text Box 72">
            <a:extLst>
              <a:ext uri="{FF2B5EF4-FFF2-40B4-BE49-F238E27FC236}">
                <a16:creationId xmlns:a16="http://schemas.microsoft.com/office/drawing/2014/main" id="{90223E01-496A-18C6-3602-92776ACDA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5502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5</a:t>
            </a:r>
          </a:p>
        </p:txBody>
      </p:sp>
      <p:sp>
        <p:nvSpPr>
          <p:cNvPr id="265289" name="Text Box 73">
            <a:extLst>
              <a:ext uri="{FF2B5EF4-FFF2-40B4-BE49-F238E27FC236}">
                <a16:creationId xmlns:a16="http://schemas.microsoft.com/office/drawing/2014/main" id="{E403A420-7262-1959-0144-BB4DF02E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75" y="45196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4</a:t>
            </a:r>
          </a:p>
        </p:txBody>
      </p:sp>
      <p:sp>
        <p:nvSpPr>
          <p:cNvPr id="265290" name="Line 74">
            <a:extLst>
              <a:ext uri="{FF2B5EF4-FFF2-40B4-BE49-F238E27FC236}">
                <a16:creationId xmlns:a16="http://schemas.microsoft.com/office/drawing/2014/main" id="{F037C42C-84F8-28FC-DD9E-0C2478D6C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4108451"/>
            <a:ext cx="0" cy="12731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5292" name="Text Box 76">
            <a:extLst>
              <a:ext uri="{FF2B5EF4-FFF2-40B4-BE49-F238E27FC236}">
                <a16:creationId xmlns:a16="http://schemas.microsoft.com/office/drawing/2014/main" id="{49DEDC42-0D9E-ED68-7A50-4C6699F4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4117976"/>
            <a:ext cx="374275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AS picks a peer or provider </a:t>
            </a:r>
          </a:p>
          <a:p>
            <a:r>
              <a:rPr lang="en-US" altLang="en-US" sz="2400">
                <a:solidFill>
                  <a:srgbClr val="3333FF"/>
                </a:solidFill>
              </a:rPr>
              <a:t>route when no customer </a:t>
            </a:r>
          </a:p>
          <a:p>
            <a:r>
              <a:rPr lang="en-US" altLang="en-US" sz="2400">
                <a:solidFill>
                  <a:srgbClr val="3333FF"/>
                </a:solidFill>
              </a:rPr>
              <a:t>route is available</a:t>
            </a:r>
          </a:p>
        </p:txBody>
      </p:sp>
      <p:sp>
        <p:nvSpPr>
          <p:cNvPr id="265293" name="Text Box 77">
            <a:extLst>
              <a:ext uri="{FF2B5EF4-FFF2-40B4-BE49-F238E27FC236}">
                <a16:creationId xmlns:a16="http://schemas.microsoft.com/office/drawing/2014/main" id="{6C4E2ADE-76A7-C253-DC98-A1098FB4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988" y="5378451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bg1"/>
                </a:solidFill>
              </a:rPr>
              <a:t>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D9A08E08-9B10-899E-D638-8EBA063D2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Economic Incentives Affect Protocol Behavior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72FF24F4-A322-E712-D84E-7B433F20F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ASes </a:t>
            </a:r>
            <a:r>
              <a:rPr lang="en-US" altLang="en-US" i="1"/>
              <a:t>already</a:t>
            </a:r>
            <a:r>
              <a:rPr lang="en-US" altLang="en-US"/>
              <a:t> follow our rules, so system is stable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High-level argument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Export and topology assumptions are reasonable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Path-selection rule matches economic incentives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Empirical results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Routes for popular destinations are stable for ~10 days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Most churn due to small number of unpopular destinations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ASes </a:t>
            </a:r>
            <a:r>
              <a:rPr lang="en-US" altLang="en-US" i="1"/>
              <a:t>should</a:t>
            </a:r>
            <a:r>
              <a:rPr lang="en-US" altLang="en-US"/>
              <a:t> follow our rules to make system stable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Encourage operators to obey these guidelines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… and provide configuration-checking tools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Consider more complex relationships and 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1C9E0F4B-F2F4-71BF-A949-219F92B02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Rules: More Flexible Import Policies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8FF56429-E7C5-9614-ED2C-36A7C09E3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0"/>
            <a:ext cx="9042400" cy="4046538"/>
          </a:xfrm>
        </p:spPr>
        <p:txBody>
          <a:bodyPr/>
          <a:lstStyle/>
          <a:p>
            <a:r>
              <a:rPr lang="en-US" altLang="en-US"/>
              <a:t>Allowing more flexibility in ranking routes</a:t>
            </a:r>
          </a:p>
          <a:p>
            <a:pPr lvl="1"/>
            <a:r>
              <a:rPr lang="en-US" altLang="en-US"/>
              <a:t>Allow the same rank for peer and customer routes with the same AS path length</a:t>
            </a:r>
          </a:p>
          <a:p>
            <a:pPr lvl="1"/>
            <a:r>
              <a:rPr lang="en-US" altLang="en-US"/>
              <a:t>Never choose a peer route over a shorter customer route</a:t>
            </a:r>
          </a:p>
          <a:p>
            <a:r>
              <a:rPr lang="en-US" altLang="en-US"/>
              <a:t>Stricter AS graph assumptions</a:t>
            </a:r>
          </a:p>
          <a:p>
            <a:pPr lvl="1"/>
            <a:r>
              <a:rPr lang="en-US" altLang="en-US"/>
              <a:t>Hierarchical provider-customer relationship (as before)</a:t>
            </a:r>
          </a:p>
          <a:p>
            <a:pPr lvl="1"/>
            <a:r>
              <a:rPr lang="en-US" altLang="en-US"/>
              <a:t>No private peering with (direct or indirect) providers</a:t>
            </a:r>
          </a:p>
        </p:txBody>
      </p:sp>
      <p:sp>
        <p:nvSpPr>
          <p:cNvPr id="235524" name="Line 4">
            <a:extLst>
              <a:ext uri="{FF2B5EF4-FFF2-40B4-BE49-F238E27FC236}">
                <a16:creationId xmlns:a16="http://schemas.microsoft.com/office/drawing/2014/main" id="{28737726-7D1B-C633-9626-016C35735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951" y="5610225"/>
            <a:ext cx="981075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25" name="Oval 5">
            <a:extLst>
              <a:ext uri="{FF2B5EF4-FFF2-40B4-BE49-F238E27FC236}">
                <a16:creationId xmlns:a16="http://schemas.microsoft.com/office/drawing/2014/main" id="{D2275D6C-B3DE-6813-20FC-967C8C8A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527685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6" name="Oval 6">
            <a:extLst>
              <a:ext uri="{FF2B5EF4-FFF2-40B4-BE49-F238E27FC236}">
                <a16:creationId xmlns:a16="http://schemas.microsoft.com/office/drawing/2014/main" id="{02C3FA16-2D94-7D87-DBE0-8EE8CBFC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6769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7" name="Line 7">
            <a:extLst>
              <a:ext uri="{FF2B5EF4-FFF2-40B4-BE49-F238E27FC236}">
                <a16:creationId xmlns:a16="http://schemas.microsoft.com/office/drawing/2014/main" id="{60F1B512-E9E2-E1A2-BCB4-F244C11F9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9" y="6024563"/>
            <a:ext cx="981075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28" name="Oval 8">
            <a:extLst>
              <a:ext uri="{FF2B5EF4-FFF2-40B4-BE49-F238E27FC236}">
                <a16:creationId xmlns:a16="http://schemas.microsoft.com/office/drawing/2014/main" id="{61925B9B-DBAC-414C-3EEB-384DFC23E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6105525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29" name="Freeform 9">
            <a:extLst>
              <a:ext uri="{FF2B5EF4-FFF2-40B4-BE49-F238E27FC236}">
                <a16:creationId xmlns:a16="http://schemas.microsoft.com/office/drawing/2014/main" id="{4C455686-FBC9-A387-078C-534BC9CDE80B}"/>
              </a:ext>
            </a:extLst>
          </p:cNvPr>
          <p:cNvSpPr>
            <a:spLocks/>
          </p:cNvSpPr>
          <p:nvPr/>
        </p:nvSpPr>
        <p:spPr bwMode="auto">
          <a:xfrm>
            <a:off x="3635376" y="5602288"/>
            <a:ext cx="4100513" cy="1185862"/>
          </a:xfrm>
          <a:custGeom>
            <a:avLst/>
            <a:gdLst>
              <a:gd name="T0" fmla="*/ 2583 w 2583"/>
              <a:gd name="T1" fmla="*/ 640 h 747"/>
              <a:gd name="T2" fmla="*/ 325 w 2583"/>
              <a:gd name="T3" fmla="*/ 640 h 747"/>
              <a:gd name="T4" fmla="*/ 636 w 2583"/>
              <a:gd name="T5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83" h="747">
                <a:moveTo>
                  <a:pt x="2583" y="640"/>
                </a:moveTo>
                <a:cubicBezTo>
                  <a:pt x="1616" y="693"/>
                  <a:pt x="650" y="747"/>
                  <a:pt x="325" y="640"/>
                </a:cubicBezTo>
                <a:cubicBezTo>
                  <a:pt x="0" y="533"/>
                  <a:pt x="318" y="266"/>
                  <a:pt x="636" y="0"/>
                </a:cubicBezTo>
              </a:path>
            </a:pathLst>
          </a:custGeom>
          <a:noFill/>
          <a:ln w="22225" cap="flat" cmpd="sng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D9AB5B51-5365-A45E-B975-96BCE275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6169025"/>
            <a:ext cx="12543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</a:rPr>
              <a:t>Peer-peer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64388807-0342-F1F6-4967-E96022D17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Backup Relationships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EDE5EEA5-5AB8-5098-04C4-E92DBF7CA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0"/>
            <a:ext cx="9042400" cy="224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Backups: more liberal export policies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Primary and a backup provider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Peers giving backup service to each other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Extension: prefer routes with </a:t>
            </a:r>
            <a:r>
              <a:rPr lang="en-US" altLang="en-US" i="1"/>
              <a:t>fewest</a:t>
            </a:r>
            <a:r>
              <a:rPr lang="en-US" altLang="en-US"/>
              <a:t> backup links</a:t>
            </a:r>
          </a:p>
        </p:txBody>
      </p:sp>
      <p:sp>
        <p:nvSpPr>
          <p:cNvPr id="266245" name="Oval 5">
            <a:extLst>
              <a:ext uri="{FF2B5EF4-FFF2-40B4-BE49-F238E27FC236}">
                <a16:creationId xmlns:a16="http://schemas.microsoft.com/office/drawing/2014/main" id="{BD8D4E9B-0586-5A55-C0F8-57312309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1" y="5035550"/>
            <a:ext cx="506413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6" name="Line 6">
            <a:extLst>
              <a:ext uri="{FF2B5EF4-FFF2-40B4-BE49-F238E27FC236}">
                <a16:creationId xmlns:a16="http://schemas.microsoft.com/office/drawing/2014/main" id="{1D9BE59B-3169-C963-99BD-F54A78937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0689" y="4416426"/>
            <a:ext cx="809625" cy="6969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47" name="Oval 7">
            <a:extLst>
              <a:ext uri="{FF2B5EF4-FFF2-40B4-BE49-F238E27FC236}">
                <a16:creationId xmlns:a16="http://schemas.microsoft.com/office/drawing/2014/main" id="{09BB6325-1EBE-4703-A756-686E9609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1" y="5035551"/>
            <a:ext cx="506413" cy="61912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8" name="Oval 8">
            <a:extLst>
              <a:ext uri="{FF2B5EF4-FFF2-40B4-BE49-F238E27FC236}">
                <a16:creationId xmlns:a16="http://schemas.microsoft.com/office/drawing/2014/main" id="{338B8813-1BFC-C8BC-878C-90119913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1" y="4029075"/>
            <a:ext cx="504825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49" name="Line 9">
            <a:extLst>
              <a:ext uri="{FF2B5EF4-FFF2-40B4-BE49-F238E27FC236}">
                <a16:creationId xmlns:a16="http://schemas.microsoft.com/office/drawing/2014/main" id="{BE227563-9624-D221-C13A-50F1320D7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4514" y="4416426"/>
            <a:ext cx="674687" cy="6969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0" name="Oval 10">
            <a:extLst>
              <a:ext uri="{FF2B5EF4-FFF2-40B4-BE49-F238E27FC236}">
                <a16:creationId xmlns:a16="http://schemas.microsoft.com/office/drawing/2014/main" id="{F119A122-E0FC-EC49-52B9-0F190BF3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6" y="6196014"/>
            <a:ext cx="506413" cy="619125"/>
          </a:xfrm>
          <a:prstGeom prst="ellipse">
            <a:avLst/>
          </a:prstGeom>
          <a:noFill/>
          <a:ln w="25400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51" name="Line 11">
            <a:extLst>
              <a:ext uri="{FF2B5EF4-FFF2-40B4-BE49-F238E27FC236}">
                <a16:creationId xmlns:a16="http://schemas.microsoft.com/office/drawing/2014/main" id="{508B5671-FCAE-E4ED-6A5B-FE51ABAAD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4" y="5808664"/>
            <a:ext cx="473075" cy="777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2" name="Line 12">
            <a:extLst>
              <a:ext uri="{FF2B5EF4-FFF2-40B4-BE49-F238E27FC236}">
                <a16:creationId xmlns:a16="http://schemas.microsoft.com/office/drawing/2014/main" id="{F9FBE003-10FA-21C1-D192-B6B17CF6CE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5654675"/>
            <a:ext cx="203200" cy="463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3" name="Text Box 13">
            <a:extLst>
              <a:ext uri="{FF2B5EF4-FFF2-40B4-BE49-F238E27FC236}">
                <a16:creationId xmlns:a16="http://schemas.microsoft.com/office/drawing/2014/main" id="{35400E1A-83E8-BA43-4806-DF311BE5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4" y="5129213"/>
            <a:ext cx="188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backup path</a:t>
            </a:r>
          </a:p>
        </p:txBody>
      </p:sp>
      <p:sp>
        <p:nvSpPr>
          <p:cNvPr id="266254" name="Line 14">
            <a:extLst>
              <a:ext uri="{FF2B5EF4-FFF2-40B4-BE49-F238E27FC236}">
                <a16:creationId xmlns:a16="http://schemas.microsoft.com/office/drawing/2014/main" id="{F99D85EB-71D7-6413-2DB9-A12E96C82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8950" y="5576888"/>
            <a:ext cx="808038" cy="7747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5" name="Line 15">
            <a:extLst>
              <a:ext uri="{FF2B5EF4-FFF2-40B4-BE49-F238E27FC236}">
                <a16:creationId xmlns:a16="http://schemas.microsoft.com/office/drawing/2014/main" id="{3EF01734-C43F-8208-4364-D33F64423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4514" y="5576888"/>
            <a:ext cx="809625" cy="774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6" name="Freeform 16">
            <a:extLst>
              <a:ext uri="{FF2B5EF4-FFF2-40B4-BE49-F238E27FC236}">
                <a16:creationId xmlns:a16="http://schemas.microsoft.com/office/drawing/2014/main" id="{84D5BC95-45FC-1EA9-7063-959B360F6438}"/>
              </a:ext>
            </a:extLst>
          </p:cNvPr>
          <p:cNvSpPr>
            <a:spLocks/>
          </p:cNvSpPr>
          <p:nvPr/>
        </p:nvSpPr>
        <p:spPr bwMode="auto">
          <a:xfrm>
            <a:off x="3286125" y="4725989"/>
            <a:ext cx="1550988" cy="1354137"/>
          </a:xfrm>
          <a:custGeom>
            <a:avLst/>
            <a:gdLst>
              <a:gd name="T0" fmla="*/ 624 w 1016"/>
              <a:gd name="T1" fmla="*/ 840 h 840"/>
              <a:gd name="T2" fmla="*/ 1008 w 1016"/>
              <a:gd name="T3" fmla="*/ 408 h 840"/>
              <a:gd name="T4" fmla="*/ 672 w 1016"/>
              <a:gd name="T5" fmla="*/ 24 h 840"/>
              <a:gd name="T6" fmla="*/ 0 w 1016"/>
              <a:gd name="T7" fmla="*/ 264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6" h="840">
                <a:moveTo>
                  <a:pt x="624" y="840"/>
                </a:moveTo>
                <a:cubicBezTo>
                  <a:pt x="812" y="692"/>
                  <a:pt x="1000" y="544"/>
                  <a:pt x="1008" y="408"/>
                </a:cubicBezTo>
                <a:cubicBezTo>
                  <a:pt x="1016" y="272"/>
                  <a:pt x="840" y="48"/>
                  <a:pt x="672" y="24"/>
                </a:cubicBezTo>
                <a:cubicBezTo>
                  <a:pt x="504" y="0"/>
                  <a:pt x="252" y="132"/>
                  <a:pt x="0" y="264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57" name="Text Box 17">
            <a:extLst>
              <a:ext uri="{FF2B5EF4-FFF2-40B4-BE49-F238E27FC236}">
                <a16:creationId xmlns:a16="http://schemas.microsoft.com/office/drawing/2014/main" id="{EDC1F068-10D8-83EC-375F-53F83ECA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45" y="4957763"/>
            <a:ext cx="10923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primary</a:t>
            </a:r>
          </a:p>
          <a:p>
            <a:pPr algn="ctr"/>
            <a:r>
              <a:rPr lang="en-US" altLang="en-US" sz="2000"/>
              <a:t>provider</a:t>
            </a:r>
          </a:p>
        </p:txBody>
      </p:sp>
      <p:sp>
        <p:nvSpPr>
          <p:cNvPr id="266258" name="Text Box 18">
            <a:extLst>
              <a:ext uri="{FF2B5EF4-FFF2-40B4-BE49-F238E27FC236}">
                <a16:creationId xmlns:a16="http://schemas.microsoft.com/office/drawing/2014/main" id="{2CF1FB32-7571-D63C-665E-7FB56184C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07" y="5668963"/>
            <a:ext cx="10923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/>
              <a:t>backup</a:t>
            </a:r>
          </a:p>
          <a:p>
            <a:pPr algn="ctr"/>
            <a:r>
              <a:rPr lang="en-US" altLang="en-US" sz="2000"/>
              <a:t>provider</a:t>
            </a:r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id="{5C2B5D78-425F-9DB8-64AA-F3D0E7CF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5872163"/>
            <a:ext cx="881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66260" name="Text Box 20">
            <a:extLst>
              <a:ext uri="{FF2B5EF4-FFF2-40B4-BE49-F238E27FC236}">
                <a16:creationId xmlns:a16="http://schemas.microsoft.com/office/drawing/2014/main" id="{5BFABD78-94B0-013F-4CB0-28EAD64BB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1" y="3581400"/>
            <a:ext cx="20846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Backup Provider</a:t>
            </a:r>
          </a:p>
        </p:txBody>
      </p:sp>
      <p:sp>
        <p:nvSpPr>
          <p:cNvPr id="266262" name="Oval 22">
            <a:extLst>
              <a:ext uri="{FF2B5EF4-FFF2-40B4-BE49-F238E27FC236}">
                <a16:creationId xmlns:a16="http://schemas.microsoft.com/office/drawing/2014/main" id="{9615A8CA-F302-7C71-1267-E19148CD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1" y="4211639"/>
            <a:ext cx="511175" cy="574675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3" name="Line 23">
            <a:extLst>
              <a:ext uri="{FF2B5EF4-FFF2-40B4-BE49-F238E27FC236}">
                <a16:creationId xmlns:a16="http://schemas.microsoft.com/office/drawing/2014/main" id="{4D8A2A9C-8E07-BB77-98C2-D0EDFAA77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88513" y="4794250"/>
            <a:ext cx="0" cy="14605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4" name="Oval 24">
            <a:extLst>
              <a:ext uri="{FF2B5EF4-FFF2-40B4-BE49-F238E27FC236}">
                <a16:creationId xmlns:a16="http://schemas.microsoft.com/office/drawing/2014/main" id="{1D2D98E5-734B-0917-8BC3-16433402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1" y="6254751"/>
            <a:ext cx="511175" cy="5826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5" name="Line 25">
            <a:extLst>
              <a:ext uri="{FF2B5EF4-FFF2-40B4-BE49-F238E27FC236}">
                <a16:creationId xmlns:a16="http://schemas.microsoft.com/office/drawing/2014/main" id="{224837E4-0036-FB65-2CF9-3B3738EBB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9026" y="4503738"/>
            <a:ext cx="19780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6" name="Oval 26">
            <a:extLst>
              <a:ext uri="{FF2B5EF4-FFF2-40B4-BE49-F238E27FC236}">
                <a16:creationId xmlns:a16="http://schemas.microsoft.com/office/drawing/2014/main" id="{4714BEE8-A2EE-E0CE-76F5-8B0969E5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9" y="4211639"/>
            <a:ext cx="511175" cy="5746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7" name="Line 27">
            <a:extLst>
              <a:ext uri="{FF2B5EF4-FFF2-40B4-BE49-F238E27FC236}">
                <a16:creationId xmlns:a16="http://schemas.microsoft.com/office/drawing/2014/main" id="{4932921B-E4C3-FE97-BBD2-70803E660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4238" y="4794250"/>
            <a:ext cx="0" cy="146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68" name="Oval 28">
            <a:extLst>
              <a:ext uri="{FF2B5EF4-FFF2-40B4-BE49-F238E27FC236}">
                <a16:creationId xmlns:a16="http://schemas.microsoft.com/office/drawing/2014/main" id="{0178CD48-6E80-F9DA-7BD5-11737A95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189" y="6254751"/>
            <a:ext cx="511175" cy="582613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69" name="Line 29">
            <a:extLst>
              <a:ext uri="{FF2B5EF4-FFF2-40B4-BE49-F238E27FC236}">
                <a16:creationId xmlns:a16="http://schemas.microsoft.com/office/drawing/2014/main" id="{B431FB28-8DA4-F00E-516E-B3ADFECC1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9026" y="6545263"/>
            <a:ext cx="197802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0" name="Line 30">
            <a:extLst>
              <a:ext uri="{FF2B5EF4-FFF2-40B4-BE49-F238E27FC236}">
                <a16:creationId xmlns:a16="http://schemas.microsoft.com/office/drawing/2014/main" id="{2C15B32A-368E-C707-A9D1-B54C57BDF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1" y="5232400"/>
            <a:ext cx="409575" cy="2921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1" name="Line 31">
            <a:extLst>
              <a:ext uri="{FF2B5EF4-FFF2-40B4-BE49-F238E27FC236}">
                <a16:creationId xmlns:a16="http://schemas.microsoft.com/office/drawing/2014/main" id="{3CF95A4F-B706-18C0-7B2B-8518268F2B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1189" y="5160963"/>
            <a:ext cx="409575" cy="29051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2" name="Freeform 32">
            <a:extLst>
              <a:ext uri="{FF2B5EF4-FFF2-40B4-BE49-F238E27FC236}">
                <a16:creationId xmlns:a16="http://schemas.microsoft.com/office/drawing/2014/main" id="{61271DCC-18DF-6FF2-DB7A-3CC246EDE62B}"/>
              </a:ext>
            </a:extLst>
          </p:cNvPr>
          <p:cNvSpPr>
            <a:spLocks/>
          </p:cNvSpPr>
          <p:nvPr/>
        </p:nvSpPr>
        <p:spPr bwMode="auto">
          <a:xfrm>
            <a:off x="7505700" y="4649788"/>
            <a:ext cx="2127250" cy="1604962"/>
          </a:xfrm>
          <a:custGeom>
            <a:avLst/>
            <a:gdLst>
              <a:gd name="T0" fmla="*/ 0 w 1496"/>
              <a:gd name="T1" fmla="*/ 1008 h 1056"/>
              <a:gd name="T2" fmla="*/ 1248 w 1496"/>
              <a:gd name="T3" fmla="*/ 912 h 1056"/>
              <a:gd name="T4" fmla="*/ 1296 w 1496"/>
              <a:gd name="T5" fmla="*/ 144 h 1056"/>
              <a:gd name="T6" fmla="*/ 48 w 1496"/>
              <a:gd name="T7" fmla="*/ 48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056">
                <a:moveTo>
                  <a:pt x="0" y="1008"/>
                </a:moveTo>
                <a:cubicBezTo>
                  <a:pt x="516" y="1032"/>
                  <a:pt x="1032" y="1056"/>
                  <a:pt x="1248" y="912"/>
                </a:cubicBezTo>
                <a:cubicBezTo>
                  <a:pt x="1464" y="768"/>
                  <a:pt x="1496" y="288"/>
                  <a:pt x="1296" y="144"/>
                </a:cubicBezTo>
                <a:cubicBezTo>
                  <a:pt x="1096" y="0"/>
                  <a:pt x="572" y="24"/>
                  <a:pt x="48" y="48"/>
                </a:cubicBezTo>
              </a:path>
            </a:pathLst>
          </a:custGeom>
          <a:noFill/>
          <a:ln w="25400" cap="flat" cmpd="sng">
            <a:solidFill>
              <a:srgbClr val="3333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73" name="Text Box 33">
            <a:extLst>
              <a:ext uri="{FF2B5EF4-FFF2-40B4-BE49-F238E27FC236}">
                <a16:creationId xmlns:a16="http://schemas.microsoft.com/office/drawing/2014/main" id="{192BA56B-0117-1537-21F1-61CBA1583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5160964"/>
            <a:ext cx="1838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3333FF"/>
                </a:solidFill>
              </a:rPr>
              <a:t>backup path</a:t>
            </a:r>
          </a:p>
        </p:txBody>
      </p:sp>
      <p:sp>
        <p:nvSpPr>
          <p:cNvPr id="266274" name="Text Box 34">
            <a:extLst>
              <a:ext uri="{FF2B5EF4-FFF2-40B4-BE49-F238E27FC236}">
                <a16:creationId xmlns:a16="http://schemas.microsoft.com/office/drawing/2014/main" id="{5B66590E-DBE7-D9A1-F600-CE48EB1E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88" y="5160963"/>
            <a:ext cx="881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66275" name="Text Box 35">
            <a:extLst>
              <a:ext uri="{FF2B5EF4-FFF2-40B4-BE49-F238E27FC236}">
                <a16:creationId xmlns:a16="http://schemas.microsoft.com/office/drawing/2014/main" id="{F5287F8F-BCB9-3D4C-ABEB-5EE2CDE9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8714" y="6353175"/>
            <a:ext cx="684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peer</a:t>
            </a:r>
          </a:p>
        </p:txBody>
      </p:sp>
      <p:sp>
        <p:nvSpPr>
          <p:cNvPr id="266276" name="Text Box 36">
            <a:extLst>
              <a:ext uri="{FF2B5EF4-FFF2-40B4-BE49-F238E27FC236}">
                <a16:creationId xmlns:a16="http://schemas.microsoft.com/office/drawing/2014/main" id="{B29B0448-491F-9C0F-00FE-722A74D8A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5" y="4252913"/>
            <a:ext cx="1092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provider</a:t>
            </a:r>
          </a:p>
        </p:txBody>
      </p:sp>
      <p:sp>
        <p:nvSpPr>
          <p:cNvPr id="266277" name="Text Box 37">
            <a:extLst>
              <a:ext uri="{FF2B5EF4-FFF2-40B4-BE49-F238E27FC236}">
                <a16:creationId xmlns:a16="http://schemas.microsoft.com/office/drawing/2014/main" id="{E7A0E7A0-1BA9-F35D-4DAE-1BE2186CF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9" y="3616325"/>
            <a:ext cx="22480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Peer-Peer Backup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7E25C8AB-D14A-F675-0C0B-B6223C4C3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 on Guaranteed Convergence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3CBA0A2A-7520-7041-1B74-DB0380C84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Avoiding convergence problems</a:t>
            </a:r>
          </a:p>
          <a:p>
            <a:pPr lvl="1"/>
            <a:r>
              <a:rPr lang="en-US" altLang="en-US"/>
              <a:t>Hierarchical AS relationships</a:t>
            </a:r>
          </a:p>
          <a:p>
            <a:pPr lvl="1"/>
            <a:r>
              <a:rPr lang="en-US" altLang="en-US"/>
              <a:t>Export policies based on commercial relationships</a:t>
            </a:r>
          </a:p>
          <a:p>
            <a:pPr lvl="1"/>
            <a:r>
              <a:rPr lang="en-US" altLang="en-US"/>
              <a:t>Guidelines for import policies based on relationships</a:t>
            </a:r>
          </a:p>
          <a:p>
            <a:r>
              <a:rPr lang="en-US" altLang="en-US"/>
              <a:t>Salient features</a:t>
            </a:r>
          </a:p>
          <a:p>
            <a:pPr lvl="1"/>
            <a:r>
              <a:rPr lang="en-US" altLang="en-US"/>
              <a:t>No global coordination (locally implementable)</a:t>
            </a:r>
          </a:p>
          <a:p>
            <a:pPr lvl="1"/>
            <a:r>
              <a:rPr lang="en-US" altLang="en-US"/>
              <a:t>No changes to BGP protocol or decision process</a:t>
            </a:r>
          </a:p>
          <a:p>
            <a:pPr lvl="1"/>
            <a:r>
              <a:rPr lang="en-US" altLang="en-US"/>
              <a:t>Guaranteed convergence, even under failures</a:t>
            </a:r>
          </a:p>
          <a:p>
            <a:pPr lvl="1"/>
            <a:r>
              <a:rPr lang="en-US" altLang="en-US"/>
              <a:t>Guidelines consistent with economic incentives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C9C9-A97C-4F75-2601-65A437A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B7E6-F0AB-C40B-FA5C-234CD0C6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ASes</a:t>
            </a:r>
            <a:r>
              <a:rPr lang="en-US" dirty="0"/>
              <a:t> advertise routes to each other. </a:t>
            </a:r>
          </a:p>
          <a:p>
            <a:pPr lvl="1"/>
            <a:r>
              <a:rPr lang="en-US" dirty="0"/>
              <a:t>Suppose A tells (advertises to) B about a route to IP prefix X (e.g. 128.3.0.0/16)</a:t>
            </a:r>
          </a:p>
          <a:p>
            <a:pPr lvl="1"/>
            <a:r>
              <a:rPr lang="en-US" dirty="0"/>
              <a:t>The route advertisement consists of the sequence of </a:t>
            </a:r>
            <a:r>
              <a:rPr lang="en-US" dirty="0" err="1"/>
              <a:t>ASes</a:t>
            </a:r>
            <a:r>
              <a:rPr lang="en-US" dirty="0"/>
              <a:t> through which the packet will be sent if B were to send A an IP packet with destination address in X</a:t>
            </a:r>
          </a:p>
          <a:p>
            <a:r>
              <a:rPr lang="en-US" dirty="0"/>
              <a:t>An AS may have received multiple advertisements to the same IP address. For a given address (or more likely, a given IP prefix), the AS can pick any route it likes</a:t>
            </a:r>
          </a:p>
          <a:p>
            <a:r>
              <a:rPr lang="en-US" dirty="0"/>
              <a:t>Once it has picked a route, it starts sending packets over that route and advertises the others and withdraws previous routes if any</a:t>
            </a:r>
          </a:p>
          <a:p>
            <a:pPr lvl="1"/>
            <a:r>
              <a:rPr lang="en-US" dirty="0"/>
              <a:t>To a given AS B, AS A will advertise only one route to any prefix X. Exception is if the </a:t>
            </a:r>
            <a:r>
              <a:rPr lang="en-US" dirty="0" err="1"/>
              <a:t>ASes</a:t>
            </a:r>
            <a:r>
              <a:rPr lang="en-US" dirty="0"/>
              <a:t> are connected via multiple routers, in which case it can send one advertisement per connection point</a:t>
            </a:r>
          </a:p>
        </p:txBody>
      </p:sp>
    </p:spTree>
    <p:extLst>
      <p:ext uri="{BB962C8B-B14F-4D97-AF65-F5344CB8AC3E}">
        <p14:creationId xmlns:p14="http://schemas.microsoft.com/office/powerpoint/2010/main" val="22230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99DF19F5-DD95-1F81-6884-10A1F6DD8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Recent Work Building on the Policy Guidelines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1826E629-D53C-0FB0-CAEE-857073839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AS relationships and BGP convergence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Design principles for policy languages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Fundamental limits on relaxing the assumptions</a:t>
            </a:r>
          </a:p>
          <a:p>
            <a:pPr>
              <a:lnSpc>
                <a:spcPct val="70000"/>
              </a:lnSpc>
            </a:pPr>
            <a:r>
              <a:rPr lang="en-US" altLang="en-US"/>
              <a:t>Internal BGP inside an AS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Sufficient conditions for iBGP convergence 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“What-if” tool for traffic engineering</a:t>
            </a:r>
          </a:p>
          <a:p>
            <a:pPr>
              <a:lnSpc>
                <a:spcPct val="70000"/>
              </a:lnSpc>
            </a:pPr>
            <a:r>
              <a:rPr lang="en-US" altLang="en-US"/>
              <a:t>AS-level analysis of the Internet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Inference of AS relationships from routing data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Characterization of AS-level topology and growth</a:t>
            </a:r>
          </a:p>
          <a:p>
            <a:pPr>
              <a:lnSpc>
                <a:spcPct val="70000"/>
              </a:lnSpc>
            </a:pPr>
            <a:r>
              <a:rPr lang="en-US" altLang="en-US"/>
              <a:t>Network design and operations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Analyzing competitors and changing BGP policies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Setting protective route filters on BGP sessions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>
            <a:extLst>
              <a:ext uri="{FF2B5EF4-FFF2-40B4-BE49-F238E27FC236}">
                <a16:creationId xmlns:a16="http://schemas.microsoft.com/office/drawing/2014/main" id="{C88FA72C-618F-C58C-0323-5624CF420D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Open Problems in Economic Incentives </a:t>
            </a:r>
            <a:br>
              <a:rPr lang="en-US" altLang="en-US"/>
            </a:br>
            <a:r>
              <a:rPr lang="en-US" altLang="en-US"/>
              <a:t>in Interdomain Routing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ED93ACD3-C038-556D-B842-A72083DBD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Models of How Relationships Form and Operate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8DD766DD-E7DB-EB13-547E-7BF335E32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Selecting a peer</a:t>
            </a:r>
          </a:p>
          <a:p>
            <a:pPr lvl="1"/>
            <a:r>
              <a:rPr lang="en-US" altLang="en-US"/>
              <a:t>Motivation: basic reachability and reducing transit costs</a:t>
            </a:r>
          </a:p>
          <a:p>
            <a:pPr lvl="1"/>
            <a:r>
              <a:rPr lang="en-US" altLang="en-US"/>
              <a:t>Making a peer pay when they need you (slightly) more</a:t>
            </a:r>
          </a:p>
          <a:p>
            <a:pPr lvl="1"/>
            <a:r>
              <a:rPr lang="en-US" altLang="en-US"/>
              <a:t>De-peering, refusing to peer, and stealing customers</a:t>
            </a:r>
          </a:p>
          <a:p>
            <a:pPr lvl="1"/>
            <a:r>
              <a:rPr lang="en-US" altLang="en-US"/>
              <a:t>Peer AS in one part of the world, but provider in another</a:t>
            </a:r>
          </a:p>
          <a:p>
            <a:r>
              <a:rPr lang="en-US" altLang="en-US"/>
              <a:t>Selecting a provider</a:t>
            </a:r>
          </a:p>
          <a:p>
            <a:pPr lvl="1"/>
            <a:r>
              <a:rPr lang="en-US" altLang="en-US"/>
              <a:t>Motivation: cost, performance, and physical proximity</a:t>
            </a:r>
          </a:p>
          <a:p>
            <a:pPr lvl="1"/>
            <a:r>
              <a:rPr lang="en-US" altLang="en-US"/>
              <a:t>Multi-homing to game one provider against another</a:t>
            </a:r>
          </a:p>
          <a:p>
            <a:pPr lvl="1"/>
            <a:r>
              <a:rPr lang="en-US" altLang="en-US"/>
              <a:t>Using third-party aggregators that negotiate with ISPs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EB785586-D272-57CF-811B-0CAA16701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Negotiation for Better Egress Selection</a:t>
            </a:r>
          </a:p>
        </p:txBody>
      </p:sp>
      <p:graphicFrame>
        <p:nvGraphicFramePr>
          <p:cNvPr id="272387" name="Object 3">
            <a:extLst>
              <a:ext uri="{FF2B5EF4-FFF2-40B4-BE49-F238E27FC236}">
                <a16:creationId xmlns:a16="http://schemas.microsoft.com/office/drawing/2014/main" id="{C8E04B7C-8B57-2C2F-F5C9-F2CBB93928A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12989" y="2227264"/>
          <a:ext cx="2960687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270000" imgH="927100" progId="MSPhotoEd.3">
                  <p:embed/>
                </p:oleObj>
              </mc:Choice>
              <mc:Fallback>
                <p:oleObj name="Photo Editor Photo" r:id="rId3" imgW="1270000" imgH="927100" progId="MSPhotoEd.3">
                  <p:embed/>
                  <p:pic>
                    <p:nvPicPr>
                      <p:cNvPr id="272387" name="Object 3">
                        <a:extLst>
                          <a:ext uri="{FF2B5EF4-FFF2-40B4-BE49-F238E27FC236}">
                            <a16:creationId xmlns:a16="http://schemas.microsoft.com/office/drawing/2014/main" id="{C8E04B7C-8B57-2C2F-F5C9-F2CBB9392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9" y="2227264"/>
                        <a:ext cx="2960687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8" name="Rectangle 4">
            <a:extLst>
              <a:ext uri="{FF2B5EF4-FFF2-40B4-BE49-F238E27FC236}">
                <a16:creationId xmlns:a16="http://schemas.microsoft.com/office/drawing/2014/main" id="{9C6C4596-20A9-CC76-58B6-AAE797D5FD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22988" y="1314451"/>
            <a:ext cx="4443412" cy="5541963"/>
          </a:xfrm>
        </p:spPr>
        <p:txBody>
          <a:bodyPr/>
          <a:lstStyle/>
          <a:p>
            <a:r>
              <a:rPr lang="en-US" altLang="en-US"/>
              <a:t>Better to cooperate</a:t>
            </a:r>
          </a:p>
          <a:p>
            <a:pPr lvl="1"/>
            <a:r>
              <a:rPr lang="en-US" altLang="en-US"/>
              <a:t>Negotiate where to send</a:t>
            </a:r>
          </a:p>
          <a:p>
            <a:pPr lvl="1"/>
            <a:r>
              <a:rPr lang="en-US" altLang="en-US"/>
              <a:t>Inbound and outbound</a:t>
            </a:r>
          </a:p>
          <a:p>
            <a:pPr lvl="1"/>
            <a:r>
              <a:rPr lang="en-US" altLang="en-US"/>
              <a:t>Mutual benefits</a:t>
            </a:r>
          </a:p>
          <a:p>
            <a:r>
              <a:rPr lang="en-US" altLang="en-US"/>
              <a:t>But, how to do it?</a:t>
            </a:r>
          </a:p>
          <a:p>
            <a:pPr lvl="1"/>
            <a:r>
              <a:rPr lang="en-US" altLang="en-US"/>
              <a:t>What info to exchange?</a:t>
            </a:r>
          </a:p>
          <a:p>
            <a:pPr lvl="1"/>
            <a:r>
              <a:rPr lang="en-US" altLang="en-US"/>
              <a:t>How to prioritize the many choices?</a:t>
            </a:r>
          </a:p>
          <a:p>
            <a:pPr lvl="1"/>
            <a:r>
              <a:rPr lang="en-US" altLang="en-US"/>
              <a:t>How prevent cheating?</a:t>
            </a:r>
          </a:p>
        </p:txBody>
      </p:sp>
      <p:graphicFrame>
        <p:nvGraphicFramePr>
          <p:cNvPr id="272389" name="Object 5">
            <a:extLst>
              <a:ext uri="{FF2B5EF4-FFF2-40B4-BE49-F238E27FC236}">
                <a16:creationId xmlns:a16="http://schemas.microsoft.com/office/drawing/2014/main" id="{517B6AE2-F512-87B9-EB36-6DC809E1E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724400"/>
          <a:ext cx="3429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272389" name="Object 5">
                        <a:extLst>
                          <a:ext uri="{FF2B5EF4-FFF2-40B4-BE49-F238E27FC236}">
                            <a16:creationId xmlns:a16="http://schemas.microsoft.com/office/drawing/2014/main" id="{517B6AE2-F512-87B9-EB36-6DC809E1E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3429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0" name="Line 6">
            <a:extLst>
              <a:ext uri="{FF2B5EF4-FFF2-40B4-BE49-F238E27FC236}">
                <a16:creationId xmlns:a16="http://schemas.microsoft.com/office/drawing/2014/main" id="{2DEA31A9-13D3-7E2D-A3BE-DD6715985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73476"/>
            <a:ext cx="0" cy="13557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1" name="Line 7">
            <a:extLst>
              <a:ext uri="{FF2B5EF4-FFF2-40B4-BE49-F238E27FC236}">
                <a16:creationId xmlns:a16="http://schemas.microsoft.com/office/drawing/2014/main" id="{AAFAF85C-F339-DA76-6CCC-59ADAC377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3792538"/>
            <a:ext cx="12700" cy="1160462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2" name="Line 8">
            <a:extLst>
              <a:ext uri="{FF2B5EF4-FFF2-40B4-BE49-F238E27FC236}">
                <a16:creationId xmlns:a16="http://schemas.microsoft.com/office/drawing/2014/main" id="{056781F2-9C2C-1033-5D2C-84F4263E4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492501"/>
            <a:ext cx="0" cy="1406525"/>
          </a:xfrm>
          <a:prstGeom prst="line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3" name="Line 9">
            <a:extLst>
              <a:ext uri="{FF2B5EF4-FFF2-40B4-BE49-F238E27FC236}">
                <a16:creationId xmlns:a16="http://schemas.microsoft.com/office/drawing/2014/main" id="{64CCD76C-1C44-EDEA-5021-9845DE6B7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6149976"/>
            <a:ext cx="32385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4" name="Line 10">
            <a:extLst>
              <a:ext uri="{FF2B5EF4-FFF2-40B4-BE49-F238E27FC236}">
                <a16:creationId xmlns:a16="http://schemas.microsoft.com/office/drawing/2014/main" id="{7996402C-A8F6-0CC6-BE6B-EFC3EC9C9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1" y="1905000"/>
            <a:ext cx="239713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5" name="Text Box 11">
            <a:extLst>
              <a:ext uri="{FF2B5EF4-FFF2-40B4-BE49-F238E27FC236}">
                <a16:creationId xmlns:a16="http://schemas.microsoft.com/office/drawing/2014/main" id="{5FA3A068-CE78-3191-07E7-A0B9964A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6437313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Customer A</a:t>
            </a:r>
          </a:p>
        </p:txBody>
      </p:sp>
      <p:sp>
        <p:nvSpPr>
          <p:cNvPr id="272396" name="Text Box 12">
            <a:extLst>
              <a:ext uri="{FF2B5EF4-FFF2-40B4-BE49-F238E27FC236}">
                <a16:creationId xmlns:a16="http://schemas.microsoft.com/office/drawing/2014/main" id="{21F04BE4-2532-7353-9349-77D7085BC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462088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Customer B</a:t>
            </a:r>
          </a:p>
        </p:txBody>
      </p:sp>
      <p:sp>
        <p:nvSpPr>
          <p:cNvPr id="272397" name="Text Box 13">
            <a:extLst>
              <a:ext uri="{FF2B5EF4-FFF2-40B4-BE49-F238E27FC236}">
                <a16:creationId xmlns:a16="http://schemas.microsoft.com/office/drawing/2014/main" id="{22CECC1F-F225-4849-18B7-E4AFD76E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897314"/>
            <a:ext cx="1155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0066FF"/>
                </a:solidFill>
                <a:latin typeface="Arial" panose="020B0604020202020204" pitchFamily="34" charset="0"/>
              </a:rPr>
              <a:t>multiple</a:t>
            </a:r>
          </a:p>
          <a:p>
            <a:pPr eaLnBrk="1" hangingPunct="1"/>
            <a:r>
              <a:rPr lang="en-US" altLang="en-US" sz="2000" b="1">
                <a:solidFill>
                  <a:srgbClr val="0066FF"/>
                </a:solidFill>
                <a:latin typeface="Arial" panose="020B0604020202020204" pitchFamily="34" charset="0"/>
              </a:rPr>
              <a:t>peering</a:t>
            </a:r>
          </a:p>
          <a:p>
            <a:pPr eaLnBrk="1" hangingPunct="1"/>
            <a:r>
              <a:rPr lang="en-US" altLang="en-US" sz="2000" b="1">
                <a:solidFill>
                  <a:srgbClr val="0066FF"/>
                </a:solidFill>
                <a:latin typeface="Arial" panose="020B0604020202020204" pitchFamily="34" charset="0"/>
              </a:rPr>
              <a:t>points</a:t>
            </a:r>
          </a:p>
        </p:txBody>
      </p:sp>
      <p:sp>
        <p:nvSpPr>
          <p:cNvPr id="272398" name="Freeform 14">
            <a:extLst>
              <a:ext uri="{FF2B5EF4-FFF2-40B4-BE49-F238E27FC236}">
                <a16:creationId xmlns:a16="http://schemas.microsoft.com/office/drawing/2014/main" id="{2688FF5E-9BEE-8A1C-09EA-A394FEDCBAC9}"/>
              </a:ext>
            </a:extLst>
          </p:cNvPr>
          <p:cNvSpPr>
            <a:spLocks/>
          </p:cNvSpPr>
          <p:nvPr/>
        </p:nvSpPr>
        <p:spPr bwMode="auto">
          <a:xfrm>
            <a:off x="3213100" y="1905000"/>
            <a:ext cx="2044700" cy="4267200"/>
          </a:xfrm>
          <a:custGeom>
            <a:avLst/>
            <a:gdLst>
              <a:gd name="T0" fmla="*/ 856 w 1288"/>
              <a:gd name="T1" fmla="*/ 2688 h 2688"/>
              <a:gd name="T2" fmla="*/ 1048 w 1288"/>
              <a:gd name="T3" fmla="*/ 1920 h 2688"/>
              <a:gd name="T4" fmla="*/ 1144 w 1288"/>
              <a:gd name="T5" fmla="*/ 672 h 2688"/>
              <a:gd name="T6" fmla="*/ 184 w 1288"/>
              <a:gd name="T7" fmla="*/ 288 h 2688"/>
              <a:gd name="T8" fmla="*/ 40 w 1288"/>
              <a:gd name="T9" fmla="*/ 0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8" h="2688">
                <a:moveTo>
                  <a:pt x="856" y="2688"/>
                </a:moveTo>
                <a:cubicBezTo>
                  <a:pt x="928" y="2472"/>
                  <a:pt x="1000" y="2256"/>
                  <a:pt x="1048" y="1920"/>
                </a:cubicBezTo>
                <a:cubicBezTo>
                  <a:pt x="1096" y="1584"/>
                  <a:pt x="1288" y="944"/>
                  <a:pt x="1144" y="672"/>
                </a:cubicBezTo>
                <a:cubicBezTo>
                  <a:pt x="1000" y="400"/>
                  <a:pt x="368" y="400"/>
                  <a:pt x="184" y="288"/>
                </a:cubicBezTo>
                <a:cubicBezTo>
                  <a:pt x="0" y="176"/>
                  <a:pt x="20" y="88"/>
                  <a:pt x="40" y="0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399" name="Freeform 15">
            <a:extLst>
              <a:ext uri="{FF2B5EF4-FFF2-40B4-BE49-F238E27FC236}">
                <a16:creationId xmlns:a16="http://schemas.microsoft.com/office/drawing/2014/main" id="{B2C54159-0D48-9CC0-8653-19DC28B24591}"/>
              </a:ext>
            </a:extLst>
          </p:cNvPr>
          <p:cNvSpPr>
            <a:spLocks/>
          </p:cNvSpPr>
          <p:nvPr/>
        </p:nvSpPr>
        <p:spPr bwMode="auto">
          <a:xfrm>
            <a:off x="2667000" y="1981200"/>
            <a:ext cx="1600200" cy="4419600"/>
          </a:xfrm>
          <a:custGeom>
            <a:avLst/>
            <a:gdLst>
              <a:gd name="T0" fmla="*/ 0 w 1008"/>
              <a:gd name="T1" fmla="*/ 0 h 2784"/>
              <a:gd name="T2" fmla="*/ 144 w 1008"/>
              <a:gd name="T3" fmla="*/ 336 h 2784"/>
              <a:gd name="T4" fmla="*/ 240 w 1008"/>
              <a:gd name="T5" fmla="*/ 2016 h 2784"/>
              <a:gd name="T6" fmla="*/ 864 w 1008"/>
              <a:gd name="T7" fmla="*/ 2544 h 2784"/>
              <a:gd name="T8" fmla="*/ 1008 w 1008"/>
              <a:gd name="T9" fmla="*/ 2784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2784">
                <a:moveTo>
                  <a:pt x="0" y="0"/>
                </a:moveTo>
                <a:cubicBezTo>
                  <a:pt x="52" y="0"/>
                  <a:pt x="104" y="0"/>
                  <a:pt x="144" y="336"/>
                </a:cubicBezTo>
                <a:cubicBezTo>
                  <a:pt x="184" y="672"/>
                  <a:pt x="120" y="1648"/>
                  <a:pt x="240" y="2016"/>
                </a:cubicBezTo>
                <a:cubicBezTo>
                  <a:pt x="360" y="2384"/>
                  <a:pt x="736" y="2416"/>
                  <a:pt x="864" y="2544"/>
                </a:cubicBezTo>
                <a:cubicBezTo>
                  <a:pt x="992" y="2672"/>
                  <a:pt x="1000" y="2728"/>
                  <a:pt x="1008" y="2784"/>
                </a:cubicBezTo>
              </a:path>
            </a:pathLst>
          </a:custGeom>
          <a:noFill/>
          <a:ln w="476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2400" name="Text Box 16">
            <a:extLst>
              <a:ext uri="{FF2B5EF4-FFF2-40B4-BE49-F238E27FC236}">
                <a16:creationId xmlns:a16="http://schemas.microsoft.com/office/drawing/2014/main" id="{DD107D19-A8D1-4FD2-536C-6191477E1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715001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Provider A</a:t>
            </a:r>
          </a:p>
        </p:txBody>
      </p:sp>
      <p:sp>
        <p:nvSpPr>
          <p:cNvPr id="272401" name="Text Box 17">
            <a:extLst>
              <a:ext uri="{FF2B5EF4-FFF2-40B4-BE49-F238E27FC236}">
                <a16:creationId xmlns:a16="http://schemas.microsoft.com/office/drawing/2014/main" id="{D8FF9EF8-9E29-F174-870F-C1E4A05E8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>
                <a:latin typeface="Arial" panose="020B0604020202020204" pitchFamily="34" charset="0"/>
              </a:rPr>
              <a:t>Provider B</a:t>
            </a:r>
          </a:p>
        </p:txBody>
      </p:sp>
      <p:sp>
        <p:nvSpPr>
          <p:cNvPr id="272402" name="Text Box 18">
            <a:extLst>
              <a:ext uri="{FF2B5EF4-FFF2-40B4-BE49-F238E27FC236}">
                <a16:creationId xmlns:a16="http://schemas.microsoft.com/office/drawing/2014/main" id="{171F7CD7-1655-9750-8EAB-BCC43084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6405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Early-exit 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routing</a:t>
            </a:r>
          </a:p>
        </p:txBody>
      </p:sp>
      <p:sp>
        <p:nvSpPr>
          <p:cNvPr id="272407" name="Freeform 23">
            <a:extLst>
              <a:ext uri="{FF2B5EF4-FFF2-40B4-BE49-F238E27FC236}">
                <a16:creationId xmlns:a16="http://schemas.microsoft.com/office/drawing/2014/main" id="{9C8CB836-340F-A081-CAF7-FCEA0E4E9F45}"/>
              </a:ext>
            </a:extLst>
          </p:cNvPr>
          <p:cNvSpPr>
            <a:spLocks/>
          </p:cNvSpPr>
          <p:nvPr/>
        </p:nvSpPr>
        <p:spPr bwMode="auto">
          <a:xfrm>
            <a:off x="3175000" y="2209800"/>
            <a:ext cx="1270000" cy="4013200"/>
          </a:xfrm>
          <a:custGeom>
            <a:avLst/>
            <a:gdLst>
              <a:gd name="T0" fmla="*/ 0 w 800"/>
              <a:gd name="T1" fmla="*/ 0 h 2528"/>
              <a:gd name="T2" fmla="*/ 160 w 800"/>
              <a:gd name="T3" fmla="*/ 704 h 2528"/>
              <a:gd name="T4" fmla="*/ 384 w 800"/>
              <a:gd name="T5" fmla="*/ 896 h 2528"/>
              <a:gd name="T6" fmla="*/ 464 w 800"/>
              <a:gd name="T7" fmla="*/ 1808 h 2528"/>
              <a:gd name="T8" fmla="*/ 800 w 800"/>
              <a:gd name="T9" fmla="*/ 2528 h 2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0" h="2528">
                <a:moveTo>
                  <a:pt x="0" y="0"/>
                </a:moveTo>
                <a:cubicBezTo>
                  <a:pt x="48" y="277"/>
                  <a:pt x="96" y="555"/>
                  <a:pt x="160" y="704"/>
                </a:cubicBezTo>
                <a:cubicBezTo>
                  <a:pt x="224" y="853"/>
                  <a:pt x="333" y="712"/>
                  <a:pt x="384" y="896"/>
                </a:cubicBezTo>
                <a:cubicBezTo>
                  <a:pt x="435" y="1080"/>
                  <a:pt x="395" y="1536"/>
                  <a:pt x="464" y="1808"/>
                </a:cubicBezTo>
                <a:cubicBezTo>
                  <a:pt x="533" y="2080"/>
                  <a:pt x="666" y="2304"/>
                  <a:pt x="800" y="2528"/>
                </a:cubicBezTo>
              </a:path>
            </a:pathLst>
          </a:custGeom>
          <a:noFill/>
          <a:ln w="47625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272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p"/>
      <p:bldP spid="272402" grpId="0"/>
      <p:bldP spid="27240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DC2AC52E-53AB-9493-0CB7-CD951A35F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Reducing Vulnerability to Misbehaving Domains</a:t>
            </a:r>
          </a:p>
        </p:txBody>
      </p:sp>
      <p:grpSp>
        <p:nvGrpSpPr>
          <p:cNvPr id="274435" name="Group 3">
            <a:extLst>
              <a:ext uri="{FF2B5EF4-FFF2-40B4-BE49-F238E27FC236}">
                <a16:creationId xmlns:a16="http://schemas.microsoft.com/office/drawing/2014/main" id="{D8D6D4FA-34B0-F0DC-D8AB-003403DABAF7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1470026"/>
            <a:ext cx="8447088" cy="3986213"/>
            <a:chOff x="516" y="945"/>
            <a:chExt cx="5004" cy="3195"/>
          </a:xfrm>
        </p:grpSpPr>
        <p:graphicFrame>
          <p:nvGraphicFramePr>
            <p:cNvPr id="274436" name="Object 4">
              <a:extLst>
                <a:ext uri="{FF2B5EF4-FFF2-40B4-BE49-F238E27FC236}">
                  <a16:creationId xmlns:a16="http://schemas.microsoft.com/office/drawing/2014/main" id="{9B9668F0-AB25-611A-03D9-E457BE95EF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338"/>
            <a:ext cx="1668" cy="1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1270000" imgH="927100" progId="MSPhotoEd.3">
                    <p:embed/>
                  </p:oleObj>
                </mc:Choice>
                <mc:Fallback>
                  <p:oleObj name="Photo Editor Photo" r:id="rId3" imgW="1270000" imgH="927100" progId="MSPhotoEd.3">
                    <p:embed/>
                    <p:pic>
                      <p:nvPicPr>
                        <p:cNvPr id="274436" name="Object 4">
                          <a:extLst>
                            <a:ext uri="{FF2B5EF4-FFF2-40B4-BE49-F238E27FC236}">
                              <a16:creationId xmlns:a16="http://schemas.microsoft.com/office/drawing/2014/main" id="{9B9668F0-AB25-611A-03D9-E457BE95EF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338"/>
                          <a:ext cx="1668" cy="1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37" name="Object 5">
              <a:extLst>
                <a:ext uri="{FF2B5EF4-FFF2-40B4-BE49-F238E27FC236}">
                  <a16:creationId xmlns:a16="http://schemas.microsoft.com/office/drawing/2014/main" id="{79CA87A4-A0B3-529F-06F9-971DFECC2B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945"/>
            <a:ext cx="1671" cy="1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" imgW="1270000" imgH="927100" progId="MSPhotoEd.3">
                    <p:embed/>
                  </p:oleObj>
                </mc:Choice>
                <mc:Fallback>
                  <p:oleObj name="Photo Editor Photo" r:id="rId5" imgW="1270000" imgH="927100" progId="MSPhotoEd.3">
                    <p:embed/>
                    <p:pic>
                      <p:nvPicPr>
                        <p:cNvPr id="274437" name="Object 5">
                          <a:extLst>
                            <a:ext uri="{FF2B5EF4-FFF2-40B4-BE49-F238E27FC236}">
                              <a16:creationId xmlns:a16="http://schemas.microsoft.com/office/drawing/2014/main" id="{79CA87A4-A0B3-529F-06F9-971DFECC2B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945"/>
                          <a:ext cx="1671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38" name="Object 6">
              <a:extLst>
                <a:ext uri="{FF2B5EF4-FFF2-40B4-BE49-F238E27FC236}">
                  <a16:creationId xmlns:a16="http://schemas.microsoft.com/office/drawing/2014/main" id="{61BBC474-F9EA-7A60-C29D-C84A5BC9F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3" y="2517"/>
            <a:ext cx="1671" cy="1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6" imgW="1270000" imgH="927100" progId="MSPhotoEd.3">
                    <p:embed/>
                  </p:oleObj>
                </mc:Choice>
                <mc:Fallback>
                  <p:oleObj name="Photo Editor Photo" r:id="rId6" imgW="1270000" imgH="927100" progId="MSPhotoEd.3">
                    <p:embed/>
                    <p:pic>
                      <p:nvPicPr>
                        <p:cNvPr id="274438" name="Object 6">
                          <a:extLst>
                            <a:ext uri="{FF2B5EF4-FFF2-40B4-BE49-F238E27FC236}">
                              <a16:creationId xmlns:a16="http://schemas.microsoft.com/office/drawing/2014/main" id="{61BBC474-F9EA-7A60-C29D-C84A5BC9F0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2517"/>
                          <a:ext cx="1671" cy="1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39" name="Text Box 7">
              <a:extLst>
                <a:ext uri="{FF2B5EF4-FFF2-40B4-BE49-F238E27FC236}">
                  <a16:creationId xmlns:a16="http://schemas.microsoft.com/office/drawing/2014/main" id="{B949B7F3-0B76-9854-AD21-6D5B0953E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" y="3048"/>
              <a:ext cx="10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fr-FR" altLang="en-US"/>
            </a:p>
          </p:txBody>
        </p:sp>
        <p:graphicFrame>
          <p:nvGraphicFramePr>
            <p:cNvPr id="274440" name="Object 8">
              <a:extLst>
                <a:ext uri="{FF2B5EF4-FFF2-40B4-BE49-F238E27FC236}">
                  <a16:creationId xmlns:a16="http://schemas.microsoft.com/office/drawing/2014/main" id="{3E4D7CFE-9D26-B429-A632-6C142AA910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9" y="2647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8" imgW="1270000" imgH="927100" progId="MSPhotoEd.3">
                    <p:embed/>
                  </p:oleObj>
                </mc:Choice>
                <mc:Fallback>
                  <p:oleObj name="Photo Editor Photo" r:id="rId8" imgW="1270000" imgH="927100" progId="MSPhotoEd.3">
                    <p:embed/>
                    <p:pic>
                      <p:nvPicPr>
                        <p:cNvPr id="274440" name="Object 8">
                          <a:extLst>
                            <a:ext uri="{FF2B5EF4-FFF2-40B4-BE49-F238E27FC236}">
                              <a16:creationId xmlns:a16="http://schemas.microsoft.com/office/drawing/2014/main" id="{3E4D7CFE-9D26-B429-A632-6C142AA91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2647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41" name="Object 9">
              <a:extLst>
                <a:ext uri="{FF2B5EF4-FFF2-40B4-BE49-F238E27FC236}">
                  <a16:creationId xmlns:a16="http://schemas.microsoft.com/office/drawing/2014/main" id="{8D282B20-073C-FCA8-8154-5839419EFF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3501"/>
            <a:ext cx="52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9" imgW="1270000" imgH="927100" progId="MSPhotoEd.3">
                    <p:embed/>
                  </p:oleObj>
                </mc:Choice>
                <mc:Fallback>
                  <p:oleObj name="Photo Editor Photo" r:id="rId9" imgW="1270000" imgH="927100" progId="MSPhotoEd.3">
                    <p:embed/>
                    <p:pic>
                      <p:nvPicPr>
                        <p:cNvPr id="274441" name="Object 9">
                          <a:extLst>
                            <a:ext uri="{FF2B5EF4-FFF2-40B4-BE49-F238E27FC236}">
                              <a16:creationId xmlns:a16="http://schemas.microsoft.com/office/drawing/2014/main" id="{8D282B20-073C-FCA8-8154-5839419EFF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501"/>
                          <a:ext cx="525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42" name="Object 10">
              <a:extLst>
                <a:ext uri="{FF2B5EF4-FFF2-40B4-BE49-F238E27FC236}">
                  <a16:creationId xmlns:a16="http://schemas.microsoft.com/office/drawing/2014/main" id="{9D5C8EB8-34A0-3B0D-137B-8F4E43B42F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4" y="2086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10" imgW="1270000" imgH="927100" progId="MSPhotoEd.3">
                    <p:embed/>
                  </p:oleObj>
                </mc:Choice>
                <mc:Fallback>
                  <p:oleObj name="Photo Editor Photo" r:id="rId10" imgW="1270000" imgH="927100" progId="MSPhotoEd.3">
                    <p:embed/>
                    <p:pic>
                      <p:nvPicPr>
                        <p:cNvPr id="274442" name="Object 10">
                          <a:extLst>
                            <a:ext uri="{FF2B5EF4-FFF2-40B4-BE49-F238E27FC236}">
                              <a16:creationId xmlns:a16="http://schemas.microsoft.com/office/drawing/2014/main" id="{9D5C8EB8-34A0-3B0D-137B-8F4E43B42F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2086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4443" name="Object 11">
              <a:extLst>
                <a:ext uri="{FF2B5EF4-FFF2-40B4-BE49-F238E27FC236}">
                  <a16:creationId xmlns:a16="http://schemas.microsoft.com/office/drawing/2014/main" id="{097B07F7-B889-5FF5-E066-3DFDBA38E4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5" y="2922"/>
            <a:ext cx="525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11" imgW="1270000" imgH="927100" progId="MSPhotoEd.3">
                    <p:embed/>
                  </p:oleObj>
                </mc:Choice>
                <mc:Fallback>
                  <p:oleObj name="Photo Editor Photo" r:id="rId11" imgW="1270000" imgH="927100" progId="MSPhotoEd.3">
                    <p:embed/>
                    <p:pic>
                      <p:nvPicPr>
                        <p:cNvPr id="274443" name="Object 11">
                          <a:extLst>
                            <a:ext uri="{FF2B5EF4-FFF2-40B4-BE49-F238E27FC236}">
                              <a16:creationId xmlns:a16="http://schemas.microsoft.com/office/drawing/2014/main" id="{097B07F7-B889-5FF5-E066-3DFDBA38E4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2922"/>
                          <a:ext cx="525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4444" name="Line 12">
              <a:extLst>
                <a:ext uri="{FF2B5EF4-FFF2-40B4-BE49-F238E27FC236}">
                  <a16:creationId xmlns:a16="http://schemas.microsoft.com/office/drawing/2014/main" id="{6B157B92-D87A-872B-E172-19EC56814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3240"/>
              <a:ext cx="117" cy="2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5" name="Line 13">
              <a:extLst>
                <a:ext uri="{FF2B5EF4-FFF2-40B4-BE49-F238E27FC236}">
                  <a16:creationId xmlns:a16="http://schemas.microsoft.com/office/drawing/2014/main" id="{177860BD-8AF3-0A02-7E14-C1250F0A4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5" y="2439"/>
              <a:ext cx="81" cy="2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6" name="Line 14">
              <a:extLst>
                <a:ext uri="{FF2B5EF4-FFF2-40B4-BE49-F238E27FC236}">
                  <a16:creationId xmlns:a16="http://schemas.microsoft.com/office/drawing/2014/main" id="{A694A7A3-07DD-421F-3E6B-9C3F43A53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" y="1566"/>
              <a:ext cx="83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7" name="Line 15">
              <a:extLst>
                <a:ext uri="{FF2B5EF4-FFF2-40B4-BE49-F238E27FC236}">
                  <a16:creationId xmlns:a16="http://schemas.microsoft.com/office/drawing/2014/main" id="{66651574-F413-C84D-1738-03FB72DA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3" y="2367"/>
              <a:ext cx="891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8" name="Line 16">
              <a:extLst>
                <a:ext uri="{FF2B5EF4-FFF2-40B4-BE49-F238E27FC236}">
                  <a16:creationId xmlns:a16="http://schemas.microsoft.com/office/drawing/2014/main" id="{6E6C24E4-B482-1EDA-0E4E-459D3145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1737"/>
              <a:ext cx="396" cy="4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49" name="Line 17">
              <a:extLst>
                <a:ext uri="{FF2B5EF4-FFF2-40B4-BE49-F238E27FC236}">
                  <a16:creationId xmlns:a16="http://schemas.microsoft.com/office/drawing/2014/main" id="{8C2B6C57-54B3-1792-4273-8128A8F2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6" y="2691"/>
              <a:ext cx="540" cy="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0" name="Line 18">
              <a:extLst>
                <a:ext uri="{FF2B5EF4-FFF2-40B4-BE49-F238E27FC236}">
                  <a16:creationId xmlns:a16="http://schemas.microsoft.com/office/drawing/2014/main" id="{B4267DFB-5AD0-A659-0188-2CED689AE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718"/>
              <a:ext cx="225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A16A1DC0-7C3A-AA72-E344-74202F6FB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" y="3330"/>
              <a:ext cx="0" cy="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444CFFAC-F7B6-F568-7235-D5C07BFE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924"/>
              <a:ext cx="0" cy="2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3A06451E-1ECA-C06E-9C8D-39C21D7CB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8" y="2142"/>
              <a:ext cx="18" cy="5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4454" name="Text Box 22">
              <a:extLst>
                <a:ext uri="{FF2B5EF4-FFF2-40B4-BE49-F238E27FC236}">
                  <a16:creationId xmlns:a16="http://schemas.microsoft.com/office/drawing/2014/main" id="{88649DFF-BF47-DD8A-AD1E-A70C591F7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3562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1</a:t>
              </a:r>
              <a:endParaRPr lang="en-US" altLang="en-US"/>
            </a:p>
          </p:txBody>
        </p:sp>
        <p:sp>
          <p:nvSpPr>
            <p:cNvPr id="274455" name="Text Box 23">
              <a:extLst>
                <a:ext uri="{FF2B5EF4-FFF2-40B4-BE49-F238E27FC236}">
                  <a16:creationId xmlns:a16="http://schemas.microsoft.com/office/drawing/2014/main" id="{1DEED330-8939-1971-039A-A27CB29DC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2823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2</a:t>
              </a:r>
              <a:endParaRPr lang="en-US" altLang="en-US"/>
            </a:p>
          </p:txBody>
        </p:sp>
        <p:sp>
          <p:nvSpPr>
            <p:cNvPr id="274456" name="Text Box 24">
              <a:extLst>
                <a:ext uri="{FF2B5EF4-FFF2-40B4-BE49-F238E27FC236}">
                  <a16:creationId xmlns:a16="http://schemas.microsoft.com/office/drawing/2014/main" id="{8B07439D-B6C0-F0CA-345D-D8020D072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798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3</a:t>
              </a:r>
              <a:endParaRPr lang="en-US" altLang="en-US"/>
            </a:p>
          </p:txBody>
        </p:sp>
        <p:sp>
          <p:nvSpPr>
            <p:cNvPr id="274457" name="Text Box 25">
              <a:extLst>
                <a:ext uri="{FF2B5EF4-FFF2-40B4-BE49-F238E27FC236}">
                  <a16:creationId xmlns:a16="http://schemas.microsoft.com/office/drawing/2014/main" id="{859B90FB-1CE6-DEF6-439D-BA07459DC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1455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4</a:t>
              </a:r>
              <a:endParaRPr lang="en-US" altLang="en-US"/>
            </a:p>
          </p:txBody>
        </p:sp>
        <p:sp>
          <p:nvSpPr>
            <p:cNvPr id="274458" name="Text Box 26">
              <a:extLst>
                <a:ext uri="{FF2B5EF4-FFF2-40B4-BE49-F238E27FC236}">
                  <a16:creationId xmlns:a16="http://schemas.microsoft.com/office/drawing/2014/main" id="{AD788B0E-98E5-7FC1-A88F-E25CFBFA5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" y="2275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5</a:t>
              </a:r>
              <a:endParaRPr lang="en-US" altLang="en-US"/>
            </a:p>
          </p:txBody>
        </p:sp>
        <p:sp>
          <p:nvSpPr>
            <p:cNvPr id="274459" name="Text Box 27">
              <a:extLst>
                <a:ext uri="{FF2B5EF4-FFF2-40B4-BE49-F238E27FC236}">
                  <a16:creationId xmlns:a16="http://schemas.microsoft.com/office/drawing/2014/main" id="{66490FE4-BB9A-FDAB-8040-8A5DE25B6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2985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6</a:t>
              </a:r>
              <a:endParaRPr lang="en-US" altLang="en-US"/>
            </a:p>
          </p:txBody>
        </p:sp>
        <p:sp>
          <p:nvSpPr>
            <p:cNvPr id="274460" name="Text Box 28">
              <a:extLst>
                <a:ext uri="{FF2B5EF4-FFF2-40B4-BE49-F238E27FC236}">
                  <a16:creationId xmlns:a16="http://schemas.microsoft.com/office/drawing/2014/main" id="{6B538A19-1B39-2D60-FC58-731485CD0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2994"/>
              <a:ext cx="190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/>
                <a:t>7</a:t>
              </a:r>
              <a:endParaRPr lang="en-US" altLang="en-US"/>
            </a:p>
          </p:txBody>
        </p:sp>
      </p:grpSp>
      <p:sp>
        <p:nvSpPr>
          <p:cNvPr id="274461" name="Text Box 29">
            <a:extLst>
              <a:ext uri="{FF2B5EF4-FFF2-40B4-BE49-F238E27FC236}">
                <a16:creationId xmlns:a16="http://schemas.microsoft.com/office/drawing/2014/main" id="{A46001CF-0BC2-23C8-DB1F-E538538A4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636" y="4757738"/>
            <a:ext cx="2153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rgbClr val="008000"/>
                </a:solidFill>
              </a:rPr>
              <a:t>12.34.0.0/16</a:t>
            </a:r>
          </a:p>
        </p:txBody>
      </p:sp>
      <p:sp>
        <p:nvSpPr>
          <p:cNvPr id="274462" name="Freeform 30">
            <a:extLst>
              <a:ext uri="{FF2B5EF4-FFF2-40B4-BE49-F238E27FC236}">
                <a16:creationId xmlns:a16="http://schemas.microsoft.com/office/drawing/2014/main" id="{8CC83580-F351-308D-350E-EBF4BF3D3B24}"/>
              </a:ext>
            </a:extLst>
          </p:cNvPr>
          <p:cNvSpPr>
            <a:spLocks/>
          </p:cNvSpPr>
          <p:nvPr/>
        </p:nvSpPr>
        <p:spPr bwMode="auto">
          <a:xfrm>
            <a:off x="1541463" y="1208088"/>
            <a:ext cx="8875712" cy="3962400"/>
          </a:xfrm>
          <a:custGeom>
            <a:avLst/>
            <a:gdLst>
              <a:gd name="T0" fmla="*/ 244 w 5591"/>
              <a:gd name="T1" fmla="*/ 2320 h 2496"/>
              <a:gd name="T2" fmla="*/ 225 w 5591"/>
              <a:gd name="T3" fmla="*/ 2227 h 2496"/>
              <a:gd name="T4" fmla="*/ 488 w 5591"/>
              <a:gd name="T5" fmla="*/ 705 h 2496"/>
              <a:gd name="T6" fmla="*/ 3155 w 5591"/>
              <a:gd name="T7" fmla="*/ 179 h 2496"/>
              <a:gd name="T8" fmla="*/ 4789 w 5591"/>
              <a:gd name="T9" fmla="*/ 248 h 2496"/>
              <a:gd name="T10" fmla="*/ 5591 w 5591"/>
              <a:gd name="T11" fmla="*/ 1669 h 2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1" h="2496">
                <a:moveTo>
                  <a:pt x="244" y="2320"/>
                </a:moveTo>
                <a:cubicBezTo>
                  <a:pt x="214" y="2408"/>
                  <a:pt x="184" y="2496"/>
                  <a:pt x="225" y="2227"/>
                </a:cubicBezTo>
                <a:cubicBezTo>
                  <a:pt x="266" y="1958"/>
                  <a:pt x="0" y="1046"/>
                  <a:pt x="488" y="705"/>
                </a:cubicBezTo>
                <a:cubicBezTo>
                  <a:pt x="976" y="364"/>
                  <a:pt x="2438" y="255"/>
                  <a:pt x="3155" y="179"/>
                </a:cubicBezTo>
                <a:cubicBezTo>
                  <a:pt x="3872" y="103"/>
                  <a:pt x="4383" y="0"/>
                  <a:pt x="4789" y="248"/>
                </a:cubicBezTo>
                <a:cubicBezTo>
                  <a:pt x="5195" y="496"/>
                  <a:pt x="5457" y="1431"/>
                  <a:pt x="5591" y="1669"/>
                </a:cubicBezTo>
              </a:path>
            </a:pathLst>
          </a:custGeom>
          <a:noFill/>
          <a:ln w="50800" cap="flat" cmpd="sng">
            <a:solidFill>
              <a:srgbClr val="008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63" name="Freeform 31">
            <a:extLst>
              <a:ext uri="{FF2B5EF4-FFF2-40B4-BE49-F238E27FC236}">
                <a16:creationId xmlns:a16="http://schemas.microsoft.com/office/drawing/2014/main" id="{70C6F523-9063-6B90-355B-CFC69C6A2274}"/>
              </a:ext>
            </a:extLst>
          </p:cNvPr>
          <p:cNvSpPr>
            <a:spLocks/>
          </p:cNvSpPr>
          <p:nvPr/>
        </p:nvSpPr>
        <p:spPr bwMode="auto">
          <a:xfrm>
            <a:off x="7011988" y="4168776"/>
            <a:ext cx="2813050" cy="1160463"/>
          </a:xfrm>
          <a:custGeom>
            <a:avLst/>
            <a:gdLst>
              <a:gd name="T0" fmla="*/ 0 w 1772"/>
              <a:gd name="T1" fmla="*/ 731 h 731"/>
              <a:gd name="T2" fmla="*/ 1089 w 1772"/>
              <a:gd name="T3" fmla="*/ 74 h 731"/>
              <a:gd name="T4" fmla="*/ 1772 w 1772"/>
              <a:gd name="T5" fmla="*/ 287 h 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2" h="731">
                <a:moveTo>
                  <a:pt x="0" y="731"/>
                </a:moveTo>
                <a:cubicBezTo>
                  <a:pt x="397" y="439"/>
                  <a:pt x="794" y="148"/>
                  <a:pt x="1089" y="74"/>
                </a:cubicBezTo>
                <a:cubicBezTo>
                  <a:pt x="1384" y="0"/>
                  <a:pt x="1578" y="143"/>
                  <a:pt x="1772" y="287"/>
                </a:cubicBezTo>
              </a:path>
            </a:pathLst>
          </a:custGeom>
          <a:noFill/>
          <a:ln w="50800" cap="flat" cmpd="sng">
            <a:solidFill>
              <a:srgbClr val="008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64" name="Text Box 32">
            <a:extLst>
              <a:ext uri="{FF2B5EF4-FFF2-40B4-BE49-F238E27FC236}">
                <a16:creationId xmlns:a16="http://schemas.microsoft.com/office/drawing/2014/main" id="{742E1229-A06F-F328-F4CA-08EE3FBB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849" y="5087938"/>
            <a:ext cx="2153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>
                <a:solidFill>
                  <a:srgbClr val="CC3300"/>
                </a:solidFill>
              </a:rPr>
              <a:t>12.34.0.0/16</a:t>
            </a:r>
          </a:p>
        </p:txBody>
      </p:sp>
      <p:sp>
        <p:nvSpPr>
          <p:cNvPr id="274465" name="Freeform 33">
            <a:extLst>
              <a:ext uri="{FF2B5EF4-FFF2-40B4-BE49-F238E27FC236}">
                <a16:creationId xmlns:a16="http://schemas.microsoft.com/office/drawing/2014/main" id="{B05653E7-87EA-C11D-8D72-7818EAC68DEB}"/>
              </a:ext>
            </a:extLst>
          </p:cNvPr>
          <p:cNvSpPr>
            <a:spLocks/>
          </p:cNvSpPr>
          <p:nvPr/>
        </p:nvSpPr>
        <p:spPr bwMode="auto">
          <a:xfrm>
            <a:off x="3305175" y="3430588"/>
            <a:ext cx="1023938" cy="1611312"/>
          </a:xfrm>
          <a:custGeom>
            <a:avLst/>
            <a:gdLst>
              <a:gd name="T0" fmla="*/ 645 w 645"/>
              <a:gd name="T1" fmla="*/ 0 h 1015"/>
              <a:gd name="T2" fmla="*/ 275 w 645"/>
              <a:gd name="T3" fmla="*/ 395 h 1015"/>
              <a:gd name="T4" fmla="*/ 0 w 645"/>
              <a:gd name="T5" fmla="*/ 1015 h 1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5" h="1015">
                <a:moveTo>
                  <a:pt x="645" y="0"/>
                </a:moveTo>
                <a:cubicBezTo>
                  <a:pt x="513" y="113"/>
                  <a:pt x="382" y="226"/>
                  <a:pt x="275" y="395"/>
                </a:cubicBezTo>
                <a:cubicBezTo>
                  <a:pt x="168" y="564"/>
                  <a:pt x="84" y="789"/>
                  <a:pt x="0" y="1015"/>
                </a:cubicBezTo>
              </a:path>
            </a:pathLst>
          </a:custGeom>
          <a:noFill/>
          <a:ln w="50800" cap="flat" cmpd="sng">
            <a:solidFill>
              <a:srgbClr val="CC33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66" name="Freeform 34">
            <a:extLst>
              <a:ext uri="{FF2B5EF4-FFF2-40B4-BE49-F238E27FC236}">
                <a16:creationId xmlns:a16="http://schemas.microsoft.com/office/drawing/2014/main" id="{1F448ABF-2FDB-1AA3-5568-E1E15847C743}"/>
              </a:ext>
            </a:extLst>
          </p:cNvPr>
          <p:cNvSpPr>
            <a:spLocks/>
          </p:cNvSpPr>
          <p:nvPr/>
        </p:nvSpPr>
        <p:spPr bwMode="auto">
          <a:xfrm>
            <a:off x="7467600" y="1331914"/>
            <a:ext cx="2903538" cy="2454275"/>
          </a:xfrm>
          <a:custGeom>
            <a:avLst/>
            <a:gdLst>
              <a:gd name="T0" fmla="*/ 0 w 1785"/>
              <a:gd name="T1" fmla="*/ 32 h 1428"/>
              <a:gd name="T2" fmla="*/ 827 w 1785"/>
              <a:gd name="T3" fmla="*/ 63 h 1428"/>
              <a:gd name="T4" fmla="*/ 1309 w 1785"/>
              <a:gd name="T5" fmla="*/ 408 h 1428"/>
              <a:gd name="T6" fmla="*/ 1785 w 1785"/>
              <a:gd name="T7" fmla="*/ 1428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5" h="1428">
                <a:moveTo>
                  <a:pt x="0" y="32"/>
                </a:moveTo>
                <a:cubicBezTo>
                  <a:pt x="304" y="16"/>
                  <a:pt x="609" y="0"/>
                  <a:pt x="827" y="63"/>
                </a:cubicBezTo>
                <a:cubicBezTo>
                  <a:pt x="1045" y="126"/>
                  <a:pt x="1149" y="180"/>
                  <a:pt x="1309" y="408"/>
                </a:cubicBezTo>
                <a:cubicBezTo>
                  <a:pt x="1469" y="636"/>
                  <a:pt x="1627" y="1032"/>
                  <a:pt x="1785" y="1428"/>
                </a:cubicBezTo>
              </a:path>
            </a:pathLst>
          </a:custGeom>
          <a:noFill/>
          <a:ln w="50800" cap="flat" cmpd="sng">
            <a:solidFill>
              <a:srgbClr val="008000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4467" name="Rectangle 35">
            <a:extLst>
              <a:ext uri="{FF2B5EF4-FFF2-40B4-BE49-F238E27FC236}">
                <a16:creationId xmlns:a16="http://schemas.microsoft.com/office/drawing/2014/main" id="{C512DECB-5764-4B55-44DD-684E1725A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8300" y="5425927"/>
            <a:ext cx="8915400" cy="1665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Interdomain routing depends on trust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Vulnerable to malicious attack or accidental misconfiguration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Prefix hijacks lead to black hole, snooping, or impersonation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D4E56A1A-1702-7CB9-A484-8CF4395ED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Stepping Back: Where </a:t>
            </a:r>
            <a:r>
              <a:rPr lang="en-US" altLang="en-US" sz="2800" i="1"/>
              <a:t>Should</a:t>
            </a:r>
            <a:r>
              <a:rPr lang="en-US" altLang="en-US" sz="2800"/>
              <a:t> the Incentives Go?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A3A6C908-599D-2F6F-2E58-C1F9B0E29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Today’s interdomain routing</a:t>
            </a:r>
          </a:p>
          <a:p>
            <a:pPr lvl="1"/>
            <a:r>
              <a:rPr lang="en-US" altLang="en-US"/>
              <a:t>Incentives do not live inside the protocol</a:t>
            </a:r>
          </a:p>
          <a:p>
            <a:pPr lvl="1"/>
            <a:r>
              <a:rPr lang="en-US" altLang="en-US"/>
              <a:t>But, rather, in how the policies are </a:t>
            </a:r>
            <a:r>
              <a:rPr lang="en-US" altLang="en-US" i="1"/>
              <a:t>configured</a:t>
            </a:r>
          </a:p>
          <a:p>
            <a:pPr lvl="1"/>
            <a:r>
              <a:rPr lang="en-US" altLang="en-US"/>
              <a:t>However, this is indirect and perhaps even unnatural</a:t>
            </a:r>
          </a:p>
          <a:p>
            <a:r>
              <a:rPr lang="en-US" altLang="en-US"/>
              <a:t>Other possibilities…</a:t>
            </a:r>
          </a:p>
          <a:p>
            <a:pPr lvl="1"/>
            <a:r>
              <a:rPr lang="en-US" altLang="en-US"/>
              <a:t>Advertise policy preferences and options</a:t>
            </a:r>
          </a:p>
          <a:p>
            <a:pPr lvl="1"/>
            <a:r>
              <a:rPr lang="en-US" altLang="en-US"/>
              <a:t>Associate prices with route advertisements</a:t>
            </a:r>
          </a:p>
          <a:p>
            <a:pPr lvl="1"/>
            <a:r>
              <a:rPr lang="en-US" altLang="en-US"/>
              <a:t>Support negotiation between neighboring ASes</a:t>
            </a:r>
          </a:p>
          <a:p>
            <a:pPr lvl="1"/>
            <a:r>
              <a:rPr lang="en-US" altLang="en-US"/>
              <a:t>&lt;Your solution here&gt;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F332-05E1-9F58-8CAB-C4BB93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 in BGP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7F86-1E8C-AB25-2452-25D4AFD2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not as slowly as in distance vector routing since it can detect loops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not cover this in this course, but if you are interested, it is called “BGP path hunting”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a good resource: </a:t>
            </a:r>
            <a:r>
              <a:rPr lang="en-US" dirty="0">
                <a:hlinkClick r:id="rId2"/>
              </a:rPr>
              <a:t>https://www.noction.com/blog/bgp-path-hunting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33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0068-CDEB-D733-B770-4693879B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975-6CA9-01B8-6C3B-F1D2C711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27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Thus far, we have discussed routing algorithms. Together, these populate “forwarding tables” in each router</a:t>
            </a:r>
          </a:p>
          <a:p>
            <a:r>
              <a:rPr lang="en-US" dirty="0"/>
              <a:t>A forwarding table specifies, for each IP prefix, on which port the router should forward the packet (note, here “port” refers to a physical device. Not to be confused with TCP/UDP port numbers)</a:t>
            </a:r>
          </a:p>
          <a:p>
            <a:r>
              <a:rPr lang="en-US" dirty="0"/>
              <a:t>When a routers receives a packet, if multiple rows match the destination IP address, it picks the one with the </a:t>
            </a:r>
            <a:r>
              <a:rPr lang="en-US" i="1" dirty="0"/>
              <a:t>longest prefix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BF63D58-4737-A1F9-2FA4-5BE6E1316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921031"/>
              </p:ext>
            </p:extLst>
          </p:nvPr>
        </p:nvGraphicFramePr>
        <p:xfrm>
          <a:off x="7392317" y="2251694"/>
          <a:ext cx="452334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4854">
                  <a:extLst>
                    <a:ext uri="{9D8B030D-6E8A-4147-A177-3AD203B41FA5}">
                      <a16:colId xmlns:a16="http://schemas.microsoft.com/office/drawing/2014/main" val="3902810980"/>
                    </a:ext>
                  </a:extLst>
                </a:gridCol>
                <a:gridCol w="1610475">
                  <a:extLst>
                    <a:ext uri="{9D8B030D-6E8A-4147-A177-3AD203B41FA5}">
                      <a16:colId xmlns:a16="http://schemas.microsoft.com/office/drawing/2014/main" val="2366400435"/>
                    </a:ext>
                  </a:extLst>
                </a:gridCol>
                <a:gridCol w="958016">
                  <a:extLst>
                    <a:ext uri="{9D8B030D-6E8A-4147-A177-3AD203B41FA5}">
                      <a16:colId xmlns:a16="http://schemas.microsoft.com/office/drawing/2014/main" val="227249809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hi-IN" dirty="0"/>
                        <a:t>IP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Next Hop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305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hi-IN" dirty="0"/>
                        <a:t>1</a:t>
                      </a:r>
                      <a:r>
                        <a:rPr lang="en-US" dirty="0"/>
                        <a:t>28</a:t>
                      </a:r>
                      <a:r>
                        <a:rPr lang="hi-IN" dirty="0"/>
                        <a:t>.</a:t>
                      </a:r>
                      <a:r>
                        <a:rPr lang="en-US" dirty="0"/>
                        <a:t>62</a:t>
                      </a:r>
                      <a:r>
                        <a:rPr lang="hi-IN" dirty="0"/>
                        <a:t>.0.0</a:t>
                      </a:r>
                      <a:r>
                        <a:rPr lang="en-US" dirty="0"/>
                        <a:t>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255.255.0.0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hi-IN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9163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hi-IN" dirty="0"/>
                        <a:t>18.0.0.0</a:t>
                      </a:r>
                      <a:r>
                        <a:rPr lang="en-US" dirty="0"/>
                        <a:t>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255.</a:t>
                      </a:r>
                      <a:r>
                        <a:rPr lang="en-US" dirty="0"/>
                        <a:t>128</a:t>
                      </a:r>
                      <a:r>
                        <a:rPr lang="hi-IN" dirty="0"/>
                        <a:t>.</a:t>
                      </a:r>
                      <a:r>
                        <a:rPr lang="en-US" dirty="0"/>
                        <a:t>0</a:t>
                      </a:r>
                      <a:r>
                        <a:rPr lang="hi-IN" dirty="0"/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hi-IN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616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hi-IN" dirty="0"/>
                        <a:t>18.128.0.0</a:t>
                      </a:r>
                      <a:r>
                        <a:rPr lang="en-US" dirty="0"/>
                        <a:t>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255.</a:t>
                      </a:r>
                      <a:r>
                        <a:rPr lang="en-US"/>
                        <a:t>128</a:t>
                      </a:r>
                      <a:r>
                        <a:rPr lang="hi-IN"/>
                        <a:t>.</a:t>
                      </a:r>
                      <a:r>
                        <a:rPr lang="en-US" dirty="0"/>
                        <a:t>0</a:t>
                      </a:r>
                      <a:r>
                        <a:rPr lang="hi-IN" dirty="0"/>
                        <a:t>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hi-IN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7477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hi-IN" dirty="0"/>
                        <a:t>162.9.1.0</a:t>
                      </a:r>
                      <a:r>
                        <a:rPr lang="en-US" dirty="0"/>
                        <a:t>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  <a:r>
                        <a:rPr lang="hi-IN" dirty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8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5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08FB-C40D-9ECA-B8B4-9DD7B4AB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is hard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B1A6-2E87-E231-CB5D-3C51F6C3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a router supports 100 Gbit/s link, and the maximum transmission unit (MTU) is 1500 bytes, that is just 12 us/packet</a:t>
            </a:r>
          </a:p>
          <a:p>
            <a:r>
              <a:rPr lang="en-US" dirty="0"/>
              <a:t>If all packets are small, say 40 bytes, that is just 3.2 ns/packet!</a:t>
            </a:r>
          </a:p>
          <a:p>
            <a:pPr lvl="1"/>
            <a:r>
              <a:rPr lang="en-US" dirty="0"/>
              <a:t>This is not uncommon</a:t>
            </a:r>
          </a:p>
          <a:p>
            <a:r>
              <a:rPr lang="en-US" dirty="0"/>
              <a:t>Some routers can have a million entries in its routing table</a:t>
            </a:r>
          </a:p>
          <a:p>
            <a:r>
              <a:rPr lang="en-US" dirty="0"/>
              <a:t>Doing longest prefix matching at such a high rate is quite challenging. Fortunately, different packets can be matched in parallel</a:t>
            </a:r>
          </a:p>
          <a:p>
            <a:r>
              <a:rPr lang="en-US" dirty="0"/>
              <a:t>Often dedicated hardware is used to perform this matching</a:t>
            </a:r>
          </a:p>
          <a:p>
            <a:r>
              <a:rPr lang="en-US" dirty="0"/>
              <a:t>We will not discuss forwarding algorithms/</a:t>
            </a:r>
            <a:r>
              <a:rPr lang="en-US" dirty="0" err="1"/>
              <a:t>datastructures</a:t>
            </a:r>
            <a:r>
              <a:rPr lang="en-US" dirty="0"/>
              <a:t> further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4024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2340-CEDC-9498-032E-0018DA78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A756D-A505-F774-B998-1C9DA3249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And study a Facebook outage in 2024 (back when they were still called “Facebook”)</a:t>
            </a:r>
          </a:p>
          <a:p>
            <a:endParaRPr lang="en-US" dirty="0"/>
          </a:p>
          <a:p>
            <a:r>
              <a:rPr lang="en-US" dirty="0"/>
              <a:t>Slides taken from my own video: </a:t>
            </a:r>
            <a:r>
              <a:rPr lang="en-US" dirty="0">
                <a:hlinkClick r:id="rId2"/>
              </a:rPr>
              <a:t>https://www.youtube.com/watch?v=7MOrJXWuE1Y&amp;pp=ygUbdmVua2F0IGFydW4gZmFjZWJvb2sgb3V0YWdl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71DAFBC9-A998-D383-3BA7-B62E79B59E2C}"/>
              </a:ext>
            </a:extLst>
          </p:cNvPr>
          <p:cNvSpPr/>
          <p:nvPr/>
        </p:nvSpPr>
        <p:spPr>
          <a:xfrm>
            <a:off x="2159304" y="4781195"/>
            <a:ext cx="7116897" cy="152294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Microsoft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F7463-7844-B269-A2B3-8BB30795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connections between two </a:t>
            </a:r>
            <a:r>
              <a:rPr lang="en-US" dirty="0" err="1"/>
              <a:t>ASes</a:t>
            </a:r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B056E73-1604-0E10-8161-DE303B2D133A}"/>
              </a:ext>
            </a:extLst>
          </p:cNvPr>
          <p:cNvSpPr/>
          <p:nvPr/>
        </p:nvSpPr>
        <p:spPr>
          <a:xfrm>
            <a:off x="2159303" y="2878941"/>
            <a:ext cx="7116897" cy="185083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AT&amp;T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F2EA38-CB73-2977-54DB-C2639DE6E638}"/>
              </a:ext>
            </a:extLst>
          </p:cNvPr>
          <p:cNvCxnSpPr>
            <a:cxnSpLocks/>
          </p:cNvCxnSpPr>
          <p:nvPr/>
        </p:nvCxnSpPr>
        <p:spPr>
          <a:xfrm>
            <a:off x="5717754" y="1553378"/>
            <a:ext cx="0" cy="51228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B0EB8-F219-FFA0-CA2A-587261411373}"/>
              </a:ext>
            </a:extLst>
          </p:cNvPr>
          <p:cNvSpPr txBox="1"/>
          <p:nvPr/>
        </p:nvSpPr>
        <p:spPr>
          <a:xfrm>
            <a:off x="473726" y="3825473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Seattle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F9798-BAB2-3339-83E6-58A422C3DF28}"/>
              </a:ext>
            </a:extLst>
          </p:cNvPr>
          <p:cNvSpPr txBox="1"/>
          <p:nvPr/>
        </p:nvSpPr>
        <p:spPr>
          <a:xfrm>
            <a:off x="9721117" y="3724485"/>
            <a:ext cx="107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Austin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E0ED150-4142-37B2-533E-7E6CDCE9E5DD}"/>
              </a:ext>
            </a:extLst>
          </p:cNvPr>
          <p:cNvSpPr/>
          <p:nvPr/>
        </p:nvSpPr>
        <p:spPr>
          <a:xfrm>
            <a:off x="6744729" y="1214472"/>
            <a:ext cx="2531468" cy="150171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Spectrum Internet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366F85-68F7-A3D2-4164-7F7C2347BB9F}"/>
              </a:ext>
            </a:extLst>
          </p:cNvPr>
          <p:cNvCxnSpPr/>
          <p:nvPr/>
        </p:nvCxnSpPr>
        <p:spPr>
          <a:xfrm flipV="1">
            <a:off x="3426246" y="4194805"/>
            <a:ext cx="0" cy="994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67AD97-10A6-DE71-8285-1100DF5D8F37}"/>
              </a:ext>
            </a:extLst>
          </p:cNvPr>
          <p:cNvCxnSpPr/>
          <p:nvPr/>
        </p:nvCxnSpPr>
        <p:spPr>
          <a:xfrm flipV="1">
            <a:off x="7346414" y="4262609"/>
            <a:ext cx="0" cy="994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EE8A43-A77D-93EA-5DAE-03635665E145}"/>
              </a:ext>
            </a:extLst>
          </p:cNvPr>
          <p:cNvSpPr txBox="1"/>
          <p:nvPr/>
        </p:nvSpPr>
        <p:spPr>
          <a:xfrm>
            <a:off x="1224623" y="453792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Connection point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E40E8-EECD-89A8-0191-13D02109DA5A}"/>
              </a:ext>
            </a:extLst>
          </p:cNvPr>
          <p:cNvSpPr txBox="1"/>
          <p:nvPr/>
        </p:nvSpPr>
        <p:spPr>
          <a:xfrm>
            <a:off x="7544915" y="4458186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Connection point 2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64E1B72-35D6-1726-5CA0-F3EC60A3198B}"/>
              </a:ext>
            </a:extLst>
          </p:cNvPr>
          <p:cNvSpPr/>
          <p:nvPr/>
        </p:nvSpPr>
        <p:spPr>
          <a:xfrm>
            <a:off x="3115351" y="2104222"/>
            <a:ext cx="5411704" cy="3459296"/>
          </a:xfrm>
          <a:custGeom>
            <a:avLst/>
            <a:gdLst>
              <a:gd name="connsiteX0" fmla="*/ 388013 w 5411704"/>
              <a:gd name="connsiteY0" fmla="*/ 3459296 h 3459296"/>
              <a:gd name="connsiteX1" fmla="*/ 399030 w 5411704"/>
              <a:gd name="connsiteY1" fmla="*/ 1872867 h 3459296"/>
              <a:gd name="connsiteX2" fmla="*/ 4508321 w 5411704"/>
              <a:gd name="connsiteY2" fmla="*/ 1564395 h 3459296"/>
              <a:gd name="connsiteX3" fmla="*/ 5411704 w 5411704"/>
              <a:gd name="connsiteY3" fmla="*/ 0 h 345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1704" h="3459296">
                <a:moveTo>
                  <a:pt x="388013" y="3459296"/>
                </a:moveTo>
                <a:cubicBezTo>
                  <a:pt x="50162" y="2823990"/>
                  <a:pt x="-287688" y="2188684"/>
                  <a:pt x="399030" y="1872867"/>
                </a:cubicBezTo>
                <a:cubicBezTo>
                  <a:pt x="1085748" y="1557050"/>
                  <a:pt x="3672875" y="1876539"/>
                  <a:pt x="4508321" y="1564395"/>
                </a:cubicBezTo>
                <a:cubicBezTo>
                  <a:pt x="5343767" y="1252250"/>
                  <a:pt x="5281338" y="275422"/>
                  <a:pt x="5411704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603A7BD-58B1-1955-70A9-5DA8D406EE78}"/>
              </a:ext>
            </a:extLst>
          </p:cNvPr>
          <p:cNvSpPr/>
          <p:nvPr/>
        </p:nvSpPr>
        <p:spPr>
          <a:xfrm>
            <a:off x="3547431" y="2236424"/>
            <a:ext cx="5133861" cy="3723322"/>
          </a:xfrm>
          <a:custGeom>
            <a:avLst/>
            <a:gdLst>
              <a:gd name="connsiteX0" fmla="*/ 0 w 5133861"/>
              <a:gd name="connsiteY0" fmla="*/ 3404212 h 3723322"/>
              <a:gd name="connsiteX1" fmla="*/ 3800820 w 5133861"/>
              <a:gd name="connsiteY1" fmla="*/ 3393195 h 3723322"/>
              <a:gd name="connsiteX2" fmla="*/ 5133861 w 5133861"/>
              <a:gd name="connsiteY2" fmla="*/ 0 h 372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3861" h="3723322">
                <a:moveTo>
                  <a:pt x="0" y="3404212"/>
                </a:moveTo>
                <a:cubicBezTo>
                  <a:pt x="1472588" y="3682388"/>
                  <a:pt x="2945177" y="3960564"/>
                  <a:pt x="3800820" y="3393195"/>
                </a:cubicBezTo>
                <a:cubicBezTo>
                  <a:pt x="4656463" y="2825826"/>
                  <a:pt x="4895162" y="1412913"/>
                  <a:pt x="5133861" y="0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8B1CD9-2232-5BEE-51B7-2A14866F69DD}"/>
              </a:ext>
            </a:extLst>
          </p:cNvPr>
          <p:cNvCxnSpPr/>
          <p:nvPr/>
        </p:nvCxnSpPr>
        <p:spPr>
          <a:xfrm flipV="1">
            <a:off x="7544915" y="2236424"/>
            <a:ext cx="0" cy="9941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E8F4D9-7787-EF06-F73E-B76226949690}"/>
              </a:ext>
            </a:extLst>
          </p:cNvPr>
          <p:cNvSpPr txBox="1"/>
          <p:nvPr/>
        </p:nvSpPr>
        <p:spPr>
          <a:xfrm>
            <a:off x="1250632" y="2200991"/>
            <a:ext cx="5479802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AT&amp;T makes two advertisements to Spectrum, one for each connection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indicates its preference for which connection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probably prefer connection 2 since that is less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may choose to respect or ignore that preference. If AT&amp;T really does not want Microsoft to use connection 1, then it should not advertise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is cheaper for Microsoft to use connection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connection 2 might give the user better quality of Microsoft’s network is better. It does something in a similar spirit for Microsoft Teams calls</a:t>
            </a:r>
          </a:p>
        </p:txBody>
      </p:sp>
    </p:spTree>
    <p:extLst>
      <p:ext uri="{BB962C8B-B14F-4D97-AF65-F5344CB8AC3E}">
        <p14:creationId xmlns:p14="http://schemas.microsoft.com/office/powerpoint/2010/main" val="31958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47707DC-3890-47FF-8685-D54F7F407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65" y="2573654"/>
            <a:ext cx="1904695" cy="190469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ACD3C-F0B2-4D2B-BB62-2AF76D3D4469}"/>
              </a:ext>
            </a:extLst>
          </p:cNvPr>
          <p:cNvGrpSpPr/>
          <p:nvPr/>
        </p:nvGrpSpPr>
        <p:grpSpPr>
          <a:xfrm>
            <a:off x="7978472" y="2573653"/>
            <a:ext cx="2404123" cy="2331416"/>
            <a:chOff x="7978472" y="2573653"/>
            <a:chExt cx="2404123" cy="2331416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61C774A-D55F-4347-ACD7-9FC856EE9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449F7EF-D4A4-4040-903B-22DC1DCB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C06F6-2D9C-4170-B333-C9432B35BA3E}"/>
              </a:ext>
            </a:extLst>
          </p:cNvPr>
          <p:cNvCxnSpPr/>
          <p:nvPr/>
        </p:nvCxnSpPr>
        <p:spPr>
          <a:xfrm>
            <a:off x="2880360" y="2989690"/>
            <a:ext cx="53810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6F1550-52CA-4992-816D-F928757EE8EC}"/>
              </a:ext>
            </a:extLst>
          </p:cNvPr>
          <p:cNvSpPr txBox="1"/>
          <p:nvPr/>
        </p:nvSpPr>
        <p:spPr>
          <a:xfrm>
            <a:off x="3197227" y="2428698"/>
            <a:ext cx="3846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Give me my messages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EFAEAE-6D59-4FBB-B123-02664540EED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41320" y="4179181"/>
            <a:ext cx="5037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09036B-3F0F-486C-B669-802C4FD085DC}"/>
              </a:ext>
            </a:extLst>
          </p:cNvPr>
          <p:cNvSpPr txBox="1"/>
          <p:nvPr/>
        </p:nvSpPr>
        <p:spPr>
          <a:xfrm>
            <a:off x="4340219" y="4102059"/>
            <a:ext cx="235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There you go</a:t>
            </a: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5B5FDA19-5C8F-4A7A-8E47-7D6496F063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2" t="20520" r="6685" b="4632"/>
          <a:stretch/>
        </p:blipFill>
        <p:spPr>
          <a:xfrm>
            <a:off x="1143479" y="3013473"/>
            <a:ext cx="1411290" cy="12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9CACD3C-F0B2-4D2B-BB62-2AF76D3D4469}"/>
              </a:ext>
            </a:extLst>
          </p:cNvPr>
          <p:cNvGrpSpPr/>
          <p:nvPr/>
        </p:nvGrpSpPr>
        <p:grpSpPr>
          <a:xfrm>
            <a:off x="7978472" y="2573653"/>
            <a:ext cx="2404123" cy="2331416"/>
            <a:chOff x="7978472" y="2573653"/>
            <a:chExt cx="2404123" cy="2331416"/>
          </a:xfrm>
        </p:grpSpPr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61C774A-D55F-4347-ACD7-9FC856EE9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449F7EF-D4A4-4040-903B-22DC1DCBB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C06F6-2D9C-4170-B333-C9432B35BA3E}"/>
              </a:ext>
            </a:extLst>
          </p:cNvPr>
          <p:cNvCxnSpPr/>
          <p:nvPr/>
        </p:nvCxnSpPr>
        <p:spPr>
          <a:xfrm>
            <a:off x="2880360" y="2989690"/>
            <a:ext cx="53810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EFAEAE-6D59-4FBB-B123-02664540EED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941320" y="4179181"/>
            <a:ext cx="5037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CF9BE-66F1-49C6-B51C-1A55425C8FDC}"/>
              </a:ext>
            </a:extLst>
          </p:cNvPr>
          <p:cNvGrpSpPr/>
          <p:nvPr/>
        </p:nvGrpSpPr>
        <p:grpSpPr>
          <a:xfrm>
            <a:off x="975665" y="2573654"/>
            <a:ext cx="1904695" cy="190469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47707DC-3890-47FF-8685-D54F7F40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5FDA19-5C8F-4A7A-8E47-7D6496F06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07E536FA-640E-4B9B-9091-24D96D57DF4B}"/>
              </a:ext>
            </a:extLst>
          </p:cNvPr>
          <p:cNvSpPr/>
          <p:nvPr/>
        </p:nvSpPr>
        <p:spPr>
          <a:xfrm>
            <a:off x="3996385" y="2005541"/>
            <a:ext cx="2964180" cy="29641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30817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61C774A-D55F-4347-ACD7-9FC856EE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1" y="2443058"/>
            <a:ext cx="1104049" cy="11040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8CF9BE-66F1-49C6-B51C-1A55425C8FDC}"/>
              </a:ext>
            </a:extLst>
          </p:cNvPr>
          <p:cNvGrpSpPr/>
          <p:nvPr/>
        </p:nvGrpSpPr>
        <p:grpSpPr>
          <a:xfrm>
            <a:off x="975665" y="3297554"/>
            <a:ext cx="1112215" cy="111221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47707DC-3890-47FF-8685-D54F7F40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5FDA19-5C8F-4A7A-8E47-7D6496F06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7988A8-22EC-4F0A-BB2C-D608F2CE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47" y="4533856"/>
            <a:ext cx="1204913" cy="122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FF1DE-205D-4618-B6B7-23CFDC5BA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67" y="1459378"/>
            <a:ext cx="1204913" cy="1222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71AE0-5211-4E67-86DB-882520FF0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27" y="3187668"/>
            <a:ext cx="1204913" cy="1222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9DBA0-9646-4FC2-B837-A2865153E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43" y="905674"/>
            <a:ext cx="1204913" cy="1222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967A56-489B-4B71-BA34-6A99C48C0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36" y="4863978"/>
            <a:ext cx="1204913" cy="1222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6D05C3-209C-4D58-B0AD-C3576A79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11" y="3147808"/>
            <a:ext cx="1204913" cy="1222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EF9C0-925B-4CAF-8833-13C10E09B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467" y="4733824"/>
            <a:ext cx="1204913" cy="1222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9DFA7-D542-45FC-8332-9794F7D3E5A3}"/>
              </a:ext>
            </a:extLst>
          </p:cNvPr>
          <p:cNvCxnSpPr>
            <a:stCxn id="7" idx="0"/>
            <a:endCxn id="14" idx="1"/>
          </p:cNvCxnSpPr>
          <p:nvPr/>
        </p:nvCxnSpPr>
        <p:spPr>
          <a:xfrm flipV="1">
            <a:off x="3878104" y="3798719"/>
            <a:ext cx="685323" cy="7351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F504C-B6B2-4D1B-909D-2CC1EC9EBA59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2087880" y="3853662"/>
            <a:ext cx="1790224" cy="6801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853CBB-0862-43F3-A401-7119394580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57124" y="2681479"/>
            <a:ext cx="1508760" cy="5061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E63A1-09B7-4C61-8CD9-660E5FA720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34440" y="-259080"/>
            <a:ext cx="1820227" cy="23295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1AC4F-A681-4D0D-BB2A-9D6272529C0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57124" y="-259080"/>
            <a:ext cx="906303" cy="17184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CA754-1C4A-4449-8A73-17F591FA0CB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259580" y="1516725"/>
            <a:ext cx="1422163" cy="5537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F3C64-5463-4D66-89B1-E18C34A5F428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6284200" y="2127775"/>
            <a:ext cx="2409268" cy="10200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592C8-7165-4A78-B3FA-B59CA15D4103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5768340" y="3758859"/>
            <a:ext cx="2322671" cy="398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F534B4-EE40-4C09-8E1E-DBB59AE22F5F}"/>
              </a:ext>
            </a:extLst>
          </p:cNvPr>
          <p:cNvCxnSpPr>
            <a:cxnSpLocks/>
            <a:stCxn id="19" idx="1"/>
            <a:endCxn id="16" idx="0"/>
          </p:cNvCxnSpPr>
          <p:nvPr/>
        </p:nvCxnSpPr>
        <p:spPr>
          <a:xfrm flipH="1">
            <a:off x="7362793" y="3758859"/>
            <a:ext cx="728218" cy="11051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CFB3A8-A9C1-4B8D-83AD-35E73BF104B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49447" y="6086079"/>
            <a:ext cx="113346" cy="114521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E97C99-E441-4DDA-B1FD-4559D68D298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5924" y="3515414"/>
            <a:ext cx="1489070" cy="24344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8B5621-2393-4F0D-ACDC-450F0FA7A65A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V="1">
            <a:off x="8693467" y="4369909"/>
            <a:ext cx="1" cy="9749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7AF255-F142-433B-ACB8-23BABFC629E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295924" y="3373696"/>
            <a:ext cx="826606" cy="13601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DA7303-137B-44BD-9009-EF42CA4964E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898380" y="5189220"/>
            <a:ext cx="3040380" cy="1556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FDA3D9-C5B4-41D4-A1C0-ABF11231575B}"/>
              </a:ext>
            </a:extLst>
          </p:cNvPr>
          <p:cNvCxnSpPr>
            <a:cxnSpLocks/>
            <a:stCxn id="21" idx="2"/>
            <a:endCxn id="15" idx="3"/>
          </p:cNvCxnSpPr>
          <p:nvPr/>
        </p:nvCxnSpPr>
        <p:spPr>
          <a:xfrm flipH="1" flipV="1">
            <a:off x="6886656" y="1516725"/>
            <a:ext cx="3325995" cy="18117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E2767F-75AA-4ACE-B99F-B369D1526964}"/>
              </a:ext>
            </a:extLst>
          </p:cNvPr>
          <p:cNvSpPr txBox="1"/>
          <p:nvPr/>
        </p:nvSpPr>
        <p:spPr>
          <a:xfrm>
            <a:off x="10027920" y="2522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598F9-EDE3-4B0F-9EFE-974B158CEFFA}"/>
              </a:ext>
            </a:extLst>
          </p:cNvPr>
          <p:cNvGrpSpPr/>
          <p:nvPr/>
        </p:nvGrpSpPr>
        <p:grpSpPr>
          <a:xfrm>
            <a:off x="8173006" y="452333"/>
            <a:ext cx="1393540" cy="1351396"/>
            <a:chOff x="7978472" y="2573653"/>
            <a:chExt cx="2404123" cy="2331416"/>
          </a:xfrm>
        </p:grpSpPr>
        <p:pic>
          <p:nvPicPr>
            <p:cNvPr id="37" name="Picture 3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960829-2829-49DF-BC7B-45F696DF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CC3DCE55-F516-4C68-B31F-0B5E4DD9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B25B56-045E-44DF-9511-25A77FAD8818}"/>
              </a:ext>
            </a:extLst>
          </p:cNvPr>
          <p:cNvSpPr txBox="1"/>
          <p:nvPr/>
        </p:nvSpPr>
        <p:spPr>
          <a:xfrm>
            <a:off x="8232701" y="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157.240.192.35</a:t>
            </a:r>
            <a:endParaRPr lang="en-US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A16FD7-A874-40F2-A7C7-B81ED6629DBE}"/>
              </a:ext>
            </a:extLst>
          </p:cNvPr>
          <p:cNvSpPr txBox="1"/>
          <p:nvPr/>
        </p:nvSpPr>
        <p:spPr>
          <a:xfrm>
            <a:off x="9920923" y="3883116"/>
            <a:ext cx="2086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142.251.33.78</a:t>
            </a:r>
          </a:p>
        </p:txBody>
      </p:sp>
      <p:pic>
        <p:nvPicPr>
          <p:cNvPr id="21" name="Picture 23" descr="Logo&#10;&#10;Description automatically generated">
            <a:extLst>
              <a:ext uri="{FF2B5EF4-FFF2-40B4-BE49-F238E27FC236}">
                <a16:creationId xmlns:a16="http://schemas.microsoft.com/office/drawing/2014/main" id="{E40F1D1D-94FB-4AE3-BB94-77E072B3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651" y="2995082"/>
            <a:ext cx="647700" cy="666750"/>
          </a:xfrm>
          <a:prstGeom prst="ellipse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DA24F-C734-4A17-8308-D66370568CC1}"/>
              </a:ext>
            </a:extLst>
          </p:cNvPr>
          <p:cNvCxnSpPr>
            <a:cxnSpLocks/>
            <a:stCxn id="39" idx="2"/>
            <a:endCxn id="15" idx="3"/>
          </p:cNvCxnSpPr>
          <p:nvPr/>
        </p:nvCxnSpPr>
        <p:spPr>
          <a:xfrm flipH="1">
            <a:off x="6886656" y="1382971"/>
            <a:ext cx="1286350" cy="13375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0FCAE0-7230-44AB-B885-19B382A18F99}"/>
              </a:ext>
            </a:extLst>
          </p:cNvPr>
          <p:cNvCxnSpPr>
            <a:cxnSpLocks/>
            <a:stCxn id="39" idx="4"/>
            <a:endCxn id="19" idx="0"/>
          </p:cNvCxnSpPr>
          <p:nvPr/>
        </p:nvCxnSpPr>
        <p:spPr>
          <a:xfrm>
            <a:off x="8593764" y="1803729"/>
            <a:ext cx="99704" cy="1344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0D83C5-EDCB-495C-8801-120A070443E1}"/>
              </a:ext>
            </a:extLst>
          </p:cNvPr>
          <p:cNvSpPr txBox="1"/>
          <p:nvPr/>
        </p:nvSpPr>
        <p:spPr>
          <a:xfrm>
            <a:off x="691546" y="2835889"/>
            <a:ext cx="1790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18.31.7.218</a:t>
            </a:r>
          </a:p>
        </p:txBody>
      </p:sp>
    </p:spTree>
    <p:extLst>
      <p:ext uri="{BB962C8B-B14F-4D97-AF65-F5344CB8AC3E}">
        <p14:creationId xmlns:p14="http://schemas.microsoft.com/office/powerpoint/2010/main" val="2873502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0" grpId="0"/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61C774A-D55F-4347-ACD7-9FC856EE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1" y="2443058"/>
            <a:ext cx="1104049" cy="11040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8CF9BE-66F1-49C6-B51C-1A55425C8FDC}"/>
              </a:ext>
            </a:extLst>
          </p:cNvPr>
          <p:cNvGrpSpPr/>
          <p:nvPr/>
        </p:nvGrpSpPr>
        <p:grpSpPr>
          <a:xfrm>
            <a:off x="975665" y="3297554"/>
            <a:ext cx="1112215" cy="111221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47707DC-3890-47FF-8685-D54F7F40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5FDA19-5C8F-4A7A-8E47-7D6496F06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7988A8-22EC-4F0A-BB2C-D608F2CE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47" y="4533856"/>
            <a:ext cx="1204913" cy="122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FF1DE-205D-4618-B6B7-23CFDC5BA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67" y="1459378"/>
            <a:ext cx="1204913" cy="1222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71AE0-5211-4E67-86DB-882520FF0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27" y="3187668"/>
            <a:ext cx="1204913" cy="1222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9DBA0-9646-4FC2-B837-A2865153E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43" y="905674"/>
            <a:ext cx="1204913" cy="1222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967A56-489B-4B71-BA34-6A99C48C0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36" y="4863978"/>
            <a:ext cx="1204913" cy="1222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6D05C3-209C-4D58-B0AD-C3576A79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11" y="3147808"/>
            <a:ext cx="1204913" cy="1222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EF9C0-925B-4CAF-8833-13C10E09B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467" y="4733824"/>
            <a:ext cx="1204913" cy="1222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9DFA7-D542-45FC-8332-9794F7D3E5A3}"/>
              </a:ext>
            </a:extLst>
          </p:cNvPr>
          <p:cNvCxnSpPr>
            <a:stCxn id="7" idx="0"/>
            <a:endCxn id="14" idx="1"/>
          </p:cNvCxnSpPr>
          <p:nvPr/>
        </p:nvCxnSpPr>
        <p:spPr>
          <a:xfrm flipV="1">
            <a:off x="3878104" y="3798719"/>
            <a:ext cx="685323" cy="7351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F504C-B6B2-4D1B-909D-2CC1EC9EBA59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2087880" y="3853662"/>
            <a:ext cx="1790224" cy="6801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853CBB-0862-43F3-A401-7119394580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57124" y="2681479"/>
            <a:ext cx="1508760" cy="5061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E63A1-09B7-4C61-8CD9-660E5FA720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34440" y="-259080"/>
            <a:ext cx="1820227" cy="23295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1AC4F-A681-4D0D-BB2A-9D6272529C0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57124" y="-259080"/>
            <a:ext cx="906303" cy="17184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CA754-1C4A-4449-8A73-17F591FA0CB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259580" y="1516725"/>
            <a:ext cx="1422163" cy="5537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F3C64-5463-4D66-89B1-E18C34A5F428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6284200" y="2127775"/>
            <a:ext cx="2409268" cy="10200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592C8-7165-4A78-B3FA-B59CA15D4103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5768340" y="3758859"/>
            <a:ext cx="2322671" cy="398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F534B4-EE40-4C09-8E1E-DBB59AE22F5F}"/>
              </a:ext>
            </a:extLst>
          </p:cNvPr>
          <p:cNvCxnSpPr>
            <a:cxnSpLocks/>
            <a:stCxn id="19" idx="1"/>
            <a:endCxn id="16" idx="0"/>
          </p:cNvCxnSpPr>
          <p:nvPr/>
        </p:nvCxnSpPr>
        <p:spPr>
          <a:xfrm flipH="1">
            <a:off x="7362793" y="3758859"/>
            <a:ext cx="728218" cy="11051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CFB3A8-A9C1-4B8D-83AD-35E73BF104B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49447" y="6086079"/>
            <a:ext cx="113346" cy="114521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E97C99-E441-4DDA-B1FD-4559D68D298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5924" y="3515414"/>
            <a:ext cx="1489070" cy="24344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8B5621-2393-4F0D-ACDC-450F0FA7A65A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V="1">
            <a:off x="8693467" y="4369909"/>
            <a:ext cx="1" cy="9749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7AF255-F142-433B-ACB8-23BABFC629E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295924" y="3373696"/>
            <a:ext cx="826606" cy="13601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DA7303-137B-44BD-9009-EF42CA4964E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898380" y="5189220"/>
            <a:ext cx="3040380" cy="1556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FDA3D9-C5B4-41D4-A1C0-ABF11231575B}"/>
              </a:ext>
            </a:extLst>
          </p:cNvPr>
          <p:cNvCxnSpPr>
            <a:cxnSpLocks/>
            <a:stCxn id="21" idx="2"/>
            <a:endCxn id="15" idx="3"/>
          </p:cNvCxnSpPr>
          <p:nvPr/>
        </p:nvCxnSpPr>
        <p:spPr>
          <a:xfrm flipH="1" flipV="1">
            <a:off x="6886656" y="1516725"/>
            <a:ext cx="3325995" cy="18117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E2767F-75AA-4ACE-B99F-B369D1526964}"/>
              </a:ext>
            </a:extLst>
          </p:cNvPr>
          <p:cNvSpPr txBox="1"/>
          <p:nvPr/>
        </p:nvSpPr>
        <p:spPr>
          <a:xfrm>
            <a:off x="10027920" y="2522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598F9-EDE3-4B0F-9EFE-974B158CEFFA}"/>
              </a:ext>
            </a:extLst>
          </p:cNvPr>
          <p:cNvGrpSpPr/>
          <p:nvPr/>
        </p:nvGrpSpPr>
        <p:grpSpPr>
          <a:xfrm>
            <a:off x="8173006" y="452333"/>
            <a:ext cx="1393540" cy="1351396"/>
            <a:chOff x="7978472" y="2573653"/>
            <a:chExt cx="2404123" cy="2331416"/>
          </a:xfrm>
        </p:grpSpPr>
        <p:pic>
          <p:nvPicPr>
            <p:cNvPr id="37" name="Picture 3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960829-2829-49DF-BC7B-45F696DF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CC3DCE55-F516-4C68-B31F-0B5E4DD9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B25B56-045E-44DF-9511-25A77FAD8818}"/>
              </a:ext>
            </a:extLst>
          </p:cNvPr>
          <p:cNvSpPr txBox="1"/>
          <p:nvPr/>
        </p:nvSpPr>
        <p:spPr>
          <a:xfrm>
            <a:off x="8232701" y="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157.240.192.35</a:t>
            </a:r>
            <a:endParaRPr lang="en-US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A16FD7-A874-40F2-A7C7-B81ED6629DBE}"/>
              </a:ext>
            </a:extLst>
          </p:cNvPr>
          <p:cNvSpPr txBox="1"/>
          <p:nvPr/>
        </p:nvSpPr>
        <p:spPr>
          <a:xfrm>
            <a:off x="9920923" y="3883116"/>
            <a:ext cx="2086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142.251.33.78</a:t>
            </a:r>
          </a:p>
        </p:txBody>
      </p:sp>
      <p:pic>
        <p:nvPicPr>
          <p:cNvPr id="21" name="Picture 23" descr="Logo&#10;&#10;Description automatically generated">
            <a:extLst>
              <a:ext uri="{FF2B5EF4-FFF2-40B4-BE49-F238E27FC236}">
                <a16:creationId xmlns:a16="http://schemas.microsoft.com/office/drawing/2014/main" id="{E40F1D1D-94FB-4AE3-BB94-77E072B3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651" y="2995082"/>
            <a:ext cx="647700" cy="666750"/>
          </a:xfrm>
          <a:prstGeom prst="ellipse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DA24F-C734-4A17-8308-D66370568CC1}"/>
              </a:ext>
            </a:extLst>
          </p:cNvPr>
          <p:cNvCxnSpPr>
            <a:cxnSpLocks/>
            <a:stCxn id="39" idx="2"/>
            <a:endCxn id="15" idx="3"/>
          </p:cNvCxnSpPr>
          <p:nvPr/>
        </p:nvCxnSpPr>
        <p:spPr>
          <a:xfrm flipH="1">
            <a:off x="6886656" y="1382971"/>
            <a:ext cx="1286350" cy="13375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0FCAE0-7230-44AB-B885-19B382A18F99}"/>
              </a:ext>
            </a:extLst>
          </p:cNvPr>
          <p:cNvCxnSpPr>
            <a:cxnSpLocks/>
            <a:stCxn id="39" idx="4"/>
            <a:endCxn id="19" idx="0"/>
          </p:cNvCxnSpPr>
          <p:nvPr/>
        </p:nvCxnSpPr>
        <p:spPr>
          <a:xfrm>
            <a:off x="8593764" y="1803729"/>
            <a:ext cx="99704" cy="1344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0D83C5-EDCB-495C-8801-120A070443E1}"/>
              </a:ext>
            </a:extLst>
          </p:cNvPr>
          <p:cNvSpPr txBox="1"/>
          <p:nvPr/>
        </p:nvSpPr>
        <p:spPr>
          <a:xfrm>
            <a:off x="691546" y="2835889"/>
            <a:ext cx="1790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18.31.7.218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372CA0-EFD2-42F3-9CD0-F9019984E9D0}"/>
              </a:ext>
            </a:extLst>
          </p:cNvPr>
          <p:cNvSpPr txBox="1"/>
          <p:nvPr/>
        </p:nvSpPr>
        <p:spPr>
          <a:xfrm>
            <a:off x="304648" y="3519956"/>
            <a:ext cx="36030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To: </a:t>
            </a:r>
            <a:r>
              <a:rPr lang="en-US"/>
              <a:t>157.240.192.35</a:t>
            </a:r>
          </a:p>
          <a:p>
            <a:r>
              <a:rPr lang="en-US" b="1"/>
              <a:t>Message:</a:t>
            </a:r>
            <a:r>
              <a:rPr lang="en-US"/>
              <a:t> “Give me my messages”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941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9 0.01527 L -0.06589 0.01527 C -0.04558 0.01388 -0.04232 0.01319 -0.01719 0.01527 C -0.01576 0.0155 -0.01433 0.01712 -0.01289 0.01759 C -0.00287 0.01967 0.01015 0.02013 0.02031 0.02083 C 0.02252 0.02129 0.02487 0.02129 0.02721 0.02199 C 0.02994 0.02268 0.03255 0.02407 0.03528 0.02523 C 0.03763 0.02638 0.03984 0.02777 0.04218 0.0287 C 0.0444 0.02939 0.04674 0.02939 0.04909 0.02986 C 0.05169 0.03078 0.05442 0.03171 0.05716 0.0331 C 0.05924 0.03402 0.06432 0.0375 0.06588 0.03865 C 0.07591 0.05277 0.05781 0.02754 0.08398 0.05972 C 0.08672 0.06319 0.08906 0.06759 0.09218 0.06967 C 0.09648 0.07268 0.10156 0.07361 0.10534 0.0787 C 0.11015 0.08518 0.1052 0.07916 0.11093 0.08425 C 0.11159 0.08472 0.11211 0.08587 0.11276 0.08634 C 0.1138 0.08726 0.11484 0.08773 0.11588 0.08865 C 0.11653 0.08912 0.11718 0.09004 0.11784 0.09097 C 0.11849 0.09189 0.11888 0.09351 0.11966 0.09421 C 0.12161 0.0956 0.12382 0.0956 0.12591 0.09652 L 0.14778 0.09537 C 0.14895 0.09513 0.14935 0.09212 0.15026 0.09097 C 0.15195 0.08865 0.15338 0.08842 0.1552 0.0875 C 0.16132 0.07314 0.14935 0.10115 0.16341 0.07083 C 0.1677 0.06157 0.16953 0.05462 0.17395 0.04745 C 0.17708 0.04259 0.1802 0.03773 0.18333 0.0331 C 0.18567 0.02962 0.18854 0.02592 0.19088 0.02314 C 0.19401 0.01944 0.19531 0.01898 0.19843 0.01412 C 0.19922 0.01296 0.19948 0.01087 0.20026 0.00972 C 0.20195 0.0074 0.20416 0.00648 0.20586 0.00416 C 0.2069 0.003 0.20755 0.00115 0.20833 -0.00024 C 0.20963 -0.00209 0.2108 -0.00417 0.21211 -0.00579 C 0.21328 -0.00741 0.21471 -0.0088 0.21588 -0.01019 C 0.21679 -0.01135 0.21744 -0.01274 0.21836 -0.01366 C 0.21992 -0.01505 0.22174 -0.01575 0.22343 -0.0169 L 0.29153 -0.01366 C 0.34205 -0.01112 0.297 -0.01366 0.33776 -0.01135 C 0.34804 -0.00348 0.33606 -0.01181 0.35651 -0.00463 C 0.36132 -0.00301 0.36601 0.00023 0.37083 0.00208 C 0.37682 0.00393 0.38294 0.00462 0.38893 0.00648 C 0.41432 0.01342 0.39817 0.01087 0.41458 0.01319 L 0.46276 0.01087 C 0.46692 0.01064 0.47109 0.00995 0.47526 0.00972 L 0.49401 0.00856 C 0.5056 0.00717 0.51744 0.00787 0.52903 0.00416 C 0.53086 0.0037 0.53138 -0.00116 0.53268 -0.00348 C 0.53346 -0.00487 0.53437 -0.00579 0.53528 -0.00695 C 0.53789 -0.01112 0.54257 -0.02246 0.54336 -0.02477 C 0.54492 -0.02963 0.54596 -0.03496 0.54713 -0.04028 C 0.54869 -0.04838 0.55 -0.06135 0.55078 -0.06922 C 0.55234 -0.11575 0.55338 -0.11621 0.54895 -0.17014 C 0.54817 -0.1801 0.54466 -0.19908 0.54466 -0.19908 C 0.5444 -0.20278 0.54453 -0.20672 0.54401 -0.21019 C 0.54349 -0.2132 0.54179 -0.21505 0.54153 -0.21806 C 0.54062 -0.225 0.54075 -0.23218 0.54023 -0.23913 C 0.5401 -0.24051 0.53984 -0.24213 0.53958 -0.24352 C 0.53945 -0.25348 0.53854 -0.26366 0.53893 -0.27362 C 0.53958 -0.28774 0.54166 -0.30163 0.5427 -0.31575 C 0.54297 -0.31875 0.5427 -0.32176 0.5427 -0.32454 " pathEditMode="relative" ptsTypes="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61C774A-D55F-4347-ACD7-9FC856EE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1" y="2443058"/>
            <a:ext cx="1104049" cy="11040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8CF9BE-66F1-49C6-B51C-1A55425C8FDC}"/>
              </a:ext>
            </a:extLst>
          </p:cNvPr>
          <p:cNvGrpSpPr/>
          <p:nvPr/>
        </p:nvGrpSpPr>
        <p:grpSpPr>
          <a:xfrm>
            <a:off x="975665" y="3297554"/>
            <a:ext cx="1112215" cy="111221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47707DC-3890-47FF-8685-D54F7F40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5FDA19-5C8F-4A7A-8E47-7D6496F06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7988A8-22EC-4F0A-BB2C-D608F2CE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47" y="4533856"/>
            <a:ext cx="1204913" cy="122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FF1DE-205D-4618-B6B7-23CFDC5BA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67" y="1459378"/>
            <a:ext cx="1204913" cy="1222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71AE0-5211-4E67-86DB-882520FF0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27" y="3187668"/>
            <a:ext cx="1204913" cy="1222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9DBA0-9646-4FC2-B837-A2865153E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43" y="905674"/>
            <a:ext cx="1204913" cy="1222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967A56-489B-4B71-BA34-6A99C48C0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36" y="4863978"/>
            <a:ext cx="1204913" cy="1222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6D05C3-209C-4D58-B0AD-C3576A79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11" y="3147808"/>
            <a:ext cx="1204913" cy="1222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EF9C0-925B-4CAF-8833-13C10E09B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467" y="4733824"/>
            <a:ext cx="1204913" cy="1222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9DFA7-D542-45FC-8332-9794F7D3E5A3}"/>
              </a:ext>
            </a:extLst>
          </p:cNvPr>
          <p:cNvCxnSpPr>
            <a:stCxn id="7" idx="0"/>
            <a:endCxn id="14" idx="1"/>
          </p:cNvCxnSpPr>
          <p:nvPr/>
        </p:nvCxnSpPr>
        <p:spPr>
          <a:xfrm flipV="1">
            <a:off x="3878104" y="3798719"/>
            <a:ext cx="685323" cy="7351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F504C-B6B2-4D1B-909D-2CC1EC9EBA59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2087880" y="3853662"/>
            <a:ext cx="1790224" cy="6801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853CBB-0862-43F3-A401-7119394580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57124" y="2681479"/>
            <a:ext cx="1508760" cy="5061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E63A1-09B7-4C61-8CD9-660E5FA720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34440" y="-259080"/>
            <a:ext cx="1820227" cy="23295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1AC4F-A681-4D0D-BB2A-9D6272529C0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57124" y="-259080"/>
            <a:ext cx="906303" cy="17184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CA754-1C4A-4449-8A73-17F591FA0CB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259580" y="1516725"/>
            <a:ext cx="1422163" cy="5537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F3C64-5463-4D66-89B1-E18C34A5F428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6284200" y="2127775"/>
            <a:ext cx="2409268" cy="10200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592C8-7165-4A78-B3FA-B59CA15D4103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5768340" y="3758859"/>
            <a:ext cx="2322671" cy="398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F534B4-EE40-4C09-8E1E-DBB59AE22F5F}"/>
              </a:ext>
            </a:extLst>
          </p:cNvPr>
          <p:cNvCxnSpPr>
            <a:cxnSpLocks/>
            <a:stCxn id="19" idx="1"/>
            <a:endCxn id="16" idx="0"/>
          </p:cNvCxnSpPr>
          <p:nvPr/>
        </p:nvCxnSpPr>
        <p:spPr>
          <a:xfrm flipH="1">
            <a:off x="7362793" y="3758859"/>
            <a:ext cx="728218" cy="11051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CFB3A8-A9C1-4B8D-83AD-35E73BF104B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49447" y="6086079"/>
            <a:ext cx="113346" cy="114521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E97C99-E441-4DDA-B1FD-4559D68D298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5924" y="3515414"/>
            <a:ext cx="1489070" cy="24344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8B5621-2393-4F0D-ACDC-450F0FA7A65A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V="1">
            <a:off x="8693467" y="4369909"/>
            <a:ext cx="1" cy="9749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7AF255-F142-433B-ACB8-23BABFC629E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295924" y="3373696"/>
            <a:ext cx="826606" cy="13601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DA7303-137B-44BD-9009-EF42CA4964E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898380" y="5189220"/>
            <a:ext cx="3040380" cy="1556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FDA3D9-C5B4-41D4-A1C0-ABF11231575B}"/>
              </a:ext>
            </a:extLst>
          </p:cNvPr>
          <p:cNvCxnSpPr>
            <a:cxnSpLocks/>
            <a:stCxn id="21" idx="2"/>
            <a:endCxn id="15" idx="3"/>
          </p:cNvCxnSpPr>
          <p:nvPr/>
        </p:nvCxnSpPr>
        <p:spPr>
          <a:xfrm flipH="1" flipV="1">
            <a:off x="6886656" y="1516725"/>
            <a:ext cx="3325995" cy="18117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E2767F-75AA-4ACE-B99F-B369D1526964}"/>
              </a:ext>
            </a:extLst>
          </p:cNvPr>
          <p:cNvSpPr txBox="1"/>
          <p:nvPr/>
        </p:nvSpPr>
        <p:spPr>
          <a:xfrm>
            <a:off x="10027920" y="2522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598F9-EDE3-4B0F-9EFE-974B158CEFFA}"/>
              </a:ext>
            </a:extLst>
          </p:cNvPr>
          <p:cNvGrpSpPr/>
          <p:nvPr/>
        </p:nvGrpSpPr>
        <p:grpSpPr>
          <a:xfrm>
            <a:off x="8173006" y="452333"/>
            <a:ext cx="1393540" cy="1351396"/>
            <a:chOff x="7978472" y="2573653"/>
            <a:chExt cx="2404123" cy="2331416"/>
          </a:xfrm>
        </p:grpSpPr>
        <p:pic>
          <p:nvPicPr>
            <p:cNvPr id="37" name="Picture 3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960829-2829-49DF-BC7B-45F696DF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CC3DCE55-F516-4C68-B31F-0B5E4DD9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B25B56-045E-44DF-9511-25A77FAD8818}"/>
              </a:ext>
            </a:extLst>
          </p:cNvPr>
          <p:cNvSpPr txBox="1"/>
          <p:nvPr/>
        </p:nvSpPr>
        <p:spPr>
          <a:xfrm>
            <a:off x="8232701" y="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157.240.192.35</a:t>
            </a:r>
            <a:endParaRPr lang="en-US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A16FD7-A874-40F2-A7C7-B81ED6629DBE}"/>
              </a:ext>
            </a:extLst>
          </p:cNvPr>
          <p:cNvSpPr txBox="1"/>
          <p:nvPr/>
        </p:nvSpPr>
        <p:spPr>
          <a:xfrm>
            <a:off x="9920923" y="3883116"/>
            <a:ext cx="2086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142.251.33.78</a:t>
            </a:r>
          </a:p>
        </p:txBody>
      </p:sp>
      <p:pic>
        <p:nvPicPr>
          <p:cNvPr id="21" name="Picture 23" descr="Logo&#10;&#10;Description automatically generated">
            <a:extLst>
              <a:ext uri="{FF2B5EF4-FFF2-40B4-BE49-F238E27FC236}">
                <a16:creationId xmlns:a16="http://schemas.microsoft.com/office/drawing/2014/main" id="{E40F1D1D-94FB-4AE3-BB94-77E072B3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651" y="2995082"/>
            <a:ext cx="647700" cy="666750"/>
          </a:xfrm>
          <a:prstGeom prst="ellipse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DA24F-C734-4A17-8308-D66370568CC1}"/>
              </a:ext>
            </a:extLst>
          </p:cNvPr>
          <p:cNvCxnSpPr>
            <a:cxnSpLocks/>
            <a:stCxn id="39" idx="2"/>
            <a:endCxn id="15" idx="3"/>
          </p:cNvCxnSpPr>
          <p:nvPr/>
        </p:nvCxnSpPr>
        <p:spPr>
          <a:xfrm flipH="1">
            <a:off x="6886656" y="1382971"/>
            <a:ext cx="1286350" cy="13375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0FCAE0-7230-44AB-B885-19B382A18F99}"/>
              </a:ext>
            </a:extLst>
          </p:cNvPr>
          <p:cNvCxnSpPr>
            <a:cxnSpLocks/>
            <a:stCxn id="39" idx="4"/>
            <a:endCxn id="19" idx="0"/>
          </p:cNvCxnSpPr>
          <p:nvPr/>
        </p:nvCxnSpPr>
        <p:spPr>
          <a:xfrm>
            <a:off x="8593764" y="1803729"/>
            <a:ext cx="99704" cy="134407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0D83C5-EDCB-495C-8801-120A070443E1}"/>
              </a:ext>
            </a:extLst>
          </p:cNvPr>
          <p:cNvSpPr txBox="1"/>
          <p:nvPr/>
        </p:nvSpPr>
        <p:spPr>
          <a:xfrm>
            <a:off x="691546" y="2835889"/>
            <a:ext cx="1790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18.31.7.218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58B51-F49E-4DB0-AC24-F00D2B0DA002}"/>
              </a:ext>
            </a:extLst>
          </p:cNvPr>
          <p:cNvSpPr txBox="1"/>
          <p:nvPr/>
        </p:nvSpPr>
        <p:spPr>
          <a:xfrm>
            <a:off x="393414" y="4498575"/>
            <a:ext cx="288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facebook.com</a:t>
            </a:r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9C40E51B-5BA7-4AEC-8FAD-5A8535375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00" y="5029200"/>
            <a:ext cx="1076325" cy="108585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7F6BD67C-27D5-4BC4-9533-6050BB985143}"/>
              </a:ext>
            </a:extLst>
          </p:cNvPr>
          <p:cNvSpPr/>
          <p:nvPr/>
        </p:nvSpPr>
        <p:spPr>
          <a:xfrm>
            <a:off x="4218261" y="5755957"/>
            <a:ext cx="1360524" cy="8415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 book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D27C8F-9422-4687-B092-51980346CB2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H="1" flipV="1">
            <a:off x="5165884" y="4409769"/>
            <a:ext cx="515779" cy="619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59555F-9E94-4DBF-8AFA-17E7C36F4ED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219825" y="5475029"/>
            <a:ext cx="540511" cy="9709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9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61C774A-D55F-4347-ACD7-9FC856EE9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21" y="2443058"/>
            <a:ext cx="1104049" cy="11040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A8CF9BE-66F1-49C6-B51C-1A55425C8FDC}"/>
              </a:ext>
            </a:extLst>
          </p:cNvPr>
          <p:cNvGrpSpPr/>
          <p:nvPr/>
        </p:nvGrpSpPr>
        <p:grpSpPr>
          <a:xfrm>
            <a:off x="975665" y="3297554"/>
            <a:ext cx="1112215" cy="111221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47707DC-3890-47FF-8685-D54F7F40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B5FDA19-5C8F-4A7A-8E47-7D6496F06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E7988A8-22EC-4F0A-BB2C-D608F2CEA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647" y="4533856"/>
            <a:ext cx="1204913" cy="1222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FF1DE-205D-4618-B6B7-23CFDC5BA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667" y="1459378"/>
            <a:ext cx="1204913" cy="1222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771AE0-5211-4E67-86DB-882520FF0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427" y="3187668"/>
            <a:ext cx="1204913" cy="12221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9DBA0-9646-4FC2-B837-A2865153E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743" y="905674"/>
            <a:ext cx="1204913" cy="12221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967A56-489B-4B71-BA34-6A99C48C0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36" y="4863978"/>
            <a:ext cx="1204913" cy="12221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6D05C3-209C-4D58-B0AD-C3576A79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011" y="3147808"/>
            <a:ext cx="1204913" cy="1222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1EF9C0-925B-4CAF-8833-13C10E09B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467" y="4733824"/>
            <a:ext cx="1204913" cy="1222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09DFA7-D542-45FC-8332-9794F7D3E5A3}"/>
              </a:ext>
            </a:extLst>
          </p:cNvPr>
          <p:cNvCxnSpPr>
            <a:stCxn id="7" idx="0"/>
            <a:endCxn id="14" idx="1"/>
          </p:cNvCxnSpPr>
          <p:nvPr/>
        </p:nvCxnSpPr>
        <p:spPr>
          <a:xfrm flipV="1">
            <a:off x="3878104" y="3798719"/>
            <a:ext cx="685323" cy="73513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0F504C-B6B2-4D1B-909D-2CC1EC9EBA59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2087880" y="3853662"/>
            <a:ext cx="1790224" cy="68019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853CBB-0862-43F3-A401-7119394580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657124" y="2681479"/>
            <a:ext cx="1508760" cy="50618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E63A1-09B7-4C61-8CD9-660E5FA7207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34440" y="-259080"/>
            <a:ext cx="1820227" cy="232950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1AC4F-A681-4D0D-BB2A-9D6272529C0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657124" y="-259080"/>
            <a:ext cx="906303" cy="17184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0CA754-1C4A-4449-8A73-17F591FA0CB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4259580" y="1516725"/>
            <a:ext cx="1422163" cy="5537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6F3C64-5463-4D66-89B1-E18C34A5F428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6284200" y="2127775"/>
            <a:ext cx="2409268" cy="102003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7592C8-7165-4A78-B3FA-B59CA15D4103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flipH="1">
            <a:off x="5768340" y="3758859"/>
            <a:ext cx="2322671" cy="398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F534B4-EE40-4C09-8E1E-DBB59AE22F5F}"/>
              </a:ext>
            </a:extLst>
          </p:cNvPr>
          <p:cNvCxnSpPr>
            <a:cxnSpLocks/>
            <a:stCxn id="19" idx="1"/>
            <a:endCxn id="16" idx="0"/>
          </p:cNvCxnSpPr>
          <p:nvPr/>
        </p:nvCxnSpPr>
        <p:spPr>
          <a:xfrm flipH="1">
            <a:off x="7362793" y="3758859"/>
            <a:ext cx="728218" cy="11051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CFB3A8-A9C1-4B8D-83AD-35E73BF104B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249447" y="6086079"/>
            <a:ext cx="113346" cy="114521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E97C99-E441-4DDA-B1FD-4559D68D298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5924" y="3515414"/>
            <a:ext cx="1489070" cy="24344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B8B5621-2393-4F0D-ACDC-450F0FA7A65A}"/>
              </a:ext>
            </a:extLst>
          </p:cNvPr>
          <p:cNvCxnSpPr>
            <a:cxnSpLocks/>
            <a:stCxn id="20" idx="1"/>
            <a:endCxn id="19" idx="2"/>
          </p:cNvCxnSpPr>
          <p:nvPr/>
        </p:nvCxnSpPr>
        <p:spPr>
          <a:xfrm flipV="1">
            <a:off x="8693467" y="4369909"/>
            <a:ext cx="1" cy="974966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7AF255-F142-433B-ACB8-23BABFC629E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9295924" y="3373696"/>
            <a:ext cx="826606" cy="13601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DA7303-137B-44BD-9009-EF42CA4964E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898380" y="5189220"/>
            <a:ext cx="3040380" cy="15565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FDA3D9-C5B4-41D4-A1C0-ABF11231575B}"/>
              </a:ext>
            </a:extLst>
          </p:cNvPr>
          <p:cNvCxnSpPr>
            <a:cxnSpLocks/>
            <a:stCxn id="21" idx="2"/>
            <a:endCxn id="15" idx="3"/>
          </p:cNvCxnSpPr>
          <p:nvPr/>
        </p:nvCxnSpPr>
        <p:spPr>
          <a:xfrm flipH="1" flipV="1">
            <a:off x="6886656" y="1516725"/>
            <a:ext cx="3325995" cy="181173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EE2767F-75AA-4ACE-B99F-B369D1526964}"/>
              </a:ext>
            </a:extLst>
          </p:cNvPr>
          <p:cNvSpPr txBox="1"/>
          <p:nvPr/>
        </p:nvSpPr>
        <p:spPr>
          <a:xfrm>
            <a:off x="10027920" y="2522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598F9-EDE3-4B0F-9EFE-974B158CEFFA}"/>
              </a:ext>
            </a:extLst>
          </p:cNvPr>
          <p:cNvGrpSpPr/>
          <p:nvPr/>
        </p:nvGrpSpPr>
        <p:grpSpPr>
          <a:xfrm>
            <a:off x="8173006" y="462010"/>
            <a:ext cx="1393540" cy="1351396"/>
            <a:chOff x="7978472" y="2573653"/>
            <a:chExt cx="2404123" cy="2331416"/>
          </a:xfrm>
        </p:grpSpPr>
        <p:pic>
          <p:nvPicPr>
            <p:cNvPr id="37" name="Picture 3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8960829-2829-49DF-BC7B-45F696DFF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CC3DCE55-F516-4C68-B31F-0B5E4DD9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B25B56-045E-44DF-9511-25A77FAD8818}"/>
              </a:ext>
            </a:extLst>
          </p:cNvPr>
          <p:cNvSpPr txBox="1"/>
          <p:nvPr/>
        </p:nvSpPr>
        <p:spPr>
          <a:xfrm>
            <a:off x="8232701" y="0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157.240.192.35</a:t>
            </a:r>
            <a:endParaRPr lang="en-US" sz="2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A16FD7-A874-40F2-A7C7-B81ED6629DBE}"/>
              </a:ext>
            </a:extLst>
          </p:cNvPr>
          <p:cNvSpPr txBox="1"/>
          <p:nvPr/>
        </p:nvSpPr>
        <p:spPr>
          <a:xfrm>
            <a:off x="9920923" y="3883116"/>
            <a:ext cx="2086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142.251.33.78</a:t>
            </a:r>
          </a:p>
        </p:txBody>
      </p:sp>
      <p:pic>
        <p:nvPicPr>
          <p:cNvPr id="21" name="Picture 23" descr="Logo&#10;&#10;Description automatically generated">
            <a:extLst>
              <a:ext uri="{FF2B5EF4-FFF2-40B4-BE49-F238E27FC236}">
                <a16:creationId xmlns:a16="http://schemas.microsoft.com/office/drawing/2014/main" id="{E40F1D1D-94FB-4AE3-BB94-77E072B3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2651" y="2995082"/>
            <a:ext cx="647700" cy="666750"/>
          </a:xfrm>
          <a:prstGeom prst="ellipse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5DA24F-C734-4A17-8308-D66370568CC1}"/>
              </a:ext>
            </a:extLst>
          </p:cNvPr>
          <p:cNvCxnSpPr>
            <a:cxnSpLocks/>
            <a:stCxn id="39" idx="2"/>
            <a:endCxn id="15" idx="3"/>
          </p:cNvCxnSpPr>
          <p:nvPr/>
        </p:nvCxnSpPr>
        <p:spPr>
          <a:xfrm flipH="1">
            <a:off x="6886656" y="1392648"/>
            <a:ext cx="1286350" cy="12407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0FCAE0-7230-44AB-B885-19B382A18F99}"/>
              </a:ext>
            </a:extLst>
          </p:cNvPr>
          <p:cNvCxnSpPr>
            <a:cxnSpLocks/>
            <a:stCxn id="39" idx="4"/>
            <a:endCxn id="19" idx="0"/>
          </p:cNvCxnSpPr>
          <p:nvPr/>
        </p:nvCxnSpPr>
        <p:spPr>
          <a:xfrm>
            <a:off x="8593764" y="1813406"/>
            <a:ext cx="99704" cy="133440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0D83C5-EDCB-495C-8801-120A070443E1}"/>
              </a:ext>
            </a:extLst>
          </p:cNvPr>
          <p:cNvSpPr txBox="1"/>
          <p:nvPr/>
        </p:nvSpPr>
        <p:spPr>
          <a:xfrm>
            <a:off x="691546" y="2835889"/>
            <a:ext cx="17902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18.31.7.218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58B51-F49E-4DB0-AC24-F00D2B0DA002}"/>
              </a:ext>
            </a:extLst>
          </p:cNvPr>
          <p:cNvSpPr txBox="1"/>
          <p:nvPr/>
        </p:nvSpPr>
        <p:spPr>
          <a:xfrm>
            <a:off x="393414" y="4498575"/>
            <a:ext cx="288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facebook.com</a:t>
            </a:r>
          </a:p>
        </p:txBody>
      </p:sp>
      <p:pic>
        <p:nvPicPr>
          <p:cNvPr id="6" name="Picture 9" descr="Icon&#10;&#10;Description automatically generated">
            <a:extLst>
              <a:ext uri="{FF2B5EF4-FFF2-40B4-BE49-F238E27FC236}">
                <a16:creationId xmlns:a16="http://schemas.microsoft.com/office/drawing/2014/main" id="{9C40E51B-5BA7-4AEC-8FAD-5A8535375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3580" y="5032308"/>
            <a:ext cx="1076325" cy="108585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7F6BD67C-27D5-4BC4-9533-6050BB985143}"/>
              </a:ext>
            </a:extLst>
          </p:cNvPr>
          <p:cNvSpPr/>
          <p:nvPr/>
        </p:nvSpPr>
        <p:spPr>
          <a:xfrm>
            <a:off x="4218261" y="5755957"/>
            <a:ext cx="1360524" cy="8415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 book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D27C8F-9422-4687-B092-51980346CB2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flipH="1" flipV="1">
            <a:off x="5165884" y="4409769"/>
            <a:ext cx="515859" cy="62253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59555F-9E94-4DBF-8AFA-17E7C36F4ED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219905" y="5475029"/>
            <a:ext cx="540431" cy="10020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087462-ABAC-47D7-B0E7-145D5EEB7FD5}"/>
              </a:ext>
            </a:extLst>
          </p:cNvPr>
          <p:cNvSpPr txBox="1"/>
          <p:nvPr/>
        </p:nvSpPr>
        <p:spPr>
          <a:xfrm>
            <a:off x="4173086" y="6862565"/>
            <a:ext cx="2743200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ea typeface="+mn-lt"/>
                <a:cs typeface="+mn-lt"/>
              </a:rPr>
              <a:t>157.240.192.35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12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301 L 0.0013 -0.00301 C 0.00417 -0.00532 0.00703 -0.0081 0.01003 -0.00972 C 0.01198 -0.01088 0.01419 -0.01111 0.01628 -0.01204 C 0.01914 -0.01343 0.02201 -0.01528 0.025 -0.01644 C 0.03451 -0.02014 0.03555 -0.01945 0.04375 -0.02083 C 0.04544 -0.0213 0.04714 -0.02153 0.0487 -0.02199 C 0.05469 -0.02662 0.05964 -0.03079 0.06628 -0.03426 C 0.06771 -0.03495 0.06914 -0.03565 0.07057 -0.03634 C 0.07526 -0.03935 0.07539 -0.04051 0.07995 -0.04421 C 0.08203 -0.04583 0.08425 -0.04699 0.0862 -0.04861 C 0.08711 -0.04954 0.08789 -0.05023 0.0888 -0.05093 C 0.08958 -0.05139 0.09037 -0.05162 0.09128 -0.05208 C 0.09193 -0.05232 0.09245 -0.05278 0.0931 -0.05324 C 0.09401 -0.05463 0.09466 -0.05625 0.09557 -0.05764 C 0.09609 -0.05833 0.09688 -0.05833 0.09753 -0.0588 C 0.09857 -0.05949 0.09961 -0.05995 0.10065 -0.06088 C 0.10625 -0.06644 0.10039 -0.06273 0.10495 -0.06528 C 0.10651 -0.06713 0.10768 -0.06968 0.10938 -0.07083 C 0.11159 -0.07245 0.11393 -0.07222 0.11628 -0.07315 C 0.11758 -0.07361 0.11875 -0.07477 0.12005 -0.07546 C 0.1237 -0.07708 0.12761 -0.07778 0.13125 -0.07986 C 0.13555 -0.08218 0.13945 -0.08634 0.14375 -0.08866 L 0.15443 -0.09421 C 0.15977 -0.10185 0.15534 -0.09699 0.1638 -0.10093 C 0.16563 -0.10185 0.16745 -0.10347 0.1694 -0.10417 C 0.17474 -0.10671 0.17682 -0.10671 0.18255 -0.10764 C 0.18607 -0.10972 0.18945 -0.1125 0.1931 -0.11435 C 0.20859 -0.12199 0.20013 -0.11482 0.21497 -0.12431 C 0.21797 -0.12616 0.22083 -0.12894 0.2237 -0.13102 C 0.22604 -0.13264 0.22839 -0.13357 0.2306 -0.13542 C 0.2362 -0.13982 0.23399 -0.13982 0.23932 -0.14537 C 0.24154 -0.14769 0.24323 -0.14792 0.24557 -0.14861 C 0.25469 -0.14445 0.26016 -0.14537 0.26628 -0.13542 C 0.26771 -0.1331 0.26875 -0.13009 0.27005 -0.12755 C 0.27201 -0.12384 0.27461 -0.12083 0.2763 -0.11644 C 0.27852 -0.11065 0.2819 -0.09769 0.2819 -0.09769 C 0.28737 -0.06227 0.28086 -0.09977 0.28568 -0.07986 C 0.2875 -0.07222 0.28789 -0.0632 0.29063 -0.05648 C 0.29245 -0.05208 0.29557 -0.04468 0.29688 -0.03982 C 0.29766 -0.03704 0.29792 -0.0338 0.2987 -0.03079 C 0.30026 -0.02546 0.30247 -0.02083 0.30378 -0.01528 C 0.31276 0.025 0.303 -0.00463 0.31068 0.0169 C 0.31081 0.01991 0.31107 0.02292 0.3112 0.02569 C 0.31146 0.02917 0.31159 0.03241 0.31185 0.03588 C 0.31211 0.03843 0.31276 0.04097 0.31315 0.04352 C 0.31328 0.04792 0.31354 0.05255 0.3138 0.05694 C 0.31445 0.06991 0.31432 0.06157 0.31432 0.07037 " pathEditMode="relative" ptsTypes="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-0.0331 L -0.00677 -0.0331 C -0.0056 -0.03866 -0.00417 -0.04583 -0.00248 -0.05093 C 0.00143 -0.0625 0.00573 -0.07361 0.0095 -0.08542 L 0.01823 -0.1132 C 0.0207 -0.13125 0.01745 -0.11366 0.02252 -0.1287 C 0.02304 -0.13009 0.02278 -0.13195 0.02317 -0.1331 C 0.0237 -0.13495 0.02448 -0.13611 0.02513 -0.13773 C 0.02461 -0.15625 0.02435 -0.17477 0.02383 -0.19329 C 0.0237 -0.1963 0.0237 -0.19931 0.02317 -0.20208 C 0.02265 -0.20532 0.02148 -0.2081 0.0207 -0.21088 C 0.02018 -0.21273 0.01992 -0.21482 0.0194 -0.21644 L 0.01198 -0.24329 L 0.0095 -0.25208 C 0.00664 -0.27708 0.01028 -0.24653 0.00442 -0.2831 C 0.00403 -0.28588 0.00377 -0.28843 0.00325 -0.29097 C 0.00117 -0.30093 -0.00287 -0.31574 -0.0056 -0.32431 C -0.01224 -0.34514 -0.00977 -0.33032 -0.0155 -0.35532 C -0.01979 -0.37361 -0.0168 -0.3713 -0.02123 -0.39329 C -0.02175 -0.3963 -0.02331 -0.39838 -0.02435 -0.40093 C -0.02526 -0.40347 -0.02591 -0.40625 -0.02683 -0.4088 C -0.02995 -0.43102 -0.02696 -0.41435 -0.03373 -0.43982 C -0.03789 -0.45602 -0.03646 -0.45579 -0.0431 -0.47315 C -0.04427 -0.47616 -0.04597 -0.47824 -0.0474 -0.48102 C -0.05443 -0.49421 -0.05013 -0.49051 -0.05677 -0.49421 L -0.07058 -0.49329 C -0.07227 -0.49236 -0.07292 -0.48843 -0.07435 -0.48657 C -0.07878 -0.48102 -0.0836 -0.47662 -0.08802 -0.47107 C -0.09349 -0.46412 -0.09818 -0.45278 -0.10248 -0.44421 C -0.10365 -0.4419 -0.10495 -0.43982 -0.10612 -0.43773 C -0.10664 -0.43495 -0.10677 -0.43241 -0.10742 -0.42986 C -0.10912 -0.42315 -0.11159 -0.4169 -0.11302 -0.40995 C -0.12188 -0.36574 -0.10651 -0.42407 -0.1168 -0.38218 C -0.12344 -0.35486 -0.11953 -0.36945 -0.12748 -0.35324 C -0.12878 -0.35046 -0.12969 -0.34699 -0.13112 -0.34421 C -0.13412 -0.33912 -0.13828 -0.33565 -0.1418 -0.33218 C -0.14844 -0.3331 -0.15521 -0.33333 -0.16185 -0.33542 C -0.17344 -0.33912 -0.17409 -0.34282 -0.18425 -0.35093 C -0.18698 -0.35301 -0.18972 -0.35463 -0.19245 -0.35648 C -0.1974 -0.36574 -0.20287 -0.37431 -0.20742 -0.38426 C -0.20912 -0.38796 -0.21042 -0.39236 -0.21237 -0.39537 C -0.2138 -0.39769 -0.21576 -0.39815 -0.21745 -0.39977 C -0.22253 -0.40509 -0.22409 -0.40857 -0.2293 -0.41204 C -0.23503 -0.4162 -0.24258 -0.41574 -0.24805 -0.41644 C -0.25026 -0.41968 -0.25248 -0.42315 -0.25495 -0.42546 C -0.25625 -0.42685 -0.25794 -0.42732 -0.25925 -0.4287 C -0.26068 -0.43032 -0.26172 -0.43264 -0.26302 -0.43426 C -0.2668 -0.43912 -0.26419 -0.43403 -0.26745 -0.43866 C -0.27018 -0.44282 -0.2681 -0.44213 -0.2711 -0.44213 " pathEditMode="relative" ptsTypes="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ECB049-888C-4DEC-ADCF-B11870112F30}"/>
              </a:ext>
            </a:extLst>
          </p:cNvPr>
          <p:cNvGrpSpPr/>
          <p:nvPr/>
        </p:nvGrpSpPr>
        <p:grpSpPr>
          <a:xfrm>
            <a:off x="891845" y="3354856"/>
            <a:ext cx="1112215" cy="1112215"/>
            <a:chOff x="975665" y="2573654"/>
            <a:chExt cx="1904695" cy="1904695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DAFAF1D5-DBD3-435C-8570-42A359065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F47518E-FA3E-4D60-B369-8E4F5E7D4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5" name="Picture 9" descr="Icon&#10;&#10;Description automatically generated">
            <a:extLst>
              <a:ext uri="{FF2B5EF4-FFF2-40B4-BE49-F238E27FC236}">
                <a16:creationId xmlns:a16="http://schemas.microsoft.com/office/drawing/2014/main" id="{434D5A00-4C3E-4504-BC40-2B3945DC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440" y="2771774"/>
            <a:ext cx="1076325" cy="1085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9D2234-CA1C-421B-B76B-0EBDD623DD81}"/>
              </a:ext>
            </a:extLst>
          </p:cNvPr>
          <p:cNvSpPr/>
          <p:nvPr/>
        </p:nvSpPr>
        <p:spPr>
          <a:xfrm>
            <a:off x="3479121" y="3495423"/>
            <a:ext cx="1360524" cy="8415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 book</a:t>
            </a: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5D0BB711-FF8F-4E8F-8E82-9F02B75DD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540" y="632109"/>
            <a:ext cx="1076325" cy="10858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1FD3E5D-BE9E-4789-8625-CD6A4C62FC1B}"/>
              </a:ext>
            </a:extLst>
          </p:cNvPr>
          <p:cNvSpPr/>
          <p:nvPr/>
        </p:nvSpPr>
        <p:spPr>
          <a:xfrm>
            <a:off x="8851221" y="1355758"/>
            <a:ext cx="1360524" cy="8415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 book</a:t>
            </a:r>
          </a:p>
        </p:txBody>
      </p:sp>
      <p:pic>
        <p:nvPicPr>
          <p:cNvPr id="11" name="Picture 9" descr="Icon&#10;&#10;Description automatically generated">
            <a:extLst>
              <a:ext uri="{FF2B5EF4-FFF2-40B4-BE49-F238E27FC236}">
                <a16:creationId xmlns:a16="http://schemas.microsoft.com/office/drawing/2014/main" id="{E735559C-AED1-4AF6-8D72-52918F578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545" y="3208868"/>
            <a:ext cx="1076325" cy="10858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762A495-F849-47A3-B9B2-786035D85F15}"/>
              </a:ext>
            </a:extLst>
          </p:cNvPr>
          <p:cNvSpPr/>
          <p:nvPr/>
        </p:nvSpPr>
        <p:spPr>
          <a:xfrm>
            <a:off x="8951226" y="3932517"/>
            <a:ext cx="1360524" cy="8415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Address book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07C26C8-F679-4533-9476-E9AD383A5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750" y="1297201"/>
            <a:ext cx="841516" cy="841516"/>
          </a:xfrm>
          <a:prstGeom prst="ellipse">
            <a:avLst/>
          </a:prstGeom>
        </p:spPr>
      </p:pic>
      <p:pic>
        <p:nvPicPr>
          <p:cNvPr id="14" name="Picture 23" descr="Logo&#10;&#10;Description automatically generated">
            <a:extLst>
              <a:ext uri="{FF2B5EF4-FFF2-40B4-BE49-F238E27FC236}">
                <a16:creationId xmlns:a16="http://schemas.microsoft.com/office/drawing/2014/main" id="{8611CCFA-CE44-4CE4-8417-EEB4306BE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9015" y="4003564"/>
            <a:ext cx="647700" cy="666750"/>
          </a:xfrm>
          <a:prstGeom prst="ellipse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13F6AD-D932-466A-A528-18EF4340BB48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2004060" y="3910964"/>
            <a:ext cx="1475061" cy="52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A13F6-F049-4AD1-BF51-A216D06600F5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480765" y="3087156"/>
            <a:ext cx="680596" cy="22754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72CAB1-9C7E-450C-AA68-08FA92111524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8163005" y="1776516"/>
            <a:ext cx="688216" cy="70915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E670AC-F944-48B4-BED4-8EA42EECA11C}"/>
              </a:ext>
            </a:extLst>
          </p:cNvPr>
          <p:cNvCxnSpPr>
            <a:cxnSpLocks/>
            <a:stCxn id="7" idx="3"/>
            <a:endCxn id="12" idx="2"/>
          </p:cNvCxnSpPr>
          <p:nvPr/>
        </p:nvCxnSpPr>
        <p:spPr>
          <a:xfrm>
            <a:off x="8163005" y="2485674"/>
            <a:ext cx="788221" cy="186760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A69B943-95DB-4488-95DE-D20AA3257B31}"/>
              </a:ext>
            </a:extLst>
          </p:cNvPr>
          <p:cNvSpPr/>
          <p:nvPr/>
        </p:nvSpPr>
        <p:spPr>
          <a:xfrm>
            <a:off x="4928025" y="3552520"/>
            <a:ext cx="948756" cy="841516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Local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9B84A6-82EE-427A-979E-65E6C12C1266}"/>
              </a:ext>
            </a:extLst>
          </p:cNvPr>
          <p:cNvGrpSpPr/>
          <p:nvPr/>
        </p:nvGrpSpPr>
        <p:grpSpPr>
          <a:xfrm>
            <a:off x="6161361" y="1942749"/>
            <a:ext cx="2427410" cy="1615469"/>
            <a:chOff x="6161361" y="1942749"/>
            <a:chExt cx="2427410" cy="1615469"/>
          </a:xfrm>
        </p:grpSpPr>
        <p:pic>
          <p:nvPicPr>
            <p:cNvPr id="7" name="Picture 9" descr="Icon&#10;&#10;Description automatically generated">
              <a:extLst>
                <a:ext uri="{FF2B5EF4-FFF2-40B4-BE49-F238E27FC236}">
                  <a16:creationId xmlns:a16="http://schemas.microsoft.com/office/drawing/2014/main" id="{1D022B4C-949F-4743-9F47-46CAFCFA7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6680" y="1942749"/>
              <a:ext cx="1076325" cy="1085850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5BFAB-852E-4D8D-A76F-47FB601B2BF9}"/>
                </a:ext>
              </a:extLst>
            </p:cNvPr>
            <p:cNvSpPr/>
            <p:nvPr/>
          </p:nvSpPr>
          <p:spPr>
            <a:xfrm>
              <a:off x="6161361" y="2666398"/>
              <a:ext cx="1360524" cy="8415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Address book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F66D9D-FBF4-4A09-8D62-20593BD4AD8B}"/>
                </a:ext>
              </a:extLst>
            </p:cNvPr>
            <p:cNvSpPr/>
            <p:nvPr/>
          </p:nvSpPr>
          <p:spPr>
            <a:xfrm>
              <a:off x="7640015" y="2716702"/>
              <a:ext cx="948756" cy="841516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Less local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7D56326B-90FB-4D1B-A2DB-D4C1DB892851}"/>
              </a:ext>
            </a:extLst>
          </p:cNvPr>
          <p:cNvSpPr/>
          <p:nvPr/>
        </p:nvSpPr>
        <p:spPr>
          <a:xfrm>
            <a:off x="8517110" y="179562"/>
            <a:ext cx="2720340" cy="2757843"/>
          </a:xfrm>
          <a:prstGeom prst="ellipse">
            <a:avLst/>
          </a:prstGeom>
          <a:solidFill>
            <a:srgbClr val="FFFFFF">
              <a:alpha val="74902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highlight>
                  <a:srgbClr val="FFFFFF"/>
                </a:highlight>
              </a:rPr>
              <a:t>Cannot find!</a:t>
            </a:r>
          </a:p>
        </p:txBody>
      </p:sp>
    </p:spTree>
    <p:extLst>
      <p:ext uri="{BB962C8B-B14F-4D97-AF65-F5344CB8AC3E}">
        <p14:creationId xmlns:p14="http://schemas.microsoft.com/office/powerpoint/2010/main" val="12026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29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727D1F3-56A1-44E7-9428-92998F16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2028977"/>
            <a:ext cx="2419350" cy="147607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10924-EA05-4107-A2C6-9789A176394B}"/>
              </a:ext>
            </a:extLst>
          </p:cNvPr>
          <p:cNvCxnSpPr/>
          <p:nvPr/>
        </p:nvCxnSpPr>
        <p:spPr>
          <a:xfrm flipV="1">
            <a:off x="0" y="2682240"/>
            <a:ext cx="2819400" cy="411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4191A-5384-443E-8907-3D0FF265A40E}"/>
              </a:ext>
            </a:extLst>
          </p:cNvPr>
          <p:cNvCxnSpPr>
            <a:cxnSpLocks/>
          </p:cNvCxnSpPr>
          <p:nvPr/>
        </p:nvCxnSpPr>
        <p:spPr>
          <a:xfrm flipV="1">
            <a:off x="2819400" y="-83820"/>
            <a:ext cx="937260" cy="2766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F84C3-D44B-459F-B63A-E92606083DEE}"/>
              </a:ext>
            </a:extLst>
          </p:cNvPr>
          <p:cNvCxnSpPr>
            <a:cxnSpLocks/>
          </p:cNvCxnSpPr>
          <p:nvPr/>
        </p:nvCxnSpPr>
        <p:spPr>
          <a:xfrm flipH="1" flipV="1">
            <a:off x="2080260" y="2781300"/>
            <a:ext cx="1097280" cy="4145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58CAE-1D99-40AF-9781-E805960CC865}"/>
              </a:ext>
            </a:extLst>
          </p:cNvPr>
          <p:cNvCxnSpPr>
            <a:cxnSpLocks/>
          </p:cNvCxnSpPr>
          <p:nvPr/>
        </p:nvCxnSpPr>
        <p:spPr>
          <a:xfrm flipH="1" flipV="1">
            <a:off x="3421380" y="876300"/>
            <a:ext cx="2004060" cy="1493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1AB6F-75B6-41DC-B5E8-087C9C1D3D5C}"/>
              </a:ext>
            </a:extLst>
          </p:cNvPr>
          <p:cNvCxnSpPr>
            <a:cxnSpLocks/>
          </p:cNvCxnSpPr>
          <p:nvPr/>
        </p:nvCxnSpPr>
        <p:spPr>
          <a:xfrm flipH="1">
            <a:off x="5425440" y="0"/>
            <a:ext cx="2948940" cy="2369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58574-7CDA-41F5-AFA5-2F785AC33088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2369820"/>
            <a:ext cx="3505200" cy="4488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AF37A-50F5-4BDE-9787-F2103EAE56F1}"/>
              </a:ext>
            </a:extLst>
          </p:cNvPr>
          <p:cNvCxnSpPr>
            <a:cxnSpLocks/>
          </p:cNvCxnSpPr>
          <p:nvPr/>
        </p:nvCxnSpPr>
        <p:spPr>
          <a:xfrm flipH="1">
            <a:off x="7345680" y="3429000"/>
            <a:ext cx="3131820" cy="134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00703-1DD9-400C-9AF9-80AD16E992B6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601980"/>
            <a:ext cx="2796540" cy="2827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6CA8D6-C60F-4760-BED8-7303CF89CFBB}"/>
              </a:ext>
            </a:extLst>
          </p:cNvPr>
          <p:cNvCxnSpPr>
            <a:cxnSpLocks/>
          </p:cNvCxnSpPr>
          <p:nvPr/>
        </p:nvCxnSpPr>
        <p:spPr>
          <a:xfrm flipH="1" flipV="1">
            <a:off x="10477500" y="3429000"/>
            <a:ext cx="1813560" cy="8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2D59E314-0951-4B82-828C-D49BCC46A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96" y="4402702"/>
            <a:ext cx="1396118" cy="1396118"/>
          </a:xfrm>
          <a:prstGeom prst="ellipse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29B365-5DD3-481F-8B0B-0441152558D6}"/>
              </a:ext>
            </a:extLst>
          </p:cNvPr>
          <p:cNvSpPr txBox="1"/>
          <p:nvPr/>
        </p:nvSpPr>
        <p:spPr>
          <a:xfrm>
            <a:off x="729644" y="1330672"/>
            <a:ext cx="152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Your ISP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566013-A29F-423B-AD97-433D484A44DB}"/>
              </a:ext>
            </a:extLst>
          </p:cNvPr>
          <p:cNvGrpSpPr/>
          <p:nvPr/>
        </p:nvGrpSpPr>
        <p:grpSpPr>
          <a:xfrm>
            <a:off x="918668" y="186995"/>
            <a:ext cx="1112215" cy="1112215"/>
            <a:chOff x="975665" y="2573654"/>
            <a:chExt cx="1904695" cy="1904695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804ED114-D70A-460D-9B0C-C1DDB348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9BB0B74-7C3B-46DF-B2A9-5E444748A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40" name="Picture 23" descr="Logo&#10;&#10;Description automatically generated">
            <a:extLst>
              <a:ext uri="{FF2B5EF4-FFF2-40B4-BE49-F238E27FC236}">
                <a16:creationId xmlns:a16="http://schemas.microsoft.com/office/drawing/2014/main" id="{84F92AA6-AC31-4C5D-B19F-7D0EDFDDA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38" y="4045973"/>
            <a:ext cx="647700" cy="666750"/>
          </a:xfrm>
          <a:prstGeom prst="ellipse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5A543-B2F6-4144-81F9-D0285D1D197A}"/>
              </a:ext>
            </a:extLst>
          </p:cNvPr>
          <p:cNvGrpSpPr/>
          <p:nvPr/>
        </p:nvGrpSpPr>
        <p:grpSpPr>
          <a:xfrm>
            <a:off x="10661793" y="3902506"/>
            <a:ext cx="1031590" cy="1000392"/>
            <a:chOff x="7978472" y="2573653"/>
            <a:chExt cx="2404123" cy="2331416"/>
          </a:xfrm>
        </p:grpSpPr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60BBA7-2FE8-44B7-9E59-73C9E7D4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43" name="Picture 42" descr="Logo&#10;&#10;Description automatically generated">
              <a:extLst>
                <a:ext uri="{FF2B5EF4-FFF2-40B4-BE49-F238E27FC236}">
                  <a16:creationId xmlns:a16="http://schemas.microsoft.com/office/drawing/2014/main" id="{E89CF625-8020-4C48-98CE-56E8C3E7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F1E24E-AD81-402B-9765-12F5DCD4CF26}"/>
              </a:ext>
            </a:extLst>
          </p:cNvPr>
          <p:cNvGrpSpPr/>
          <p:nvPr/>
        </p:nvGrpSpPr>
        <p:grpSpPr>
          <a:xfrm>
            <a:off x="10336238" y="5401030"/>
            <a:ext cx="1489642" cy="1080835"/>
            <a:chOff x="4218261" y="5032308"/>
            <a:chExt cx="2270393" cy="1647322"/>
          </a:xfrm>
        </p:grpSpPr>
        <p:pic>
          <p:nvPicPr>
            <p:cNvPr id="44" name="Picture 9" descr="Icon&#10;&#10;Description automatically generated">
              <a:extLst>
                <a:ext uri="{FF2B5EF4-FFF2-40B4-BE49-F238E27FC236}">
                  <a16:creationId xmlns:a16="http://schemas.microsoft.com/office/drawing/2014/main" id="{97461A2D-ECF4-48E8-8477-DFFB5AA6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3580" y="5032308"/>
              <a:ext cx="1076325" cy="1085850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9ACD99-596D-4538-9230-5500C6D530FC}"/>
                </a:ext>
              </a:extLst>
            </p:cNvPr>
            <p:cNvSpPr/>
            <p:nvPr/>
          </p:nvSpPr>
          <p:spPr>
            <a:xfrm>
              <a:off x="4218261" y="5755957"/>
              <a:ext cx="1360524" cy="8415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Address book</a:t>
              </a:r>
            </a:p>
          </p:txBody>
        </p:sp>
        <p:pic>
          <p:nvPicPr>
            <p:cNvPr id="46" name="Picture 45" descr="Logo&#10;&#10;Description automatically generated">
              <a:extLst>
                <a:ext uri="{FF2B5EF4-FFF2-40B4-BE49-F238E27FC236}">
                  <a16:creationId xmlns:a16="http://schemas.microsoft.com/office/drawing/2014/main" id="{B38892A3-64B8-4624-A8FE-7017774D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138" y="5838114"/>
              <a:ext cx="841516" cy="841516"/>
            </a:xfrm>
            <a:prstGeom prst="ellipse">
              <a:avLst/>
            </a:prstGeom>
          </p:spPr>
        </p:pic>
      </p:grp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F8CE824-509E-45BA-A29C-4E42561DB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75" y="184404"/>
            <a:ext cx="2066925" cy="11361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B4703B-21DA-43C1-8DD0-8D56A998158A}"/>
              </a:ext>
            </a:extLst>
          </p:cNvPr>
          <p:cNvCxnSpPr/>
          <p:nvPr/>
        </p:nvCxnSpPr>
        <p:spPr>
          <a:xfrm flipH="1">
            <a:off x="6195060" y="5401030"/>
            <a:ext cx="2087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D49665-E96B-4AF2-B064-A324C93B1DAC}"/>
              </a:ext>
            </a:extLst>
          </p:cNvPr>
          <p:cNvSpPr txBox="1"/>
          <p:nvPr/>
        </p:nvSpPr>
        <p:spPr>
          <a:xfrm>
            <a:off x="5967803" y="4054702"/>
            <a:ext cx="2542812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D274A9-3845-4874-9B0F-E8F2E93531D3}"/>
              </a:ext>
            </a:extLst>
          </p:cNvPr>
          <p:cNvCxnSpPr>
            <a:cxnSpLocks/>
          </p:cNvCxnSpPr>
          <p:nvPr/>
        </p:nvCxnSpPr>
        <p:spPr>
          <a:xfrm>
            <a:off x="2030883" y="5265420"/>
            <a:ext cx="22286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7D9EDE-22E7-4401-859B-448C1EB3249F}"/>
              </a:ext>
            </a:extLst>
          </p:cNvPr>
          <p:cNvSpPr txBox="1"/>
          <p:nvPr/>
        </p:nvSpPr>
        <p:spPr>
          <a:xfrm>
            <a:off x="1663619" y="3956952"/>
            <a:ext cx="2341538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37B822-B4A7-494C-866A-6775CD0D31FD}"/>
              </a:ext>
            </a:extLst>
          </p:cNvPr>
          <p:cNvCxnSpPr>
            <a:cxnSpLocks/>
          </p:cNvCxnSpPr>
          <p:nvPr/>
        </p:nvCxnSpPr>
        <p:spPr>
          <a:xfrm flipV="1">
            <a:off x="1418664" y="2338417"/>
            <a:ext cx="370936" cy="1764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14B82B5-83B2-4C11-A79C-B68520E400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6720" y="4234815"/>
            <a:ext cx="1676400" cy="94297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5680C6-566C-4F2A-A0EB-DF5C9E3435A7}"/>
              </a:ext>
            </a:extLst>
          </p:cNvPr>
          <p:cNvCxnSpPr>
            <a:cxnSpLocks/>
          </p:cNvCxnSpPr>
          <p:nvPr/>
        </p:nvCxnSpPr>
        <p:spPr>
          <a:xfrm flipH="1" flipV="1">
            <a:off x="8519160" y="3220893"/>
            <a:ext cx="837101" cy="101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8366CA77-1264-49D1-83C1-2ABD6FFB04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663" y="833438"/>
            <a:ext cx="1304925" cy="1295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41B046-9E07-4948-9EFB-5CEE396DD575}"/>
              </a:ext>
            </a:extLst>
          </p:cNvPr>
          <p:cNvCxnSpPr>
            <a:cxnSpLocks/>
          </p:cNvCxnSpPr>
          <p:nvPr/>
        </p:nvCxnSpPr>
        <p:spPr>
          <a:xfrm flipV="1">
            <a:off x="10308517" y="2791027"/>
            <a:ext cx="390344" cy="1694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22283E-D706-4C7E-AE85-D76F2E05FD33}"/>
              </a:ext>
            </a:extLst>
          </p:cNvPr>
          <p:cNvCxnSpPr>
            <a:cxnSpLocks/>
          </p:cNvCxnSpPr>
          <p:nvPr/>
        </p:nvCxnSpPr>
        <p:spPr>
          <a:xfrm flipH="1">
            <a:off x="4524311" y="1398270"/>
            <a:ext cx="414243" cy="8115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C46BC7-2CC6-47CE-A752-E4540CAB4F28}"/>
              </a:ext>
            </a:extLst>
          </p:cNvPr>
          <p:cNvCxnSpPr>
            <a:cxnSpLocks/>
          </p:cNvCxnSpPr>
          <p:nvPr/>
        </p:nvCxnSpPr>
        <p:spPr>
          <a:xfrm flipH="1" flipV="1">
            <a:off x="3145231" y="512446"/>
            <a:ext cx="686317" cy="17335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3A485A-D169-4599-99B6-C488A0E61532}"/>
              </a:ext>
            </a:extLst>
          </p:cNvPr>
          <p:cNvCxnSpPr>
            <a:cxnSpLocks/>
          </p:cNvCxnSpPr>
          <p:nvPr/>
        </p:nvCxnSpPr>
        <p:spPr>
          <a:xfrm>
            <a:off x="6309360" y="1262062"/>
            <a:ext cx="381000" cy="47067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FE94A-2AA5-47B2-9EC6-732B26853ADA}"/>
              </a:ext>
            </a:extLst>
          </p:cNvPr>
          <p:cNvCxnSpPr>
            <a:cxnSpLocks/>
          </p:cNvCxnSpPr>
          <p:nvPr/>
        </p:nvCxnSpPr>
        <p:spPr>
          <a:xfrm flipV="1">
            <a:off x="8458200" y="1423187"/>
            <a:ext cx="520780" cy="4518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A6BA1-10ED-4700-977C-E0EDB23912AE}"/>
              </a:ext>
            </a:extLst>
          </p:cNvPr>
          <p:cNvCxnSpPr>
            <a:cxnSpLocks/>
          </p:cNvCxnSpPr>
          <p:nvPr/>
        </p:nvCxnSpPr>
        <p:spPr>
          <a:xfrm flipH="1">
            <a:off x="5903191" y="3146154"/>
            <a:ext cx="516850" cy="38690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A9818E-0C61-4BBA-A937-33A6D5AE33D0}"/>
              </a:ext>
            </a:extLst>
          </p:cNvPr>
          <p:cNvCxnSpPr>
            <a:cxnSpLocks/>
          </p:cNvCxnSpPr>
          <p:nvPr/>
        </p:nvCxnSpPr>
        <p:spPr>
          <a:xfrm flipH="1" flipV="1">
            <a:off x="2628901" y="1804037"/>
            <a:ext cx="2046230" cy="2065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C2DA89B-3A7C-4096-99C5-6DAE754E8D37}"/>
              </a:ext>
            </a:extLst>
          </p:cNvPr>
          <p:cNvSpPr txBox="1"/>
          <p:nvPr/>
        </p:nvSpPr>
        <p:spPr>
          <a:xfrm>
            <a:off x="2222433" y="2085142"/>
            <a:ext cx="2542812" cy="13542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 server</a:t>
            </a:r>
          </a:p>
        </p:txBody>
      </p:sp>
    </p:spTree>
    <p:extLst>
      <p:ext uri="{BB962C8B-B14F-4D97-AF65-F5344CB8AC3E}">
        <p14:creationId xmlns:p14="http://schemas.microsoft.com/office/powerpoint/2010/main" val="27058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727D1F3-56A1-44E7-9428-92998F16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2028977"/>
            <a:ext cx="2419350" cy="147607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10924-EA05-4107-A2C6-9789A176394B}"/>
              </a:ext>
            </a:extLst>
          </p:cNvPr>
          <p:cNvCxnSpPr/>
          <p:nvPr/>
        </p:nvCxnSpPr>
        <p:spPr>
          <a:xfrm flipV="1">
            <a:off x="0" y="2682240"/>
            <a:ext cx="2819400" cy="411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4191A-5384-443E-8907-3D0FF265A40E}"/>
              </a:ext>
            </a:extLst>
          </p:cNvPr>
          <p:cNvCxnSpPr>
            <a:cxnSpLocks/>
          </p:cNvCxnSpPr>
          <p:nvPr/>
        </p:nvCxnSpPr>
        <p:spPr>
          <a:xfrm flipV="1">
            <a:off x="2819400" y="-83820"/>
            <a:ext cx="937260" cy="2766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F84C3-D44B-459F-B63A-E92606083DEE}"/>
              </a:ext>
            </a:extLst>
          </p:cNvPr>
          <p:cNvCxnSpPr>
            <a:cxnSpLocks/>
          </p:cNvCxnSpPr>
          <p:nvPr/>
        </p:nvCxnSpPr>
        <p:spPr>
          <a:xfrm flipH="1" flipV="1">
            <a:off x="2080260" y="2781300"/>
            <a:ext cx="1097280" cy="4145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58CAE-1D99-40AF-9781-E805960CC865}"/>
              </a:ext>
            </a:extLst>
          </p:cNvPr>
          <p:cNvCxnSpPr>
            <a:cxnSpLocks/>
          </p:cNvCxnSpPr>
          <p:nvPr/>
        </p:nvCxnSpPr>
        <p:spPr>
          <a:xfrm flipH="1" flipV="1">
            <a:off x="3421380" y="876300"/>
            <a:ext cx="2004060" cy="1493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1AB6F-75B6-41DC-B5E8-087C9C1D3D5C}"/>
              </a:ext>
            </a:extLst>
          </p:cNvPr>
          <p:cNvCxnSpPr>
            <a:cxnSpLocks/>
          </p:cNvCxnSpPr>
          <p:nvPr/>
        </p:nvCxnSpPr>
        <p:spPr>
          <a:xfrm flipH="1">
            <a:off x="5425440" y="0"/>
            <a:ext cx="2948940" cy="2369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58574-7CDA-41F5-AFA5-2F785AC33088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2369820"/>
            <a:ext cx="3505200" cy="4488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AF37A-50F5-4BDE-9787-F2103EAE56F1}"/>
              </a:ext>
            </a:extLst>
          </p:cNvPr>
          <p:cNvCxnSpPr>
            <a:cxnSpLocks/>
          </p:cNvCxnSpPr>
          <p:nvPr/>
        </p:nvCxnSpPr>
        <p:spPr>
          <a:xfrm flipH="1">
            <a:off x="7345680" y="3429000"/>
            <a:ext cx="3131820" cy="134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00703-1DD9-400C-9AF9-80AD16E992B6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601980"/>
            <a:ext cx="2796540" cy="2827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6CA8D6-C60F-4760-BED8-7303CF89CFBB}"/>
              </a:ext>
            </a:extLst>
          </p:cNvPr>
          <p:cNvCxnSpPr>
            <a:cxnSpLocks/>
          </p:cNvCxnSpPr>
          <p:nvPr/>
        </p:nvCxnSpPr>
        <p:spPr>
          <a:xfrm flipH="1" flipV="1">
            <a:off x="10477500" y="3429000"/>
            <a:ext cx="1813560" cy="8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2D59E314-0951-4B82-828C-D49BCC46A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96" y="4402702"/>
            <a:ext cx="1396118" cy="1396118"/>
          </a:xfrm>
          <a:prstGeom prst="ellipse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29B365-5DD3-481F-8B0B-0441152558D6}"/>
              </a:ext>
            </a:extLst>
          </p:cNvPr>
          <p:cNvSpPr txBox="1"/>
          <p:nvPr/>
        </p:nvSpPr>
        <p:spPr>
          <a:xfrm>
            <a:off x="729644" y="1330672"/>
            <a:ext cx="152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Your ISP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566013-A29F-423B-AD97-433D484A44DB}"/>
              </a:ext>
            </a:extLst>
          </p:cNvPr>
          <p:cNvGrpSpPr/>
          <p:nvPr/>
        </p:nvGrpSpPr>
        <p:grpSpPr>
          <a:xfrm>
            <a:off x="918668" y="186995"/>
            <a:ext cx="1112215" cy="1112215"/>
            <a:chOff x="975665" y="2573654"/>
            <a:chExt cx="1904695" cy="1904695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804ED114-D70A-460D-9B0C-C1DDB348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9BB0B74-7C3B-46DF-B2A9-5E444748A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40" name="Picture 23" descr="Logo&#10;&#10;Description automatically generated">
            <a:extLst>
              <a:ext uri="{FF2B5EF4-FFF2-40B4-BE49-F238E27FC236}">
                <a16:creationId xmlns:a16="http://schemas.microsoft.com/office/drawing/2014/main" id="{84F92AA6-AC31-4C5D-B19F-7D0EDFDDA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38" y="4045973"/>
            <a:ext cx="647700" cy="666750"/>
          </a:xfrm>
          <a:prstGeom prst="ellipse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5A543-B2F6-4144-81F9-D0285D1D197A}"/>
              </a:ext>
            </a:extLst>
          </p:cNvPr>
          <p:cNvGrpSpPr/>
          <p:nvPr/>
        </p:nvGrpSpPr>
        <p:grpSpPr>
          <a:xfrm>
            <a:off x="10662745" y="3902506"/>
            <a:ext cx="1031590" cy="1000392"/>
            <a:chOff x="7978472" y="2573653"/>
            <a:chExt cx="2404123" cy="2331416"/>
          </a:xfrm>
        </p:grpSpPr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60BBA7-2FE8-44B7-9E59-73C9E7D4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43" name="Picture 42" descr="Logo&#10;&#10;Description automatically generated">
              <a:extLst>
                <a:ext uri="{FF2B5EF4-FFF2-40B4-BE49-F238E27FC236}">
                  <a16:creationId xmlns:a16="http://schemas.microsoft.com/office/drawing/2014/main" id="{E89CF625-8020-4C48-98CE-56E8C3E7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F1E24E-AD81-402B-9765-12F5DCD4CF26}"/>
              </a:ext>
            </a:extLst>
          </p:cNvPr>
          <p:cNvGrpSpPr/>
          <p:nvPr/>
        </p:nvGrpSpPr>
        <p:grpSpPr>
          <a:xfrm>
            <a:off x="10337190" y="5401030"/>
            <a:ext cx="1489642" cy="1080835"/>
            <a:chOff x="4218261" y="5032308"/>
            <a:chExt cx="2270393" cy="1647322"/>
          </a:xfrm>
        </p:grpSpPr>
        <p:pic>
          <p:nvPicPr>
            <p:cNvPr id="44" name="Picture 9" descr="Icon&#10;&#10;Description automatically generated">
              <a:extLst>
                <a:ext uri="{FF2B5EF4-FFF2-40B4-BE49-F238E27FC236}">
                  <a16:creationId xmlns:a16="http://schemas.microsoft.com/office/drawing/2014/main" id="{97461A2D-ECF4-48E8-8477-DFFB5AA6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3580" y="5032308"/>
              <a:ext cx="1076325" cy="1085850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9ACD99-596D-4538-9230-5500C6D530FC}"/>
                </a:ext>
              </a:extLst>
            </p:cNvPr>
            <p:cNvSpPr/>
            <p:nvPr/>
          </p:nvSpPr>
          <p:spPr>
            <a:xfrm>
              <a:off x="4218261" y="5755957"/>
              <a:ext cx="1360524" cy="8415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Address book</a:t>
              </a:r>
            </a:p>
          </p:txBody>
        </p:sp>
        <p:pic>
          <p:nvPicPr>
            <p:cNvPr id="46" name="Picture 45" descr="Logo&#10;&#10;Description automatically generated">
              <a:extLst>
                <a:ext uri="{FF2B5EF4-FFF2-40B4-BE49-F238E27FC236}">
                  <a16:creationId xmlns:a16="http://schemas.microsoft.com/office/drawing/2014/main" id="{B38892A3-64B8-4624-A8FE-7017774D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138" y="5838114"/>
              <a:ext cx="841516" cy="841516"/>
            </a:xfrm>
            <a:prstGeom prst="ellipse">
              <a:avLst/>
            </a:prstGeom>
          </p:spPr>
        </p:pic>
      </p:grp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F8CE824-509E-45BA-A29C-4E42561DB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75" y="184404"/>
            <a:ext cx="2066925" cy="11361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B4703B-21DA-43C1-8DD0-8D56A998158A}"/>
              </a:ext>
            </a:extLst>
          </p:cNvPr>
          <p:cNvCxnSpPr/>
          <p:nvPr/>
        </p:nvCxnSpPr>
        <p:spPr>
          <a:xfrm flipH="1">
            <a:off x="6195060" y="5401030"/>
            <a:ext cx="2087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D49665-E96B-4AF2-B064-A324C93B1DAC}"/>
              </a:ext>
            </a:extLst>
          </p:cNvPr>
          <p:cNvSpPr txBox="1"/>
          <p:nvPr/>
        </p:nvSpPr>
        <p:spPr>
          <a:xfrm>
            <a:off x="5967803" y="4054702"/>
            <a:ext cx="2542812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trike="sngStrike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D274A9-3845-4874-9B0F-E8F2E93531D3}"/>
              </a:ext>
            </a:extLst>
          </p:cNvPr>
          <p:cNvCxnSpPr>
            <a:cxnSpLocks/>
          </p:cNvCxnSpPr>
          <p:nvPr/>
        </p:nvCxnSpPr>
        <p:spPr>
          <a:xfrm>
            <a:off x="2030883" y="5265420"/>
            <a:ext cx="22286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7D9EDE-22E7-4401-859B-448C1EB3249F}"/>
              </a:ext>
            </a:extLst>
          </p:cNvPr>
          <p:cNvSpPr txBox="1"/>
          <p:nvPr/>
        </p:nvSpPr>
        <p:spPr>
          <a:xfrm>
            <a:off x="1663619" y="3956952"/>
            <a:ext cx="2341538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37B822-B4A7-494C-866A-6775CD0D31FD}"/>
              </a:ext>
            </a:extLst>
          </p:cNvPr>
          <p:cNvCxnSpPr>
            <a:cxnSpLocks/>
          </p:cNvCxnSpPr>
          <p:nvPr/>
        </p:nvCxnSpPr>
        <p:spPr>
          <a:xfrm flipV="1">
            <a:off x="1418664" y="2338417"/>
            <a:ext cx="370936" cy="1764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14B82B5-83B2-4C11-A79C-B68520E400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6720" y="4234815"/>
            <a:ext cx="1676400" cy="94297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5680C6-566C-4F2A-A0EB-DF5C9E3435A7}"/>
              </a:ext>
            </a:extLst>
          </p:cNvPr>
          <p:cNvCxnSpPr>
            <a:cxnSpLocks/>
          </p:cNvCxnSpPr>
          <p:nvPr/>
        </p:nvCxnSpPr>
        <p:spPr>
          <a:xfrm flipH="1" flipV="1">
            <a:off x="8519160" y="3220893"/>
            <a:ext cx="837101" cy="101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8366CA77-1264-49D1-83C1-2ABD6FFB04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663" y="833438"/>
            <a:ext cx="1304925" cy="1295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41B046-9E07-4948-9EFB-5CEE396DD575}"/>
              </a:ext>
            </a:extLst>
          </p:cNvPr>
          <p:cNvCxnSpPr>
            <a:cxnSpLocks/>
          </p:cNvCxnSpPr>
          <p:nvPr/>
        </p:nvCxnSpPr>
        <p:spPr>
          <a:xfrm flipV="1">
            <a:off x="10308517" y="2791027"/>
            <a:ext cx="390344" cy="1694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22283E-D706-4C7E-AE85-D76F2E05FD33}"/>
              </a:ext>
            </a:extLst>
          </p:cNvPr>
          <p:cNvCxnSpPr>
            <a:cxnSpLocks/>
          </p:cNvCxnSpPr>
          <p:nvPr/>
        </p:nvCxnSpPr>
        <p:spPr>
          <a:xfrm flipH="1">
            <a:off x="4524311" y="1398270"/>
            <a:ext cx="414243" cy="8115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C46BC7-2CC6-47CE-A752-E4540CAB4F28}"/>
              </a:ext>
            </a:extLst>
          </p:cNvPr>
          <p:cNvCxnSpPr>
            <a:cxnSpLocks/>
          </p:cNvCxnSpPr>
          <p:nvPr/>
        </p:nvCxnSpPr>
        <p:spPr>
          <a:xfrm flipH="1" flipV="1">
            <a:off x="3145231" y="512446"/>
            <a:ext cx="686317" cy="17335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3A485A-D169-4599-99B6-C488A0E61532}"/>
              </a:ext>
            </a:extLst>
          </p:cNvPr>
          <p:cNvCxnSpPr>
            <a:cxnSpLocks/>
          </p:cNvCxnSpPr>
          <p:nvPr/>
        </p:nvCxnSpPr>
        <p:spPr>
          <a:xfrm>
            <a:off x="6309360" y="1262062"/>
            <a:ext cx="381000" cy="47067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FE94A-2AA5-47B2-9EC6-732B26853ADA}"/>
              </a:ext>
            </a:extLst>
          </p:cNvPr>
          <p:cNvCxnSpPr>
            <a:cxnSpLocks/>
          </p:cNvCxnSpPr>
          <p:nvPr/>
        </p:nvCxnSpPr>
        <p:spPr>
          <a:xfrm flipV="1">
            <a:off x="8458200" y="1423187"/>
            <a:ext cx="520780" cy="4518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A6BA1-10ED-4700-977C-E0EDB23912AE}"/>
              </a:ext>
            </a:extLst>
          </p:cNvPr>
          <p:cNvCxnSpPr>
            <a:cxnSpLocks/>
          </p:cNvCxnSpPr>
          <p:nvPr/>
        </p:nvCxnSpPr>
        <p:spPr>
          <a:xfrm flipH="1">
            <a:off x="5903191" y="3146154"/>
            <a:ext cx="516850" cy="38690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A9818E-0C61-4BBA-A937-33A6D5AE33D0}"/>
              </a:ext>
            </a:extLst>
          </p:cNvPr>
          <p:cNvCxnSpPr>
            <a:cxnSpLocks/>
          </p:cNvCxnSpPr>
          <p:nvPr/>
        </p:nvCxnSpPr>
        <p:spPr>
          <a:xfrm flipH="1" flipV="1">
            <a:off x="2628901" y="1804037"/>
            <a:ext cx="2046230" cy="2065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C2DA89B-3A7C-4096-99C5-6DAE754E8D37}"/>
              </a:ext>
            </a:extLst>
          </p:cNvPr>
          <p:cNvSpPr txBox="1"/>
          <p:nvPr/>
        </p:nvSpPr>
        <p:spPr>
          <a:xfrm>
            <a:off x="2222433" y="2085142"/>
            <a:ext cx="2542812" cy="13542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 server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F9D271-0103-48DC-A61C-AB0EBF8DFCF4}"/>
              </a:ext>
            </a:extLst>
          </p:cNvPr>
          <p:cNvSpPr/>
          <p:nvPr/>
        </p:nvSpPr>
        <p:spPr>
          <a:xfrm>
            <a:off x="6042660" y="4402702"/>
            <a:ext cx="2415540" cy="189537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95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9727D1F3-56A1-44E7-9428-92998F16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2028977"/>
            <a:ext cx="2419350" cy="147607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10924-EA05-4107-A2C6-9789A176394B}"/>
              </a:ext>
            </a:extLst>
          </p:cNvPr>
          <p:cNvCxnSpPr/>
          <p:nvPr/>
        </p:nvCxnSpPr>
        <p:spPr>
          <a:xfrm flipV="1">
            <a:off x="0" y="2682240"/>
            <a:ext cx="2819400" cy="411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74191A-5384-443E-8907-3D0FF265A40E}"/>
              </a:ext>
            </a:extLst>
          </p:cNvPr>
          <p:cNvCxnSpPr>
            <a:cxnSpLocks/>
          </p:cNvCxnSpPr>
          <p:nvPr/>
        </p:nvCxnSpPr>
        <p:spPr>
          <a:xfrm flipV="1">
            <a:off x="2819400" y="-83820"/>
            <a:ext cx="937260" cy="2766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1F84C3-D44B-459F-B63A-E92606083DEE}"/>
              </a:ext>
            </a:extLst>
          </p:cNvPr>
          <p:cNvCxnSpPr>
            <a:cxnSpLocks/>
          </p:cNvCxnSpPr>
          <p:nvPr/>
        </p:nvCxnSpPr>
        <p:spPr>
          <a:xfrm flipH="1" flipV="1">
            <a:off x="2080260" y="2781300"/>
            <a:ext cx="1097280" cy="4145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58CAE-1D99-40AF-9781-E805960CC865}"/>
              </a:ext>
            </a:extLst>
          </p:cNvPr>
          <p:cNvCxnSpPr>
            <a:cxnSpLocks/>
          </p:cNvCxnSpPr>
          <p:nvPr/>
        </p:nvCxnSpPr>
        <p:spPr>
          <a:xfrm flipH="1" flipV="1">
            <a:off x="3421380" y="876300"/>
            <a:ext cx="2004060" cy="1493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1AB6F-75B6-41DC-B5E8-087C9C1D3D5C}"/>
              </a:ext>
            </a:extLst>
          </p:cNvPr>
          <p:cNvCxnSpPr>
            <a:cxnSpLocks/>
          </p:cNvCxnSpPr>
          <p:nvPr/>
        </p:nvCxnSpPr>
        <p:spPr>
          <a:xfrm flipH="1">
            <a:off x="5425440" y="0"/>
            <a:ext cx="2948940" cy="2369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58574-7CDA-41F5-AFA5-2F785AC33088}"/>
              </a:ext>
            </a:extLst>
          </p:cNvPr>
          <p:cNvCxnSpPr>
            <a:cxnSpLocks/>
          </p:cNvCxnSpPr>
          <p:nvPr/>
        </p:nvCxnSpPr>
        <p:spPr>
          <a:xfrm flipH="1" flipV="1">
            <a:off x="5425440" y="2369820"/>
            <a:ext cx="3505200" cy="4488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AF37A-50F5-4BDE-9787-F2103EAE56F1}"/>
              </a:ext>
            </a:extLst>
          </p:cNvPr>
          <p:cNvCxnSpPr>
            <a:cxnSpLocks/>
          </p:cNvCxnSpPr>
          <p:nvPr/>
        </p:nvCxnSpPr>
        <p:spPr>
          <a:xfrm flipH="1">
            <a:off x="7345680" y="3429000"/>
            <a:ext cx="3131820" cy="1348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00703-1DD9-400C-9AF9-80AD16E992B6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601980"/>
            <a:ext cx="2796540" cy="2827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6CA8D6-C60F-4760-BED8-7303CF89CFBB}"/>
              </a:ext>
            </a:extLst>
          </p:cNvPr>
          <p:cNvCxnSpPr>
            <a:cxnSpLocks/>
          </p:cNvCxnSpPr>
          <p:nvPr/>
        </p:nvCxnSpPr>
        <p:spPr>
          <a:xfrm flipH="1" flipV="1">
            <a:off x="10477500" y="3429000"/>
            <a:ext cx="1813560" cy="83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2D59E314-0951-4B82-828C-D49BCC46A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96" y="4402702"/>
            <a:ext cx="1396118" cy="1396118"/>
          </a:xfrm>
          <a:prstGeom prst="ellipse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29B365-5DD3-481F-8B0B-0441152558D6}"/>
              </a:ext>
            </a:extLst>
          </p:cNvPr>
          <p:cNvSpPr txBox="1"/>
          <p:nvPr/>
        </p:nvSpPr>
        <p:spPr>
          <a:xfrm>
            <a:off x="729644" y="1330672"/>
            <a:ext cx="152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Your ISP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566013-A29F-423B-AD97-433D484A44DB}"/>
              </a:ext>
            </a:extLst>
          </p:cNvPr>
          <p:cNvGrpSpPr/>
          <p:nvPr/>
        </p:nvGrpSpPr>
        <p:grpSpPr>
          <a:xfrm>
            <a:off x="918668" y="186995"/>
            <a:ext cx="1112215" cy="1112215"/>
            <a:chOff x="975665" y="2573654"/>
            <a:chExt cx="1904695" cy="1904695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804ED114-D70A-460D-9B0C-C1DDB3484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665" y="2573654"/>
              <a:ext cx="1904695" cy="1904695"/>
            </a:xfrm>
            <a:prstGeom prst="rect">
              <a:avLst/>
            </a:prstGeom>
          </p:spPr>
        </p:pic>
        <p:pic>
          <p:nvPicPr>
            <p:cNvPr id="39" name="Picture 3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9BB0B74-7C3B-46DF-B2A9-5E444748A9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" t="20520" r="6685" b="4632"/>
            <a:stretch/>
          </p:blipFill>
          <p:spPr>
            <a:xfrm>
              <a:off x="1143479" y="3013473"/>
              <a:ext cx="1411290" cy="1238487"/>
            </a:xfrm>
            <a:prstGeom prst="rect">
              <a:avLst/>
            </a:prstGeom>
          </p:spPr>
        </p:pic>
      </p:grpSp>
      <p:pic>
        <p:nvPicPr>
          <p:cNvPr id="40" name="Picture 23" descr="Logo&#10;&#10;Description automatically generated">
            <a:extLst>
              <a:ext uri="{FF2B5EF4-FFF2-40B4-BE49-F238E27FC236}">
                <a16:creationId xmlns:a16="http://schemas.microsoft.com/office/drawing/2014/main" id="{84F92AA6-AC31-4C5D-B19F-7D0EDFDDA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538" y="4045973"/>
            <a:ext cx="647700" cy="666750"/>
          </a:xfrm>
          <a:prstGeom prst="ellipse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BE5A543-B2F6-4144-81F9-D0285D1D197A}"/>
              </a:ext>
            </a:extLst>
          </p:cNvPr>
          <p:cNvGrpSpPr/>
          <p:nvPr/>
        </p:nvGrpSpPr>
        <p:grpSpPr>
          <a:xfrm>
            <a:off x="10662745" y="3902506"/>
            <a:ext cx="1031590" cy="1000392"/>
            <a:chOff x="7978472" y="2573653"/>
            <a:chExt cx="2404123" cy="2331416"/>
          </a:xfrm>
        </p:grpSpPr>
        <p:pic>
          <p:nvPicPr>
            <p:cNvPr id="42" name="Picture 4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060BBA7-2FE8-44B7-9E59-73C9E7D4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7900" y="2573653"/>
              <a:ext cx="1904695" cy="1904695"/>
            </a:xfrm>
            <a:prstGeom prst="rect">
              <a:avLst/>
            </a:prstGeom>
          </p:spPr>
        </p:pic>
        <p:pic>
          <p:nvPicPr>
            <p:cNvPr id="43" name="Picture 42" descr="Logo&#10;&#10;Description automatically generated">
              <a:extLst>
                <a:ext uri="{FF2B5EF4-FFF2-40B4-BE49-F238E27FC236}">
                  <a16:creationId xmlns:a16="http://schemas.microsoft.com/office/drawing/2014/main" id="{E89CF625-8020-4C48-98CE-56E8C3E79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472" y="3453293"/>
              <a:ext cx="1451776" cy="1451776"/>
            </a:xfrm>
            <a:prstGeom prst="ellipse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F1E24E-AD81-402B-9765-12F5DCD4CF26}"/>
              </a:ext>
            </a:extLst>
          </p:cNvPr>
          <p:cNvGrpSpPr/>
          <p:nvPr/>
        </p:nvGrpSpPr>
        <p:grpSpPr>
          <a:xfrm>
            <a:off x="10337190" y="5401030"/>
            <a:ext cx="1489642" cy="1080835"/>
            <a:chOff x="4218261" y="5032308"/>
            <a:chExt cx="2270393" cy="1647322"/>
          </a:xfrm>
        </p:grpSpPr>
        <p:pic>
          <p:nvPicPr>
            <p:cNvPr id="44" name="Picture 9" descr="Icon&#10;&#10;Description automatically generated">
              <a:extLst>
                <a:ext uri="{FF2B5EF4-FFF2-40B4-BE49-F238E27FC236}">
                  <a16:creationId xmlns:a16="http://schemas.microsoft.com/office/drawing/2014/main" id="{97461A2D-ECF4-48E8-8477-DFFB5AA6A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3580" y="5032308"/>
              <a:ext cx="1076325" cy="1085850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9ACD99-596D-4538-9230-5500C6D530FC}"/>
                </a:ext>
              </a:extLst>
            </p:cNvPr>
            <p:cNvSpPr/>
            <p:nvPr/>
          </p:nvSpPr>
          <p:spPr>
            <a:xfrm>
              <a:off x="4218261" y="5755957"/>
              <a:ext cx="1360524" cy="8415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</a:rPr>
                <a:t>Address book</a:t>
              </a:r>
            </a:p>
          </p:txBody>
        </p:sp>
        <p:pic>
          <p:nvPicPr>
            <p:cNvPr id="46" name="Picture 45" descr="Logo&#10;&#10;Description automatically generated">
              <a:extLst>
                <a:ext uri="{FF2B5EF4-FFF2-40B4-BE49-F238E27FC236}">
                  <a16:creationId xmlns:a16="http://schemas.microsoft.com/office/drawing/2014/main" id="{B38892A3-64B8-4624-A8FE-7017774D5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138" y="5838114"/>
              <a:ext cx="841516" cy="841516"/>
            </a:xfrm>
            <a:prstGeom prst="ellipse">
              <a:avLst/>
            </a:prstGeom>
          </p:spPr>
        </p:pic>
      </p:grp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F8CE824-509E-45BA-A29C-4E42561DB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975" y="184404"/>
            <a:ext cx="2066925" cy="113614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4B4703B-21DA-43C1-8DD0-8D56A998158A}"/>
              </a:ext>
            </a:extLst>
          </p:cNvPr>
          <p:cNvCxnSpPr/>
          <p:nvPr/>
        </p:nvCxnSpPr>
        <p:spPr>
          <a:xfrm flipH="1">
            <a:off x="6195060" y="5401030"/>
            <a:ext cx="20878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D49665-E96B-4AF2-B064-A324C93B1DAC}"/>
              </a:ext>
            </a:extLst>
          </p:cNvPr>
          <p:cNvSpPr txBox="1"/>
          <p:nvPr/>
        </p:nvSpPr>
        <p:spPr>
          <a:xfrm>
            <a:off x="5967803" y="4054702"/>
            <a:ext cx="2542812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trike="sngStrike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D274A9-3845-4874-9B0F-E8F2E93531D3}"/>
              </a:ext>
            </a:extLst>
          </p:cNvPr>
          <p:cNvCxnSpPr>
            <a:cxnSpLocks/>
          </p:cNvCxnSpPr>
          <p:nvPr/>
        </p:nvCxnSpPr>
        <p:spPr>
          <a:xfrm>
            <a:off x="2030883" y="5265420"/>
            <a:ext cx="222869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7D9EDE-22E7-4401-859B-448C1EB3249F}"/>
              </a:ext>
            </a:extLst>
          </p:cNvPr>
          <p:cNvSpPr txBox="1"/>
          <p:nvPr/>
        </p:nvSpPr>
        <p:spPr>
          <a:xfrm>
            <a:off x="1663619" y="3956952"/>
            <a:ext cx="2341538" cy="107721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...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37B822-B4A7-494C-866A-6775CD0D31FD}"/>
              </a:ext>
            </a:extLst>
          </p:cNvPr>
          <p:cNvCxnSpPr>
            <a:cxnSpLocks/>
          </p:cNvCxnSpPr>
          <p:nvPr/>
        </p:nvCxnSpPr>
        <p:spPr>
          <a:xfrm flipV="1">
            <a:off x="1418664" y="2338417"/>
            <a:ext cx="370936" cy="17649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14B82B5-83B2-4C11-A79C-B68520E400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36720" y="4234815"/>
            <a:ext cx="1676400" cy="94297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5680C6-566C-4F2A-A0EB-DF5C9E3435A7}"/>
              </a:ext>
            </a:extLst>
          </p:cNvPr>
          <p:cNvCxnSpPr>
            <a:cxnSpLocks/>
          </p:cNvCxnSpPr>
          <p:nvPr/>
        </p:nvCxnSpPr>
        <p:spPr>
          <a:xfrm flipH="1" flipV="1">
            <a:off x="8519160" y="3220893"/>
            <a:ext cx="837101" cy="10139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8366CA77-1264-49D1-83C1-2ABD6FFB04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2663" y="833438"/>
            <a:ext cx="1304925" cy="12954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41B046-9E07-4948-9EFB-5CEE396DD575}"/>
              </a:ext>
            </a:extLst>
          </p:cNvPr>
          <p:cNvCxnSpPr>
            <a:cxnSpLocks/>
          </p:cNvCxnSpPr>
          <p:nvPr/>
        </p:nvCxnSpPr>
        <p:spPr>
          <a:xfrm flipV="1">
            <a:off x="10308517" y="2791027"/>
            <a:ext cx="390344" cy="1694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22283E-D706-4C7E-AE85-D76F2E05FD33}"/>
              </a:ext>
            </a:extLst>
          </p:cNvPr>
          <p:cNvCxnSpPr>
            <a:cxnSpLocks/>
          </p:cNvCxnSpPr>
          <p:nvPr/>
        </p:nvCxnSpPr>
        <p:spPr>
          <a:xfrm flipH="1">
            <a:off x="4524311" y="1398270"/>
            <a:ext cx="414243" cy="81153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C46BC7-2CC6-47CE-A752-E4540CAB4F28}"/>
              </a:ext>
            </a:extLst>
          </p:cNvPr>
          <p:cNvCxnSpPr>
            <a:cxnSpLocks/>
          </p:cNvCxnSpPr>
          <p:nvPr/>
        </p:nvCxnSpPr>
        <p:spPr>
          <a:xfrm flipH="1" flipV="1">
            <a:off x="3145231" y="512446"/>
            <a:ext cx="686317" cy="17335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3A485A-D169-4599-99B6-C488A0E61532}"/>
              </a:ext>
            </a:extLst>
          </p:cNvPr>
          <p:cNvCxnSpPr>
            <a:cxnSpLocks/>
          </p:cNvCxnSpPr>
          <p:nvPr/>
        </p:nvCxnSpPr>
        <p:spPr>
          <a:xfrm>
            <a:off x="6309360" y="1262062"/>
            <a:ext cx="381000" cy="47067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40FE94A-2AA5-47B2-9EC6-732B26853ADA}"/>
              </a:ext>
            </a:extLst>
          </p:cNvPr>
          <p:cNvCxnSpPr>
            <a:cxnSpLocks/>
          </p:cNvCxnSpPr>
          <p:nvPr/>
        </p:nvCxnSpPr>
        <p:spPr>
          <a:xfrm flipV="1">
            <a:off x="8458200" y="1423187"/>
            <a:ext cx="520780" cy="45187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A6BA1-10ED-4700-977C-E0EDB23912AE}"/>
              </a:ext>
            </a:extLst>
          </p:cNvPr>
          <p:cNvCxnSpPr>
            <a:cxnSpLocks/>
          </p:cNvCxnSpPr>
          <p:nvPr/>
        </p:nvCxnSpPr>
        <p:spPr>
          <a:xfrm flipH="1">
            <a:off x="5903191" y="3146154"/>
            <a:ext cx="516850" cy="386905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5A9818E-0C61-4BBA-A937-33A6D5AE33D0}"/>
              </a:ext>
            </a:extLst>
          </p:cNvPr>
          <p:cNvCxnSpPr>
            <a:cxnSpLocks/>
          </p:cNvCxnSpPr>
          <p:nvPr/>
        </p:nvCxnSpPr>
        <p:spPr>
          <a:xfrm flipH="1" flipV="1">
            <a:off x="2628901" y="1804037"/>
            <a:ext cx="2046230" cy="20652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C2DA89B-3A7C-4096-99C5-6DAE754E8D37}"/>
              </a:ext>
            </a:extLst>
          </p:cNvPr>
          <p:cNvSpPr txBox="1"/>
          <p:nvPr/>
        </p:nvSpPr>
        <p:spPr>
          <a:xfrm>
            <a:off x="2222433" y="2085142"/>
            <a:ext cx="2542812" cy="13542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I can reach: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trike="sngStrike"/>
              <a:t>Facebook’s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Facebook’s web-server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address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Google’s 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D8ACD-6395-45EA-BD70-B9B2CA36471C}"/>
              </a:ext>
            </a:extLst>
          </p:cNvPr>
          <p:cNvSpPr/>
          <p:nvPr/>
        </p:nvSpPr>
        <p:spPr>
          <a:xfrm>
            <a:off x="6042660" y="4402702"/>
            <a:ext cx="2415540" cy="189537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73F51B-3D8D-4590-AE85-4BE2BBC031FF}"/>
              </a:ext>
            </a:extLst>
          </p:cNvPr>
          <p:cNvSpPr/>
          <p:nvPr/>
        </p:nvSpPr>
        <p:spPr>
          <a:xfrm>
            <a:off x="2280619" y="2420539"/>
            <a:ext cx="2415540" cy="189537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3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4DDD-5E78-32B3-1AAB-0EB17ED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 to pick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61D5-3547-855C-41EA-830CDB28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ASes</a:t>
            </a:r>
            <a:r>
              <a:rPr lang="en-US" dirty="0"/>
              <a:t> are free to pick any route they like. However, most use algorithms implemented by companies like Cisco and configure it to their needs. For example:</a:t>
            </a:r>
          </a:p>
          <a:p>
            <a:r>
              <a:rPr lang="en-US" dirty="0"/>
              <a:t>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3D456-EFDA-EB58-0069-8E55C697058A}"/>
              </a:ext>
            </a:extLst>
          </p:cNvPr>
          <p:cNvSpPr txBox="1"/>
          <p:nvPr/>
        </p:nvSpPr>
        <p:spPr>
          <a:xfrm>
            <a:off x="760164" y="6169709"/>
            <a:ext cx="91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community.cisco.com</a:t>
            </a:r>
            <a:r>
              <a:rPr lang="en-US" dirty="0">
                <a:hlinkClick r:id="rId2"/>
              </a:rPr>
              <a:t>/t5/networking-knowledge-base/understanding-</a:t>
            </a:r>
            <a:r>
              <a:rPr lang="en-US" dirty="0" err="1">
                <a:hlinkClick r:id="rId2"/>
              </a:rPr>
              <a:t>bgp</a:t>
            </a:r>
            <a:r>
              <a:rPr lang="en-US" dirty="0">
                <a:hlinkClick r:id="rId2"/>
              </a:rPr>
              <a:t>-best-path-selection-manipulation/ta-p/3150576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6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26398-1795-0C10-1BCB-5FD17706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BGP routes converge?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F610-5BA9-CEBE-C09A-189F08D4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790945" cy="1500187"/>
          </a:xfrm>
        </p:spPr>
        <p:txBody>
          <a:bodyPr/>
          <a:lstStyle/>
          <a:p>
            <a:r>
              <a:rPr lang="en-US" dirty="0"/>
              <a:t>Slides borrowed from Jen Rexford’s talk: </a:t>
            </a:r>
            <a:r>
              <a:rPr lang="en-US" dirty="0">
                <a:hlinkClick r:id="rId2"/>
              </a:rPr>
              <a:t>https://slideplayer.com/slide/5073626/</a:t>
            </a:r>
            <a:endParaRPr lang="en-US" dirty="0"/>
          </a:p>
          <a:p>
            <a:r>
              <a:rPr lang="en-US" dirty="0"/>
              <a:t>The paper she wrote with </a:t>
            </a:r>
            <a:r>
              <a:rPr lang="en-US" dirty="0" err="1"/>
              <a:t>Lixin</a:t>
            </a:r>
            <a:r>
              <a:rPr lang="en-US" dirty="0"/>
              <a:t> Gao called “Stable Internet Routing Without Global Coordination” forms a crucial part of our understanding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3583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7C107FD6-E715-313B-515E-B1697132E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BGP does not converge</a:t>
            </a:r>
          </a:p>
        </p:txBody>
      </p:sp>
      <p:sp>
        <p:nvSpPr>
          <p:cNvPr id="261124" name="Oval 4">
            <a:extLst>
              <a:ext uri="{FF2B5EF4-FFF2-40B4-BE49-F238E27FC236}">
                <a16:creationId xmlns:a16="http://schemas.microsoft.com/office/drawing/2014/main" id="{2F66D0C2-FD94-8803-E14C-8BEEBF19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196850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Oval 5">
            <a:extLst>
              <a:ext uri="{FF2B5EF4-FFF2-40B4-BE49-F238E27FC236}">
                <a16:creationId xmlns:a16="http://schemas.microsoft.com/office/drawing/2014/main" id="{44FE0747-5517-C095-E6E9-A937A397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0" y="495935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Oval 6">
            <a:extLst>
              <a:ext uri="{FF2B5EF4-FFF2-40B4-BE49-F238E27FC236}">
                <a16:creationId xmlns:a16="http://schemas.microsoft.com/office/drawing/2014/main" id="{4863C83C-46EF-D39B-6A93-F805F07F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95935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7" name="Oval 7">
            <a:extLst>
              <a:ext uri="{FF2B5EF4-FFF2-40B4-BE49-F238E27FC236}">
                <a16:creationId xmlns:a16="http://schemas.microsoft.com/office/drawing/2014/main" id="{0FC956B7-91DB-8C2B-2F6C-2F6A1E964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905250"/>
            <a:ext cx="571500" cy="609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128" name="Line 8">
            <a:extLst>
              <a:ext uri="{FF2B5EF4-FFF2-40B4-BE49-F238E27FC236}">
                <a16:creationId xmlns:a16="http://schemas.microsoft.com/office/drawing/2014/main" id="{A1303F30-D1A4-2D44-3923-4C543C81A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6400" y="4305300"/>
            <a:ext cx="138430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29" name="Line 9">
            <a:extLst>
              <a:ext uri="{FF2B5EF4-FFF2-40B4-BE49-F238E27FC236}">
                <a16:creationId xmlns:a16="http://schemas.microsoft.com/office/drawing/2014/main" id="{32D97817-39B3-22D6-562B-D93B73184F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21400" y="4267200"/>
            <a:ext cx="138430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0" name="Line 10">
            <a:extLst>
              <a:ext uri="{FF2B5EF4-FFF2-40B4-BE49-F238E27FC236}">
                <a16:creationId xmlns:a16="http://schemas.microsoft.com/office/drawing/2014/main" id="{42B01DF4-01F6-74BB-1623-B41472874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590800"/>
            <a:ext cx="0" cy="132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1" name="Line 11">
            <a:extLst>
              <a:ext uri="{FF2B5EF4-FFF2-40B4-BE49-F238E27FC236}">
                <a16:creationId xmlns:a16="http://schemas.microsoft.com/office/drawing/2014/main" id="{A08CEDFC-F2D4-BB71-9A2B-6FC2EE5EA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100" y="2438400"/>
            <a:ext cx="16510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4" name="Line 14">
            <a:extLst>
              <a:ext uri="{FF2B5EF4-FFF2-40B4-BE49-F238E27FC236}">
                <a16:creationId xmlns:a16="http://schemas.microsoft.com/office/drawing/2014/main" id="{21BB0A33-2C32-3C01-67CF-72E669EDD2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2438400"/>
            <a:ext cx="1651000" cy="2514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5" name="Line 15">
            <a:extLst>
              <a:ext uri="{FF2B5EF4-FFF2-40B4-BE49-F238E27FC236}">
                <a16:creationId xmlns:a16="http://schemas.microsoft.com/office/drawing/2014/main" id="{FF65F850-D7F0-C052-DBA7-6E6AA19D6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5308600"/>
            <a:ext cx="31877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36" name="Text Box 16">
            <a:extLst>
              <a:ext uri="{FF2B5EF4-FFF2-40B4-BE49-F238E27FC236}">
                <a16:creationId xmlns:a16="http://schemas.microsoft.com/office/drawing/2014/main" id="{7ACFC556-11DA-E680-E5F5-3300D933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97827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0</a:t>
            </a:r>
          </a:p>
        </p:txBody>
      </p:sp>
      <p:sp>
        <p:nvSpPr>
          <p:cNvPr id="261137" name="Text Box 17">
            <a:extLst>
              <a:ext uri="{FF2B5EF4-FFF2-40B4-BE49-F238E27FC236}">
                <a16:creationId xmlns:a16="http://schemas.microsoft.com/office/drawing/2014/main" id="{137D1010-333E-5E09-C305-8D8CB1BC4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03517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1</a:t>
            </a:r>
          </a:p>
        </p:txBody>
      </p:sp>
      <p:sp>
        <p:nvSpPr>
          <p:cNvPr id="261138" name="Text Box 18">
            <a:extLst>
              <a:ext uri="{FF2B5EF4-FFF2-40B4-BE49-F238E27FC236}">
                <a16:creationId xmlns:a16="http://schemas.microsoft.com/office/drawing/2014/main" id="{77C2236A-45FE-4D0C-545D-834D31185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5" y="503237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2</a:t>
            </a:r>
          </a:p>
        </p:txBody>
      </p:sp>
      <p:sp>
        <p:nvSpPr>
          <p:cNvPr id="261139" name="Text Box 19">
            <a:extLst>
              <a:ext uri="{FF2B5EF4-FFF2-40B4-BE49-F238E27FC236}">
                <a16:creationId xmlns:a16="http://schemas.microsoft.com/office/drawing/2014/main" id="{0626056E-FB52-E0C6-CB30-EC54A10B7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5019676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3</a:t>
            </a:r>
          </a:p>
        </p:txBody>
      </p:sp>
      <p:sp>
        <p:nvSpPr>
          <p:cNvPr id="261140" name="Text Box 20">
            <a:extLst>
              <a:ext uri="{FF2B5EF4-FFF2-40B4-BE49-F238E27FC236}">
                <a16:creationId xmlns:a16="http://schemas.microsoft.com/office/drawing/2014/main" id="{6E4D0AA7-7BBA-87A0-9E29-B1DD07B9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6" y="1692276"/>
            <a:ext cx="9092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1 2 0</a:t>
            </a:r>
          </a:p>
          <a:p>
            <a:r>
              <a:rPr lang="en-US" altLang="en-US" sz="2800"/>
              <a:t>1 0</a:t>
            </a:r>
          </a:p>
        </p:txBody>
      </p:sp>
      <p:sp>
        <p:nvSpPr>
          <p:cNvPr id="261141" name="Text Box 21">
            <a:extLst>
              <a:ext uri="{FF2B5EF4-FFF2-40B4-BE49-F238E27FC236}">
                <a16:creationId xmlns:a16="http://schemas.microsoft.com/office/drawing/2014/main" id="{C355DB9A-6D8D-F8BC-6B2E-4CA190954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26" y="4810126"/>
            <a:ext cx="9092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2 3 0</a:t>
            </a:r>
          </a:p>
          <a:p>
            <a:r>
              <a:rPr lang="en-US" altLang="en-US" sz="2800"/>
              <a:t>2 0</a:t>
            </a:r>
          </a:p>
        </p:txBody>
      </p:sp>
      <p:sp>
        <p:nvSpPr>
          <p:cNvPr id="261142" name="Text Box 22">
            <a:extLst>
              <a:ext uri="{FF2B5EF4-FFF2-40B4-BE49-F238E27FC236}">
                <a16:creationId xmlns:a16="http://schemas.microsoft.com/office/drawing/2014/main" id="{C8637CCA-4E9E-E063-9279-DC901601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6" y="4810126"/>
            <a:ext cx="9092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3 1 0</a:t>
            </a:r>
          </a:p>
          <a:p>
            <a:r>
              <a:rPr lang="en-US" altLang="en-US" sz="2800"/>
              <a:t>3 0</a:t>
            </a:r>
          </a:p>
        </p:txBody>
      </p:sp>
      <p:sp>
        <p:nvSpPr>
          <p:cNvPr id="261146" name="Text Box 26">
            <a:extLst>
              <a:ext uri="{FF2B5EF4-FFF2-40B4-BE49-F238E27FC236}">
                <a16:creationId xmlns:a16="http://schemas.microsoft.com/office/drawing/2014/main" id="{9320EAD6-31F0-52A2-41B9-1C02E102E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6219826"/>
            <a:ext cx="931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Pick the highest-ranked path consistent with your neighbors’ choices.</a:t>
            </a:r>
          </a:p>
        </p:txBody>
      </p:sp>
      <p:grpSp>
        <p:nvGrpSpPr>
          <p:cNvPr id="261156" name="Group 36">
            <a:extLst>
              <a:ext uri="{FF2B5EF4-FFF2-40B4-BE49-F238E27FC236}">
                <a16:creationId xmlns:a16="http://schemas.microsoft.com/office/drawing/2014/main" id="{19F73DC9-197A-4378-8DF7-BF4419C0D4DC}"/>
              </a:ext>
            </a:extLst>
          </p:cNvPr>
          <p:cNvGrpSpPr>
            <a:grpSpLocks/>
          </p:cNvGrpSpPr>
          <p:nvPr/>
        </p:nvGrpSpPr>
        <p:grpSpPr bwMode="auto">
          <a:xfrm>
            <a:off x="6007101" y="2206626"/>
            <a:ext cx="3427413" cy="1666875"/>
            <a:chOff x="2824" y="1390"/>
            <a:chExt cx="2159" cy="1050"/>
          </a:xfrm>
        </p:grpSpPr>
        <p:sp>
          <p:nvSpPr>
            <p:cNvPr id="261143" name="Line 23">
              <a:extLst>
                <a:ext uri="{FF2B5EF4-FFF2-40B4-BE49-F238E27FC236}">
                  <a16:creationId xmlns:a16="http://schemas.microsoft.com/office/drawing/2014/main" id="{6E4BEA9F-FE17-9BAB-462E-F0B063E83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648"/>
              <a:ext cx="0" cy="7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52" name="Text Box 32">
              <a:extLst>
                <a:ext uri="{FF2B5EF4-FFF2-40B4-BE49-F238E27FC236}">
                  <a16:creationId xmlns:a16="http://schemas.microsoft.com/office/drawing/2014/main" id="{22BE6ABF-3984-038B-EF51-BE7801168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" y="1390"/>
              <a:ext cx="9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Only choice!</a:t>
              </a:r>
            </a:p>
          </p:txBody>
        </p:sp>
        <p:sp>
          <p:nvSpPr>
            <p:cNvPr id="261153" name="Line 33">
              <a:extLst>
                <a:ext uri="{FF2B5EF4-FFF2-40B4-BE49-F238E27FC236}">
                  <a16:creationId xmlns:a16="http://schemas.microsoft.com/office/drawing/2014/main" id="{4F986A3A-3F78-D001-5675-507D8ABF2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1" y="1499"/>
              <a:ext cx="4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1159" name="Group 39">
            <a:extLst>
              <a:ext uri="{FF2B5EF4-FFF2-40B4-BE49-F238E27FC236}">
                <a16:creationId xmlns:a16="http://schemas.microsoft.com/office/drawing/2014/main" id="{DD88B993-0406-A7A1-2C88-29E9C26B6006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2540000"/>
            <a:ext cx="4070350" cy="2540000"/>
            <a:chOff x="161" y="1600"/>
            <a:chExt cx="2564" cy="1600"/>
          </a:xfrm>
        </p:grpSpPr>
        <p:sp>
          <p:nvSpPr>
            <p:cNvPr id="261144" name="Freeform 24">
              <a:extLst>
                <a:ext uri="{FF2B5EF4-FFF2-40B4-BE49-F238E27FC236}">
                  <a16:creationId xmlns:a16="http://schemas.microsoft.com/office/drawing/2014/main" id="{D3F416DD-D899-C546-0A64-1B9ED33D4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600"/>
              <a:ext cx="1045" cy="1488"/>
            </a:xfrm>
            <a:custGeom>
              <a:avLst/>
              <a:gdLst>
                <a:gd name="T0" fmla="*/ 0 w 1045"/>
                <a:gd name="T1" fmla="*/ 1488 h 1488"/>
                <a:gd name="T2" fmla="*/ 888 w 1045"/>
                <a:gd name="T3" fmla="*/ 112 h 1488"/>
                <a:gd name="T4" fmla="*/ 944 w 1045"/>
                <a:gd name="T5" fmla="*/ 816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5" h="1488">
                  <a:moveTo>
                    <a:pt x="0" y="1488"/>
                  </a:moveTo>
                  <a:cubicBezTo>
                    <a:pt x="365" y="856"/>
                    <a:pt x="731" y="224"/>
                    <a:pt x="888" y="112"/>
                  </a:cubicBezTo>
                  <a:cubicBezTo>
                    <a:pt x="1045" y="0"/>
                    <a:pt x="994" y="408"/>
                    <a:pt x="944" y="81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57" name="Line 37">
              <a:extLst>
                <a:ext uri="{FF2B5EF4-FFF2-40B4-BE49-F238E27FC236}">
                  <a16:creationId xmlns:a16="http://schemas.microsoft.com/office/drawing/2014/main" id="{BF3138E6-17D0-63DA-8D9E-8BFCBA47E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200"/>
              <a:ext cx="22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58" name="Text Box 38">
              <a:extLst>
                <a:ext uri="{FF2B5EF4-FFF2-40B4-BE49-F238E27FC236}">
                  <a16:creationId xmlns:a16="http://schemas.microsoft.com/office/drawing/2014/main" id="{189881B7-99F2-06A9-148A-12C1D2404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2761"/>
              <a:ext cx="9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Top choice!</a:t>
              </a:r>
            </a:p>
          </p:txBody>
        </p:sp>
      </p:grpSp>
      <p:grpSp>
        <p:nvGrpSpPr>
          <p:cNvPr id="261162" name="Group 42">
            <a:extLst>
              <a:ext uri="{FF2B5EF4-FFF2-40B4-BE49-F238E27FC236}">
                <a16:creationId xmlns:a16="http://schemas.microsoft.com/office/drawing/2014/main" id="{70815D79-45EB-165F-B177-06E7D28395AA}"/>
              </a:ext>
            </a:extLst>
          </p:cNvPr>
          <p:cNvGrpSpPr>
            <a:grpSpLocks/>
          </p:cNvGrpSpPr>
          <p:nvPr/>
        </p:nvGrpSpPr>
        <p:grpSpPr bwMode="auto">
          <a:xfrm>
            <a:off x="6148389" y="4433888"/>
            <a:ext cx="4302125" cy="1568450"/>
            <a:chOff x="2913" y="2793"/>
            <a:chExt cx="2710" cy="988"/>
          </a:xfrm>
        </p:grpSpPr>
        <p:sp>
          <p:nvSpPr>
            <p:cNvPr id="261145" name="Line 25">
              <a:extLst>
                <a:ext uri="{FF2B5EF4-FFF2-40B4-BE49-F238E27FC236}">
                  <a16:creationId xmlns:a16="http://schemas.microsoft.com/office/drawing/2014/main" id="{D4637009-1D7E-6216-9697-E33607205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3" y="2793"/>
              <a:ext cx="776" cy="45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0" name="Line 40">
              <a:extLst>
                <a:ext uri="{FF2B5EF4-FFF2-40B4-BE49-F238E27FC236}">
                  <a16:creationId xmlns:a16="http://schemas.microsoft.com/office/drawing/2014/main" id="{BDC495D3-78A9-581B-1C1E-AED8689BB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4" y="3447"/>
              <a:ext cx="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1" name="Text Box 41">
              <a:extLst>
                <a:ext uri="{FF2B5EF4-FFF2-40B4-BE49-F238E27FC236}">
                  <a16:creationId xmlns:a16="http://schemas.microsoft.com/office/drawing/2014/main" id="{7F616A66-0155-5225-01BC-5ADB3314B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3529"/>
              <a:ext cx="9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Only choice!</a:t>
              </a:r>
            </a:p>
          </p:txBody>
        </p:sp>
      </p:grpSp>
      <p:grpSp>
        <p:nvGrpSpPr>
          <p:cNvPr id="261165" name="Group 45">
            <a:extLst>
              <a:ext uri="{FF2B5EF4-FFF2-40B4-BE49-F238E27FC236}">
                <a16:creationId xmlns:a16="http://schemas.microsoft.com/office/drawing/2014/main" id="{B53214C3-C18B-0B38-181F-2115EBBCB09B}"/>
              </a:ext>
            </a:extLst>
          </p:cNvPr>
          <p:cNvGrpSpPr>
            <a:grpSpLocks/>
          </p:cNvGrpSpPr>
          <p:nvPr/>
        </p:nvGrpSpPr>
        <p:grpSpPr bwMode="auto">
          <a:xfrm>
            <a:off x="6110289" y="1682751"/>
            <a:ext cx="3705225" cy="3451225"/>
            <a:chOff x="2889" y="1060"/>
            <a:chExt cx="2334" cy="2174"/>
          </a:xfrm>
        </p:grpSpPr>
        <p:sp>
          <p:nvSpPr>
            <p:cNvPr id="261148" name="Freeform 28">
              <a:extLst>
                <a:ext uri="{FF2B5EF4-FFF2-40B4-BE49-F238E27FC236}">
                  <a16:creationId xmlns:a16="http://schemas.microsoft.com/office/drawing/2014/main" id="{FA33A07D-2D37-F194-41FF-51CFA44DB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1700"/>
              <a:ext cx="901" cy="1534"/>
            </a:xfrm>
            <a:custGeom>
              <a:avLst/>
              <a:gdLst>
                <a:gd name="T0" fmla="*/ 0 w 901"/>
                <a:gd name="T1" fmla="*/ 0 h 1534"/>
                <a:gd name="T2" fmla="*/ 887 w 901"/>
                <a:gd name="T3" fmla="*/ 1380 h 1534"/>
                <a:gd name="T4" fmla="*/ 82 w 901"/>
                <a:gd name="T5" fmla="*/ 923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1" h="1534">
                  <a:moveTo>
                    <a:pt x="0" y="0"/>
                  </a:moveTo>
                  <a:cubicBezTo>
                    <a:pt x="436" y="613"/>
                    <a:pt x="873" y="1226"/>
                    <a:pt x="887" y="1380"/>
                  </a:cubicBezTo>
                  <a:cubicBezTo>
                    <a:pt x="901" y="1534"/>
                    <a:pt x="491" y="1228"/>
                    <a:pt x="82" y="923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3" name="Line 43">
              <a:extLst>
                <a:ext uri="{FF2B5EF4-FFF2-40B4-BE49-F238E27FC236}">
                  <a16:creationId xmlns:a16="http://schemas.microsoft.com/office/drawing/2014/main" id="{D026BFEE-5FA0-A990-83B4-0B28175E5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9" y="1216"/>
              <a:ext cx="3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4" name="Text Box 44">
              <a:extLst>
                <a:ext uri="{FF2B5EF4-FFF2-40B4-BE49-F238E27FC236}">
                  <a16:creationId xmlns:a16="http://schemas.microsoft.com/office/drawing/2014/main" id="{1129F5B8-3055-B601-304E-D8396A7B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060"/>
              <a:ext cx="10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Better choice!</a:t>
              </a:r>
            </a:p>
          </p:txBody>
        </p:sp>
      </p:grpSp>
      <p:grpSp>
        <p:nvGrpSpPr>
          <p:cNvPr id="261168" name="Group 48">
            <a:extLst>
              <a:ext uri="{FF2B5EF4-FFF2-40B4-BE49-F238E27FC236}">
                <a16:creationId xmlns:a16="http://schemas.microsoft.com/office/drawing/2014/main" id="{985796F3-0A5B-E3BC-EFD6-67D812A77C3D}"/>
              </a:ext>
            </a:extLst>
          </p:cNvPr>
          <p:cNvGrpSpPr>
            <a:grpSpLocks/>
          </p:cNvGrpSpPr>
          <p:nvPr/>
        </p:nvGrpSpPr>
        <p:grpSpPr bwMode="auto">
          <a:xfrm>
            <a:off x="1765301" y="4194176"/>
            <a:ext cx="3736975" cy="1865313"/>
            <a:chOff x="152" y="2642"/>
            <a:chExt cx="2354" cy="1175"/>
          </a:xfrm>
        </p:grpSpPr>
        <p:sp>
          <p:nvSpPr>
            <p:cNvPr id="261150" name="Line 30">
              <a:extLst>
                <a:ext uri="{FF2B5EF4-FFF2-40B4-BE49-F238E27FC236}">
                  <a16:creationId xmlns:a16="http://schemas.microsoft.com/office/drawing/2014/main" id="{069D74A8-3739-9242-139E-CCC510E268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9" y="2642"/>
              <a:ext cx="787" cy="50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6" name="Line 46">
              <a:extLst>
                <a:ext uri="{FF2B5EF4-FFF2-40B4-BE49-F238E27FC236}">
                  <a16:creationId xmlns:a16="http://schemas.microsoft.com/office/drawing/2014/main" id="{F8DDB2AA-17B8-9BDD-9760-D4D0AFAD8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" y="3465"/>
              <a:ext cx="31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7" name="Text Box 47">
              <a:extLst>
                <a:ext uri="{FF2B5EF4-FFF2-40B4-BE49-F238E27FC236}">
                  <a16:creationId xmlns:a16="http://schemas.microsoft.com/office/drawing/2014/main" id="{F515A616-59A8-3274-B8D1-4E6A57AB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" y="3565"/>
              <a:ext cx="9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Only choice!</a:t>
              </a:r>
            </a:p>
          </p:txBody>
        </p:sp>
      </p:grpSp>
      <p:grpSp>
        <p:nvGrpSpPr>
          <p:cNvPr id="261171" name="Group 51">
            <a:extLst>
              <a:ext uri="{FF2B5EF4-FFF2-40B4-BE49-F238E27FC236}">
                <a16:creationId xmlns:a16="http://schemas.microsoft.com/office/drawing/2014/main" id="{06529AC5-9806-7D9E-2156-7AA345273868}"/>
              </a:ext>
            </a:extLst>
          </p:cNvPr>
          <p:cNvGrpSpPr>
            <a:grpSpLocks/>
          </p:cNvGrpSpPr>
          <p:nvPr/>
        </p:nvGrpSpPr>
        <p:grpSpPr bwMode="auto">
          <a:xfrm>
            <a:off x="4197351" y="4498976"/>
            <a:ext cx="6594475" cy="796925"/>
            <a:chOff x="1684" y="2834"/>
            <a:chExt cx="4154" cy="502"/>
          </a:xfrm>
        </p:grpSpPr>
        <p:sp>
          <p:nvSpPr>
            <p:cNvPr id="261151" name="Freeform 31">
              <a:extLst>
                <a:ext uri="{FF2B5EF4-FFF2-40B4-BE49-F238E27FC236}">
                  <a16:creationId xmlns:a16="http://schemas.microsoft.com/office/drawing/2014/main" id="{A140DCB2-F21E-2E8B-32B2-04E363923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2834"/>
              <a:ext cx="1918" cy="502"/>
            </a:xfrm>
            <a:custGeom>
              <a:avLst/>
              <a:gdLst>
                <a:gd name="T0" fmla="*/ 1918 w 1918"/>
                <a:gd name="T1" fmla="*/ 430 h 502"/>
                <a:gd name="T2" fmla="*/ 172 w 1918"/>
                <a:gd name="T3" fmla="*/ 430 h 502"/>
                <a:gd name="T4" fmla="*/ 885 w 1918"/>
                <a:gd name="T5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18" h="502">
                  <a:moveTo>
                    <a:pt x="1918" y="430"/>
                  </a:moveTo>
                  <a:cubicBezTo>
                    <a:pt x="1131" y="466"/>
                    <a:pt x="344" y="502"/>
                    <a:pt x="172" y="430"/>
                  </a:cubicBezTo>
                  <a:cubicBezTo>
                    <a:pt x="0" y="358"/>
                    <a:pt x="442" y="179"/>
                    <a:pt x="885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9" name="Line 49">
              <a:extLst>
                <a:ext uri="{FF2B5EF4-FFF2-40B4-BE49-F238E27FC236}">
                  <a16:creationId xmlns:a16="http://schemas.microsoft.com/office/drawing/2014/main" id="{9919ED97-7C22-0138-DD4A-80E3561B8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4" y="3190"/>
              <a:ext cx="2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70" name="Text Box 50">
              <a:extLst>
                <a:ext uri="{FF2B5EF4-FFF2-40B4-BE49-F238E27FC236}">
                  <a16:creationId xmlns:a16="http://schemas.microsoft.com/office/drawing/2014/main" id="{C5811EF7-DB65-63A7-AAB3-915AB654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4" y="2853"/>
              <a:ext cx="10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Better choice!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F0FA3EE-5809-C6DB-E177-345693938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Control is Not Workable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D22E8ACF-BFB8-5182-DC19-7CCEF20B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global Internet routing registry</a:t>
            </a:r>
          </a:p>
          <a:p>
            <a:pPr lvl="1"/>
            <a:r>
              <a:rPr lang="en-US" altLang="en-US"/>
              <a:t>Difficult to keep up to date</a:t>
            </a:r>
          </a:p>
          <a:p>
            <a:r>
              <a:rPr lang="en-US" altLang="en-US"/>
              <a:t>Require each AS to publish its routing policies</a:t>
            </a:r>
          </a:p>
          <a:p>
            <a:pPr lvl="1"/>
            <a:r>
              <a:rPr lang="en-US" altLang="en-US"/>
              <a:t>Difficult to get them to participate</a:t>
            </a:r>
          </a:p>
          <a:p>
            <a:r>
              <a:rPr lang="en-US" altLang="en-US"/>
              <a:t>Check for conflicting policies, and resolve conflicts</a:t>
            </a:r>
          </a:p>
          <a:p>
            <a:pPr lvl="1"/>
            <a:r>
              <a:rPr lang="en-US" altLang="en-US"/>
              <a:t>Checking is NP-complete</a:t>
            </a:r>
          </a:p>
          <a:p>
            <a:pPr lvl="1"/>
            <a:r>
              <a:rPr lang="en-US" altLang="en-US"/>
              <a:t>Re-checking for each failure scenario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6727AB03-0533-41E0-E622-DFB2570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6154738"/>
            <a:ext cx="9074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solidFill>
                  <a:srgbClr val="FF0000"/>
                </a:solidFill>
              </a:rPr>
              <a:t>Need a solution that does not require global coordination.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9BE8ADA8-6AC6-0FD5-5938-DFBC9926A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 Globally, Act Locally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2EA8D4AB-4450-5208-401D-585BCA1D3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Design goals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Flexibility</a:t>
            </a:r>
            <a:r>
              <a:rPr lang="en-US" altLang="en-US"/>
              <a:t>: allow complex local policies 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Privacy</a:t>
            </a:r>
            <a:r>
              <a:rPr lang="en-US" altLang="en-US"/>
              <a:t>: do not require divulging policies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Backwards-compatibility</a:t>
            </a:r>
            <a:r>
              <a:rPr lang="en-US" altLang="en-US"/>
              <a:t>: no changes to the protocol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Guarantees</a:t>
            </a:r>
            <a:r>
              <a:rPr lang="en-US" altLang="en-US"/>
              <a:t>: convergence even when system changes</a:t>
            </a:r>
          </a:p>
          <a:p>
            <a:r>
              <a:rPr lang="en-US" altLang="en-US"/>
              <a:t>Solution: restrictions based on AS relationships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Path selection rules</a:t>
            </a:r>
            <a:r>
              <a:rPr lang="en-US" altLang="en-US"/>
              <a:t>: which route you prefer</a:t>
            </a:r>
            <a:endParaRPr lang="en-US" altLang="en-US">
              <a:solidFill>
                <a:srgbClr val="FF0000"/>
              </a:solidFill>
            </a:endParaRP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Export policies</a:t>
            </a:r>
            <a:r>
              <a:rPr lang="en-US" altLang="en-US"/>
              <a:t>: who you tell about your route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AS graph structure</a:t>
            </a:r>
            <a:r>
              <a:rPr lang="en-US" altLang="en-US"/>
              <a:t>: who is connected to who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9BBA08AE-7628-7581-ED51-90D7A3FE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Customer-Provider Relationship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D4AD3229-B307-4870-16FA-7EE2EAA78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314450"/>
            <a:ext cx="9042400" cy="1885950"/>
          </a:xfrm>
        </p:spPr>
        <p:txBody>
          <a:bodyPr/>
          <a:lstStyle/>
          <a:p>
            <a:r>
              <a:rPr lang="en-US" altLang="en-US"/>
              <a:t>Customer pays provider for access to the Internet</a:t>
            </a:r>
          </a:p>
          <a:p>
            <a:pPr lvl="1"/>
            <a:r>
              <a:rPr lang="en-US" altLang="en-US"/>
              <a:t>Provider exports its customer’s routes to everybody</a:t>
            </a:r>
          </a:p>
          <a:p>
            <a:pPr lvl="1"/>
            <a:r>
              <a:rPr lang="en-US" altLang="en-US"/>
              <a:t>Customer exports provider’s routes only to its customers</a:t>
            </a:r>
          </a:p>
        </p:txBody>
      </p:sp>
      <p:sp>
        <p:nvSpPr>
          <p:cNvPr id="229416" name="Oval 40">
            <a:extLst>
              <a:ext uri="{FF2B5EF4-FFF2-40B4-BE49-F238E27FC236}">
                <a16:creationId xmlns:a16="http://schemas.microsoft.com/office/drawing/2014/main" id="{E1EA0D2A-B860-FF15-C149-3C316DBA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7" name="Oval 41">
            <a:extLst>
              <a:ext uri="{FF2B5EF4-FFF2-40B4-BE49-F238E27FC236}">
                <a16:creationId xmlns:a16="http://schemas.microsoft.com/office/drawing/2014/main" id="{810C1DC0-B4CB-D7E9-50AB-DA059090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181601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18" name="Line 42">
            <a:extLst>
              <a:ext uri="{FF2B5EF4-FFF2-40B4-BE49-F238E27FC236}">
                <a16:creationId xmlns:a16="http://schemas.microsoft.com/office/drawing/2014/main" id="{D3D9A42F-55D3-7399-9CFD-E1642BDFD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495800"/>
            <a:ext cx="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23" name="Text Box 47">
            <a:extLst>
              <a:ext uri="{FF2B5EF4-FFF2-40B4-BE49-F238E27FC236}">
                <a16:creationId xmlns:a16="http://schemas.microsoft.com/office/drawing/2014/main" id="{B83F6488-BC16-97E4-3231-9864020F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927476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</a:t>
            </a:r>
          </a:p>
        </p:txBody>
      </p:sp>
      <p:sp>
        <p:nvSpPr>
          <p:cNvPr id="229424" name="Oval 48">
            <a:extLst>
              <a:ext uri="{FF2B5EF4-FFF2-40B4-BE49-F238E27FC236}">
                <a16:creationId xmlns:a16="http://schemas.microsoft.com/office/drawing/2014/main" id="{EA87172C-828C-E142-CE5C-E2D0F79EA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867401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5" name="Oval 49">
            <a:extLst>
              <a:ext uri="{FF2B5EF4-FFF2-40B4-BE49-F238E27FC236}">
                <a16:creationId xmlns:a16="http://schemas.microsoft.com/office/drawing/2014/main" id="{13F6EBB4-A373-F11A-FE97-758716B4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2000"/>
            <a:ext cx="571500" cy="60960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426" name="Line 50">
            <a:extLst>
              <a:ext uri="{FF2B5EF4-FFF2-40B4-BE49-F238E27FC236}">
                <a16:creationId xmlns:a16="http://schemas.microsoft.com/office/drawing/2014/main" id="{B4204DF6-8E14-97DB-17D7-49105B8483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181600"/>
            <a:ext cx="0" cy="6858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427" name="Text Box 51">
            <a:extLst>
              <a:ext uri="{FF2B5EF4-FFF2-40B4-BE49-F238E27FC236}">
                <a16:creationId xmlns:a16="http://schemas.microsoft.com/office/drawing/2014/main" id="{417C792C-4AC5-87ED-47C3-89952B8C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943601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</a:t>
            </a:r>
          </a:p>
        </p:txBody>
      </p:sp>
      <p:grpSp>
        <p:nvGrpSpPr>
          <p:cNvPr id="229451" name="Group 75">
            <a:extLst>
              <a:ext uri="{FF2B5EF4-FFF2-40B4-BE49-F238E27FC236}">
                <a16:creationId xmlns:a16="http://schemas.microsoft.com/office/drawing/2014/main" id="{275B9635-2626-5770-DA1E-44962F9B49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4572000"/>
            <a:ext cx="2438400" cy="1905000"/>
            <a:chOff x="3408" y="2880"/>
            <a:chExt cx="1536" cy="1200"/>
          </a:xfrm>
        </p:grpSpPr>
        <p:sp>
          <p:nvSpPr>
            <p:cNvPr id="229419" name="Line 43">
              <a:extLst>
                <a:ext uri="{FF2B5EF4-FFF2-40B4-BE49-F238E27FC236}">
                  <a16:creationId xmlns:a16="http://schemas.microsoft.com/office/drawing/2014/main" id="{EDA7A4BB-2867-0BDF-B3A6-1A8A623E8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20" name="Line 44">
              <a:extLst>
                <a:ext uri="{FF2B5EF4-FFF2-40B4-BE49-F238E27FC236}">
                  <a16:creationId xmlns:a16="http://schemas.microsoft.com/office/drawing/2014/main" id="{B79825D8-C6ED-B372-47E8-C4CDF23CF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45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21" name="Line 45">
              <a:extLst>
                <a:ext uri="{FF2B5EF4-FFF2-40B4-BE49-F238E27FC236}">
                  <a16:creationId xmlns:a16="http://schemas.microsoft.com/office/drawing/2014/main" id="{AB4A9874-3505-5E4B-3733-22B4389B0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22" name="Line 46">
              <a:extLst>
                <a:ext uri="{FF2B5EF4-FFF2-40B4-BE49-F238E27FC236}">
                  <a16:creationId xmlns:a16="http://schemas.microsoft.com/office/drawing/2014/main" id="{7ADA7468-EA8D-3EBC-6BFB-075682952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880"/>
              <a:ext cx="288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32" name="Line 56">
              <a:extLst>
                <a:ext uri="{FF2B5EF4-FFF2-40B4-BE49-F238E27FC236}">
                  <a16:creationId xmlns:a16="http://schemas.microsoft.com/office/drawing/2014/main" id="{D69AC7A4-00C7-92C3-206F-E937DB1F1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33" name="Line 57">
              <a:extLst>
                <a:ext uri="{FF2B5EF4-FFF2-40B4-BE49-F238E27FC236}">
                  <a16:creationId xmlns:a16="http://schemas.microsoft.com/office/drawing/2014/main" id="{0255E3A2-FA7A-3650-2786-6144F0656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00"/>
              <a:ext cx="288" cy="48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9434" name="Text Box 58">
            <a:extLst>
              <a:ext uri="{FF2B5EF4-FFF2-40B4-BE49-F238E27FC236}">
                <a16:creationId xmlns:a16="http://schemas.microsoft.com/office/drawing/2014/main" id="{5FD3FF93-3065-2530-D33A-6BA0B199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3962400"/>
            <a:ext cx="744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AT&amp;T</a:t>
            </a:r>
          </a:p>
        </p:txBody>
      </p:sp>
      <p:sp>
        <p:nvSpPr>
          <p:cNvPr id="229435" name="Text Box 59">
            <a:extLst>
              <a:ext uri="{FF2B5EF4-FFF2-40B4-BE49-F238E27FC236}">
                <a16:creationId xmlns:a16="http://schemas.microsoft.com/office/drawing/2014/main" id="{A7378FBB-BA57-9847-A06B-6321FAE3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562600"/>
            <a:ext cx="1320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Princeton</a:t>
            </a:r>
          </a:p>
        </p:txBody>
      </p:sp>
      <p:sp>
        <p:nvSpPr>
          <p:cNvPr id="229436" name="Text Box 60">
            <a:extLst>
              <a:ext uri="{FF2B5EF4-FFF2-40B4-BE49-F238E27FC236}">
                <a16:creationId xmlns:a16="http://schemas.microsoft.com/office/drawing/2014/main" id="{07F078B5-05FE-B065-DC0B-4CFB6CB8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019800"/>
            <a:ext cx="1320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Princeton</a:t>
            </a:r>
          </a:p>
        </p:txBody>
      </p:sp>
      <p:sp>
        <p:nvSpPr>
          <p:cNvPr id="229437" name="Text Box 61">
            <a:extLst>
              <a:ext uri="{FF2B5EF4-FFF2-40B4-BE49-F238E27FC236}">
                <a16:creationId xmlns:a16="http://schemas.microsoft.com/office/drawing/2014/main" id="{BE0F83E8-F6A7-6F7A-AA00-C398CF987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4" y="4910138"/>
            <a:ext cx="744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AT&amp;T</a:t>
            </a:r>
          </a:p>
        </p:txBody>
      </p:sp>
      <p:sp>
        <p:nvSpPr>
          <p:cNvPr id="229438" name="Text Box 62">
            <a:extLst>
              <a:ext uri="{FF2B5EF4-FFF2-40B4-BE49-F238E27FC236}">
                <a16:creationId xmlns:a16="http://schemas.microsoft.com/office/drawing/2014/main" id="{376FA7D6-9BD4-1B7D-9958-0BEA08B9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03589"/>
            <a:ext cx="3175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Traffic </a:t>
            </a:r>
            <a:r>
              <a:rPr lang="en-US" altLang="en-US" sz="2400" b="1">
                <a:solidFill>
                  <a:srgbClr val="FF0000"/>
                </a:solidFill>
              </a:rPr>
              <a:t>to</a:t>
            </a:r>
            <a:r>
              <a:rPr lang="en-US" altLang="en-US" sz="2400">
                <a:solidFill>
                  <a:srgbClr val="FF0000"/>
                </a:solidFill>
              </a:rPr>
              <a:t> the customer</a:t>
            </a:r>
          </a:p>
        </p:txBody>
      </p:sp>
      <p:sp>
        <p:nvSpPr>
          <p:cNvPr id="229439" name="Text Box 63">
            <a:extLst>
              <a:ext uri="{FF2B5EF4-FFF2-40B4-BE49-F238E27FC236}">
                <a16:creationId xmlns:a16="http://schemas.microsoft.com/office/drawing/2014/main" id="{524D6C9B-29C6-1706-89E0-9792FBB0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303589"/>
            <a:ext cx="3554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Traffic </a:t>
            </a:r>
            <a:r>
              <a:rPr lang="en-US" altLang="en-US" sz="2400" b="1">
                <a:solidFill>
                  <a:srgbClr val="FF0000"/>
                </a:solidFill>
              </a:rPr>
              <a:t>from </a:t>
            </a:r>
            <a:r>
              <a:rPr lang="en-US" altLang="en-US" sz="2400">
                <a:solidFill>
                  <a:srgbClr val="FF0000"/>
                </a:solidFill>
              </a:rPr>
              <a:t>the customer</a:t>
            </a:r>
          </a:p>
        </p:txBody>
      </p:sp>
      <p:grpSp>
        <p:nvGrpSpPr>
          <p:cNvPr id="229450" name="Group 74">
            <a:extLst>
              <a:ext uri="{FF2B5EF4-FFF2-40B4-BE49-F238E27FC236}">
                <a16:creationId xmlns:a16="http://schemas.microsoft.com/office/drawing/2014/main" id="{9E46AA2C-A03F-3884-61C4-FEB096EFF7D8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495800"/>
            <a:ext cx="1943100" cy="1828800"/>
            <a:chOff x="3552" y="2832"/>
            <a:chExt cx="1224" cy="1152"/>
          </a:xfrm>
        </p:grpSpPr>
        <p:sp>
          <p:nvSpPr>
            <p:cNvPr id="229442" name="Freeform 66">
              <a:extLst>
                <a:ext uri="{FF2B5EF4-FFF2-40B4-BE49-F238E27FC236}">
                  <a16:creationId xmlns:a16="http://schemas.microsoft.com/office/drawing/2014/main" id="{F9C8AE7B-CA53-A4D5-F97F-A7E2DF62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25400" cap="flat" cmpd="sng">
              <a:solidFill>
                <a:srgbClr val="3333FF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43" name="Freeform 67">
              <a:extLst>
                <a:ext uri="{FF2B5EF4-FFF2-40B4-BE49-F238E27FC236}">
                  <a16:creationId xmlns:a16="http://schemas.microsoft.com/office/drawing/2014/main" id="{D7FB620A-A30A-AEF4-6DAA-2D2692B9FC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2832"/>
              <a:ext cx="504" cy="1152"/>
            </a:xfrm>
            <a:custGeom>
              <a:avLst/>
              <a:gdLst>
                <a:gd name="T0" fmla="*/ 0 w 504"/>
                <a:gd name="T1" fmla="*/ 1152 h 1152"/>
                <a:gd name="T2" fmla="*/ 432 w 504"/>
                <a:gd name="T3" fmla="*/ 432 h 1152"/>
                <a:gd name="T4" fmla="*/ 432 w 504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1152">
                  <a:moveTo>
                    <a:pt x="0" y="1152"/>
                  </a:moveTo>
                  <a:cubicBezTo>
                    <a:pt x="180" y="888"/>
                    <a:pt x="360" y="624"/>
                    <a:pt x="432" y="432"/>
                  </a:cubicBezTo>
                  <a:cubicBezTo>
                    <a:pt x="504" y="240"/>
                    <a:pt x="468" y="120"/>
                    <a:pt x="432" y="0"/>
                  </a:cubicBezTo>
                </a:path>
              </a:pathLst>
            </a:custGeom>
            <a:noFill/>
            <a:ln w="25400" cap="flat" cmpd="sng">
              <a:solidFill>
                <a:srgbClr val="3333FF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447" name="Group 71">
            <a:extLst>
              <a:ext uri="{FF2B5EF4-FFF2-40B4-BE49-F238E27FC236}">
                <a16:creationId xmlns:a16="http://schemas.microsoft.com/office/drawing/2014/main" id="{B8AD60CF-3DF0-08D6-9E6F-8ACD279B2771}"/>
              </a:ext>
            </a:extLst>
          </p:cNvPr>
          <p:cNvGrpSpPr>
            <a:grpSpLocks/>
          </p:cNvGrpSpPr>
          <p:nvPr/>
        </p:nvGrpSpPr>
        <p:grpSpPr bwMode="auto">
          <a:xfrm>
            <a:off x="2438401" y="3962400"/>
            <a:ext cx="3581401" cy="1868488"/>
            <a:chOff x="576" y="2496"/>
            <a:chExt cx="2256" cy="1177"/>
          </a:xfrm>
        </p:grpSpPr>
        <p:sp>
          <p:nvSpPr>
            <p:cNvPr id="229428" name="Line 52">
              <a:extLst>
                <a:ext uri="{FF2B5EF4-FFF2-40B4-BE49-F238E27FC236}">
                  <a16:creationId xmlns:a16="http://schemas.microsoft.com/office/drawing/2014/main" id="{F2CBC79C-3D3E-FCD3-B6D1-FE2F0E11A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29" name="Line 53">
              <a:extLst>
                <a:ext uri="{FF2B5EF4-FFF2-40B4-BE49-F238E27FC236}">
                  <a16:creationId xmlns:a16="http://schemas.microsoft.com/office/drawing/2014/main" id="{B8E11A18-8BD7-C33D-7E3B-084A3C25D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72"/>
              <a:ext cx="57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prstDash val="sysDot"/>
              <a:round/>
              <a:headEnd type="arrow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30" name="Line 54">
              <a:extLst>
                <a:ext uri="{FF2B5EF4-FFF2-40B4-BE49-F238E27FC236}">
                  <a16:creationId xmlns:a16="http://schemas.microsoft.com/office/drawing/2014/main" id="{F14BCEDB-4E9F-E431-61D2-5CD376619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31" name="Line 55">
              <a:extLst>
                <a:ext uri="{FF2B5EF4-FFF2-40B4-BE49-F238E27FC236}">
                  <a16:creationId xmlns:a16="http://schemas.microsoft.com/office/drawing/2014/main" id="{61A8540D-C1A8-236F-D5AF-AF67D2570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96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44" name="Text Box 68">
              <a:extLst>
                <a:ext uri="{FF2B5EF4-FFF2-40B4-BE49-F238E27FC236}">
                  <a16:creationId xmlns:a16="http://schemas.microsoft.com/office/drawing/2014/main" id="{35570221-5FD1-845C-57C2-1902EA5A4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21"/>
              <a:ext cx="12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solidFill>
                    <a:schemeClr val="accent1"/>
                  </a:solidFill>
                </a:rPr>
                <a:t>advertisements</a:t>
              </a:r>
            </a:p>
          </p:txBody>
        </p:sp>
        <p:sp>
          <p:nvSpPr>
            <p:cNvPr id="229446" name="Line 70">
              <a:extLst>
                <a:ext uri="{FF2B5EF4-FFF2-40B4-BE49-F238E27FC236}">
                  <a16:creationId xmlns:a16="http://schemas.microsoft.com/office/drawing/2014/main" id="{64816280-8733-D954-0CC5-E8F383192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7" y="3241"/>
              <a:ext cx="336" cy="43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453" name="Group 77">
            <a:extLst>
              <a:ext uri="{FF2B5EF4-FFF2-40B4-BE49-F238E27FC236}">
                <a16:creationId xmlns:a16="http://schemas.microsoft.com/office/drawing/2014/main" id="{577489BD-85E0-53E6-2A54-463A52AB525F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4191000"/>
            <a:ext cx="1806575" cy="1752600"/>
            <a:chOff x="480" y="2640"/>
            <a:chExt cx="1138" cy="1104"/>
          </a:xfrm>
        </p:grpSpPr>
        <p:sp>
          <p:nvSpPr>
            <p:cNvPr id="229440" name="Freeform 64">
              <a:extLst>
                <a:ext uri="{FF2B5EF4-FFF2-40B4-BE49-F238E27FC236}">
                  <a16:creationId xmlns:a16="http://schemas.microsoft.com/office/drawing/2014/main" id="{4A4B6C51-0ADB-3FE3-7DED-7DF84BA67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2640"/>
              <a:ext cx="480" cy="960"/>
            </a:xfrm>
            <a:custGeom>
              <a:avLst/>
              <a:gdLst>
                <a:gd name="T0" fmla="*/ 0 w 456"/>
                <a:gd name="T1" fmla="*/ 0 h 960"/>
                <a:gd name="T2" fmla="*/ 384 w 456"/>
                <a:gd name="T3" fmla="*/ 576 h 960"/>
                <a:gd name="T4" fmla="*/ 432 w 456"/>
                <a:gd name="T5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6" h="960">
                  <a:moveTo>
                    <a:pt x="0" y="0"/>
                  </a:moveTo>
                  <a:cubicBezTo>
                    <a:pt x="156" y="208"/>
                    <a:pt x="312" y="416"/>
                    <a:pt x="384" y="576"/>
                  </a:cubicBezTo>
                  <a:cubicBezTo>
                    <a:pt x="456" y="736"/>
                    <a:pt x="444" y="848"/>
                    <a:pt x="432" y="960"/>
                  </a:cubicBezTo>
                </a:path>
              </a:pathLst>
            </a:custGeom>
            <a:noFill/>
            <a:ln w="25400" cap="flat" cmpd="sng">
              <a:solidFill>
                <a:srgbClr val="3333FF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41" name="Freeform 65">
              <a:extLst>
                <a:ext uri="{FF2B5EF4-FFF2-40B4-BE49-F238E27FC236}">
                  <a16:creationId xmlns:a16="http://schemas.microsoft.com/office/drawing/2014/main" id="{567518A4-E3B6-8174-C340-3241F2F7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3216"/>
              <a:ext cx="528" cy="528"/>
            </a:xfrm>
            <a:custGeom>
              <a:avLst/>
              <a:gdLst>
                <a:gd name="T0" fmla="*/ 0 w 528"/>
                <a:gd name="T1" fmla="*/ 0 h 432"/>
                <a:gd name="T2" fmla="*/ 432 w 528"/>
                <a:gd name="T3" fmla="*/ 144 h 432"/>
                <a:gd name="T4" fmla="*/ 528 w 528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432">
                  <a:moveTo>
                    <a:pt x="0" y="0"/>
                  </a:moveTo>
                  <a:cubicBezTo>
                    <a:pt x="172" y="36"/>
                    <a:pt x="344" y="72"/>
                    <a:pt x="432" y="144"/>
                  </a:cubicBezTo>
                  <a:cubicBezTo>
                    <a:pt x="520" y="216"/>
                    <a:pt x="524" y="324"/>
                    <a:pt x="528" y="432"/>
                  </a:cubicBezTo>
                </a:path>
              </a:pathLst>
            </a:custGeom>
            <a:noFill/>
            <a:ln w="25400" cap="flat" cmpd="sng">
              <a:solidFill>
                <a:srgbClr val="0066FF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445" name="Text Box 69">
              <a:extLst>
                <a:ext uri="{FF2B5EF4-FFF2-40B4-BE49-F238E27FC236}">
                  <a16:creationId xmlns:a16="http://schemas.microsoft.com/office/drawing/2014/main" id="{295F028C-02DA-7D8E-F2C4-70D65A42E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08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3333FF"/>
                  </a:solidFill>
                </a:rPr>
                <a:t>traffic</a:t>
              </a:r>
            </a:p>
          </p:txBody>
        </p:sp>
        <p:sp>
          <p:nvSpPr>
            <p:cNvPr id="229452" name="Freeform 76">
              <a:extLst>
                <a:ext uri="{FF2B5EF4-FFF2-40B4-BE49-F238E27FC236}">
                  <a16:creationId xmlns:a16="http://schemas.microsoft.com/office/drawing/2014/main" id="{C0E3BEB5-5051-2D28-4D62-EE237E38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3354"/>
              <a:ext cx="213" cy="257"/>
            </a:xfrm>
            <a:custGeom>
              <a:avLst/>
              <a:gdLst>
                <a:gd name="T0" fmla="*/ 213 w 213"/>
                <a:gd name="T1" fmla="*/ 257 h 257"/>
                <a:gd name="T2" fmla="*/ 30 w 213"/>
                <a:gd name="T3" fmla="*/ 1 h 257"/>
                <a:gd name="T4" fmla="*/ 30 w 213"/>
                <a:gd name="T5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257">
                  <a:moveTo>
                    <a:pt x="213" y="257"/>
                  </a:moveTo>
                  <a:cubicBezTo>
                    <a:pt x="136" y="129"/>
                    <a:pt x="60" y="2"/>
                    <a:pt x="30" y="1"/>
                  </a:cubicBezTo>
                  <a:cubicBezTo>
                    <a:pt x="0" y="0"/>
                    <a:pt x="28" y="207"/>
                    <a:pt x="30" y="248"/>
                  </a:cubicBezTo>
                </a:path>
              </a:pathLst>
            </a:custGeom>
            <a:noFill/>
            <a:ln w="25400" cap="flat" cmpd="sng">
              <a:solidFill>
                <a:srgbClr val="3333FF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2358</Words>
  <Application>Microsoft Macintosh PowerPoint</Application>
  <PresentationFormat>Widescreen</PresentationFormat>
  <Paragraphs>406</Paragraphs>
  <Slides>39</Slides>
  <Notes>26</Notes>
  <HiddenSlides>13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Photo Editor Photo</vt:lpstr>
      <vt:lpstr>Lecture 7: Advanced BGP Concepts</vt:lpstr>
      <vt:lpstr>Recap</vt:lpstr>
      <vt:lpstr>Multiple connections between two ASes</vt:lpstr>
      <vt:lpstr>Example algorithm to pick routes</vt:lpstr>
      <vt:lpstr>Will BGP routes converge?</vt:lpstr>
      <vt:lpstr>BGP does not converge</vt:lpstr>
      <vt:lpstr>Global Control is Not Workable</vt:lpstr>
      <vt:lpstr>Think Globally, Act Locally</vt:lpstr>
      <vt:lpstr>Customer-Provider Relationship</vt:lpstr>
      <vt:lpstr>Peer-Peer Relationship</vt:lpstr>
      <vt:lpstr>Hierarchical AS Relationships</vt:lpstr>
      <vt:lpstr>Proposed Local Path Selection Rules</vt:lpstr>
      <vt:lpstr>Solving the Convergence Problem</vt:lpstr>
      <vt:lpstr>Proof, Phase 1: Selecting Customer Routes</vt:lpstr>
      <vt:lpstr>Proof, Phase 2: Selecting Peer and Provider Routes</vt:lpstr>
      <vt:lpstr>Economic Incentives Affect Protocol Behavior</vt:lpstr>
      <vt:lpstr>Different Rules: More Flexible Import Policies</vt:lpstr>
      <vt:lpstr>Backup Relationships</vt:lpstr>
      <vt:lpstr>Conclusions on Guaranteed Convergence</vt:lpstr>
      <vt:lpstr>Recent Work Building on the Policy Guidelines</vt:lpstr>
      <vt:lpstr>Open Problems in Economic Incentives  in Interdomain Routing</vt:lpstr>
      <vt:lpstr>Models of How Relationships Form and Operate</vt:lpstr>
      <vt:lpstr>Negotiation for Better Egress Selection</vt:lpstr>
      <vt:lpstr>Reducing Vulnerability to Misbehaving Domains</vt:lpstr>
      <vt:lpstr>Stepping Back: Where Should the Incentives Go?</vt:lpstr>
      <vt:lpstr>Bad news travels slowly in BGP too</vt:lpstr>
      <vt:lpstr>Recall: forwarding</vt:lpstr>
      <vt:lpstr>Forwarding is hard too</vt:lpstr>
      <vt:lpstr>Let’s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Arun</dc:creator>
  <cp:lastModifiedBy>Venkat Arun</cp:lastModifiedBy>
  <cp:revision>2</cp:revision>
  <dcterms:created xsi:type="dcterms:W3CDTF">2024-09-17T00:23:57Z</dcterms:created>
  <dcterms:modified xsi:type="dcterms:W3CDTF">2024-09-17T03:40:25Z</dcterms:modified>
</cp:coreProperties>
</file>