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1" r:id="rId7"/>
    <p:sldId id="262" r:id="rId8"/>
    <p:sldId id="266" r:id="rId9"/>
    <p:sldId id="263"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8"/>
  </p:normalViewPr>
  <p:slideViewPr>
    <p:cSldViewPr snapToGrid="0">
      <p:cViewPr varScale="1">
        <p:scale>
          <a:sx n="117" d="100"/>
          <a:sy n="117" d="100"/>
        </p:scale>
        <p:origin x="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C9A4-299B-C441-A0DA-491567ABB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3C27A3-5FD3-72FA-5693-876B72F15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8DCE3-8361-5757-10D7-F9224E5D4F23}"/>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5" name="Footer Placeholder 4">
            <a:extLst>
              <a:ext uri="{FF2B5EF4-FFF2-40B4-BE49-F238E27FC236}">
                <a16:creationId xmlns:a16="http://schemas.microsoft.com/office/drawing/2014/main" id="{11111312-93AE-7338-F6C5-469DA5BE6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9D2E1-EA7C-3655-F86D-0BF6DBF84457}"/>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418144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B5F2-F510-4EF2-C099-13078F92C7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FB32A-9B78-C545-FEB7-FD241C589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3E574-2506-78F5-2A7A-DFB5E8110543}"/>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5" name="Footer Placeholder 4">
            <a:extLst>
              <a:ext uri="{FF2B5EF4-FFF2-40B4-BE49-F238E27FC236}">
                <a16:creationId xmlns:a16="http://schemas.microsoft.com/office/drawing/2014/main" id="{BFB00735-9C2E-555D-F321-88E836B56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6E726-072C-D1D6-9E28-807DD96CFDC3}"/>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21965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FE212-B4BF-7A08-7207-51F5511010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F8F5AB-2D53-83C9-EE54-5FE8C87BE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8F470-035D-1505-DF7A-D07884E31BEB}"/>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5" name="Footer Placeholder 4">
            <a:extLst>
              <a:ext uri="{FF2B5EF4-FFF2-40B4-BE49-F238E27FC236}">
                <a16:creationId xmlns:a16="http://schemas.microsoft.com/office/drawing/2014/main" id="{8FB380DC-1CD6-CDE0-C22E-CBD730A13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DFACA-3698-D497-26F3-E2E60C1D188B}"/>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317008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C3BF-6DDA-7F18-FD0F-20425A2CE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4FCCE-E66A-EE7E-E220-883367D900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8F651-1E03-C91B-5C2B-B657202AA11C}"/>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5" name="Footer Placeholder 4">
            <a:extLst>
              <a:ext uri="{FF2B5EF4-FFF2-40B4-BE49-F238E27FC236}">
                <a16:creationId xmlns:a16="http://schemas.microsoft.com/office/drawing/2014/main" id="{EDA1E754-EA1A-E7D7-D8E5-EA2DE2A77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C3363-63C0-4CB0-D757-8F87748FD09F}"/>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5652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E0F2-A448-3BF6-7ACE-4D62F0D139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7706E0-708E-9701-7C50-EE04544DF7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79367-D2BF-0732-477A-8123161B396D}"/>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5" name="Footer Placeholder 4">
            <a:extLst>
              <a:ext uri="{FF2B5EF4-FFF2-40B4-BE49-F238E27FC236}">
                <a16:creationId xmlns:a16="http://schemas.microsoft.com/office/drawing/2014/main" id="{0314E3C3-E3BD-EC5B-B909-32C2DEB2E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FBC35-E24C-9AD8-881F-CB55A3C6FBF0}"/>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72873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5131-B27F-6CDC-41C5-F494F23FA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CCAE3-BD0E-4E0B-C142-6FC3E1AD6B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5BAF3B-CF2B-E740-C07B-21641390E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C27F2-2065-DD3E-9694-57E085DAE1DE}"/>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6" name="Footer Placeholder 5">
            <a:extLst>
              <a:ext uri="{FF2B5EF4-FFF2-40B4-BE49-F238E27FC236}">
                <a16:creationId xmlns:a16="http://schemas.microsoft.com/office/drawing/2014/main" id="{811614EC-99C9-90ED-42D9-01851B249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05650-6164-FAB2-61AB-DDA0E9C7F1FF}"/>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34111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0B0B-D052-1AC1-86F1-05CE1274B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28F71D-394F-5827-6405-789BCAF7B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15C1E3-C29F-E53D-3109-CF5D27263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C458F-8B81-D656-FFF3-86D4594F0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43840B-B663-B239-6405-C2C8027AF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D97F9B-2AE8-F8B7-BDCA-0FD79DCC7612}"/>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8" name="Footer Placeholder 7">
            <a:extLst>
              <a:ext uri="{FF2B5EF4-FFF2-40B4-BE49-F238E27FC236}">
                <a16:creationId xmlns:a16="http://schemas.microsoft.com/office/drawing/2014/main" id="{B93AAB71-0FA5-C850-D0E7-6322707A8A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1452E-90AD-623B-EEC3-D0799C96DBF7}"/>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206579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03DE-2677-46BC-B3B2-193500964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8C11BB-ED3D-2E84-3161-74DB352466C8}"/>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4" name="Footer Placeholder 3">
            <a:extLst>
              <a:ext uri="{FF2B5EF4-FFF2-40B4-BE49-F238E27FC236}">
                <a16:creationId xmlns:a16="http://schemas.microsoft.com/office/drawing/2014/main" id="{EE8F86F4-DBC7-66A4-E060-A188EED23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1663AD-26F4-DFE0-0830-EC20AB640E4A}"/>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252666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9FE1A-CAAC-DAF3-7EC7-3D62C0C29684}"/>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3" name="Footer Placeholder 2">
            <a:extLst>
              <a:ext uri="{FF2B5EF4-FFF2-40B4-BE49-F238E27FC236}">
                <a16:creationId xmlns:a16="http://schemas.microsoft.com/office/drawing/2014/main" id="{F61CF003-CA0F-6948-F367-AB20ABE838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5F736-A520-3C0C-227C-58FAF1AB6B3A}"/>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335629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D355-5BB1-BF57-3063-638739CA4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6B563-0569-29A2-0897-7C9E4E27A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077E6-8032-A022-4C84-65FB5B477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F31EE-B9DD-B5CB-8B1B-25F34AF47B2C}"/>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6" name="Footer Placeholder 5">
            <a:extLst>
              <a:ext uri="{FF2B5EF4-FFF2-40B4-BE49-F238E27FC236}">
                <a16:creationId xmlns:a16="http://schemas.microsoft.com/office/drawing/2014/main" id="{6C606BA5-2C2D-1899-E72C-F23CB2EE6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52D58-0E3C-05DC-FA2A-EEF5E09CF907}"/>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190667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84D3-CA94-9D5E-1263-C0BEDB482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A6195D-C788-9DF9-DEF3-1E9C8C8A0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695008-24EA-C186-B86D-B314659DC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C6466-681F-1FC2-53BE-9B865ADD120F}"/>
              </a:ext>
            </a:extLst>
          </p:cNvPr>
          <p:cNvSpPr>
            <a:spLocks noGrp="1"/>
          </p:cNvSpPr>
          <p:nvPr>
            <p:ph type="dt" sz="half" idx="10"/>
          </p:nvPr>
        </p:nvSpPr>
        <p:spPr/>
        <p:txBody>
          <a:bodyPr/>
          <a:lstStyle/>
          <a:p>
            <a:fld id="{2BA17064-9A55-904E-9F33-53447C370933}" type="datetimeFigureOut">
              <a:rPr lang="en-US" smtClean="0"/>
              <a:t>11/5/24</a:t>
            </a:fld>
            <a:endParaRPr lang="en-US"/>
          </a:p>
        </p:txBody>
      </p:sp>
      <p:sp>
        <p:nvSpPr>
          <p:cNvPr id="6" name="Footer Placeholder 5">
            <a:extLst>
              <a:ext uri="{FF2B5EF4-FFF2-40B4-BE49-F238E27FC236}">
                <a16:creationId xmlns:a16="http://schemas.microsoft.com/office/drawing/2014/main" id="{8458DE61-2BBD-DD7B-B441-EA8392707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78CA1-9793-6B41-7D94-CE9D359168CF}"/>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371256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4CECB-4625-B1E2-32A7-F41C0526E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4D681F-0B6B-67A4-3560-B1BFB2397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8AD84-D436-6B87-B6A3-5964817A6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A17064-9A55-904E-9F33-53447C370933}" type="datetimeFigureOut">
              <a:rPr lang="en-US" smtClean="0"/>
              <a:t>11/5/24</a:t>
            </a:fld>
            <a:endParaRPr lang="en-US"/>
          </a:p>
        </p:txBody>
      </p:sp>
      <p:sp>
        <p:nvSpPr>
          <p:cNvPr id="5" name="Footer Placeholder 4">
            <a:extLst>
              <a:ext uri="{FF2B5EF4-FFF2-40B4-BE49-F238E27FC236}">
                <a16:creationId xmlns:a16="http://schemas.microsoft.com/office/drawing/2014/main" id="{50C40489-FB9C-D59D-8AC8-C4BB393AD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DCA62C-5A84-739B-0EEB-843C4526F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2B3658-6829-8244-8A4F-6D0F03E1631B}" type="slidenum">
              <a:rPr lang="en-US" smtClean="0"/>
              <a:t>‹#›</a:t>
            </a:fld>
            <a:endParaRPr lang="en-US"/>
          </a:p>
        </p:txBody>
      </p:sp>
    </p:spTree>
    <p:extLst>
      <p:ext uri="{BB962C8B-B14F-4D97-AF65-F5344CB8AC3E}">
        <p14:creationId xmlns:p14="http://schemas.microsoft.com/office/powerpoint/2010/main" val="11684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5BB-A93F-F093-BCB4-450FAAE9314F}"/>
              </a:ext>
            </a:extLst>
          </p:cNvPr>
          <p:cNvSpPr>
            <a:spLocks noGrp="1"/>
          </p:cNvSpPr>
          <p:nvPr>
            <p:ph type="ctrTitle"/>
          </p:nvPr>
        </p:nvSpPr>
        <p:spPr/>
        <p:txBody>
          <a:bodyPr/>
          <a:lstStyle/>
          <a:p>
            <a:r>
              <a:rPr lang="en-US" dirty="0"/>
              <a:t>Network Security 2:</a:t>
            </a:r>
            <a:br>
              <a:rPr lang="en-US" dirty="0"/>
            </a:br>
            <a:r>
              <a:rPr lang="en-US" dirty="0"/>
              <a:t>Cryptography 2</a:t>
            </a:r>
          </a:p>
        </p:txBody>
      </p:sp>
      <p:sp>
        <p:nvSpPr>
          <p:cNvPr id="3" name="Subtitle 2">
            <a:extLst>
              <a:ext uri="{FF2B5EF4-FFF2-40B4-BE49-F238E27FC236}">
                <a16:creationId xmlns:a16="http://schemas.microsoft.com/office/drawing/2014/main" id="{27A2D122-EA23-FB69-12B6-B6FA364C68D9}"/>
              </a:ext>
            </a:extLst>
          </p:cNvPr>
          <p:cNvSpPr>
            <a:spLocks noGrp="1"/>
          </p:cNvSpPr>
          <p:nvPr>
            <p:ph type="subTitle" idx="1"/>
          </p:nvPr>
        </p:nvSpPr>
        <p:spPr/>
        <p:txBody>
          <a:bodyPr/>
          <a:lstStyle/>
          <a:p>
            <a:r>
              <a:rPr lang="en-US" dirty="0"/>
              <a:t>Lecturer: Venkat Arun</a:t>
            </a:r>
          </a:p>
        </p:txBody>
      </p:sp>
    </p:spTree>
    <p:extLst>
      <p:ext uri="{BB962C8B-B14F-4D97-AF65-F5344CB8AC3E}">
        <p14:creationId xmlns:p14="http://schemas.microsoft.com/office/powerpoint/2010/main" val="260796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47F52-2D38-5051-DCFE-6D8E1A7734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F7E7C-06DD-0390-4971-F5A34E19F871}"/>
              </a:ext>
            </a:extLst>
          </p:cNvPr>
          <p:cNvSpPr>
            <a:spLocks noGrp="1"/>
          </p:cNvSpPr>
          <p:nvPr>
            <p:ph type="title"/>
          </p:nvPr>
        </p:nvSpPr>
        <p:spPr/>
        <p:txBody>
          <a:bodyPr/>
          <a:lstStyle/>
          <a:p>
            <a:r>
              <a:rPr lang="en-US" dirty="0"/>
              <a:t>RSA Cryptosystem</a:t>
            </a:r>
          </a:p>
        </p:txBody>
      </p:sp>
      <p:sp>
        <p:nvSpPr>
          <p:cNvPr id="3" name="Content Placeholder 2">
            <a:extLst>
              <a:ext uri="{FF2B5EF4-FFF2-40B4-BE49-F238E27FC236}">
                <a16:creationId xmlns:a16="http://schemas.microsoft.com/office/drawing/2014/main" id="{DA56E60C-FD29-04B3-71A6-27A9104DD566}"/>
              </a:ext>
            </a:extLst>
          </p:cNvPr>
          <p:cNvSpPr>
            <a:spLocks noGrp="1"/>
          </p:cNvSpPr>
          <p:nvPr>
            <p:ph idx="1"/>
          </p:nvPr>
        </p:nvSpPr>
        <p:spPr>
          <a:xfrm>
            <a:off x="838200" y="1825625"/>
            <a:ext cx="10515600" cy="1000702"/>
          </a:xfrm>
          <a:ln>
            <a:solidFill>
              <a:schemeClr val="tx1"/>
            </a:solidFill>
          </a:ln>
        </p:spPr>
        <p:txBody>
          <a:bodyPr/>
          <a:lstStyle/>
          <a:p>
            <a:r>
              <a:rPr lang="en-US" dirty="0"/>
              <a:t>Private key: two large randomly chosen prime numbers p and q</a:t>
            </a:r>
          </a:p>
          <a:p>
            <a:r>
              <a:rPr lang="en-US" dirty="0"/>
              <a:t>Public key: n = p * q</a:t>
            </a:r>
          </a:p>
          <a:p>
            <a:pPr marL="0" indent="0">
              <a:buNone/>
            </a:pPr>
            <a:endParaRPr lang="en-US" b="1"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429CA5FE-3CBC-C8ED-BA2E-9A87C56C6C94}"/>
                  </a:ext>
                </a:extLst>
              </p:cNvPr>
              <p:cNvSpPr txBox="1">
                <a:spLocks/>
              </p:cNvSpPr>
              <p:nvPr/>
            </p:nvSpPr>
            <p:spPr>
              <a:xfrm>
                <a:off x="838200" y="3141807"/>
                <a:ext cx="10515600" cy="29911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Assumption: </a:t>
                </a:r>
                <a:r>
                  <a:rPr lang="en-US" dirty="0"/>
                  <a:t>If n is generated as above, then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is hard to compute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Note:</a:t>
                </a:r>
                <a:r>
                  <a:rPr lang="en-US" dirty="0"/>
                  <a:t> If you can factor n, you can compute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 </m:t>
                    </m:r>
                    <m:r>
                      <m:rPr>
                        <m:sty m:val="p"/>
                      </m:rPr>
                      <a:rPr lang="en-US" b="0" i="0" smtClean="0">
                        <a:latin typeface="Cambria Math" panose="02040503050406030204" pitchFamily="18" charset="0"/>
                      </a:rPr>
                      <m:t>but</m:t>
                    </m:r>
                    <m:r>
                      <a:rPr lang="en-US" b="0" i="0" smtClean="0">
                        <a:latin typeface="Cambria Math" panose="02040503050406030204" pitchFamily="18" charset="0"/>
                      </a:rPr>
                      <m:t> </m:t>
                    </m:r>
                    <m:r>
                      <m:rPr>
                        <m:sty m:val="p"/>
                      </m:rPr>
                      <a:rPr lang="en-US" b="0" i="0" smtClean="0">
                        <a:latin typeface="Cambria Math" panose="02040503050406030204" pitchFamily="18" charset="0"/>
                      </a:rPr>
                      <m:t>factoring</m:t>
                    </m:r>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not</m:t>
                    </m:r>
                    <m:r>
                      <a:rPr lang="en-US" b="0" i="0" smtClean="0">
                        <a:latin typeface="Cambria Math" panose="02040503050406030204" pitchFamily="18" charset="0"/>
                      </a:rPr>
                      <m:t> </m:t>
                    </m:r>
                    <m:r>
                      <m:rPr>
                        <m:sty m:val="p"/>
                      </m:rPr>
                      <a:rPr lang="en-US" b="0" i="0" smtClean="0">
                        <a:latin typeface="Cambria Math" panose="02040503050406030204" pitchFamily="18" charset="0"/>
                      </a:rPr>
                      <m:t>necessary</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this</m:t>
                    </m:r>
                  </m:oMath>
                </a14:m>
                <a:endParaRPr lang="en-US" b="1" dirty="0"/>
              </a:p>
            </p:txBody>
          </p:sp>
        </mc:Choice>
        <mc:Fallback>
          <p:sp>
            <p:nvSpPr>
              <p:cNvPr id="7" name="Content Placeholder 2">
                <a:extLst>
                  <a:ext uri="{FF2B5EF4-FFF2-40B4-BE49-F238E27FC236}">
                    <a16:creationId xmlns:a16="http://schemas.microsoft.com/office/drawing/2014/main" id="{429CA5FE-3CBC-C8ED-BA2E-9A87C56C6C94}"/>
                  </a:ext>
                </a:extLst>
              </p:cNvPr>
              <p:cNvSpPr txBox="1">
                <a:spLocks noRot="1" noChangeAspect="1" noMove="1" noResize="1" noEditPoints="1" noAdjustHandles="1" noChangeArrowheads="1" noChangeShapeType="1" noTextEdit="1"/>
              </p:cNvSpPr>
              <p:nvPr/>
            </p:nvSpPr>
            <p:spPr>
              <a:xfrm>
                <a:off x="838200" y="3141807"/>
                <a:ext cx="10515600" cy="2991138"/>
              </a:xfrm>
              <a:prstGeom prst="rect">
                <a:avLst/>
              </a:prstGeom>
              <a:blipFill>
                <a:blip r:embed="rId2"/>
                <a:stretch>
                  <a:fillRect l="-1206" t="-339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6987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D6DD-E1F2-267E-8714-29D067ECEE52}"/>
              </a:ext>
            </a:extLst>
          </p:cNvPr>
          <p:cNvSpPr>
            <a:spLocks noGrp="1"/>
          </p:cNvSpPr>
          <p:nvPr>
            <p:ph type="title"/>
          </p:nvPr>
        </p:nvSpPr>
        <p:spPr/>
        <p:txBody>
          <a:bodyPr/>
          <a:lstStyle/>
          <a:p>
            <a:r>
              <a:rPr lang="en-US" dirty="0"/>
              <a:t>Encryption using RSA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F1D875-31B9-A6FF-A2E8-7EBDAB031777}"/>
                  </a:ext>
                </a:extLst>
              </p:cNvPr>
              <p:cNvSpPr>
                <a:spLocks noGrp="1"/>
              </p:cNvSpPr>
              <p:nvPr>
                <p:ph idx="1"/>
              </p:nvPr>
            </p:nvSpPr>
            <p:spPr>
              <a:xfrm>
                <a:off x="838200" y="2961264"/>
                <a:ext cx="10515600" cy="3624263"/>
              </a:xfrm>
            </p:spPr>
            <p:txBody>
              <a:bodyPr>
                <a:normAutofit fontScale="85000" lnSpcReduction="20000"/>
              </a:bodyPr>
              <a:lstStyle/>
              <a:p>
                <a:pPr marL="0" indent="0">
                  <a:buNone/>
                </a:pPr>
                <a:r>
                  <a:rPr lang="en-US" b="1" dirty="0"/>
                  <a:t>Encryption:</a:t>
                </a:r>
              </a:p>
              <a:p>
                <a:r>
                  <a:rPr lang="en-US" dirty="0"/>
                  <a:t>Pick a message 1 &lt; m &lt; n such that m != p and m != q</a:t>
                </a:r>
              </a:p>
              <a:p>
                <a:r>
                  <a:rPr lang="en-US" dirty="0"/>
                  <a:t>e is a commonly agreed constant. </a:t>
                </a:r>
              </a:p>
              <a:p>
                <a:pPr lvl="1"/>
                <a:r>
                  <a:rPr lang="en-US" dirty="0"/>
                  <a:t>It picked to be coprime with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for efficiency reasons, small.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r>
                      <a:rPr lang="en-US" b="0" i="1" smtClean="0">
                        <a:latin typeface="Cambria Math" panose="02040503050406030204" pitchFamily="18" charset="0"/>
                      </a:rPr>
                      <m:t>+1</m:t>
                    </m:r>
                  </m:oMath>
                </a14:m>
                <a:r>
                  <a:rPr lang="en-US" dirty="0"/>
                  <a:t> is often used</a:t>
                </a:r>
              </a:p>
              <a:p>
                <a:r>
                  <a:rPr lang="en-US" dirty="0"/>
                  <a:t>Compute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𝑒</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This is the encrypted message</a:t>
                </a:r>
              </a:p>
              <a:p>
                <a:endParaRPr lang="en-US" dirty="0"/>
              </a:p>
              <a:p>
                <a:pPr marL="0" indent="0">
                  <a:buNone/>
                </a:pPr>
                <a:r>
                  <a:rPr lang="en-US" b="1" dirty="0"/>
                  <a:t>Decryption:</a:t>
                </a:r>
              </a:p>
              <a:p>
                <a:r>
                  <a:rPr lang="en-US" dirty="0"/>
                  <a:t>Pre-compute d such that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r>
                      <a:rPr lang="en-US" b="0" i="1" smtClean="0">
                        <a:latin typeface="Cambria Math" panose="02040503050406030204" pitchFamily="18" charset="0"/>
                      </a:rPr>
                      <m:t>=1</m:t>
                    </m:r>
                  </m:oMath>
                </a14:m>
                <a:endParaRPr lang="en-US" dirty="0"/>
              </a:p>
              <a:p>
                <a:r>
                  <a:rPr lang="en-US" dirty="0"/>
                  <a:t>Decrypt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𝑑</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CEF1D875-31B9-A6FF-A2E8-7EBDAB031777}"/>
                  </a:ext>
                </a:extLst>
              </p:cNvPr>
              <p:cNvSpPr>
                <a:spLocks noGrp="1" noRot="1" noChangeAspect="1" noMove="1" noResize="1" noEditPoints="1" noAdjustHandles="1" noChangeArrowheads="1" noChangeShapeType="1" noTextEdit="1"/>
              </p:cNvSpPr>
              <p:nvPr>
                <p:ph idx="1"/>
              </p:nvPr>
            </p:nvSpPr>
            <p:spPr>
              <a:xfrm>
                <a:off x="838200" y="2961264"/>
                <a:ext cx="10515600" cy="3624263"/>
              </a:xfrm>
              <a:blipFill>
                <a:blip r:embed="rId2"/>
                <a:stretch>
                  <a:fillRect l="-965" t="-3846" b="-2797"/>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578450A8-BDF5-F036-E8C1-FCF0838C5CBF}"/>
              </a:ext>
            </a:extLst>
          </p:cNvPr>
          <p:cNvSpPr txBox="1">
            <a:spLocks/>
          </p:cNvSpPr>
          <p:nvPr/>
        </p:nvSpPr>
        <p:spPr>
          <a:xfrm>
            <a:off x="838200" y="1825625"/>
            <a:ext cx="10515600" cy="100070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Private key: two large randomly chosen prime numbers p and q</a:t>
            </a:r>
          </a:p>
          <a:p>
            <a:r>
              <a:rPr lang="en-US"/>
              <a:t>Public key: n = p * q</a:t>
            </a:r>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30735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264FB7-E63B-535C-3906-40191720C537}"/>
              </a:ext>
            </a:extLst>
          </p:cNvPr>
          <p:cNvSpPr>
            <a:spLocks noGrp="1"/>
          </p:cNvSpPr>
          <p:nvPr>
            <p:ph type="title"/>
          </p:nvPr>
        </p:nvSpPr>
        <p:spPr/>
        <p:txBody>
          <a:bodyPr/>
          <a:lstStyle/>
          <a:p>
            <a:r>
              <a:rPr lang="en-US" dirty="0"/>
              <a:t>Key Distribution</a:t>
            </a:r>
          </a:p>
        </p:txBody>
      </p:sp>
      <p:sp>
        <p:nvSpPr>
          <p:cNvPr id="5" name="Text Placeholder 4">
            <a:extLst>
              <a:ext uri="{FF2B5EF4-FFF2-40B4-BE49-F238E27FC236}">
                <a16:creationId xmlns:a16="http://schemas.microsoft.com/office/drawing/2014/main" id="{A179EB10-8B51-509A-5BFF-5AE37D5C3A8C}"/>
              </a:ext>
            </a:extLst>
          </p:cNvPr>
          <p:cNvSpPr>
            <a:spLocks noGrp="1"/>
          </p:cNvSpPr>
          <p:nvPr>
            <p:ph type="body" idx="1"/>
          </p:nvPr>
        </p:nvSpPr>
        <p:spPr/>
        <p:txBody>
          <a:bodyPr/>
          <a:lstStyle/>
          <a:p>
            <a:r>
              <a:rPr lang="en-US" dirty="0"/>
              <a:t>The following material is fully a part of this course</a:t>
            </a:r>
          </a:p>
        </p:txBody>
      </p:sp>
    </p:spTree>
    <p:extLst>
      <p:ext uri="{BB962C8B-B14F-4D97-AF65-F5344CB8AC3E}">
        <p14:creationId xmlns:p14="http://schemas.microsoft.com/office/powerpoint/2010/main" val="11881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55B368-8F98-62B2-D11B-6CC4E214FCD6}"/>
              </a:ext>
            </a:extLst>
          </p:cNvPr>
          <p:cNvSpPr>
            <a:spLocks noGrp="1"/>
          </p:cNvSpPr>
          <p:nvPr>
            <p:ph type="title"/>
          </p:nvPr>
        </p:nvSpPr>
        <p:spPr/>
        <p:txBody>
          <a:bodyPr/>
          <a:lstStyle/>
          <a:p>
            <a:r>
              <a:rPr lang="en-US" dirty="0"/>
              <a:t>How do I know someone’s public key?</a:t>
            </a:r>
          </a:p>
        </p:txBody>
      </p:sp>
      <p:sp>
        <p:nvSpPr>
          <p:cNvPr id="5" name="Content Placeholder 4">
            <a:extLst>
              <a:ext uri="{FF2B5EF4-FFF2-40B4-BE49-F238E27FC236}">
                <a16:creationId xmlns:a16="http://schemas.microsoft.com/office/drawing/2014/main" id="{B938859C-1F5E-3056-583B-E648A2C2817B}"/>
              </a:ext>
            </a:extLst>
          </p:cNvPr>
          <p:cNvSpPr>
            <a:spLocks noGrp="1"/>
          </p:cNvSpPr>
          <p:nvPr>
            <p:ph idx="1"/>
          </p:nvPr>
        </p:nvSpPr>
        <p:spPr>
          <a:xfrm>
            <a:off x="838200" y="1825625"/>
            <a:ext cx="10515600" cy="1915102"/>
          </a:xfrm>
        </p:spPr>
        <p:txBody>
          <a:bodyPr>
            <a:normAutofit fontScale="77500" lnSpcReduction="20000"/>
          </a:bodyPr>
          <a:lstStyle/>
          <a:p>
            <a:r>
              <a:rPr lang="en-US" dirty="0"/>
              <a:t>In SSH, you tell the machine your public key using a “trusted mechanism”, for example, using a web interface</a:t>
            </a:r>
          </a:p>
          <a:p>
            <a:r>
              <a:rPr lang="en-US" dirty="0"/>
              <a:t>How do you secure the web interface?</a:t>
            </a:r>
          </a:p>
          <a:p>
            <a:r>
              <a:rPr lang="en-US" dirty="0"/>
              <a:t>The internet has a tree of trusted authorities</a:t>
            </a:r>
          </a:p>
          <a:p>
            <a:r>
              <a:rPr lang="en-US" dirty="0"/>
              <a:t>You know the public key of IPRA through “magic”. It signs the key for PCA, which signs the public key for the CA, which signs the public key of individual websites</a:t>
            </a:r>
          </a:p>
        </p:txBody>
      </p:sp>
      <p:pic>
        <p:nvPicPr>
          <p:cNvPr id="3074" name="Picture 2">
            <a:extLst>
              <a:ext uri="{FF2B5EF4-FFF2-40B4-BE49-F238E27FC236}">
                <a16:creationId xmlns:a16="http://schemas.microsoft.com/office/drawing/2014/main" id="{2DB38051-D1EC-AFF6-EBCB-A8EEFCDB9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309" y="3875664"/>
            <a:ext cx="6853382" cy="272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71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5194-1E47-54CA-EE12-82836E2E4379}"/>
              </a:ext>
            </a:extLst>
          </p:cNvPr>
          <p:cNvSpPr>
            <a:spLocks noGrp="1"/>
          </p:cNvSpPr>
          <p:nvPr>
            <p:ph type="title"/>
          </p:nvPr>
        </p:nvSpPr>
        <p:spPr/>
        <p:txBody>
          <a:bodyPr/>
          <a:lstStyle/>
          <a:p>
            <a:r>
              <a:rPr lang="en-US" dirty="0"/>
              <a:t>The common case: TLA, your OS and the browser</a:t>
            </a:r>
          </a:p>
        </p:txBody>
      </p:sp>
      <p:sp>
        <p:nvSpPr>
          <p:cNvPr id="3" name="Content Placeholder 2">
            <a:extLst>
              <a:ext uri="{FF2B5EF4-FFF2-40B4-BE49-F238E27FC236}">
                <a16:creationId xmlns:a16="http://schemas.microsoft.com/office/drawing/2014/main" id="{89786FD1-A27F-49D1-C838-F81D00BC369B}"/>
              </a:ext>
            </a:extLst>
          </p:cNvPr>
          <p:cNvSpPr>
            <a:spLocks noGrp="1"/>
          </p:cNvSpPr>
          <p:nvPr>
            <p:ph idx="1"/>
          </p:nvPr>
        </p:nvSpPr>
        <p:spPr/>
        <p:txBody>
          <a:bodyPr>
            <a:normAutofit fontScale="85000" lnSpcReduction="20000"/>
          </a:bodyPr>
          <a:lstStyle/>
          <a:p>
            <a:r>
              <a:rPr lang="en-US" dirty="0"/>
              <a:t>You computer comes pre-installed with an OS</a:t>
            </a:r>
          </a:p>
          <a:p>
            <a:r>
              <a:rPr lang="en-US" dirty="0"/>
              <a:t>The OS comes pre-installed with a web browser</a:t>
            </a:r>
          </a:p>
          <a:p>
            <a:r>
              <a:rPr lang="en-US" dirty="0"/>
              <a:t>The web browser comes pre-installed with a list of trusted certificate authorities (CA)</a:t>
            </a:r>
          </a:p>
          <a:p>
            <a:r>
              <a:rPr lang="en-US" dirty="0"/>
              <a:t>Every time you go to a website using “HTTPS”, use HTTP running over TLS running over TCP</a:t>
            </a:r>
          </a:p>
          <a:p>
            <a:r>
              <a:rPr lang="en-US" dirty="0"/>
              <a:t>TLS asks the website for how it would like to certify itself. The website returns its public key, signed by a CA.</a:t>
            </a:r>
          </a:p>
          <a:p>
            <a:r>
              <a:rPr lang="en-US" dirty="0"/>
              <a:t>You already know the public key of the CA, so if the signature check passes, you ask the website to authenticate itself with its own private key. If it is able to do so, you trust it</a:t>
            </a:r>
          </a:p>
          <a:p>
            <a:r>
              <a:rPr lang="en-US" dirty="0"/>
              <a:t>There are many omitted details here. We will discuss that in the next lecture.</a:t>
            </a:r>
          </a:p>
        </p:txBody>
      </p:sp>
    </p:spTree>
    <p:extLst>
      <p:ext uri="{BB962C8B-B14F-4D97-AF65-F5344CB8AC3E}">
        <p14:creationId xmlns:p14="http://schemas.microsoft.com/office/powerpoint/2010/main" val="265642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DBD2-479D-BFE7-3016-704B17FC82C7}"/>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2953582E-B1F7-306C-013B-79AC4561C191}"/>
              </a:ext>
            </a:extLst>
          </p:cNvPr>
          <p:cNvSpPr>
            <a:spLocks noGrp="1"/>
          </p:cNvSpPr>
          <p:nvPr>
            <p:ph idx="1"/>
          </p:nvPr>
        </p:nvSpPr>
        <p:spPr/>
        <p:txBody>
          <a:bodyPr/>
          <a:lstStyle/>
          <a:p>
            <a:r>
              <a:rPr lang="en-US" dirty="0"/>
              <a:t>Practical considerations in web security</a:t>
            </a:r>
          </a:p>
          <a:p>
            <a:pPr lvl="1"/>
            <a:r>
              <a:rPr lang="en-US" dirty="0"/>
              <a:t>Whom and what do we trust?</a:t>
            </a:r>
          </a:p>
          <a:p>
            <a:pPr lvl="1"/>
            <a:r>
              <a:rPr lang="en-US" dirty="0"/>
              <a:t>How can we minimize that trust?</a:t>
            </a:r>
          </a:p>
          <a:p>
            <a:pPr lvl="1"/>
            <a:r>
              <a:rPr lang="en-US" dirty="0"/>
              <a:t>How do we do encryption fast?</a:t>
            </a:r>
          </a:p>
          <a:p>
            <a:pPr lvl="1"/>
            <a:r>
              <a:rPr lang="en-US" dirty="0"/>
              <a:t>How will quantum computers change things?</a:t>
            </a:r>
          </a:p>
        </p:txBody>
      </p:sp>
    </p:spTree>
    <p:extLst>
      <p:ext uri="{BB962C8B-B14F-4D97-AF65-F5344CB8AC3E}">
        <p14:creationId xmlns:p14="http://schemas.microsoft.com/office/powerpoint/2010/main" val="35933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D48E-EBCD-1E9C-4E66-D9C1E33C4B2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D0A52B77-4AE9-6FA6-C70B-2A419D36C42C}"/>
              </a:ext>
            </a:extLst>
          </p:cNvPr>
          <p:cNvSpPr>
            <a:spLocks noGrp="1"/>
          </p:cNvSpPr>
          <p:nvPr>
            <p:ph idx="1"/>
          </p:nvPr>
        </p:nvSpPr>
        <p:spPr/>
        <p:txBody>
          <a:bodyPr/>
          <a:lstStyle/>
          <a:p>
            <a:r>
              <a:rPr lang="en-US" dirty="0"/>
              <a:t>Symmetric encryption uses a common secret key k. Anybody who knows k can encrypt/decrypt messages. To everybody else, the message is unintelligible</a:t>
            </a:r>
          </a:p>
          <a:p>
            <a:r>
              <a:rPr lang="en-US" dirty="0"/>
              <a:t>Diffie-Hellman key exchange allows two strangers to use a non-private communication channel to establish a shared secret k</a:t>
            </a:r>
          </a:p>
          <a:p>
            <a:pPr lvl="1"/>
            <a:r>
              <a:rPr lang="en-US" dirty="0"/>
              <a:t>While the channel does not have to be private, it should disallow man-in-the-middle (MITM) attacks</a:t>
            </a:r>
          </a:p>
          <a:p>
            <a:pPr lvl="1"/>
            <a:r>
              <a:rPr lang="en-US" dirty="0"/>
              <a:t>Most internet paths allow for MITM attacks</a:t>
            </a:r>
          </a:p>
          <a:p>
            <a:r>
              <a:rPr lang="en-US" b="1" dirty="0"/>
              <a:t>Today: </a:t>
            </a:r>
            <a:r>
              <a:rPr lang="en-US" dirty="0"/>
              <a:t>Public key encryption allows for a communication channel to be authenticated</a:t>
            </a:r>
          </a:p>
        </p:txBody>
      </p:sp>
    </p:spTree>
    <p:extLst>
      <p:ext uri="{BB962C8B-B14F-4D97-AF65-F5344CB8AC3E}">
        <p14:creationId xmlns:p14="http://schemas.microsoft.com/office/powerpoint/2010/main" val="335705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BC76-BA7F-89D1-FF1C-4D580B2BD61A}"/>
              </a:ext>
            </a:extLst>
          </p:cNvPr>
          <p:cNvSpPr>
            <a:spLocks noGrp="1"/>
          </p:cNvSpPr>
          <p:nvPr>
            <p:ph type="title"/>
          </p:nvPr>
        </p:nvSpPr>
        <p:spPr/>
        <p:txBody>
          <a:bodyPr/>
          <a:lstStyle/>
          <a:p>
            <a:r>
              <a:rPr lang="en-US" dirty="0"/>
              <a:t>Public key encryption</a:t>
            </a:r>
          </a:p>
        </p:txBody>
      </p:sp>
      <p:sp>
        <p:nvSpPr>
          <p:cNvPr id="3" name="Content Placeholder 2">
            <a:extLst>
              <a:ext uri="{FF2B5EF4-FFF2-40B4-BE49-F238E27FC236}">
                <a16:creationId xmlns:a16="http://schemas.microsoft.com/office/drawing/2014/main" id="{674BFEDF-44B7-C3F6-F3DA-F2E27849BE1C}"/>
              </a:ext>
            </a:extLst>
          </p:cNvPr>
          <p:cNvSpPr>
            <a:spLocks noGrp="1"/>
          </p:cNvSpPr>
          <p:nvPr>
            <p:ph idx="1"/>
          </p:nvPr>
        </p:nvSpPr>
        <p:spPr>
          <a:xfrm>
            <a:off x="838200" y="1825625"/>
            <a:ext cx="10515600" cy="2312266"/>
          </a:xfrm>
        </p:spPr>
        <p:txBody>
          <a:bodyPr>
            <a:normAutofit fontScale="92500" lnSpcReduction="20000"/>
          </a:bodyPr>
          <a:lstStyle/>
          <a:p>
            <a:r>
              <a:rPr lang="en-US" dirty="0"/>
              <a:t>Alice creates a public/private key pair: (pk, </a:t>
            </a:r>
            <a:r>
              <a:rPr lang="en-US" dirty="0" err="1"/>
              <a:t>sk</a:t>
            </a:r>
            <a:r>
              <a:rPr lang="en-US" dirty="0"/>
              <a:t>)</a:t>
            </a:r>
          </a:p>
          <a:p>
            <a:r>
              <a:rPr lang="en-US" dirty="0"/>
              <a:t>She publishes pk to the entire world saying “Hello, you know me as Alice, this is my public key”</a:t>
            </a:r>
          </a:p>
          <a:p>
            <a:r>
              <a:rPr lang="en-US" dirty="0"/>
              <a:t>She keeps the private key </a:t>
            </a:r>
            <a:r>
              <a:rPr lang="en-US" dirty="0" err="1"/>
              <a:t>sk</a:t>
            </a:r>
            <a:r>
              <a:rPr lang="en-US" dirty="0"/>
              <a:t>, secret which gives her special abilities </a:t>
            </a:r>
          </a:p>
          <a:p>
            <a:r>
              <a:rPr lang="en-US" dirty="0"/>
              <a:t>A computationally limited adversary cannot derive pk from </a:t>
            </a:r>
            <a:r>
              <a:rPr lang="en-US" dirty="0" err="1"/>
              <a:t>sk</a:t>
            </a:r>
            <a:r>
              <a:rPr lang="en-US" dirty="0"/>
              <a:t>, even though it is possible with enough compute</a:t>
            </a:r>
          </a:p>
        </p:txBody>
      </p:sp>
    </p:spTree>
    <p:extLst>
      <p:ext uri="{BB962C8B-B14F-4D97-AF65-F5344CB8AC3E}">
        <p14:creationId xmlns:p14="http://schemas.microsoft.com/office/powerpoint/2010/main" val="37169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346F-080B-2B81-34DE-528EBAF738A6}"/>
              </a:ext>
            </a:extLst>
          </p:cNvPr>
          <p:cNvSpPr>
            <a:spLocks noGrp="1"/>
          </p:cNvSpPr>
          <p:nvPr>
            <p:ph type="title"/>
          </p:nvPr>
        </p:nvSpPr>
        <p:spPr/>
        <p:txBody>
          <a:bodyPr/>
          <a:lstStyle/>
          <a:p>
            <a:r>
              <a:rPr lang="en-US" dirty="0"/>
              <a:t>Case in point</a:t>
            </a:r>
          </a:p>
        </p:txBody>
      </p:sp>
      <p:sp>
        <p:nvSpPr>
          <p:cNvPr id="4" name="TextBox 3">
            <a:extLst>
              <a:ext uri="{FF2B5EF4-FFF2-40B4-BE49-F238E27FC236}">
                <a16:creationId xmlns:a16="http://schemas.microsoft.com/office/drawing/2014/main" id="{9630D5F2-2B7E-A9B4-2CFC-D34C0EBCAB7C}"/>
              </a:ext>
            </a:extLst>
          </p:cNvPr>
          <p:cNvSpPr txBox="1"/>
          <p:nvPr/>
        </p:nvSpPr>
        <p:spPr>
          <a:xfrm>
            <a:off x="909780" y="1557338"/>
            <a:ext cx="10113819" cy="4524315"/>
          </a:xfrm>
          <a:prstGeom prst="rect">
            <a:avLst/>
          </a:prstGeom>
          <a:noFill/>
          <a:ln>
            <a:solidFill>
              <a:schemeClr val="tx1"/>
            </a:solidFill>
          </a:ln>
        </p:spPr>
        <p:txBody>
          <a:bodyPr wrap="square" rtlCol="0">
            <a:spAutoFit/>
          </a:bodyPr>
          <a:lstStyle/>
          <a:p>
            <a:r>
              <a:rPr lang="en-US" dirty="0"/>
              <a:t>For example, the following is my public key that I use on GitHub and to SSH into things. I have absolutely no qualms about sharing it:</a:t>
            </a:r>
          </a:p>
          <a:p>
            <a:endParaRPr lang="en-US" dirty="0"/>
          </a:p>
          <a:p>
            <a:r>
              <a:rPr lang="en-US" dirty="0">
                <a:solidFill>
                  <a:srgbClr val="000000"/>
                </a:solidFill>
                <a:effectLst/>
                <a:latin typeface="Andale Mono" panose="020B0509000000000004" pitchFamily="49" charset="0"/>
              </a:rPr>
              <a:t>ssh-</a:t>
            </a:r>
            <a:r>
              <a:rPr lang="en-US" dirty="0" err="1">
                <a:solidFill>
                  <a:srgbClr val="000000"/>
                </a:solidFill>
                <a:effectLst/>
                <a:latin typeface="Andale Mono" panose="020B0509000000000004" pitchFamily="49" charset="0"/>
              </a:rPr>
              <a:t>rsa</a:t>
            </a:r>
            <a:r>
              <a:rPr lang="en-US" dirty="0">
                <a:solidFill>
                  <a:srgbClr val="000000"/>
                </a:solidFill>
                <a:effectLst/>
                <a:latin typeface="Andale Mono" panose="020B0509000000000004" pitchFamily="49" charset="0"/>
              </a:rPr>
              <a:t> AAAAB3NzaC1yc2EAAAADAQABAAACAQDsxUpCsXSz96uC68Ex6hM6pOyYliAuH0XVsR/hNAbXk5cK8xvnpe+ono4HfvhlO6Bd4YpsFH7SkH88BRrbSkglLDWI4r0QCq5SoRsJG32Rgo7eB1tzA0Iu2bdGOlifTaI9mudeS8CpQptn+a8PCObDGgrvgKeCIGSU50QJSHyAPUYKsQu3XHfstTVsNIHkSNpwhFTToddGPMZPKNyp4VHAlZygCSGvmTGxADYwLKBunAWYFmP1n5vSVyhU4MJER7QMiw+nQM9UxtxKa9m61NKrK2zElMnQQVKaiXjT4E+ZFMKC6MJwJYk2u46VFTBzYmlxEmBUMhztsU4qYp/OYCtTQE53lfGZJ6DRyf0GIybQIubWQQNcWbBQkfCo+KnDog0nbSQWP8dJvHOStBHFD6XyZzBUgWQ01Aju4I6/HhOzS+sBxJa9pu4DQgemSZkVhP1D6TA2jXU6ZAB/tRatOkS9PvVk8cks3Nszg08ROPQXBkH1/3V3bfTRHxLzSY/Sr7yGxTZQBZ6knfQ7kT84yCSub0KHcwvARm+ux5SyhxP7c9gbMyUj+Vo//E8g/w2npcNefMMRu8UKIeBywCTohEGqKYL1ap0eh45ACnr/icjbIJzZFQz0tXB5dhy2GEotoSkr9iIabvDaNGDTAtZ6PVqUK+7Zwg6lb2pYmh5i99kO1w== </a:t>
            </a:r>
            <a:r>
              <a:rPr lang="en-US" dirty="0" err="1">
                <a:solidFill>
                  <a:srgbClr val="000000"/>
                </a:solidFill>
                <a:effectLst/>
                <a:latin typeface="Andale Mono" panose="020B0509000000000004" pitchFamily="49" charset="0"/>
              </a:rPr>
              <a:t>venkat@utexas.edu</a:t>
            </a:r>
            <a:endParaRPr lang="en-US" dirty="0">
              <a:solidFill>
                <a:srgbClr val="000000"/>
              </a:solidFill>
              <a:effectLst/>
              <a:latin typeface="Andale Mono" panose="020B0509000000000004" pitchFamily="49" charset="0"/>
            </a:endParaRPr>
          </a:p>
          <a:p>
            <a:endParaRPr lang="en-US" dirty="0"/>
          </a:p>
        </p:txBody>
      </p:sp>
    </p:spTree>
    <p:extLst>
      <p:ext uri="{BB962C8B-B14F-4D97-AF65-F5344CB8AC3E}">
        <p14:creationId xmlns:p14="http://schemas.microsoft.com/office/powerpoint/2010/main" val="210867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9ABC-2676-C43A-DEFF-C728536EBC70}"/>
              </a:ext>
            </a:extLst>
          </p:cNvPr>
          <p:cNvSpPr>
            <a:spLocks noGrp="1"/>
          </p:cNvSpPr>
          <p:nvPr>
            <p:ph type="title"/>
          </p:nvPr>
        </p:nvSpPr>
        <p:spPr/>
        <p:txBody>
          <a:bodyPr/>
          <a:lstStyle/>
          <a:p>
            <a:r>
              <a:rPr lang="en-US" dirty="0"/>
              <a:t>Public key encryption: ability #1 (signing)</a:t>
            </a:r>
          </a:p>
        </p:txBody>
      </p:sp>
      <p:sp>
        <p:nvSpPr>
          <p:cNvPr id="3" name="Content Placeholder 2">
            <a:extLst>
              <a:ext uri="{FF2B5EF4-FFF2-40B4-BE49-F238E27FC236}">
                <a16:creationId xmlns:a16="http://schemas.microsoft.com/office/drawing/2014/main" id="{1A970023-95DF-FEFC-60AA-73F8FCBDD5BC}"/>
              </a:ext>
            </a:extLst>
          </p:cNvPr>
          <p:cNvSpPr>
            <a:spLocks noGrp="1"/>
          </p:cNvSpPr>
          <p:nvPr>
            <p:ph idx="1"/>
          </p:nvPr>
        </p:nvSpPr>
        <p:spPr>
          <a:xfrm>
            <a:off x="838200" y="4787659"/>
            <a:ext cx="10515600" cy="1389303"/>
          </a:xfrm>
        </p:spPr>
        <p:txBody>
          <a:bodyPr>
            <a:normAutofit fontScale="92500" lnSpcReduction="20000"/>
          </a:bodyPr>
          <a:lstStyle/>
          <a:p>
            <a:r>
              <a:rPr lang="en-US" dirty="0"/>
              <a:t>Useless for encryption</a:t>
            </a:r>
          </a:p>
          <a:p>
            <a:r>
              <a:rPr lang="en-US" dirty="0"/>
              <a:t>By encrypting a message, Alice can “sign” it, since only someone with </a:t>
            </a:r>
            <a:r>
              <a:rPr lang="en-US" dirty="0" err="1">
                <a:solidFill>
                  <a:schemeClr val="accent2"/>
                </a:solidFill>
              </a:rPr>
              <a:t>sk</a:t>
            </a:r>
            <a:r>
              <a:rPr lang="en-US" dirty="0"/>
              <a:t> could have produced an encrypted message, that when decrypted with </a:t>
            </a:r>
            <a:r>
              <a:rPr lang="en-US" dirty="0">
                <a:solidFill>
                  <a:schemeClr val="accent2"/>
                </a:solidFill>
              </a:rPr>
              <a:t>pk</a:t>
            </a:r>
            <a:r>
              <a:rPr lang="en-US" dirty="0"/>
              <a:t>, will produce </a:t>
            </a:r>
            <a:r>
              <a:rPr lang="en-US" dirty="0">
                <a:solidFill>
                  <a:schemeClr val="accent2"/>
                </a:solidFill>
              </a:rPr>
              <a:t>M</a:t>
            </a:r>
          </a:p>
        </p:txBody>
      </p:sp>
      <p:pic>
        <p:nvPicPr>
          <p:cNvPr id="1026" name="Picture 2">
            <a:extLst>
              <a:ext uri="{FF2B5EF4-FFF2-40B4-BE49-F238E27FC236}">
                <a16:creationId xmlns:a16="http://schemas.microsoft.com/office/drawing/2014/main" id="{0EE6D44E-6438-AC1E-CFA1-61384140B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563" y="1915170"/>
            <a:ext cx="7970982" cy="25417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F0FCCA-07E3-15D5-7B4F-1B754ACE2492}"/>
              </a:ext>
            </a:extLst>
          </p:cNvPr>
          <p:cNvSpPr txBox="1"/>
          <p:nvPr/>
        </p:nvSpPr>
        <p:spPr>
          <a:xfrm>
            <a:off x="3851564" y="1546302"/>
            <a:ext cx="482824" cy="461665"/>
          </a:xfrm>
          <a:prstGeom prst="rect">
            <a:avLst/>
          </a:prstGeom>
          <a:noFill/>
        </p:spPr>
        <p:txBody>
          <a:bodyPr wrap="none" rtlCol="0">
            <a:spAutoFit/>
          </a:bodyPr>
          <a:lstStyle/>
          <a:p>
            <a:r>
              <a:rPr lang="en-US" sz="2400" dirty="0" err="1">
                <a:solidFill>
                  <a:schemeClr val="accent2"/>
                </a:solidFill>
              </a:rPr>
              <a:t>sk</a:t>
            </a:r>
            <a:endParaRPr lang="en-US" sz="2400" dirty="0">
              <a:solidFill>
                <a:schemeClr val="accent2"/>
              </a:solidFill>
            </a:endParaRPr>
          </a:p>
        </p:txBody>
      </p:sp>
      <p:sp>
        <p:nvSpPr>
          <p:cNvPr id="5" name="TextBox 4">
            <a:extLst>
              <a:ext uri="{FF2B5EF4-FFF2-40B4-BE49-F238E27FC236}">
                <a16:creationId xmlns:a16="http://schemas.microsoft.com/office/drawing/2014/main" id="{F094FE1F-3284-21C8-0E83-DA30EDC86602}"/>
              </a:ext>
            </a:extLst>
          </p:cNvPr>
          <p:cNvSpPr txBox="1"/>
          <p:nvPr/>
        </p:nvSpPr>
        <p:spPr>
          <a:xfrm>
            <a:off x="6996546" y="1459855"/>
            <a:ext cx="506870" cy="461665"/>
          </a:xfrm>
          <a:prstGeom prst="rect">
            <a:avLst/>
          </a:prstGeom>
          <a:noFill/>
        </p:spPr>
        <p:txBody>
          <a:bodyPr wrap="none" rtlCol="0">
            <a:spAutoFit/>
          </a:bodyPr>
          <a:lstStyle/>
          <a:p>
            <a:r>
              <a:rPr lang="en-US" sz="2400" dirty="0">
                <a:solidFill>
                  <a:schemeClr val="accent2"/>
                </a:solidFill>
              </a:rPr>
              <a:t>pk</a:t>
            </a:r>
          </a:p>
        </p:txBody>
      </p:sp>
      <p:sp>
        <p:nvSpPr>
          <p:cNvPr id="6" name="TextBox 5">
            <a:extLst>
              <a:ext uri="{FF2B5EF4-FFF2-40B4-BE49-F238E27FC236}">
                <a16:creationId xmlns:a16="http://schemas.microsoft.com/office/drawing/2014/main" id="{CD57CE45-DC40-9D91-3BCC-5F1EA503E30C}"/>
              </a:ext>
            </a:extLst>
          </p:cNvPr>
          <p:cNvSpPr txBox="1"/>
          <p:nvPr/>
        </p:nvSpPr>
        <p:spPr>
          <a:xfrm>
            <a:off x="8829965" y="2724399"/>
            <a:ext cx="428322" cy="461665"/>
          </a:xfrm>
          <a:prstGeom prst="rect">
            <a:avLst/>
          </a:prstGeom>
          <a:noFill/>
        </p:spPr>
        <p:txBody>
          <a:bodyPr wrap="none" rtlCol="0">
            <a:spAutoFit/>
          </a:bodyPr>
          <a:lstStyle/>
          <a:p>
            <a:r>
              <a:rPr lang="en-US" sz="2400" dirty="0">
                <a:solidFill>
                  <a:schemeClr val="accent2"/>
                </a:solidFill>
              </a:rPr>
              <a:t>M</a:t>
            </a:r>
          </a:p>
        </p:txBody>
      </p:sp>
      <p:sp>
        <p:nvSpPr>
          <p:cNvPr id="7" name="TextBox 6">
            <a:extLst>
              <a:ext uri="{FF2B5EF4-FFF2-40B4-BE49-F238E27FC236}">
                <a16:creationId xmlns:a16="http://schemas.microsoft.com/office/drawing/2014/main" id="{17ACD258-6C30-51CD-4F85-412879A79DE1}"/>
              </a:ext>
            </a:extLst>
          </p:cNvPr>
          <p:cNvSpPr txBox="1"/>
          <p:nvPr/>
        </p:nvSpPr>
        <p:spPr>
          <a:xfrm>
            <a:off x="1020619" y="3541817"/>
            <a:ext cx="843501" cy="461665"/>
          </a:xfrm>
          <a:prstGeom prst="rect">
            <a:avLst/>
          </a:prstGeom>
          <a:noFill/>
        </p:spPr>
        <p:txBody>
          <a:bodyPr wrap="none" rtlCol="0">
            <a:spAutoFit/>
          </a:bodyPr>
          <a:lstStyle/>
          <a:p>
            <a:r>
              <a:rPr lang="en-US" sz="2400" dirty="0">
                <a:solidFill>
                  <a:schemeClr val="accent2"/>
                </a:solidFill>
              </a:rPr>
              <a:t>Alice</a:t>
            </a:r>
          </a:p>
        </p:txBody>
      </p:sp>
      <p:sp>
        <p:nvSpPr>
          <p:cNvPr id="8" name="TextBox 7">
            <a:extLst>
              <a:ext uri="{FF2B5EF4-FFF2-40B4-BE49-F238E27FC236}">
                <a16:creationId xmlns:a16="http://schemas.microsoft.com/office/drawing/2014/main" id="{8029E103-85C1-7359-D002-EA5150C8ACE0}"/>
              </a:ext>
            </a:extLst>
          </p:cNvPr>
          <p:cNvSpPr txBox="1"/>
          <p:nvPr/>
        </p:nvSpPr>
        <p:spPr>
          <a:xfrm>
            <a:off x="9790545" y="3577900"/>
            <a:ext cx="1120563" cy="461665"/>
          </a:xfrm>
          <a:prstGeom prst="rect">
            <a:avLst/>
          </a:prstGeom>
          <a:noFill/>
        </p:spPr>
        <p:txBody>
          <a:bodyPr wrap="none" rtlCol="0">
            <a:spAutoFit/>
          </a:bodyPr>
          <a:lstStyle/>
          <a:p>
            <a:r>
              <a:rPr lang="en-US" sz="2400" dirty="0">
                <a:solidFill>
                  <a:schemeClr val="accent2"/>
                </a:solidFill>
              </a:rPr>
              <a:t>Verifier</a:t>
            </a:r>
          </a:p>
        </p:txBody>
      </p:sp>
    </p:spTree>
    <p:extLst>
      <p:ext uri="{BB962C8B-B14F-4D97-AF65-F5344CB8AC3E}">
        <p14:creationId xmlns:p14="http://schemas.microsoft.com/office/powerpoint/2010/main" val="78642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C815-3FE8-D4A1-A2D8-EE10C30B5030}"/>
              </a:ext>
            </a:extLst>
          </p:cNvPr>
          <p:cNvSpPr>
            <a:spLocks noGrp="1"/>
          </p:cNvSpPr>
          <p:nvPr>
            <p:ph type="title"/>
          </p:nvPr>
        </p:nvSpPr>
        <p:spPr/>
        <p:txBody>
          <a:bodyPr/>
          <a:lstStyle/>
          <a:p>
            <a:r>
              <a:rPr lang="en-US" dirty="0"/>
              <a:t>Example: Use in SSH</a:t>
            </a:r>
          </a:p>
        </p:txBody>
      </p:sp>
      <p:sp>
        <p:nvSpPr>
          <p:cNvPr id="3" name="Content Placeholder 2">
            <a:extLst>
              <a:ext uri="{FF2B5EF4-FFF2-40B4-BE49-F238E27FC236}">
                <a16:creationId xmlns:a16="http://schemas.microsoft.com/office/drawing/2014/main" id="{B9E3A944-59A3-B5EF-10B1-CB3683D57D5F}"/>
              </a:ext>
            </a:extLst>
          </p:cNvPr>
          <p:cNvSpPr>
            <a:spLocks noGrp="1"/>
          </p:cNvSpPr>
          <p:nvPr>
            <p:ph idx="1"/>
          </p:nvPr>
        </p:nvSpPr>
        <p:spPr/>
        <p:txBody>
          <a:bodyPr/>
          <a:lstStyle/>
          <a:p>
            <a:r>
              <a:rPr lang="en-US" dirty="0"/>
              <a:t>You may have created a public/private key pair for </a:t>
            </a:r>
            <a:r>
              <a:rPr lang="en-US" dirty="0" err="1"/>
              <a:t>SSHing</a:t>
            </a:r>
            <a:r>
              <a:rPr lang="en-US" dirty="0"/>
              <a:t> into machines. This is what is happening.</a:t>
            </a:r>
          </a:p>
          <a:p>
            <a:r>
              <a:rPr lang="en-US" dirty="0"/>
              <a:t>You create (pk, </a:t>
            </a:r>
            <a:r>
              <a:rPr lang="en-US" dirty="0" err="1"/>
              <a:t>sk</a:t>
            </a:r>
            <a:r>
              <a:rPr lang="en-US" dirty="0"/>
              <a:t>) and give the machine pk through some trusted means (for example, using your </a:t>
            </a:r>
            <a:r>
              <a:rPr lang="en-US" dirty="0" err="1"/>
              <a:t>Amazom</a:t>
            </a:r>
            <a:r>
              <a:rPr lang="en-US" dirty="0"/>
              <a:t> AWS account which was authenticated using your password)</a:t>
            </a:r>
          </a:p>
          <a:p>
            <a:r>
              <a:rPr lang="en-US" dirty="0"/>
              <a:t>The machine picks a large random number c and sends it to you</a:t>
            </a:r>
          </a:p>
          <a:p>
            <a:r>
              <a:rPr lang="en-US" dirty="0"/>
              <a:t>You encrypt c using </a:t>
            </a:r>
            <a:r>
              <a:rPr lang="en-US" dirty="0" err="1"/>
              <a:t>sk</a:t>
            </a:r>
            <a:r>
              <a:rPr lang="en-US" dirty="0"/>
              <a:t> to produce s. You send s to the machine</a:t>
            </a:r>
          </a:p>
          <a:p>
            <a:r>
              <a:rPr lang="en-US" dirty="0"/>
              <a:t>The machine decrypts s using pk. If the result equals c, it knows that you have </a:t>
            </a:r>
            <a:r>
              <a:rPr lang="en-US" dirty="0" err="1"/>
              <a:t>sk</a:t>
            </a:r>
            <a:endParaRPr lang="en-US" dirty="0"/>
          </a:p>
        </p:txBody>
      </p:sp>
    </p:spTree>
    <p:extLst>
      <p:ext uri="{BB962C8B-B14F-4D97-AF65-F5344CB8AC3E}">
        <p14:creationId xmlns:p14="http://schemas.microsoft.com/office/powerpoint/2010/main" val="253869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3302-8D48-7123-4B0F-F57430D630AC}"/>
              </a:ext>
            </a:extLst>
          </p:cNvPr>
          <p:cNvSpPr>
            <a:spLocks noGrp="1"/>
          </p:cNvSpPr>
          <p:nvPr>
            <p:ph type="title"/>
          </p:nvPr>
        </p:nvSpPr>
        <p:spPr/>
        <p:txBody>
          <a:bodyPr/>
          <a:lstStyle/>
          <a:p>
            <a:r>
              <a:rPr lang="en-US" dirty="0"/>
              <a:t>Public key encryption: ability #2 (</a:t>
            </a:r>
            <a:r>
              <a:rPr lang="en-US" dirty="0" err="1"/>
              <a:t>assymetric</a:t>
            </a:r>
            <a:r>
              <a:rPr lang="en-US" dirty="0"/>
              <a:t> encryption)</a:t>
            </a:r>
          </a:p>
        </p:txBody>
      </p:sp>
      <p:sp>
        <p:nvSpPr>
          <p:cNvPr id="3" name="Content Placeholder 2">
            <a:extLst>
              <a:ext uri="{FF2B5EF4-FFF2-40B4-BE49-F238E27FC236}">
                <a16:creationId xmlns:a16="http://schemas.microsoft.com/office/drawing/2014/main" id="{C7541A54-ED35-0F85-744D-BE0F8FB89C5B}"/>
              </a:ext>
            </a:extLst>
          </p:cNvPr>
          <p:cNvSpPr>
            <a:spLocks noGrp="1"/>
          </p:cNvSpPr>
          <p:nvPr>
            <p:ph idx="1"/>
          </p:nvPr>
        </p:nvSpPr>
        <p:spPr>
          <a:xfrm>
            <a:off x="838200" y="5296910"/>
            <a:ext cx="10515600" cy="1325563"/>
          </a:xfrm>
        </p:spPr>
        <p:txBody>
          <a:bodyPr>
            <a:normAutofit lnSpcReduction="10000"/>
          </a:bodyPr>
          <a:lstStyle/>
          <a:p>
            <a:r>
              <a:rPr lang="en-US" dirty="0"/>
              <a:t>Anyone who wants to communicate securely with Alice can encrypt their message m using Alice’s pk</a:t>
            </a:r>
          </a:p>
          <a:p>
            <a:r>
              <a:rPr lang="en-US" dirty="0"/>
              <a:t>Only Alice will be able to decrypt the resulting ciphertext</a:t>
            </a:r>
          </a:p>
        </p:txBody>
      </p:sp>
      <p:pic>
        <p:nvPicPr>
          <p:cNvPr id="2050" name="Picture 2">
            <a:extLst>
              <a:ext uri="{FF2B5EF4-FFF2-40B4-BE49-F238E27FC236}">
                <a16:creationId xmlns:a16="http://schemas.microsoft.com/office/drawing/2014/main" id="{264C884E-0CAD-DEDD-32C4-E2B6DEEF5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1" y="1652362"/>
            <a:ext cx="4604904" cy="3478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B8EE8A-5702-4407-D55C-479B4726F779}"/>
              </a:ext>
            </a:extLst>
          </p:cNvPr>
          <p:cNvSpPr txBox="1"/>
          <p:nvPr/>
        </p:nvSpPr>
        <p:spPr>
          <a:xfrm>
            <a:off x="210964" y="1856798"/>
            <a:ext cx="2421400" cy="830997"/>
          </a:xfrm>
          <a:prstGeom prst="rect">
            <a:avLst/>
          </a:prstGeom>
          <a:noFill/>
        </p:spPr>
        <p:txBody>
          <a:bodyPr wrap="square" rtlCol="0">
            <a:spAutoFit/>
          </a:bodyPr>
          <a:lstStyle/>
          <a:p>
            <a:r>
              <a:rPr lang="en-US" sz="2400" dirty="0">
                <a:solidFill>
                  <a:schemeClr val="accent2"/>
                </a:solidFill>
              </a:rPr>
              <a:t>Stranger on the internet</a:t>
            </a:r>
          </a:p>
        </p:txBody>
      </p:sp>
      <p:sp>
        <p:nvSpPr>
          <p:cNvPr id="5" name="TextBox 4">
            <a:extLst>
              <a:ext uri="{FF2B5EF4-FFF2-40B4-BE49-F238E27FC236}">
                <a16:creationId xmlns:a16="http://schemas.microsoft.com/office/drawing/2014/main" id="{51365A26-145A-0522-0483-E8CB5DAB04DC}"/>
              </a:ext>
            </a:extLst>
          </p:cNvPr>
          <p:cNvSpPr txBox="1"/>
          <p:nvPr/>
        </p:nvSpPr>
        <p:spPr>
          <a:xfrm>
            <a:off x="333058" y="3884304"/>
            <a:ext cx="2421400" cy="830997"/>
          </a:xfrm>
          <a:prstGeom prst="rect">
            <a:avLst/>
          </a:prstGeom>
          <a:noFill/>
        </p:spPr>
        <p:txBody>
          <a:bodyPr wrap="square" rtlCol="0">
            <a:spAutoFit/>
          </a:bodyPr>
          <a:lstStyle/>
          <a:p>
            <a:r>
              <a:rPr lang="en-US" sz="2400" dirty="0">
                <a:solidFill>
                  <a:schemeClr val="accent2"/>
                </a:solidFill>
              </a:rPr>
              <a:t>Stranger on the internet</a:t>
            </a:r>
          </a:p>
        </p:txBody>
      </p:sp>
      <p:sp>
        <p:nvSpPr>
          <p:cNvPr id="6" name="TextBox 5">
            <a:extLst>
              <a:ext uri="{FF2B5EF4-FFF2-40B4-BE49-F238E27FC236}">
                <a16:creationId xmlns:a16="http://schemas.microsoft.com/office/drawing/2014/main" id="{8A626635-4059-19AF-8C17-0B413D21ACA5}"/>
              </a:ext>
            </a:extLst>
          </p:cNvPr>
          <p:cNvSpPr txBox="1"/>
          <p:nvPr/>
        </p:nvSpPr>
        <p:spPr>
          <a:xfrm>
            <a:off x="7603548" y="2607455"/>
            <a:ext cx="2421400" cy="461665"/>
          </a:xfrm>
          <a:prstGeom prst="rect">
            <a:avLst/>
          </a:prstGeom>
          <a:noFill/>
        </p:spPr>
        <p:txBody>
          <a:bodyPr wrap="square" rtlCol="0">
            <a:spAutoFit/>
          </a:bodyPr>
          <a:lstStyle/>
          <a:p>
            <a:r>
              <a:rPr lang="en-US" sz="2400" dirty="0">
                <a:solidFill>
                  <a:schemeClr val="accent2"/>
                </a:solidFill>
              </a:rPr>
              <a:t>Alice</a:t>
            </a:r>
          </a:p>
        </p:txBody>
      </p:sp>
    </p:spTree>
    <p:extLst>
      <p:ext uri="{BB962C8B-B14F-4D97-AF65-F5344CB8AC3E}">
        <p14:creationId xmlns:p14="http://schemas.microsoft.com/office/powerpoint/2010/main" val="199944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7D5F44-59F3-AA02-BAFB-96B17A0FB273}"/>
              </a:ext>
            </a:extLst>
          </p:cNvPr>
          <p:cNvSpPr>
            <a:spLocks noGrp="1"/>
          </p:cNvSpPr>
          <p:nvPr>
            <p:ph type="title"/>
          </p:nvPr>
        </p:nvSpPr>
        <p:spPr/>
        <p:txBody>
          <a:bodyPr/>
          <a:lstStyle/>
          <a:p>
            <a:r>
              <a:rPr lang="en-US" dirty="0"/>
              <a:t>RSA Cryptosystem</a:t>
            </a:r>
          </a:p>
        </p:txBody>
      </p:sp>
      <p:sp>
        <p:nvSpPr>
          <p:cNvPr id="5" name="Text Placeholder 4">
            <a:extLst>
              <a:ext uri="{FF2B5EF4-FFF2-40B4-BE49-F238E27FC236}">
                <a16:creationId xmlns:a16="http://schemas.microsoft.com/office/drawing/2014/main" id="{F8E145CD-E180-CABD-82A2-E94E9333B25B}"/>
              </a:ext>
            </a:extLst>
          </p:cNvPr>
          <p:cNvSpPr>
            <a:spLocks noGrp="1"/>
          </p:cNvSpPr>
          <p:nvPr>
            <p:ph type="body" idx="1"/>
          </p:nvPr>
        </p:nvSpPr>
        <p:spPr/>
        <p:txBody>
          <a:bodyPr>
            <a:normAutofit lnSpcReduction="10000"/>
          </a:bodyPr>
          <a:lstStyle/>
          <a:p>
            <a:r>
              <a:rPr lang="en-US" dirty="0"/>
              <a:t>The following slides about the RSA cryptosystem are to give you a flavor of how it works.</a:t>
            </a:r>
          </a:p>
          <a:p>
            <a:r>
              <a:rPr lang="en-US" dirty="0"/>
              <a:t>In this course, you are expected to understand the basic mechanisms, but not the details of modular arithmetic and number theory</a:t>
            </a:r>
          </a:p>
        </p:txBody>
      </p:sp>
    </p:spTree>
    <p:extLst>
      <p:ext uri="{BB962C8B-B14F-4D97-AF65-F5344CB8AC3E}">
        <p14:creationId xmlns:p14="http://schemas.microsoft.com/office/powerpoint/2010/main" val="302895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15C0-964F-B5DF-2720-4B5FCDB7657A}"/>
              </a:ext>
            </a:extLst>
          </p:cNvPr>
          <p:cNvSpPr>
            <a:spLocks noGrp="1"/>
          </p:cNvSpPr>
          <p:nvPr>
            <p:ph type="title"/>
          </p:nvPr>
        </p:nvSpPr>
        <p:spPr/>
        <p:txBody>
          <a:bodyPr/>
          <a:lstStyle/>
          <a:p>
            <a:r>
              <a:rPr lang="en-US" dirty="0"/>
              <a:t>RSA Cryptosystem</a:t>
            </a:r>
          </a:p>
        </p:txBody>
      </p:sp>
      <p:sp>
        <p:nvSpPr>
          <p:cNvPr id="3" name="Content Placeholder 2">
            <a:extLst>
              <a:ext uri="{FF2B5EF4-FFF2-40B4-BE49-F238E27FC236}">
                <a16:creationId xmlns:a16="http://schemas.microsoft.com/office/drawing/2014/main" id="{BFCA5A81-E059-C586-C17A-123916F6BCD5}"/>
              </a:ext>
            </a:extLst>
          </p:cNvPr>
          <p:cNvSpPr>
            <a:spLocks noGrp="1"/>
          </p:cNvSpPr>
          <p:nvPr>
            <p:ph idx="1"/>
          </p:nvPr>
        </p:nvSpPr>
        <p:spPr>
          <a:xfrm>
            <a:off x="838200" y="1825625"/>
            <a:ext cx="10515600" cy="1000702"/>
          </a:xfrm>
          <a:ln>
            <a:solidFill>
              <a:schemeClr val="tx1"/>
            </a:solidFill>
          </a:ln>
        </p:spPr>
        <p:txBody>
          <a:bodyPr/>
          <a:lstStyle/>
          <a:p>
            <a:r>
              <a:rPr lang="en-US" dirty="0"/>
              <a:t>Private key: two large randomly chosen prime numbers p and q</a:t>
            </a:r>
          </a:p>
          <a:p>
            <a:r>
              <a:rPr lang="en-US" dirty="0"/>
              <a:t>Public key: n = p * q</a:t>
            </a:r>
          </a:p>
          <a:p>
            <a:pPr marL="0" indent="0">
              <a:buNone/>
            </a:pPr>
            <a:endParaRPr lang="en-US" b="1"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EFC50731-AF11-7831-71BC-B932AA1A4738}"/>
                  </a:ext>
                </a:extLst>
              </p:cNvPr>
              <p:cNvSpPr txBox="1">
                <a:spLocks/>
              </p:cNvSpPr>
              <p:nvPr/>
            </p:nvSpPr>
            <p:spPr>
              <a:xfrm>
                <a:off x="838200" y="3141807"/>
                <a:ext cx="10515600" cy="29911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Primer on modular arithmetic:</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𝜙</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p>
                      </m:sSup>
                      <m:r>
                        <a:rPr lang="en-US" b="0" i="1" smtClean="0">
                          <a:latin typeface="Cambria Math" panose="02040503050406030204" pitchFamily="18" charset="0"/>
                        </a:rPr>
                        <m:t>=1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m:oMathPara>
                </a14:m>
                <a:endParaRPr lang="en-US" b="0" dirty="0"/>
              </a:p>
              <a:p>
                <a:pPr marL="0" indent="0">
                  <a:buFont typeface="Arial" panose="020B0604020202020204" pitchFamily="34" charset="0"/>
                  <a:buNone/>
                </a:pPr>
                <a:r>
                  <a:rPr lang="en-US" dirty="0"/>
                  <a:t>where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is Euler’s totient function</a:t>
                </a:r>
              </a:p>
              <a:p>
                <a:pPr marL="0" indent="0">
                  <a:buFont typeface="Arial" panose="020B0604020202020204" pitchFamily="34" charset="0"/>
                  <a:buNone/>
                </a:pPr>
                <a:r>
                  <a:rPr lang="en-US" dirty="0"/>
                  <a:t>if </a:t>
                </a:r>
                <a:r>
                  <a:rPr lang="en-US" dirty="0" err="1"/>
                  <a:t>gcd</a:t>
                </a:r>
                <a:r>
                  <a:rPr lang="en-US" dirty="0"/>
                  <a:t>(x, n) = 1 (i.e. they are “relatively prime”)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n = </a:t>
                </a:r>
                <a:r>
                  <a:rPr lang="en-US" dirty="0" err="1"/>
                  <a:t>pq</a:t>
                </a:r>
                <a:r>
                  <a:rPr lang="en-US" dirty="0"/>
                  <a:t>, then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−1)(</m:t>
                    </m:r>
                    <m:r>
                      <a:rPr lang="en-US" b="0" i="1" smtClean="0">
                        <a:latin typeface="Cambria Math" panose="02040503050406030204" pitchFamily="18" charset="0"/>
                      </a:rPr>
                      <m:t>𝑞</m:t>
                    </m:r>
                    <m:r>
                      <a:rPr lang="en-US" b="0" i="1" smtClean="0">
                        <a:latin typeface="Cambria Math" panose="02040503050406030204" pitchFamily="18" charset="0"/>
                      </a:rPr>
                      <m:t> −1)</m:t>
                    </m:r>
                  </m:oMath>
                </a14:m>
                <a:endParaRPr lang="en-US" dirty="0"/>
              </a:p>
            </p:txBody>
          </p:sp>
        </mc:Choice>
        <mc:Fallback>
          <p:sp>
            <p:nvSpPr>
              <p:cNvPr id="7" name="Content Placeholder 2">
                <a:extLst>
                  <a:ext uri="{FF2B5EF4-FFF2-40B4-BE49-F238E27FC236}">
                    <a16:creationId xmlns:a16="http://schemas.microsoft.com/office/drawing/2014/main" id="{EFC50731-AF11-7831-71BC-B932AA1A4738}"/>
                  </a:ext>
                </a:extLst>
              </p:cNvPr>
              <p:cNvSpPr txBox="1">
                <a:spLocks noRot="1" noChangeAspect="1" noMove="1" noResize="1" noEditPoints="1" noAdjustHandles="1" noChangeArrowheads="1" noChangeShapeType="1" noTextEdit="1"/>
              </p:cNvSpPr>
              <p:nvPr/>
            </p:nvSpPr>
            <p:spPr>
              <a:xfrm>
                <a:off x="838200" y="3141807"/>
                <a:ext cx="10515600" cy="2991138"/>
              </a:xfrm>
              <a:prstGeom prst="rect">
                <a:avLst/>
              </a:prstGeom>
              <a:blipFill>
                <a:blip r:embed="rId2"/>
                <a:stretch>
                  <a:fillRect l="-1206" t="-3390" b="-38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13124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1424</TotalTime>
  <Words>999</Words>
  <Application>Microsoft Macintosh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Andale Mono</vt:lpstr>
      <vt:lpstr>Aptos</vt:lpstr>
      <vt:lpstr>Aptos Display</vt:lpstr>
      <vt:lpstr>Arial</vt:lpstr>
      <vt:lpstr>Cambria Math</vt:lpstr>
      <vt:lpstr>Office Theme</vt:lpstr>
      <vt:lpstr>Network Security 2: Cryptography 2</vt:lpstr>
      <vt:lpstr>Recap:</vt:lpstr>
      <vt:lpstr>Public key encryption</vt:lpstr>
      <vt:lpstr>Case in point</vt:lpstr>
      <vt:lpstr>Public key encryption: ability #1 (signing)</vt:lpstr>
      <vt:lpstr>Example: Use in SSH</vt:lpstr>
      <vt:lpstr>Public key encryption: ability #2 (assymetric encryption)</vt:lpstr>
      <vt:lpstr>RSA Cryptosystem</vt:lpstr>
      <vt:lpstr>RSA Cryptosystem</vt:lpstr>
      <vt:lpstr>RSA Cryptosystem</vt:lpstr>
      <vt:lpstr>Encryption using RSA</vt:lpstr>
      <vt:lpstr>Key Distribution</vt:lpstr>
      <vt:lpstr>How do I know someone’s public key?</vt:lpstr>
      <vt:lpstr>The common case: TLA, your OS and the browser</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Arun</dc:creator>
  <cp:lastModifiedBy>Venkat Arun</cp:lastModifiedBy>
  <cp:revision>6</cp:revision>
  <dcterms:created xsi:type="dcterms:W3CDTF">2024-11-05T16:41:49Z</dcterms:created>
  <dcterms:modified xsi:type="dcterms:W3CDTF">2024-11-06T16:26:10Z</dcterms:modified>
</cp:coreProperties>
</file>