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1" r:id="rId4"/>
    <p:sldId id="275" r:id="rId5"/>
    <p:sldId id="260" r:id="rId6"/>
    <p:sldId id="262" r:id="rId7"/>
    <p:sldId id="263" r:id="rId8"/>
    <p:sldId id="264" r:id="rId9"/>
    <p:sldId id="276" r:id="rId10"/>
    <p:sldId id="265" r:id="rId11"/>
    <p:sldId id="269" r:id="rId12"/>
    <p:sldId id="274" r:id="rId13"/>
    <p:sldId id="258" r:id="rId14"/>
    <p:sldId id="266" r:id="rId15"/>
    <p:sldId id="268" r:id="rId16"/>
    <p:sldId id="267" r:id="rId17"/>
    <p:sldId id="271" r:id="rId18"/>
    <p:sldId id="273" r:id="rId19"/>
    <p:sldId id="272" r:id="rId20"/>
    <p:sldId id="27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562BF-CB92-69DE-D3D7-D3F417D6DE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A9925E-5F37-BB62-53B4-EE8B168B50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06656B-FB59-A495-D8F3-08FA144E9CE4}"/>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31AD14E4-EE16-2F7C-A063-E0E33C284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8A5D7E-1C6D-CA50-F382-832CC0E41908}"/>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370451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BBA2-4BF3-7E57-F0B5-616552625E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E71DC5-07B6-3B9B-34D7-000915C8AA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356AB-983C-C714-0FCA-54DD0FDE9DFF}"/>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ED27A206-A45A-8FA0-750E-FA253BE0D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07AC9-15FD-FE52-97F3-65FB76E0F124}"/>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12878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1F662D-E586-8C0A-088D-70F50C6C59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4D4956-A69F-05E0-E288-EB59142074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1AF2A7-41DA-9DDD-1808-6D08D1EF32CC}"/>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442A06FE-86A4-EBF5-69FB-ADF4E84B1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C26F1-B9B9-873E-0BDF-D3375544936E}"/>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89978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A7DA-19FF-BCE3-FAE6-9E16A2AA29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C8FD2-FA28-C7B9-DCA2-59F75810DE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141315-CA13-3EF0-261C-B1618CAF0BF8}"/>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7A87D329-D38D-0082-3D6D-9C92C7685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4EDAD2-F72F-4AA5-67FF-8DAA082F2437}"/>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786580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DB70E-A8C3-2AAA-AA2A-AF5B107A10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00F7F-A02E-03B8-E617-B455F46360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389A3A-1742-B729-82D9-AF5EBD74056C}"/>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8DD577DC-86F3-50F5-83DA-6D9DE35811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52F0A5-5020-BDC0-1CDE-46AB36BC6813}"/>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45136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6234-80A7-084F-E734-AAE8627E4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9BF38-6112-9D19-1FB4-5EE6ACD4AE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BD0670-FC32-630E-CCC4-4567B882B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E5A208-E866-0904-7932-8EC7E7761530}"/>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6" name="Footer Placeholder 5">
            <a:extLst>
              <a:ext uri="{FF2B5EF4-FFF2-40B4-BE49-F238E27FC236}">
                <a16:creationId xmlns:a16="http://schemas.microsoft.com/office/drawing/2014/main" id="{99356683-E5DF-13C0-0CB1-DE52496339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DE34D-1157-A087-48BB-6AA33A19578E}"/>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641642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1BF96-B257-18D0-7BFB-67A719B9CE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68043C-AAB8-D504-50FC-DC9A23AE1E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9342FC-7C0B-0460-F1B8-C7EC925614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BF242-5AAC-1DA4-B314-8244A782EB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5030B4-DBA6-8A2C-F9E1-92AAF3AB9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399CFC-91A4-E2EF-6070-B6E40A1A0003}"/>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8" name="Footer Placeholder 7">
            <a:extLst>
              <a:ext uri="{FF2B5EF4-FFF2-40B4-BE49-F238E27FC236}">
                <a16:creationId xmlns:a16="http://schemas.microsoft.com/office/drawing/2014/main" id="{8BB51435-79F5-DC01-6619-3DE06B54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18392A-857B-21D8-2603-CA9BA062A041}"/>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301657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7F10-1EAF-0DE9-7E7D-8F1A431930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C0A390-46EA-6478-4A4D-C990CBFED327}"/>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4" name="Footer Placeholder 3">
            <a:extLst>
              <a:ext uri="{FF2B5EF4-FFF2-40B4-BE49-F238E27FC236}">
                <a16:creationId xmlns:a16="http://schemas.microsoft.com/office/drawing/2014/main" id="{F1B4A66E-B003-B6BE-4FFD-A764945168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59523B-F4C4-BF53-8E79-5A35868A690A}"/>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465289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E836BF-9BFE-9FC7-3360-1386B0E46EF1}"/>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3" name="Footer Placeholder 2">
            <a:extLst>
              <a:ext uri="{FF2B5EF4-FFF2-40B4-BE49-F238E27FC236}">
                <a16:creationId xmlns:a16="http://schemas.microsoft.com/office/drawing/2014/main" id="{0CEC4F67-9059-A762-C313-4655F4CC5E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346BF-3615-5FFF-1D0B-E82C5E96EB28}"/>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410838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8C5-5D23-397E-B776-F90447328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536B08-BF31-AE5B-FD8F-53A24D537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A27621-5C54-A3C3-6E1D-2AADED1F9B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9C3A46-5282-5E76-AF4C-3B2659490771}"/>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6" name="Footer Placeholder 5">
            <a:extLst>
              <a:ext uri="{FF2B5EF4-FFF2-40B4-BE49-F238E27FC236}">
                <a16:creationId xmlns:a16="http://schemas.microsoft.com/office/drawing/2014/main" id="{EB950207-BC2B-53E9-79BF-B0CBAB1598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92D38-E378-2564-272D-CAC2BF600219}"/>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38420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71D9F-55CA-49D0-B418-97C299DED2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1352B-EA93-C484-9160-D5EE944F7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C9765-D5FB-5F65-CE77-8E59501345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2E286-7E0B-07D2-454B-3F4BACC9CB75}"/>
              </a:ext>
            </a:extLst>
          </p:cNvPr>
          <p:cNvSpPr>
            <a:spLocks noGrp="1"/>
          </p:cNvSpPr>
          <p:nvPr>
            <p:ph type="dt" sz="half" idx="10"/>
          </p:nvPr>
        </p:nvSpPr>
        <p:spPr/>
        <p:txBody>
          <a:bodyPr/>
          <a:lstStyle/>
          <a:p>
            <a:fld id="{4E22BA40-56B1-254D-AFEF-AE38734B75E6}" type="datetimeFigureOut">
              <a:rPr lang="en-US" smtClean="0"/>
              <a:t>11/6/24</a:t>
            </a:fld>
            <a:endParaRPr lang="en-US"/>
          </a:p>
        </p:txBody>
      </p:sp>
      <p:sp>
        <p:nvSpPr>
          <p:cNvPr id="6" name="Footer Placeholder 5">
            <a:extLst>
              <a:ext uri="{FF2B5EF4-FFF2-40B4-BE49-F238E27FC236}">
                <a16:creationId xmlns:a16="http://schemas.microsoft.com/office/drawing/2014/main" id="{7E9B6D3F-D746-DBA3-4CBE-C6064F1BC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0B3A0-76EA-5218-301D-7066E0CB7658}"/>
              </a:ext>
            </a:extLst>
          </p:cNvPr>
          <p:cNvSpPr>
            <a:spLocks noGrp="1"/>
          </p:cNvSpPr>
          <p:nvPr>
            <p:ph type="sldNum" sz="quarter" idx="12"/>
          </p:nvPr>
        </p:nvSpPr>
        <p:spPr/>
        <p:txBody>
          <a:bodyPr/>
          <a:lstStyle/>
          <a:p>
            <a:fld id="{2C6F83B0-B0B5-4841-9EF8-320E4F4D2070}" type="slidenum">
              <a:rPr lang="en-US" smtClean="0"/>
              <a:t>‹#›</a:t>
            </a:fld>
            <a:endParaRPr lang="en-US"/>
          </a:p>
        </p:txBody>
      </p:sp>
    </p:spTree>
    <p:extLst>
      <p:ext uri="{BB962C8B-B14F-4D97-AF65-F5344CB8AC3E}">
        <p14:creationId xmlns:p14="http://schemas.microsoft.com/office/powerpoint/2010/main" val="1217766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DF6171-5F77-11C5-00B1-EC5DB9DC5D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9955E1-2930-4B62-F43B-6763A50469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1BF2B-2A0B-00B9-A148-DD43AACFA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22BA40-56B1-254D-AFEF-AE38734B75E6}" type="datetimeFigureOut">
              <a:rPr lang="en-US" smtClean="0"/>
              <a:t>11/6/24</a:t>
            </a:fld>
            <a:endParaRPr lang="en-US"/>
          </a:p>
        </p:txBody>
      </p:sp>
      <p:sp>
        <p:nvSpPr>
          <p:cNvPr id="5" name="Footer Placeholder 4">
            <a:extLst>
              <a:ext uri="{FF2B5EF4-FFF2-40B4-BE49-F238E27FC236}">
                <a16:creationId xmlns:a16="http://schemas.microsoft.com/office/drawing/2014/main" id="{4FBD631F-492C-81E0-209A-02D642A9F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66BCE8-74B1-F646-06BB-B4BF2FA87C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6F83B0-B0B5-4841-9EF8-320E4F4D2070}" type="slidenum">
              <a:rPr lang="en-US" smtClean="0"/>
              <a:t>‹#›</a:t>
            </a:fld>
            <a:endParaRPr lang="en-US"/>
          </a:p>
        </p:txBody>
      </p:sp>
    </p:spTree>
    <p:extLst>
      <p:ext uri="{BB962C8B-B14F-4D97-AF65-F5344CB8AC3E}">
        <p14:creationId xmlns:p14="http://schemas.microsoft.com/office/powerpoint/2010/main" val="186821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41A08-D847-E9A8-3C0F-0E7B0E74428B}"/>
              </a:ext>
            </a:extLst>
          </p:cNvPr>
          <p:cNvSpPr>
            <a:spLocks noGrp="1"/>
          </p:cNvSpPr>
          <p:nvPr>
            <p:ph type="ctrTitle"/>
          </p:nvPr>
        </p:nvSpPr>
        <p:spPr/>
        <p:txBody>
          <a:bodyPr/>
          <a:lstStyle/>
          <a:p>
            <a:r>
              <a:rPr lang="en-US" dirty="0"/>
              <a:t>Lecture 22 – Practical aspects of security</a:t>
            </a:r>
          </a:p>
        </p:txBody>
      </p:sp>
      <p:sp>
        <p:nvSpPr>
          <p:cNvPr id="3" name="Subtitle 2">
            <a:extLst>
              <a:ext uri="{FF2B5EF4-FFF2-40B4-BE49-F238E27FC236}">
                <a16:creationId xmlns:a16="http://schemas.microsoft.com/office/drawing/2014/main" id="{87EC294D-5E47-687F-C919-BC23C697369A}"/>
              </a:ext>
            </a:extLst>
          </p:cNvPr>
          <p:cNvSpPr>
            <a:spLocks noGrp="1"/>
          </p:cNvSpPr>
          <p:nvPr>
            <p:ph type="subTitle" idx="1"/>
          </p:nvPr>
        </p:nvSpPr>
        <p:spPr/>
        <p:txBody>
          <a:bodyPr/>
          <a:lstStyle/>
          <a:p>
            <a:r>
              <a:rPr lang="en-US" dirty="0"/>
              <a:t>Lecturer: Venkat Arun</a:t>
            </a:r>
          </a:p>
        </p:txBody>
      </p:sp>
    </p:spTree>
    <p:extLst>
      <p:ext uri="{BB962C8B-B14F-4D97-AF65-F5344CB8AC3E}">
        <p14:creationId xmlns:p14="http://schemas.microsoft.com/office/powerpoint/2010/main" val="3051343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0F598-CD9A-5A92-B84C-551791548A9C}"/>
              </a:ext>
            </a:extLst>
          </p:cNvPr>
          <p:cNvSpPr>
            <a:spLocks noGrp="1"/>
          </p:cNvSpPr>
          <p:nvPr>
            <p:ph type="title"/>
          </p:nvPr>
        </p:nvSpPr>
        <p:spPr/>
        <p:txBody>
          <a:bodyPr/>
          <a:lstStyle/>
          <a:p>
            <a:r>
              <a:rPr lang="en-US" dirty="0"/>
              <a:t>Step 1: How does the browser know what </a:t>
            </a:r>
            <a:r>
              <a:rPr lang="en-US" dirty="0">
                <a:solidFill>
                  <a:schemeClr val="accent2"/>
                </a:solidFill>
              </a:rPr>
              <a:t>pk</a:t>
            </a:r>
            <a:r>
              <a:rPr lang="en-US" dirty="0"/>
              <a:t> to trust? </a:t>
            </a:r>
          </a:p>
        </p:txBody>
      </p:sp>
      <p:pic>
        <p:nvPicPr>
          <p:cNvPr id="2050" name="Picture 2">
            <a:extLst>
              <a:ext uri="{FF2B5EF4-FFF2-40B4-BE49-F238E27FC236}">
                <a16:creationId xmlns:a16="http://schemas.microsoft.com/office/drawing/2014/main" id="{37AD50F6-81C0-36E6-D58C-B448AD79E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932" y="2510965"/>
            <a:ext cx="6932080" cy="27574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E0B776-282B-45C7-4DD1-9A4119ACDD56}"/>
              </a:ext>
            </a:extLst>
          </p:cNvPr>
          <p:cNvSpPr txBox="1"/>
          <p:nvPr/>
        </p:nvSpPr>
        <p:spPr>
          <a:xfrm>
            <a:off x="171451" y="1957385"/>
            <a:ext cx="7474481"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Internet policy Registration Authority (IPRA): Sets the standards for everyone to follow. Doesn’t actually sign anything</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Policy/Root Certification Authority (PCA/RCA): Web browsers are pre-installed with a set of PCA’s public keys that can be trusted. The corresponding private key must be kept secure for a decade or more. Thus, it is kept offline most of the time and brought online only when a new CA’s public key needs to be signed.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CA: Signs the public keys of individual websites. Anyone who owns a domain name can pick a new public key and request a CA to sign it after proving that they indeed own the domain name (e.g. using human verification)</a:t>
            </a:r>
          </a:p>
          <a:p>
            <a:pPr marL="342900" indent="-342900">
              <a:buFont typeface="Arial" panose="020B0604020202020204" pitchFamily="34" charset="0"/>
              <a:buChar char="•"/>
            </a:pPr>
            <a:endParaRPr lang="en-US" sz="2000" dirty="0"/>
          </a:p>
          <a:p>
            <a:r>
              <a:rPr lang="en-US" sz="2000" dirty="0"/>
              <a:t>This system is called a </a:t>
            </a:r>
            <a:r>
              <a:rPr lang="en-US" sz="2000" b="1" dirty="0"/>
              <a:t>Public Key Infrastructure</a:t>
            </a:r>
          </a:p>
        </p:txBody>
      </p:sp>
      <p:sp>
        <p:nvSpPr>
          <p:cNvPr id="6" name="TextBox 5">
            <a:extLst>
              <a:ext uri="{FF2B5EF4-FFF2-40B4-BE49-F238E27FC236}">
                <a16:creationId xmlns:a16="http://schemas.microsoft.com/office/drawing/2014/main" id="{1AA2F7CC-AD49-572C-DEEF-A0EC4FDF83E2}"/>
              </a:ext>
            </a:extLst>
          </p:cNvPr>
          <p:cNvSpPr txBox="1"/>
          <p:nvPr/>
        </p:nvSpPr>
        <p:spPr>
          <a:xfrm>
            <a:off x="7645932" y="6088730"/>
            <a:ext cx="4546068" cy="707886"/>
          </a:xfrm>
          <a:prstGeom prst="rect">
            <a:avLst/>
          </a:prstGeom>
          <a:noFill/>
        </p:spPr>
        <p:txBody>
          <a:bodyPr wrap="square" rtlCol="0">
            <a:spAutoFit/>
          </a:bodyPr>
          <a:lstStyle/>
          <a:p>
            <a:r>
              <a:rPr lang="en-US" sz="2000" dirty="0"/>
              <a:t>Note: There is a difference between an RCA and a PCA, but we will ignore it</a:t>
            </a:r>
          </a:p>
        </p:txBody>
      </p:sp>
    </p:spTree>
    <p:extLst>
      <p:ext uri="{BB962C8B-B14F-4D97-AF65-F5344CB8AC3E}">
        <p14:creationId xmlns:p14="http://schemas.microsoft.com/office/powerpoint/2010/main" val="131326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95817-4453-126E-7FC5-81F66B28DD9A}"/>
              </a:ext>
            </a:extLst>
          </p:cNvPr>
          <p:cNvSpPr>
            <a:spLocks noGrp="1"/>
          </p:cNvSpPr>
          <p:nvPr>
            <p:ph type="title"/>
          </p:nvPr>
        </p:nvSpPr>
        <p:spPr/>
        <p:txBody>
          <a:bodyPr/>
          <a:lstStyle/>
          <a:p>
            <a:r>
              <a:rPr lang="en-US" dirty="0"/>
              <a:t>How do we digitally sign things?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DC76DA-098A-D233-7F5A-BF62E562668C}"/>
                  </a:ext>
                </a:extLst>
              </p:cNvPr>
              <p:cNvSpPr>
                <a:spLocks noGrp="1"/>
              </p:cNvSpPr>
              <p:nvPr>
                <p:ph idx="1"/>
              </p:nvPr>
            </p:nvSpPr>
            <p:spPr/>
            <p:txBody>
              <a:bodyPr/>
              <a:lstStyle/>
              <a:p>
                <a:pPr marL="0" indent="0">
                  <a:buNone/>
                </a:pPr>
                <a:r>
                  <a:rPr lang="en-US" b="1" dirty="0"/>
                  <a:t>Recap:</a:t>
                </a:r>
              </a:p>
              <a:p>
                <a:r>
                  <a:rPr lang="en-US" dirty="0"/>
                  <a:t>Suppose we want to sign something with the key pair (pk, </a:t>
                </a:r>
                <a:r>
                  <a:rPr lang="en-US" dirty="0" err="1"/>
                  <a:t>sk</a:t>
                </a:r>
                <a:r>
                  <a:rPr lang="en-US" dirty="0"/>
                  <a:t>).</a:t>
                </a:r>
              </a:p>
              <a:p>
                <a:r>
                  <a:rPr lang="en-US" dirty="0" err="1"/>
                  <a:t>sk</a:t>
                </a:r>
                <a:r>
                  <a:rPr lang="en-US" dirty="0"/>
                  <a:t> is two prime numbers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𝑝</m:t>
                    </m:r>
                    <m:r>
                      <a:rPr lang="en-US" i="1" dirty="0" smtClean="0">
                        <a:latin typeface="Cambria Math" panose="02040503050406030204" pitchFamily="18" charset="0"/>
                      </a:rPr>
                      <m:t>, </m:t>
                    </m:r>
                    <m:r>
                      <a:rPr lang="en-US" i="1" dirty="0" smtClean="0">
                        <a:latin typeface="Cambria Math" panose="02040503050406030204" pitchFamily="18" charset="0"/>
                      </a:rPr>
                      <m:t>𝑞</m:t>
                    </m:r>
                    <m:r>
                      <a:rPr lang="en-US" i="1" dirty="0" smtClean="0">
                        <a:latin typeface="Cambria Math" panose="02040503050406030204" pitchFamily="18" charset="0"/>
                      </a:rPr>
                      <m:t>)</m:t>
                    </m:r>
                  </m:oMath>
                </a14:m>
                <a:r>
                  <a:rPr lang="en-US" dirty="0"/>
                  <a:t> and a public choice of </a:t>
                </a:r>
                <a14:m>
                  <m:oMath xmlns:m="http://schemas.openxmlformats.org/officeDocument/2006/math">
                    <m:r>
                      <a:rPr lang="en-US" b="0" i="1" smtClean="0">
                        <a:latin typeface="Cambria Math" panose="02040503050406030204" pitchFamily="18" charset="0"/>
                      </a:rPr>
                      <m:t>𝑒</m:t>
                    </m:r>
                  </m:oMath>
                </a14:m>
                <a:endParaRPr lang="en-US" dirty="0"/>
              </a:p>
              <a:p>
                <a:r>
                  <a:rPr lang="en-US" dirty="0"/>
                  <a:t>pk is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err="1" smtClean="0">
                        <a:latin typeface="Cambria Math" panose="02040503050406030204" pitchFamily="18" charset="0"/>
                      </a:rPr>
                      <m:t>𝑝𝑞</m:t>
                    </m:r>
                    <m:r>
                      <a:rPr lang="en-US" i="1" dirty="0">
                        <a:latin typeface="Cambria Math" panose="02040503050406030204" pitchFamily="18" charset="0"/>
                      </a:rPr>
                      <m:t> </m:t>
                    </m:r>
                  </m:oMath>
                </a14:m>
                <a:r>
                  <a:rPr lang="en-US" dirty="0"/>
                  <a:t>and </a:t>
                </a:r>
                <a14:m>
                  <m:oMath xmlns:m="http://schemas.openxmlformats.org/officeDocument/2006/math">
                    <m:r>
                      <a:rPr lang="en-US" i="1" dirty="0" smtClean="0">
                        <a:latin typeface="Cambria Math" panose="02040503050406030204" pitchFamily="18" charset="0"/>
                      </a:rPr>
                      <m:t>𝑑</m:t>
                    </m:r>
                  </m:oMath>
                </a14:m>
                <a:r>
                  <a:rPr lang="en-US" dirty="0"/>
                  <a:t> such that </a:t>
                </a:r>
                <a14:m>
                  <m:oMath xmlns:m="http://schemas.openxmlformats.org/officeDocument/2006/math">
                    <m:r>
                      <a:rPr lang="en-US" i="1" dirty="0" smtClean="0">
                        <a:latin typeface="Cambria Math" panose="02040503050406030204" pitchFamily="18" charset="0"/>
                      </a:rPr>
                      <m:t>𝑒𝑑</m:t>
                    </m:r>
                    <m:r>
                      <a:rPr lang="en-US" i="1" dirty="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1</m:t>
                    </m:r>
                    <m:r>
                      <a:rPr lang="en-US" i="1" dirty="0">
                        <a:latin typeface="Cambria Math" panose="02040503050406030204" pitchFamily="18" charset="0"/>
                      </a:rPr>
                      <m:t> </m:t>
                    </m:r>
                    <m:r>
                      <a:rPr lang="en-US" i="1" dirty="0" smtClean="0">
                        <a:latin typeface="Cambria Math" panose="02040503050406030204" pitchFamily="18" charset="0"/>
                      </a:rPr>
                      <m:t>𝑚𝑜𝑑</m:t>
                    </m:r>
                    <m:r>
                      <a:rPr lang="en-US" i="1" dirty="0" smtClean="0">
                        <a:latin typeface="Cambria Math" panose="02040503050406030204" pitchFamily="18" charset="0"/>
                      </a:rPr>
                      <m:t> </m:t>
                    </m:r>
                    <m:r>
                      <a:rPr lang="en-US" b="0" i="1" dirty="0" smtClean="0">
                        <a:latin typeface="Cambria Math" panose="02040503050406030204" pitchFamily="18" charset="0"/>
                      </a:rPr>
                      <m:t>𝜙</m:t>
                    </m:r>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0" i="1" dirty="0" smtClean="0">
                        <a:latin typeface="Cambria Math" panose="02040503050406030204" pitchFamily="18" charset="0"/>
                      </a:rPr>
                      <m:t>) </m:t>
                    </m:r>
                  </m:oMath>
                </a14:m>
                <a:endParaRPr lang="en-US" dirty="0"/>
              </a:p>
              <a:p>
                <a:r>
                  <a:rPr lang="en-US" dirty="0"/>
                  <a:t>If we have a message m represented as an integer in the range 1 &lt; m &lt; n, we can sign it as </a:t>
                </a:r>
                <a14:m>
                  <m:oMath xmlns:m="http://schemas.openxmlformats.org/officeDocument/2006/math">
                    <m:r>
                      <m:rPr>
                        <m:sty m:val="p"/>
                      </m:rPr>
                      <a:rPr lang="en-US" b="0" i="0" smtClean="0">
                        <a:latin typeface="Cambria Math" panose="02040503050406030204" pitchFamily="18" charset="0"/>
                      </a:rPr>
                      <m:t>sign</m:t>
                    </m:r>
                    <m:r>
                      <a:rPr lang="en-US" b="0" i="0" smtClean="0">
                        <a:latin typeface="Cambria Math" panose="02040503050406030204" pitchFamily="18" charset="0"/>
                      </a:rPr>
                      <m:t>= </m:t>
                    </m:r>
                    <m:sSup>
                      <m:sSupPr>
                        <m:ctrlPr>
                          <a:rPr lang="en-US" b="0" i="1" smtClean="0">
                            <a:latin typeface="Cambria Math" panose="02040503050406030204" pitchFamily="18" charset="0"/>
                          </a:rPr>
                        </m:ctrlPr>
                      </m:sSup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𝑑</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 </m:t>
                        </m:r>
                      </m:e>
                      <m:sup/>
                    </m:sSup>
                  </m:oMath>
                </a14:m>
                <a:r>
                  <a:rPr lang="en-US" b="0" dirty="0"/>
                  <a:t> and send (sign, m) to the verifier</a:t>
                </a:r>
              </a:p>
              <a:p>
                <a:r>
                  <a:rPr lang="en-US" b="0" dirty="0"/>
                  <a:t>The verifier knows pk and checks the signature</a:t>
                </a:r>
                <a:r>
                  <a:rPr lang="en-US" dirty="0"/>
                  <a:t> using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𝑠𝑖𝑔𝑛</m:t>
                            </m:r>
                          </m:e>
                        </m:d>
                      </m:e>
                      <m:sup>
                        <m:r>
                          <a:rPr lang="en-US" b="0" i="1" smtClean="0">
                            <a:latin typeface="Cambria Math" panose="02040503050406030204" pitchFamily="18" charset="0"/>
                          </a:rPr>
                          <m:t>𝑒</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𝑚</m:t>
                    </m:r>
                  </m:oMath>
                </a14:m>
                <a:endParaRPr lang="en-US" dirty="0"/>
              </a:p>
            </p:txBody>
          </p:sp>
        </mc:Choice>
        <mc:Fallback>
          <p:sp>
            <p:nvSpPr>
              <p:cNvPr id="3" name="Content Placeholder 2">
                <a:extLst>
                  <a:ext uri="{FF2B5EF4-FFF2-40B4-BE49-F238E27FC236}">
                    <a16:creationId xmlns:a16="http://schemas.microsoft.com/office/drawing/2014/main" id="{FEDC76DA-098A-D233-7F5A-BF62E562668C}"/>
                  </a:ext>
                </a:extLst>
              </p:cNvPr>
              <p:cNvSpPr>
                <a:spLocks noGrp="1" noRot="1" noChangeAspect="1" noMove="1" noResize="1" noEditPoints="1" noAdjustHandles="1" noChangeArrowheads="1" noChangeShapeType="1" noTextEdit="1"/>
              </p:cNvSpPr>
              <p:nvPr>
                <p:ph idx="1"/>
              </p:nvPr>
            </p:nvSpPr>
            <p:spPr>
              <a:blipFill>
                <a:blip r:embed="rId2"/>
                <a:stretch>
                  <a:fillRect l="-1206" t="-2326" r="-241"/>
                </a:stretch>
              </a:blipFill>
            </p:spPr>
            <p:txBody>
              <a:bodyPr/>
              <a:lstStyle/>
              <a:p>
                <a:r>
                  <a:rPr lang="en-US">
                    <a:noFill/>
                  </a:rPr>
                  <a:t> </a:t>
                </a:r>
              </a:p>
            </p:txBody>
          </p:sp>
        </mc:Fallback>
      </mc:AlternateContent>
    </p:spTree>
    <p:extLst>
      <p:ext uri="{BB962C8B-B14F-4D97-AF65-F5344CB8AC3E}">
        <p14:creationId xmlns:p14="http://schemas.microsoft.com/office/powerpoint/2010/main" val="31941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C8A94-9E18-8528-C927-E379184D2F18}"/>
              </a:ext>
            </a:extLst>
          </p:cNvPr>
          <p:cNvSpPr>
            <a:spLocks noGrp="1"/>
          </p:cNvSpPr>
          <p:nvPr>
            <p:ph type="title"/>
          </p:nvPr>
        </p:nvSpPr>
        <p:spPr/>
        <p:txBody>
          <a:bodyPr/>
          <a:lstStyle/>
          <a:p>
            <a:r>
              <a:rPr lang="en-US" dirty="0"/>
              <a:t>How do we digitally sign things?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262042-5C3A-7754-6424-8A1E5EEB5C5C}"/>
                  </a:ext>
                </a:extLst>
              </p:cNvPr>
              <p:cNvSpPr>
                <a:spLocks noGrp="1"/>
              </p:cNvSpPr>
              <p:nvPr>
                <p:ph idx="1"/>
              </p:nvPr>
            </p:nvSpPr>
            <p:spPr/>
            <p:txBody>
              <a:bodyPr>
                <a:normAutofit fontScale="92500" lnSpcReduction="20000"/>
              </a:bodyPr>
              <a:lstStyle/>
              <a:p>
                <a:r>
                  <a:rPr lang="en-US" dirty="0"/>
                  <a:t>If the message is not an integer in the range (1, n), we can convert it to such an integer using a collision resistant hash function such as SHA256</a:t>
                </a:r>
              </a:p>
              <a:p>
                <a:r>
                  <a:rPr lang="en-US" dirty="0"/>
                  <a:t>A collision resistant hash function, H, is a deterministic function that takes an arbitrary sequence of bytes as input and produces an output in a fixed range (say, a 256-bit number)</a:t>
                </a:r>
              </a:p>
              <a:p>
                <a:pPr lvl="1"/>
                <a:r>
                  <a:rPr lang="en-US" dirty="0"/>
                  <a:t>It guarantees that it is computationally hard to find a </a:t>
                </a:r>
                <a:r>
                  <a:rPr lang="en-US" i="1" dirty="0"/>
                  <a:t>collision</a:t>
                </a:r>
                <a:r>
                  <a:rPr lang="en-US" dirty="0"/>
                  <a:t>. That is, find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r>
                  <a:rPr lang="en-US" dirty="0"/>
                  <a:t> such that </a:t>
                </a:r>
                <a14:m>
                  <m:oMath xmlns:m="http://schemas.openxmlformats.org/officeDocument/2006/math">
                    <m:r>
                      <a:rPr lang="en-US" b="0" i="1" smtClean="0">
                        <a:latin typeface="Cambria Math" panose="02040503050406030204" pitchFamily="18" charset="0"/>
                      </a:rPr>
                      <m:t>𝐻</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even though such inputs certainly exist (why?)</a:t>
                </a:r>
              </a:p>
              <a:p>
                <a:pPr lvl="1"/>
                <a:r>
                  <a:rPr lang="en-US" dirty="0"/>
                  <a:t>This means that, if someone signed H(x), it is impossible for an adversary to claim they actually signed a different message by finding a collision</a:t>
                </a:r>
              </a:p>
              <a:p>
                <a:r>
                  <a:rPr lang="en-US" dirty="0"/>
                  <a:t>Linux and OSX machines usually have a program called “</a:t>
                </a:r>
                <a:r>
                  <a:rPr lang="en-US" dirty="0" err="1"/>
                  <a:t>shasum</a:t>
                </a:r>
                <a:r>
                  <a:rPr lang="en-US" dirty="0"/>
                  <a:t>” that can compute the hash function of any file</a:t>
                </a:r>
              </a:p>
              <a:p>
                <a:pPr lvl="1"/>
                <a:r>
                  <a:rPr lang="en-US" dirty="0"/>
                  <a:t>Live demo</a:t>
                </a:r>
              </a:p>
            </p:txBody>
          </p:sp>
        </mc:Choice>
        <mc:Fallback>
          <p:sp>
            <p:nvSpPr>
              <p:cNvPr id="3" name="Content Placeholder 2">
                <a:extLst>
                  <a:ext uri="{FF2B5EF4-FFF2-40B4-BE49-F238E27FC236}">
                    <a16:creationId xmlns:a16="http://schemas.microsoft.com/office/drawing/2014/main" id="{EA262042-5C3A-7754-6424-8A1E5EEB5C5C}"/>
                  </a:ext>
                </a:extLst>
              </p:cNvPr>
              <p:cNvSpPr>
                <a:spLocks noGrp="1" noRot="1" noChangeAspect="1" noMove="1" noResize="1" noEditPoints="1" noAdjustHandles="1" noChangeArrowheads="1" noChangeShapeType="1" noTextEdit="1"/>
              </p:cNvSpPr>
              <p:nvPr>
                <p:ph idx="1"/>
              </p:nvPr>
            </p:nvSpPr>
            <p:spPr>
              <a:blipFill>
                <a:blip r:embed="rId2"/>
                <a:stretch>
                  <a:fillRect l="-965" t="-3488"/>
                </a:stretch>
              </a:blipFill>
            </p:spPr>
            <p:txBody>
              <a:bodyPr/>
              <a:lstStyle/>
              <a:p>
                <a:r>
                  <a:rPr lang="en-US">
                    <a:noFill/>
                  </a:rPr>
                  <a:t> </a:t>
                </a:r>
              </a:p>
            </p:txBody>
          </p:sp>
        </mc:Fallback>
      </mc:AlternateContent>
    </p:spTree>
    <p:extLst>
      <p:ext uri="{BB962C8B-B14F-4D97-AF65-F5344CB8AC3E}">
        <p14:creationId xmlns:p14="http://schemas.microsoft.com/office/powerpoint/2010/main" val="286104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BF5C-A933-3050-F89C-E89FA43337E9}"/>
              </a:ext>
            </a:extLst>
          </p:cNvPr>
          <p:cNvSpPr>
            <a:spLocks noGrp="1"/>
          </p:cNvSpPr>
          <p:nvPr>
            <p:ph type="title"/>
          </p:nvPr>
        </p:nvSpPr>
        <p:spPr/>
        <p:txBody>
          <a:bodyPr/>
          <a:lstStyle/>
          <a:p>
            <a:r>
              <a:rPr lang="en-US" dirty="0"/>
              <a:t>Live Demo: Inspecting a certificate</a:t>
            </a:r>
          </a:p>
        </p:txBody>
      </p:sp>
      <p:pic>
        <p:nvPicPr>
          <p:cNvPr id="4" name="Picture 3">
            <a:extLst>
              <a:ext uri="{FF2B5EF4-FFF2-40B4-BE49-F238E27FC236}">
                <a16:creationId xmlns:a16="http://schemas.microsoft.com/office/drawing/2014/main" id="{555081F1-6FF1-CF8C-B28C-CFC34604641F}"/>
              </a:ext>
            </a:extLst>
          </p:cNvPr>
          <p:cNvPicPr>
            <a:picLocks noChangeAspect="1"/>
          </p:cNvPicPr>
          <p:nvPr/>
        </p:nvPicPr>
        <p:blipFill>
          <a:blip r:embed="rId2"/>
          <a:stretch>
            <a:fillRect/>
          </a:stretch>
        </p:blipFill>
        <p:spPr>
          <a:xfrm>
            <a:off x="2134930" y="3203411"/>
            <a:ext cx="7413881" cy="3483140"/>
          </a:xfrm>
          <a:prstGeom prst="rect">
            <a:avLst/>
          </a:prstGeom>
        </p:spPr>
      </p:pic>
      <p:sp>
        <p:nvSpPr>
          <p:cNvPr id="5" name="Content Placeholder 2">
            <a:extLst>
              <a:ext uri="{FF2B5EF4-FFF2-40B4-BE49-F238E27FC236}">
                <a16:creationId xmlns:a16="http://schemas.microsoft.com/office/drawing/2014/main" id="{2511DA40-089E-83EF-2F4B-290D3AC64909}"/>
              </a:ext>
            </a:extLst>
          </p:cNvPr>
          <p:cNvSpPr>
            <a:spLocks noGrp="1"/>
          </p:cNvSpPr>
          <p:nvPr>
            <p:ph idx="1"/>
          </p:nvPr>
        </p:nvSpPr>
        <p:spPr>
          <a:xfrm>
            <a:off x="838200" y="1825625"/>
            <a:ext cx="10515600" cy="1377786"/>
          </a:xfrm>
        </p:spPr>
        <p:txBody>
          <a:bodyPr/>
          <a:lstStyle/>
          <a:p>
            <a:pPr marL="0" indent="0">
              <a:buNone/>
            </a:pPr>
            <a:r>
              <a:rPr lang="en-US" dirty="0"/>
              <a:t>Entrust is a certificate authority whose public key my browser trusts</a:t>
            </a:r>
          </a:p>
          <a:p>
            <a:pPr marL="0" indent="0">
              <a:buNone/>
            </a:pPr>
            <a:r>
              <a:rPr lang="en-US" dirty="0"/>
              <a:t>Entrust “signs” Bank of America’s public key. It links the key to the domain name “</a:t>
            </a:r>
            <a:r>
              <a:rPr lang="en-US" dirty="0" err="1"/>
              <a:t>bankofamerica.com</a:t>
            </a:r>
            <a:r>
              <a:rPr lang="en-US" dirty="0"/>
              <a:t>” and the legal entity in the US</a:t>
            </a:r>
          </a:p>
        </p:txBody>
      </p:sp>
    </p:spTree>
    <p:extLst>
      <p:ext uri="{BB962C8B-B14F-4D97-AF65-F5344CB8AC3E}">
        <p14:creationId xmlns:p14="http://schemas.microsoft.com/office/powerpoint/2010/main" val="773280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9DA7D-716D-0EE2-6627-10BABDE1AC88}"/>
              </a:ext>
            </a:extLst>
          </p:cNvPr>
          <p:cNvSpPr>
            <a:spLocks noGrp="1"/>
          </p:cNvSpPr>
          <p:nvPr>
            <p:ph type="title"/>
          </p:nvPr>
        </p:nvSpPr>
        <p:spPr/>
        <p:txBody>
          <a:bodyPr/>
          <a:lstStyle/>
          <a:p>
            <a:r>
              <a:rPr lang="en-US" dirty="0"/>
              <a:t>Live Demo: Contents of a certificate</a:t>
            </a:r>
          </a:p>
        </p:txBody>
      </p:sp>
      <p:pic>
        <p:nvPicPr>
          <p:cNvPr id="4" name="Picture 3">
            <a:extLst>
              <a:ext uri="{FF2B5EF4-FFF2-40B4-BE49-F238E27FC236}">
                <a16:creationId xmlns:a16="http://schemas.microsoft.com/office/drawing/2014/main" id="{9BCC1F20-4718-D8CE-DEE0-6A76CC3DA59A}"/>
              </a:ext>
            </a:extLst>
          </p:cNvPr>
          <p:cNvPicPr>
            <a:picLocks noChangeAspect="1"/>
          </p:cNvPicPr>
          <p:nvPr/>
        </p:nvPicPr>
        <p:blipFill>
          <a:blip r:embed="rId2"/>
          <a:stretch>
            <a:fillRect/>
          </a:stretch>
        </p:blipFill>
        <p:spPr>
          <a:xfrm>
            <a:off x="838200" y="1576388"/>
            <a:ext cx="5633329" cy="5167312"/>
          </a:xfrm>
          <a:prstGeom prst="rect">
            <a:avLst/>
          </a:prstGeom>
        </p:spPr>
      </p:pic>
      <p:sp>
        <p:nvSpPr>
          <p:cNvPr id="5" name="Right Brace 4">
            <a:extLst>
              <a:ext uri="{FF2B5EF4-FFF2-40B4-BE49-F238E27FC236}">
                <a16:creationId xmlns:a16="http://schemas.microsoft.com/office/drawing/2014/main" id="{714DCCB8-F67E-0C1E-5D87-A346107FC9BA}"/>
              </a:ext>
            </a:extLst>
          </p:cNvPr>
          <p:cNvSpPr/>
          <p:nvPr/>
        </p:nvSpPr>
        <p:spPr>
          <a:xfrm>
            <a:off x="6586538" y="2200275"/>
            <a:ext cx="428625" cy="345757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43B6D2B-17DF-4CCA-24F1-99CD80291573}"/>
              </a:ext>
            </a:extLst>
          </p:cNvPr>
          <p:cNvSpPr txBox="1"/>
          <p:nvPr/>
        </p:nvSpPr>
        <p:spPr>
          <a:xfrm>
            <a:off x="7130172" y="2651789"/>
            <a:ext cx="5061828" cy="2554545"/>
          </a:xfrm>
          <a:prstGeom prst="rect">
            <a:avLst/>
          </a:prstGeom>
          <a:noFill/>
        </p:spPr>
        <p:txBody>
          <a:bodyPr wrap="square" rtlCol="0">
            <a:spAutoFit/>
          </a:bodyPr>
          <a:lstStyle/>
          <a:p>
            <a:r>
              <a:rPr lang="en-US" sz="2000" b="1" dirty="0"/>
              <a:t>Semi-legal info</a:t>
            </a:r>
          </a:p>
          <a:p>
            <a:r>
              <a:rPr lang="en-US" sz="2000" dirty="0"/>
              <a:t>Not all CAs do a deep legal verification. For example, </a:t>
            </a:r>
            <a:r>
              <a:rPr lang="en-US" sz="2000" dirty="0" err="1"/>
              <a:t>LetsEncrypt</a:t>
            </a:r>
            <a:r>
              <a:rPr lang="en-US" sz="2000" dirty="0"/>
              <a:t>, another CA just technically verify whether the entity registering controls the domain name. </a:t>
            </a:r>
          </a:p>
          <a:p>
            <a:endParaRPr lang="en-US" sz="2000" dirty="0"/>
          </a:p>
          <a:p>
            <a:r>
              <a:rPr lang="en-US" sz="2000" dirty="0"/>
              <a:t>This is fine for most websites, but if my bank used it, I’d be scared (personal opinion)</a:t>
            </a:r>
          </a:p>
        </p:txBody>
      </p:sp>
      <p:sp>
        <p:nvSpPr>
          <p:cNvPr id="7" name="TextBox 6">
            <a:extLst>
              <a:ext uri="{FF2B5EF4-FFF2-40B4-BE49-F238E27FC236}">
                <a16:creationId xmlns:a16="http://schemas.microsoft.com/office/drawing/2014/main" id="{4CF37AD3-5508-12D7-B9B6-F28E29A76164}"/>
              </a:ext>
            </a:extLst>
          </p:cNvPr>
          <p:cNvSpPr txBox="1"/>
          <p:nvPr/>
        </p:nvSpPr>
        <p:spPr>
          <a:xfrm>
            <a:off x="7130172" y="5534561"/>
            <a:ext cx="5061828" cy="1323439"/>
          </a:xfrm>
          <a:prstGeom prst="rect">
            <a:avLst/>
          </a:prstGeom>
          <a:noFill/>
        </p:spPr>
        <p:txBody>
          <a:bodyPr wrap="square" rtlCol="0">
            <a:spAutoFit/>
          </a:bodyPr>
          <a:lstStyle/>
          <a:p>
            <a:r>
              <a:rPr lang="en-US" sz="2000" dirty="0"/>
              <a:t>All certificates have a validity period. By keeping this short, we can ensure that even if the secret key is compromised, its effects do not last very long. </a:t>
            </a:r>
          </a:p>
        </p:txBody>
      </p:sp>
      <p:sp>
        <p:nvSpPr>
          <p:cNvPr id="8" name="Right Brace 7">
            <a:extLst>
              <a:ext uri="{FF2B5EF4-FFF2-40B4-BE49-F238E27FC236}">
                <a16:creationId xmlns:a16="http://schemas.microsoft.com/office/drawing/2014/main" id="{B53DE7BD-9507-5C46-3D96-5574C6B898C4}"/>
              </a:ext>
            </a:extLst>
          </p:cNvPr>
          <p:cNvSpPr/>
          <p:nvPr/>
        </p:nvSpPr>
        <p:spPr>
          <a:xfrm>
            <a:off x="6601178" y="5829300"/>
            <a:ext cx="371121"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Right Brace 8">
            <a:extLst>
              <a:ext uri="{FF2B5EF4-FFF2-40B4-BE49-F238E27FC236}">
                <a16:creationId xmlns:a16="http://schemas.microsoft.com/office/drawing/2014/main" id="{146EA666-D89D-E492-BFD7-2437EBAB0322}"/>
              </a:ext>
            </a:extLst>
          </p:cNvPr>
          <p:cNvSpPr/>
          <p:nvPr/>
        </p:nvSpPr>
        <p:spPr>
          <a:xfrm>
            <a:off x="6601178" y="1690688"/>
            <a:ext cx="371121" cy="4805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0B6F65A-3F67-E524-A8AA-AB6E5D5264EB}"/>
              </a:ext>
            </a:extLst>
          </p:cNvPr>
          <p:cNvSpPr txBox="1"/>
          <p:nvPr/>
        </p:nvSpPr>
        <p:spPr>
          <a:xfrm>
            <a:off x="7101948" y="1618805"/>
            <a:ext cx="5061828" cy="1015663"/>
          </a:xfrm>
          <a:prstGeom prst="rect">
            <a:avLst/>
          </a:prstGeom>
          <a:noFill/>
        </p:spPr>
        <p:txBody>
          <a:bodyPr wrap="square" rtlCol="0">
            <a:spAutoFit/>
          </a:bodyPr>
          <a:lstStyle/>
          <a:p>
            <a:r>
              <a:rPr lang="en-US" sz="2000" dirty="0"/>
              <a:t>Who guards the guards? How do I know I can trust the Certification Authority? By asking the root Certification Authority of course!</a:t>
            </a:r>
          </a:p>
        </p:txBody>
      </p:sp>
    </p:spTree>
    <p:extLst>
      <p:ext uri="{BB962C8B-B14F-4D97-AF65-F5344CB8AC3E}">
        <p14:creationId xmlns:p14="http://schemas.microsoft.com/office/powerpoint/2010/main" val="22591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42BE-E209-9DD5-3A26-19C6C6C1D616}"/>
              </a:ext>
            </a:extLst>
          </p:cNvPr>
          <p:cNvSpPr>
            <a:spLocks noGrp="1"/>
          </p:cNvSpPr>
          <p:nvPr>
            <p:ph type="title"/>
          </p:nvPr>
        </p:nvSpPr>
        <p:spPr/>
        <p:txBody>
          <a:bodyPr/>
          <a:lstStyle/>
          <a:p>
            <a:r>
              <a:rPr lang="en-US" dirty="0"/>
              <a:t>Live Demo: Contents of a certificate (…</a:t>
            </a:r>
            <a:r>
              <a:rPr lang="en-US" dirty="0" err="1"/>
              <a:t>contd</a:t>
            </a:r>
            <a:r>
              <a:rPr lang="en-US" dirty="0"/>
              <a:t>)</a:t>
            </a:r>
          </a:p>
        </p:txBody>
      </p:sp>
      <p:pic>
        <p:nvPicPr>
          <p:cNvPr id="5" name="Picture 4">
            <a:extLst>
              <a:ext uri="{FF2B5EF4-FFF2-40B4-BE49-F238E27FC236}">
                <a16:creationId xmlns:a16="http://schemas.microsoft.com/office/drawing/2014/main" id="{B61A3E02-6D6B-7A86-C5CB-1817BDD8A0D8}"/>
              </a:ext>
            </a:extLst>
          </p:cNvPr>
          <p:cNvPicPr>
            <a:picLocks noChangeAspect="1"/>
          </p:cNvPicPr>
          <p:nvPr/>
        </p:nvPicPr>
        <p:blipFill>
          <a:blip r:embed="rId2"/>
          <a:stretch>
            <a:fillRect/>
          </a:stretch>
        </p:blipFill>
        <p:spPr>
          <a:xfrm>
            <a:off x="838200" y="2633617"/>
            <a:ext cx="6291264" cy="1071504"/>
          </a:xfrm>
          <a:prstGeom prst="rect">
            <a:avLst/>
          </a:prstGeom>
        </p:spPr>
      </p:pic>
      <p:sp>
        <p:nvSpPr>
          <p:cNvPr id="6" name="TextBox 5">
            <a:extLst>
              <a:ext uri="{FF2B5EF4-FFF2-40B4-BE49-F238E27FC236}">
                <a16:creationId xmlns:a16="http://schemas.microsoft.com/office/drawing/2014/main" id="{210B3756-B4BA-9060-4D1C-277477E7DD97}"/>
              </a:ext>
            </a:extLst>
          </p:cNvPr>
          <p:cNvSpPr txBox="1"/>
          <p:nvPr/>
        </p:nvSpPr>
        <p:spPr>
          <a:xfrm>
            <a:off x="7500585" y="2254285"/>
            <a:ext cx="4385905" cy="2554545"/>
          </a:xfrm>
          <a:prstGeom prst="rect">
            <a:avLst/>
          </a:prstGeom>
          <a:noFill/>
        </p:spPr>
        <p:txBody>
          <a:bodyPr wrap="square" rtlCol="0">
            <a:spAutoFit/>
          </a:bodyPr>
          <a:lstStyle/>
          <a:p>
            <a:r>
              <a:rPr lang="en-US" sz="2000" dirty="0"/>
              <a:t>The technical information about the public key</a:t>
            </a:r>
          </a:p>
          <a:p>
            <a:endParaRPr lang="en-US" sz="2000" dirty="0"/>
          </a:p>
          <a:p>
            <a:r>
              <a:rPr lang="en-US" sz="2000" dirty="0"/>
              <a:t>“Modulus” is the n = </a:t>
            </a:r>
            <a:r>
              <a:rPr lang="en-US" sz="2000" dirty="0" err="1"/>
              <a:t>pq</a:t>
            </a:r>
            <a:r>
              <a:rPr lang="en-US" sz="2000" dirty="0"/>
              <a:t> we discussed in the last lecture</a:t>
            </a:r>
          </a:p>
          <a:p>
            <a:endParaRPr lang="en-US" sz="2000" dirty="0"/>
          </a:p>
          <a:p>
            <a:r>
              <a:rPr lang="en-US" sz="2000" dirty="0"/>
              <a:t>“Exponent” is the e we discussed in the last lecture</a:t>
            </a:r>
          </a:p>
        </p:txBody>
      </p:sp>
      <p:sp>
        <p:nvSpPr>
          <p:cNvPr id="7" name="Right Brace 6">
            <a:extLst>
              <a:ext uri="{FF2B5EF4-FFF2-40B4-BE49-F238E27FC236}">
                <a16:creationId xmlns:a16="http://schemas.microsoft.com/office/drawing/2014/main" id="{C8B5E829-99CB-F1F1-CFF6-81F3406E1109}"/>
              </a:ext>
            </a:extLst>
          </p:cNvPr>
          <p:cNvSpPr/>
          <p:nvPr/>
        </p:nvSpPr>
        <p:spPr>
          <a:xfrm>
            <a:off x="7129464" y="2928356"/>
            <a:ext cx="371121"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512267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2756-9B60-B939-31C9-8ABBC6FB7CCE}"/>
              </a:ext>
            </a:extLst>
          </p:cNvPr>
          <p:cNvSpPr>
            <a:spLocks noGrp="1"/>
          </p:cNvSpPr>
          <p:nvPr>
            <p:ph type="title"/>
          </p:nvPr>
        </p:nvSpPr>
        <p:spPr/>
        <p:txBody>
          <a:bodyPr/>
          <a:lstStyle/>
          <a:p>
            <a:r>
              <a:rPr lang="en-US" dirty="0"/>
              <a:t>Live Demo: Other notes</a:t>
            </a:r>
          </a:p>
        </p:txBody>
      </p:sp>
      <p:sp>
        <p:nvSpPr>
          <p:cNvPr id="3" name="Content Placeholder 2">
            <a:extLst>
              <a:ext uri="{FF2B5EF4-FFF2-40B4-BE49-F238E27FC236}">
                <a16:creationId xmlns:a16="http://schemas.microsoft.com/office/drawing/2014/main" id="{C7811D3F-EA41-9349-0727-39D2C3F07952}"/>
              </a:ext>
            </a:extLst>
          </p:cNvPr>
          <p:cNvSpPr>
            <a:spLocks noGrp="1"/>
          </p:cNvSpPr>
          <p:nvPr>
            <p:ph idx="1"/>
          </p:nvPr>
        </p:nvSpPr>
        <p:spPr/>
        <p:txBody>
          <a:bodyPr>
            <a:normAutofit fontScale="92500" lnSpcReduction="10000"/>
          </a:bodyPr>
          <a:lstStyle/>
          <a:p>
            <a:r>
              <a:rPr lang="en-US" dirty="0"/>
              <a:t>If you check the validity period for the certificate issued to the bank, it is shorter than the one issued to the CA, which is in turn shorter than the one the RCA issued to itself (this self-issued certificate came pre-installed with the web browser)</a:t>
            </a:r>
          </a:p>
          <a:p>
            <a:endParaRPr lang="en-US" dirty="0"/>
          </a:p>
          <a:p>
            <a:r>
              <a:rPr lang="en-US" dirty="0"/>
              <a:t>Surprisingly, and worryingly, the validity for </a:t>
            </a:r>
            <a:r>
              <a:rPr lang="en-US" dirty="0" err="1"/>
              <a:t>bankofamerica.com</a:t>
            </a:r>
            <a:r>
              <a:rPr lang="en-US" dirty="0"/>
              <a:t> is shorter than </a:t>
            </a:r>
            <a:r>
              <a:rPr lang="en-US" dirty="0" err="1"/>
              <a:t>google.com</a:t>
            </a:r>
            <a:r>
              <a:rPr lang="en-US" dirty="0"/>
              <a:t>!</a:t>
            </a:r>
          </a:p>
          <a:p>
            <a:endParaRPr lang="en-US" dirty="0"/>
          </a:p>
          <a:p>
            <a:r>
              <a:rPr lang="en-US" dirty="0"/>
              <a:t>If secret keys get compromised, there are ways to </a:t>
            </a:r>
            <a:r>
              <a:rPr lang="en-US" b="1" dirty="0"/>
              <a:t>revoke</a:t>
            </a:r>
            <a:r>
              <a:rPr lang="en-US" i="1" dirty="0"/>
              <a:t> </a:t>
            </a:r>
            <a:r>
              <a:rPr lang="en-US" dirty="0"/>
              <a:t>certificates before the expiration date (called “valid before” in the previous slide). These mechanisms are not perfect</a:t>
            </a:r>
          </a:p>
        </p:txBody>
      </p:sp>
    </p:spTree>
    <p:extLst>
      <p:ext uri="{BB962C8B-B14F-4D97-AF65-F5344CB8AC3E}">
        <p14:creationId xmlns:p14="http://schemas.microsoft.com/office/powerpoint/2010/main" val="17559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D11AE-76CC-D2A2-4E81-7D63C6558E24}"/>
              </a:ext>
            </a:extLst>
          </p:cNvPr>
          <p:cNvSpPr>
            <a:spLocks noGrp="1"/>
          </p:cNvSpPr>
          <p:nvPr>
            <p:ph type="title"/>
          </p:nvPr>
        </p:nvSpPr>
        <p:spPr/>
        <p:txBody>
          <a:bodyPr/>
          <a:lstStyle/>
          <a:p>
            <a:r>
              <a:rPr lang="en-US" dirty="0"/>
              <a:t>Should you implement custom cryptography?</a:t>
            </a:r>
          </a:p>
        </p:txBody>
      </p:sp>
      <p:sp>
        <p:nvSpPr>
          <p:cNvPr id="4" name="Rectangle 3">
            <a:extLst>
              <a:ext uri="{FF2B5EF4-FFF2-40B4-BE49-F238E27FC236}">
                <a16:creationId xmlns:a16="http://schemas.microsoft.com/office/drawing/2014/main" id="{9054C8FC-11A8-152F-5030-45440F68D0F4}"/>
              </a:ext>
            </a:extLst>
          </p:cNvPr>
          <p:cNvSpPr/>
          <p:nvPr/>
        </p:nvSpPr>
        <p:spPr>
          <a:xfrm>
            <a:off x="3729037" y="1690687"/>
            <a:ext cx="4700588" cy="20526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Are you an expert who has studied the field for decades? Do you know lots of potential attacks and how to defend against them?</a:t>
            </a:r>
          </a:p>
        </p:txBody>
      </p:sp>
      <p:sp>
        <p:nvSpPr>
          <p:cNvPr id="5" name="Rectangle 4">
            <a:extLst>
              <a:ext uri="{FF2B5EF4-FFF2-40B4-BE49-F238E27FC236}">
                <a16:creationId xmlns:a16="http://schemas.microsoft.com/office/drawing/2014/main" id="{972CE4C0-3478-0029-713E-FC35ED7487BC}"/>
              </a:ext>
            </a:extLst>
          </p:cNvPr>
          <p:cNvSpPr/>
          <p:nvPr/>
        </p:nvSpPr>
        <p:spPr>
          <a:xfrm>
            <a:off x="4024312" y="5489576"/>
            <a:ext cx="4143375" cy="1081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NO</a:t>
            </a:r>
          </a:p>
        </p:txBody>
      </p:sp>
      <p:sp>
        <p:nvSpPr>
          <p:cNvPr id="6" name="Curved Right Arrow 5">
            <a:extLst>
              <a:ext uri="{FF2B5EF4-FFF2-40B4-BE49-F238E27FC236}">
                <a16:creationId xmlns:a16="http://schemas.microsoft.com/office/drawing/2014/main" id="{B9DA6F03-5E3D-1C3F-C928-3AAAAC03FE0E}"/>
              </a:ext>
            </a:extLst>
          </p:cNvPr>
          <p:cNvSpPr/>
          <p:nvPr/>
        </p:nvSpPr>
        <p:spPr>
          <a:xfrm>
            <a:off x="2857501" y="3545683"/>
            <a:ext cx="731520" cy="239791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A22F4817-A9C0-ADD5-E97E-2357C89A748A}"/>
              </a:ext>
            </a:extLst>
          </p:cNvPr>
          <p:cNvSpPr txBox="1"/>
          <p:nvPr/>
        </p:nvSpPr>
        <p:spPr>
          <a:xfrm>
            <a:off x="1585913" y="4243388"/>
            <a:ext cx="636713" cy="523220"/>
          </a:xfrm>
          <a:prstGeom prst="rect">
            <a:avLst/>
          </a:prstGeom>
          <a:noFill/>
        </p:spPr>
        <p:txBody>
          <a:bodyPr wrap="none" rtlCol="0">
            <a:spAutoFit/>
          </a:bodyPr>
          <a:lstStyle/>
          <a:p>
            <a:r>
              <a:rPr lang="en-US" sz="2800" dirty="0"/>
              <a:t>No</a:t>
            </a:r>
          </a:p>
        </p:txBody>
      </p:sp>
      <p:sp>
        <p:nvSpPr>
          <p:cNvPr id="8" name="Curved Right Arrow 7">
            <a:extLst>
              <a:ext uri="{FF2B5EF4-FFF2-40B4-BE49-F238E27FC236}">
                <a16:creationId xmlns:a16="http://schemas.microsoft.com/office/drawing/2014/main" id="{74F7DDDE-E7A7-2001-D07C-DD06AA54D918}"/>
              </a:ext>
            </a:extLst>
          </p:cNvPr>
          <p:cNvSpPr/>
          <p:nvPr/>
        </p:nvSpPr>
        <p:spPr>
          <a:xfrm flipH="1">
            <a:off x="8569641" y="3490765"/>
            <a:ext cx="764858" cy="2397917"/>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85DEEB2-1A18-349B-C6E4-A759FBFED46C}"/>
              </a:ext>
            </a:extLst>
          </p:cNvPr>
          <p:cNvSpPr txBox="1"/>
          <p:nvPr/>
        </p:nvSpPr>
        <p:spPr>
          <a:xfrm>
            <a:off x="9474515" y="4228058"/>
            <a:ext cx="717440" cy="523220"/>
          </a:xfrm>
          <a:prstGeom prst="rect">
            <a:avLst/>
          </a:prstGeom>
          <a:noFill/>
        </p:spPr>
        <p:txBody>
          <a:bodyPr wrap="none" rtlCol="0">
            <a:spAutoFit/>
          </a:bodyPr>
          <a:lstStyle/>
          <a:p>
            <a:r>
              <a:rPr lang="en-US" sz="2800" dirty="0"/>
              <a:t>Yes</a:t>
            </a:r>
          </a:p>
        </p:txBody>
      </p:sp>
    </p:spTree>
    <p:extLst>
      <p:ext uri="{BB962C8B-B14F-4D97-AF65-F5344CB8AC3E}">
        <p14:creationId xmlns:p14="http://schemas.microsoft.com/office/powerpoint/2010/main" val="161752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964A-1CC6-4105-1C7A-BA11759932C0}"/>
              </a:ext>
            </a:extLst>
          </p:cNvPr>
          <p:cNvSpPr>
            <a:spLocks noGrp="1"/>
          </p:cNvSpPr>
          <p:nvPr>
            <p:ph type="title"/>
          </p:nvPr>
        </p:nvSpPr>
        <p:spPr/>
        <p:txBody>
          <a:bodyPr/>
          <a:lstStyle/>
          <a:p>
            <a:r>
              <a:rPr lang="en-US" dirty="0"/>
              <a:t>Assignment 5</a:t>
            </a:r>
          </a:p>
        </p:txBody>
      </p:sp>
      <p:sp>
        <p:nvSpPr>
          <p:cNvPr id="3" name="Content Placeholder 2">
            <a:extLst>
              <a:ext uri="{FF2B5EF4-FFF2-40B4-BE49-F238E27FC236}">
                <a16:creationId xmlns:a16="http://schemas.microsoft.com/office/drawing/2014/main" id="{1277F713-340D-6D2B-3A27-770C0E90AE87}"/>
              </a:ext>
            </a:extLst>
          </p:cNvPr>
          <p:cNvSpPr>
            <a:spLocks noGrp="1"/>
          </p:cNvSpPr>
          <p:nvPr>
            <p:ph idx="1"/>
          </p:nvPr>
        </p:nvSpPr>
        <p:spPr/>
        <p:txBody>
          <a:bodyPr/>
          <a:lstStyle/>
          <a:p>
            <a:r>
              <a:rPr lang="en-US" dirty="0"/>
              <a:t>Will be released on Monday</a:t>
            </a:r>
          </a:p>
          <a:p>
            <a:r>
              <a:rPr lang="en-US" dirty="0"/>
              <a:t>Will ask you to implement custom cryptography </a:t>
            </a:r>
            <a:r>
              <a:rPr lang="en-US" dirty="0">
                <a:sym typeface="Wingdings" pitchFamily="2" charset="2"/>
              </a:rPr>
              <a:t>:)</a:t>
            </a:r>
          </a:p>
        </p:txBody>
      </p:sp>
    </p:spTree>
    <p:extLst>
      <p:ext uri="{BB962C8B-B14F-4D97-AF65-F5344CB8AC3E}">
        <p14:creationId xmlns:p14="http://schemas.microsoft.com/office/powerpoint/2010/main" val="3963122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3773C7-C5BE-FFC7-B980-ECC846F66DC1}"/>
              </a:ext>
            </a:extLst>
          </p:cNvPr>
          <p:cNvSpPr>
            <a:spLocks noGrp="1"/>
          </p:cNvSpPr>
          <p:nvPr>
            <p:ph type="title"/>
          </p:nvPr>
        </p:nvSpPr>
        <p:spPr/>
        <p:txBody>
          <a:bodyPr/>
          <a:lstStyle/>
          <a:p>
            <a:r>
              <a:rPr lang="en-US" dirty="0"/>
              <a:t>Why you should not implement your own custom cryptography?</a:t>
            </a:r>
          </a:p>
        </p:txBody>
      </p:sp>
      <p:sp>
        <p:nvSpPr>
          <p:cNvPr id="7" name="Text Placeholder 6">
            <a:extLst>
              <a:ext uri="{FF2B5EF4-FFF2-40B4-BE49-F238E27FC236}">
                <a16:creationId xmlns:a16="http://schemas.microsoft.com/office/drawing/2014/main" id="{B625A48F-ED24-A975-92E3-4D2393FFA55D}"/>
              </a:ext>
            </a:extLst>
          </p:cNvPr>
          <p:cNvSpPr>
            <a:spLocks noGrp="1"/>
          </p:cNvSpPr>
          <p:nvPr>
            <p:ph type="body" idx="1"/>
          </p:nvPr>
        </p:nvSpPr>
        <p:spPr/>
        <p:txBody>
          <a:bodyPr>
            <a:normAutofit/>
          </a:bodyPr>
          <a:lstStyle/>
          <a:p>
            <a:r>
              <a:rPr lang="en-US" dirty="0"/>
              <a:t>Note: the following slide will not be a part of any exam.</a:t>
            </a:r>
          </a:p>
          <a:p>
            <a:r>
              <a:rPr lang="en-US" dirty="0"/>
              <a:t>For the final assignment, you need to be aware of some of the pitfalls, which will be explained in the document</a:t>
            </a:r>
          </a:p>
        </p:txBody>
      </p:sp>
    </p:spTree>
    <p:extLst>
      <p:ext uri="{BB962C8B-B14F-4D97-AF65-F5344CB8AC3E}">
        <p14:creationId xmlns:p14="http://schemas.microsoft.com/office/powerpoint/2010/main" val="3348180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0665-0CDF-7A79-02E8-F09528AD3EC8}"/>
              </a:ext>
            </a:extLst>
          </p:cNvPr>
          <p:cNvSpPr>
            <a:spLocks noGrp="1"/>
          </p:cNvSpPr>
          <p:nvPr>
            <p:ph type="title"/>
          </p:nvPr>
        </p:nvSpPr>
        <p:spPr/>
        <p:txBody>
          <a:bodyPr/>
          <a:lstStyle/>
          <a:p>
            <a:r>
              <a:rPr lang="en-US" dirty="0"/>
              <a:t>Securing a web connection</a:t>
            </a:r>
          </a:p>
        </p:txBody>
      </p:sp>
      <p:pic>
        <p:nvPicPr>
          <p:cNvPr id="1026" name="Picture 2">
            <a:extLst>
              <a:ext uri="{FF2B5EF4-FFF2-40B4-BE49-F238E27FC236}">
                <a16:creationId xmlns:a16="http://schemas.microsoft.com/office/drawing/2014/main" id="{9DCB691A-D975-31E1-ADB6-9AF3E5B9D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1858603"/>
            <a:ext cx="5634038" cy="3113803"/>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8E0B572D-A678-4AAD-CFB7-714FDEECF206}"/>
              </a:ext>
            </a:extLst>
          </p:cNvPr>
          <p:cNvCxnSpPr/>
          <p:nvPr/>
        </p:nvCxnSpPr>
        <p:spPr>
          <a:xfrm>
            <a:off x="6729413" y="2828923"/>
            <a:ext cx="128587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DD2FDF5-FD1B-6C75-F368-DE73E0EAF027}"/>
              </a:ext>
            </a:extLst>
          </p:cNvPr>
          <p:cNvSpPr txBox="1"/>
          <p:nvPr/>
        </p:nvSpPr>
        <p:spPr>
          <a:xfrm>
            <a:off x="8015288" y="2567313"/>
            <a:ext cx="4176712" cy="3108543"/>
          </a:xfrm>
          <a:prstGeom prst="rect">
            <a:avLst/>
          </a:prstGeom>
          <a:noFill/>
        </p:spPr>
        <p:txBody>
          <a:bodyPr wrap="square" rtlCol="0">
            <a:spAutoFit/>
          </a:bodyPr>
          <a:lstStyle/>
          <a:p>
            <a:r>
              <a:rPr lang="en-US" sz="2800" dirty="0"/>
              <a:t>Also known as TLS or SSL</a:t>
            </a:r>
          </a:p>
          <a:p>
            <a:endParaRPr lang="en-US" sz="2800" dirty="0"/>
          </a:p>
          <a:p>
            <a:r>
              <a:rPr lang="en-US" sz="2800" dirty="0"/>
              <a:t>If this is used with HTTP, we call it HTTPS.</a:t>
            </a:r>
          </a:p>
          <a:p>
            <a:endParaRPr lang="en-US" sz="2800" dirty="0"/>
          </a:p>
          <a:p>
            <a:r>
              <a:rPr lang="en-US" sz="2800" dirty="0"/>
              <a:t>This is what this icon on your browser means: </a:t>
            </a:r>
          </a:p>
        </p:txBody>
      </p:sp>
      <p:pic>
        <p:nvPicPr>
          <p:cNvPr id="1028" name="Picture 4">
            <a:extLst>
              <a:ext uri="{FF2B5EF4-FFF2-40B4-BE49-F238E27FC236}">
                <a16:creationId xmlns:a16="http://schemas.microsoft.com/office/drawing/2014/main" id="{487B48AB-AAEA-B1D0-FC83-7334D36F7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969" y="5494625"/>
            <a:ext cx="2651019" cy="1294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731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E227-5F1C-5FDE-98D9-89C6A23CD49B}"/>
              </a:ext>
            </a:extLst>
          </p:cNvPr>
          <p:cNvSpPr>
            <a:spLocks noGrp="1"/>
          </p:cNvSpPr>
          <p:nvPr>
            <p:ph type="title"/>
          </p:nvPr>
        </p:nvSpPr>
        <p:spPr/>
        <p:txBody>
          <a:bodyPr/>
          <a:lstStyle/>
          <a:p>
            <a:r>
              <a:rPr lang="en-US" dirty="0"/>
              <a:t>Examples of pitfalls in the RSA cryptosystem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261A5B-CA2A-4238-5F97-3341E188C7D2}"/>
                  </a:ext>
                </a:extLst>
              </p:cNvPr>
              <p:cNvSpPr>
                <a:spLocks noGrp="1"/>
              </p:cNvSpPr>
              <p:nvPr>
                <p:ph idx="1"/>
              </p:nvPr>
            </p:nvSpPr>
            <p:spPr/>
            <p:txBody>
              <a:bodyPr>
                <a:normAutofit fontScale="85000" lnSpcReduction="20000"/>
              </a:bodyPr>
              <a:lstStyle/>
              <a:p>
                <a:r>
                  <a:rPr lang="en-US" b="1" dirty="0"/>
                  <a:t>Pitfall 1:</a:t>
                </a:r>
                <a:r>
                  <a:rPr lang="en-US" dirty="0"/>
                  <a:t> If you encrypt a message m by simply computing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𝑚</m:t>
                        </m:r>
                      </m:sup>
                    </m:sSup>
                    <m:r>
                      <a:rPr lang="en-US" b="0" i="1" smtClean="0">
                        <a:latin typeface="Cambria Math" panose="02040503050406030204" pitchFamily="18" charset="0"/>
                      </a:rPr>
                      <m:t> </m:t>
                    </m:r>
                    <m:r>
                      <a:rPr lang="en-US" b="0" i="1" smtClean="0">
                        <a:latin typeface="Cambria Math" panose="02040503050406030204" pitchFamily="18" charset="0"/>
                      </a:rPr>
                      <m:t>𝑚𝑜𝑑</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b="1" dirty="0"/>
                  <a:t>, </a:t>
                </a:r>
                <a:r>
                  <a:rPr lang="en-US" dirty="0"/>
                  <a:t>people without </a:t>
                </a:r>
                <a:r>
                  <a:rPr lang="en-US" dirty="0" err="1"/>
                  <a:t>sk</a:t>
                </a:r>
                <a:r>
                  <a:rPr lang="en-US" dirty="0"/>
                  <a:t> cannot decrypt your message. However, they can tell when you encrypt the same message twice</a:t>
                </a:r>
              </a:p>
              <a:p>
                <a:pPr lvl="1"/>
                <a:r>
                  <a:rPr lang="en-US" dirty="0"/>
                  <a:t>The solution is to add some random bits to m so that you never encrypt the same message</a:t>
                </a:r>
              </a:p>
              <a:p>
                <a:r>
                  <a:rPr lang="en-US" b="1" dirty="0"/>
                  <a:t>Pitfall 2:</a:t>
                </a:r>
                <a:r>
                  <a:rPr lang="en-US" dirty="0"/>
                  <a:t> If you encrypt the same message n times using enough </a:t>
                </a:r>
                <a:r>
                  <a:rPr lang="en-US" i="1" dirty="0"/>
                  <a:t>different</a:t>
                </a:r>
                <a:r>
                  <a:rPr lang="en-US" dirty="0"/>
                  <a:t> public keys, it is not possible to detect duplicates. However, if you do this enough times, it is possible to fully recover the key!</a:t>
                </a:r>
              </a:p>
              <a:p>
                <a:r>
                  <a:rPr lang="en-US" b="1" dirty="0"/>
                  <a:t>Pitfall 3:</a:t>
                </a:r>
                <a:r>
                  <a:rPr lang="en-US" dirty="0"/>
                  <a:t> The exact way in which randomness is added matters and has been used to create attacks</a:t>
                </a:r>
                <a:endParaRPr lang="en-US" b="1" dirty="0"/>
              </a:p>
              <a:p>
                <a:r>
                  <a:rPr lang="en-US" b="1" dirty="0"/>
                  <a:t>Pitfall 4:</a:t>
                </a:r>
                <a:r>
                  <a:rPr lang="en-US" dirty="0"/>
                  <a:t> The amount of time it takes to encrypt a message can reveal the message or even the secret key. These are called </a:t>
                </a:r>
                <a:r>
                  <a:rPr lang="en-US" i="1" dirty="0"/>
                  <a:t>timing side channel</a:t>
                </a:r>
                <a:r>
                  <a:rPr lang="en-US" dirty="0"/>
                  <a:t> attacks</a:t>
                </a:r>
              </a:p>
              <a:p>
                <a:r>
                  <a:rPr lang="en-US" b="1" dirty="0"/>
                  <a:t>Pitfall 5:</a:t>
                </a:r>
                <a:r>
                  <a:rPr lang="en-US" dirty="0"/>
                  <a:t> The power consumed when encrypting/decrypting has also been used to recover secret keys</a:t>
                </a:r>
                <a:endParaRPr lang="en-US" b="1" dirty="0"/>
              </a:p>
            </p:txBody>
          </p:sp>
        </mc:Choice>
        <mc:Fallback>
          <p:sp>
            <p:nvSpPr>
              <p:cNvPr id="3" name="Content Placeholder 2">
                <a:extLst>
                  <a:ext uri="{FF2B5EF4-FFF2-40B4-BE49-F238E27FC236}">
                    <a16:creationId xmlns:a16="http://schemas.microsoft.com/office/drawing/2014/main" id="{0E261A5B-CA2A-4238-5F97-3341E188C7D2}"/>
                  </a:ext>
                </a:extLst>
              </p:cNvPr>
              <p:cNvSpPr>
                <a:spLocks noGrp="1" noRot="1" noChangeAspect="1" noMove="1" noResize="1" noEditPoints="1" noAdjustHandles="1" noChangeArrowheads="1" noChangeShapeType="1" noTextEdit="1"/>
              </p:cNvSpPr>
              <p:nvPr>
                <p:ph idx="1"/>
              </p:nvPr>
            </p:nvSpPr>
            <p:spPr>
              <a:blipFill>
                <a:blip r:embed="rId2"/>
                <a:stretch>
                  <a:fillRect l="-844" t="-3198" r="-241"/>
                </a:stretch>
              </a:blipFill>
            </p:spPr>
            <p:txBody>
              <a:bodyPr/>
              <a:lstStyle/>
              <a:p>
                <a:r>
                  <a:rPr lang="en-US">
                    <a:noFill/>
                  </a:rPr>
                  <a:t> </a:t>
                </a:r>
              </a:p>
            </p:txBody>
          </p:sp>
        </mc:Fallback>
      </mc:AlternateContent>
    </p:spTree>
    <p:extLst>
      <p:ext uri="{BB962C8B-B14F-4D97-AF65-F5344CB8AC3E}">
        <p14:creationId xmlns:p14="http://schemas.microsoft.com/office/powerpoint/2010/main" val="83765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0E18B-08BF-2FD7-2964-84EC73C94772}"/>
              </a:ext>
            </a:extLst>
          </p:cNvPr>
          <p:cNvSpPr>
            <a:spLocks noGrp="1"/>
          </p:cNvSpPr>
          <p:nvPr>
            <p:ph type="title"/>
          </p:nvPr>
        </p:nvSpPr>
        <p:spPr/>
        <p:txBody>
          <a:bodyPr/>
          <a:lstStyle/>
          <a:p>
            <a:r>
              <a:rPr lang="en-US" dirty="0"/>
              <a:t>Two steps in establishing a secure connection</a:t>
            </a:r>
          </a:p>
        </p:txBody>
      </p:sp>
      <p:sp>
        <p:nvSpPr>
          <p:cNvPr id="3" name="Content Placeholder 2">
            <a:extLst>
              <a:ext uri="{FF2B5EF4-FFF2-40B4-BE49-F238E27FC236}">
                <a16:creationId xmlns:a16="http://schemas.microsoft.com/office/drawing/2014/main" id="{3091C982-A1AC-5458-39C9-C22D20E3B318}"/>
              </a:ext>
            </a:extLst>
          </p:cNvPr>
          <p:cNvSpPr>
            <a:spLocks noGrp="1"/>
          </p:cNvSpPr>
          <p:nvPr>
            <p:ph idx="1"/>
          </p:nvPr>
        </p:nvSpPr>
        <p:spPr/>
        <p:txBody>
          <a:bodyPr/>
          <a:lstStyle/>
          <a:p>
            <a:pPr marL="514350" indent="-514350">
              <a:buFont typeface="+mj-lt"/>
              <a:buAutoNum type="arabicPeriod"/>
            </a:pPr>
            <a:r>
              <a:rPr lang="en-US" dirty="0"/>
              <a:t>The client’s browser needs to know which public key they can trust for the website’s domain name</a:t>
            </a:r>
          </a:p>
          <a:p>
            <a:pPr lvl="1"/>
            <a:r>
              <a:rPr lang="en-US" dirty="0"/>
              <a:t>E.g. if I am visiting </a:t>
            </a:r>
            <a:r>
              <a:rPr lang="en-US" dirty="0" err="1"/>
              <a:t>bankofamerica.com</a:t>
            </a:r>
            <a:r>
              <a:rPr lang="en-US" dirty="0"/>
              <a:t>, I need to be sure that the public key based on which I am authenticating the website belongs to the actual bank. Otherwise, I will give my login password to someone else!</a:t>
            </a:r>
          </a:p>
          <a:p>
            <a:pPr lvl="1"/>
            <a:r>
              <a:rPr lang="en-US" dirty="0"/>
              <a:t>While technically straightforward, maintaining trust is extremely hard</a:t>
            </a:r>
          </a:p>
          <a:p>
            <a:pPr marL="514350" indent="-514350">
              <a:buFont typeface="+mj-lt"/>
              <a:buAutoNum type="arabicPeriod"/>
            </a:pPr>
            <a:r>
              <a:rPr lang="en-US" dirty="0"/>
              <a:t>Establish a secure connection given this public key</a:t>
            </a:r>
          </a:p>
          <a:p>
            <a:pPr lvl="1"/>
            <a:r>
              <a:rPr lang="en-US" dirty="0"/>
              <a:t>We’ll study step 2 first</a:t>
            </a:r>
          </a:p>
        </p:txBody>
      </p:sp>
    </p:spTree>
    <p:extLst>
      <p:ext uri="{BB962C8B-B14F-4D97-AF65-F5344CB8AC3E}">
        <p14:creationId xmlns:p14="http://schemas.microsoft.com/office/powerpoint/2010/main" val="3489577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8B8F8-E803-A24E-E9FA-B16020C6E1BE}"/>
              </a:ext>
            </a:extLst>
          </p:cNvPr>
          <p:cNvSpPr>
            <a:spLocks noGrp="1"/>
          </p:cNvSpPr>
          <p:nvPr>
            <p:ph type="title"/>
          </p:nvPr>
        </p:nvSpPr>
        <p:spPr/>
        <p:txBody>
          <a:bodyPr/>
          <a:lstStyle/>
          <a:p>
            <a:r>
              <a:rPr lang="en-US" dirty="0"/>
              <a:t>Step 2: Establishing a secure connection</a:t>
            </a:r>
          </a:p>
        </p:txBody>
      </p:sp>
      <p:sp>
        <p:nvSpPr>
          <p:cNvPr id="5" name="Text Placeholder 4">
            <a:extLst>
              <a:ext uri="{FF2B5EF4-FFF2-40B4-BE49-F238E27FC236}">
                <a16:creationId xmlns:a16="http://schemas.microsoft.com/office/drawing/2014/main" id="{42657BB4-49AF-91B1-320A-CAC4F24F4069}"/>
              </a:ext>
            </a:extLst>
          </p:cNvPr>
          <p:cNvSpPr>
            <a:spLocks noGrp="1"/>
          </p:cNvSpPr>
          <p:nvPr>
            <p:ph type="body" idx="1"/>
          </p:nvPr>
        </p:nvSpPr>
        <p:spPr/>
        <p:txBody>
          <a:bodyPr/>
          <a:lstStyle/>
          <a:p>
            <a:r>
              <a:rPr lang="en-US" dirty="0"/>
              <a:t>Assuming there is a way for the client to trust the public key</a:t>
            </a:r>
          </a:p>
        </p:txBody>
      </p:sp>
    </p:spTree>
    <p:extLst>
      <p:ext uri="{BB962C8B-B14F-4D97-AF65-F5344CB8AC3E}">
        <p14:creationId xmlns:p14="http://schemas.microsoft.com/office/powerpoint/2010/main" val="277003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82E81-C72D-7E86-D31A-380D6D6FCB4A}"/>
              </a:ext>
            </a:extLst>
          </p:cNvPr>
          <p:cNvSpPr>
            <a:spLocks noGrp="1"/>
          </p:cNvSpPr>
          <p:nvPr>
            <p:ph type="title"/>
          </p:nvPr>
        </p:nvSpPr>
        <p:spPr/>
        <p:txBody>
          <a:bodyPr/>
          <a:lstStyle/>
          <a:p>
            <a:r>
              <a:rPr lang="en-US" dirty="0"/>
              <a:t>Step 2: Establish a secure connection</a:t>
            </a:r>
          </a:p>
        </p:txBody>
      </p:sp>
      <p:sp>
        <p:nvSpPr>
          <p:cNvPr id="4" name="TextBox 3">
            <a:extLst>
              <a:ext uri="{FF2B5EF4-FFF2-40B4-BE49-F238E27FC236}">
                <a16:creationId xmlns:a16="http://schemas.microsoft.com/office/drawing/2014/main" id="{04A11BAB-E5DC-D62C-66A8-D26C2210E17F}"/>
              </a:ext>
            </a:extLst>
          </p:cNvPr>
          <p:cNvSpPr txBox="1"/>
          <p:nvPr/>
        </p:nvSpPr>
        <p:spPr>
          <a:xfrm>
            <a:off x="1228726" y="3167390"/>
            <a:ext cx="1112805" cy="523220"/>
          </a:xfrm>
          <a:prstGeom prst="rect">
            <a:avLst/>
          </a:prstGeom>
          <a:noFill/>
          <a:ln>
            <a:solidFill>
              <a:schemeClr val="tx1"/>
            </a:solidFill>
          </a:ln>
        </p:spPr>
        <p:txBody>
          <a:bodyPr wrap="none" rtlCol="0">
            <a:spAutoFit/>
          </a:bodyPr>
          <a:lstStyle/>
          <a:p>
            <a:r>
              <a:rPr lang="en-US" sz="2800" dirty="0"/>
              <a:t>Client</a:t>
            </a:r>
          </a:p>
        </p:txBody>
      </p:sp>
      <p:sp>
        <p:nvSpPr>
          <p:cNvPr id="5" name="TextBox 4">
            <a:extLst>
              <a:ext uri="{FF2B5EF4-FFF2-40B4-BE49-F238E27FC236}">
                <a16:creationId xmlns:a16="http://schemas.microsoft.com/office/drawing/2014/main" id="{1E0C1A79-4968-C96B-BF47-59AB482DB6F7}"/>
              </a:ext>
            </a:extLst>
          </p:cNvPr>
          <p:cNvSpPr txBox="1"/>
          <p:nvPr/>
        </p:nvSpPr>
        <p:spPr>
          <a:xfrm>
            <a:off x="9496426" y="3167390"/>
            <a:ext cx="1170833" cy="523220"/>
          </a:xfrm>
          <a:prstGeom prst="rect">
            <a:avLst/>
          </a:prstGeom>
          <a:noFill/>
          <a:ln>
            <a:solidFill>
              <a:schemeClr val="tx1"/>
            </a:solidFill>
          </a:ln>
        </p:spPr>
        <p:txBody>
          <a:bodyPr wrap="none" rtlCol="0">
            <a:spAutoFit/>
          </a:bodyPr>
          <a:lstStyle/>
          <a:p>
            <a:r>
              <a:rPr lang="en-US" sz="2800" dirty="0"/>
              <a:t>Server</a:t>
            </a:r>
          </a:p>
        </p:txBody>
      </p:sp>
      <p:cxnSp>
        <p:nvCxnSpPr>
          <p:cNvPr id="7" name="Straight Arrow Connector 6">
            <a:extLst>
              <a:ext uri="{FF2B5EF4-FFF2-40B4-BE49-F238E27FC236}">
                <a16:creationId xmlns:a16="http://schemas.microsoft.com/office/drawing/2014/main" id="{5195F9D0-8C3D-BDD4-946D-62FDB60D9D95}"/>
              </a:ext>
            </a:extLst>
          </p:cNvPr>
          <p:cNvCxnSpPr/>
          <p:nvPr/>
        </p:nvCxnSpPr>
        <p:spPr>
          <a:xfrm>
            <a:off x="2671763" y="2514600"/>
            <a:ext cx="645795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5053968-EEF9-A0BE-1A73-B4B7F379993E}"/>
              </a:ext>
            </a:extLst>
          </p:cNvPr>
          <p:cNvSpPr txBox="1"/>
          <p:nvPr/>
        </p:nvSpPr>
        <p:spPr>
          <a:xfrm>
            <a:off x="2636043" y="1290293"/>
            <a:ext cx="7172325" cy="1200329"/>
          </a:xfrm>
          <a:prstGeom prst="rect">
            <a:avLst/>
          </a:prstGeom>
          <a:noFill/>
        </p:spPr>
        <p:txBody>
          <a:bodyPr wrap="square" rtlCol="0">
            <a:spAutoFit/>
          </a:bodyPr>
          <a:lstStyle/>
          <a:p>
            <a:r>
              <a:rPr lang="en-US" sz="2400" dirty="0"/>
              <a:t>Here is the list of cryptosystems I support: RSA, Elliptic curve version X, post quantum secure systems…</a:t>
            </a:r>
          </a:p>
        </p:txBody>
      </p:sp>
      <p:sp>
        <p:nvSpPr>
          <p:cNvPr id="10" name="TextBox 9">
            <a:extLst>
              <a:ext uri="{FF2B5EF4-FFF2-40B4-BE49-F238E27FC236}">
                <a16:creationId xmlns:a16="http://schemas.microsoft.com/office/drawing/2014/main" id="{2E1C9EC8-F0C5-A216-D352-DB16C97FBD00}"/>
              </a:ext>
            </a:extLst>
          </p:cNvPr>
          <p:cNvSpPr txBox="1"/>
          <p:nvPr/>
        </p:nvSpPr>
        <p:spPr>
          <a:xfrm>
            <a:off x="1514475" y="4493104"/>
            <a:ext cx="9415463" cy="230832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sz="2400" dirty="0"/>
              <a:t>It is important that both parties use a cryptosystem they are comfortable with. This allows for the internet to slowly (or quickly) move to new systems when old ones become compromised</a:t>
            </a:r>
          </a:p>
          <a:p>
            <a:endParaRPr lang="en-US" sz="2400" dirty="0"/>
          </a:p>
          <a:p>
            <a:r>
              <a:rPr lang="en-US" sz="2400" dirty="0"/>
              <a:t>For example, the MD5 hash function was broken in 2005. Similarly, quantum computers will break RSA if and when they become real</a:t>
            </a:r>
          </a:p>
        </p:txBody>
      </p:sp>
      <p:cxnSp>
        <p:nvCxnSpPr>
          <p:cNvPr id="16" name="Straight Arrow Connector 15">
            <a:extLst>
              <a:ext uri="{FF2B5EF4-FFF2-40B4-BE49-F238E27FC236}">
                <a16:creationId xmlns:a16="http://schemas.microsoft.com/office/drawing/2014/main" id="{E17873F6-2AEF-2EDC-4E32-6A8CB245A3DA}"/>
              </a:ext>
            </a:extLst>
          </p:cNvPr>
          <p:cNvCxnSpPr>
            <a:cxnSpLocks/>
          </p:cNvCxnSpPr>
          <p:nvPr/>
        </p:nvCxnSpPr>
        <p:spPr>
          <a:xfrm flipH="1">
            <a:off x="2671762" y="2881636"/>
            <a:ext cx="632936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7453A714-1144-2D1B-5586-221F40CE8D76}"/>
              </a:ext>
            </a:extLst>
          </p:cNvPr>
          <p:cNvSpPr txBox="1"/>
          <p:nvPr/>
        </p:nvSpPr>
        <p:spPr>
          <a:xfrm>
            <a:off x="2671762" y="3081407"/>
            <a:ext cx="7172325" cy="830997"/>
          </a:xfrm>
          <a:prstGeom prst="rect">
            <a:avLst/>
          </a:prstGeom>
          <a:noFill/>
        </p:spPr>
        <p:txBody>
          <a:bodyPr wrap="square" rtlCol="0">
            <a:spAutoFit/>
          </a:bodyPr>
          <a:lstStyle/>
          <a:p>
            <a:r>
              <a:rPr lang="en-US" sz="2400" dirty="0"/>
              <a:t>I want to use RSA with Diffie Hellman key exchange using AES (… and a few other parameter choices)</a:t>
            </a:r>
          </a:p>
        </p:txBody>
      </p:sp>
    </p:spTree>
    <p:extLst>
      <p:ext uri="{BB962C8B-B14F-4D97-AF65-F5344CB8AC3E}">
        <p14:creationId xmlns:p14="http://schemas.microsoft.com/office/powerpoint/2010/main" val="184701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A4D77-1537-5552-EDEF-EABE207F14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A89D2-C13F-D515-9BAA-1C3C1E30B113}"/>
              </a:ext>
            </a:extLst>
          </p:cNvPr>
          <p:cNvSpPr>
            <a:spLocks noGrp="1"/>
          </p:cNvSpPr>
          <p:nvPr>
            <p:ph type="title"/>
          </p:nvPr>
        </p:nvSpPr>
        <p:spPr/>
        <p:txBody>
          <a:bodyPr/>
          <a:lstStyle/>
          <a:p>
            <a:r>
              <a:rPr lang="en-US" dirty="0"/>
              <a:t>Step 2: Establish a secure connection</a:t>
            </a:r>
          </a:p>
        </p:txBody>
      </p:sp>
      <p:sp>
        <p:nvSpPr>
          <p:cNvPr id="4" name="TextBox 3">
            <a:extLst>
              <a:ext uri="{FF2B5EF4-FFF2-40B4-BE49-F238E27FC236}">
                <a16:creationId xmlns:a16="http://schemas.microsoft.com/office/drawing/2014/main" id="{BCE9B0D3-50D1-3145-C169-9156AFECF052}"/>
              </a:ext>
            </a:extLst>
          </p:cNvPr>
          <p:cNvSpPr txBox="1"/>
          <p:nvPr/>
        </p:nvSpPr>
        <p:spPr>
          <a:xfrm>
            <a:off x="1228726" y="3167390"/>
            <a:ext cx="1112805" cy="523220"/>
          </a:xfrm>
          <a:prstGeom prst="rect">
            <a:avLst/>
          </a:prstGeom>
          <a:noFill/>
          <a:ln>
            <a:solidFill>
              <a:schemeClr val="tx1"/>
            </a:solidFill>
          </a:ln>
        </p:spPr>
        <p:txBody>
          <a:bodyPr wrap="none" rtlCol="0">
            <a:spAutoFit/>
          </a:bodyPr>
          <a:lstStyle/>
          <a:p>
            <a:r>
              <a:rPr lang="en-US" sz="2800" dirty="0"/>
              <a:t>Client</a:t>
            </a:r>
          </a:p>
        </p:txBody>
      </p:sp>
      <p:sp>
        <p:nvSpPr>
          <p:cNvPr id="5" name="TextBox 4">
            <a:extLst>
              <a:ext uri="{FF2B5EF4-FFF2-40B4-BE49-F238E27FC236}">
                <a16:creationId xmlns:a16="http://schemas.microsoft.com/office/drawing/2014/main" id="{FCC91CA2-9B16-1750-D5E3-C688B18EA539}"/>
              </a:ext>
            </a:extLst>
          </p:cNvPr>
          <p:cNvSpPr txBox="1"/>
          <p:nvPr/>
        </p:nvSpPr>
        <p:spPr>
          <a:xfrm>
            <a:off x="9496426" y="3167390"/>
            <a:ext cx="1170833" cy="523220"/>
          </a:xfrm>
          <a:prstGeom prst="rect">
            <a:avLst/>
          </a:prstGeom>
          <a:noFill/>
          <a:ln>
            <a:solidFill>
              <a:schemeClr val="tx1"/>
            </a:solidFill>
          </a:ln>
        </p:spPr>
        <p:txBody>
          <a:bodyPr wrap="none" rtlCol="0">
            <a:spAutoFit/>
          </a:bodyPr>
          <a:lstStyle/>
          <a:p>
            <a:r>
              <a:rPr lang="en-US" sz="2800" dirty="0"/>
              <a:t>Server</a:t>
            </a:r>
          </a:p>
        </p:txBody>
      </p:sp>
      <p:cxnSp>
        <p:nvCxnSpPr>
          <p:cNvPr id="7" name="Straight Arrow Connector 6">
            <a:extLst>
              <a:ext uri="{FF2B5EF4-FFF2-40B4-BE49-F238E27FC236}">
                <a16:creationId xmlns:a16="http://schemas.microsoft.com/office/drawing/2014/main" id="{F6E2FB84-9386-E786-2A2E-819EBB2C63DA}"/>
              </a:ext>
            </a:extLst>
          </p:cNvPr>
          <p:cNvCxnSpPr/>
          <p:nvPr/>
        </p:nvCxnSpPr>
        <p:spPr>
          <a:xfrm>
            <a:off x="2671763" y="2514600"/>
            <a:ext cx="645795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213BB59-AB41-71DB-38D3-B67D67C97331}"/>
              </a:ext>
            </a:extLst>
          </p:cNvPr>
          <p:cNvCxnSpPr>
            <a:cxnSpLocks/>
          </p:cNvCxnSpPr>
          <p:nvPr/>
        </p:nvCxnSpPr>
        <p:spPr>
          <a:xfrm flipH="1">
            <a:off x="2671762" y="2881636"/>
            <a:ext cx="632936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D8F3D335-1EEB-B105-5FC1-DC086AD63BBA}"/>
              </a:ext>
            </a:extLst>
          </p:cNvPr>
          <p:cNvSpPr txBox="1"/>
          <p:nvPr/>
        </p:nvSpPr>
        <p:spPr>
          <a:xfrm>
            <a:off x="2671762" y="3081407"/>
            <a:ext cx="7172325" cy="830997"/>
          </a:xfrm>
          <a:prstGeom prst="rect">
            <a:avLst/>
          </a:prstGeom>
          <a:noFill/>
        </p:spPr>
        <p:txBody>
          <a:bodyPr wrap="square" rtlCol="0">
            <a:spAutoFit/>
          </a:bodyPr>
          <a:lstStyle/>
          <a:p>
            <a:r>
              <a:rPr lang="en-US" sz="2400" dirty="0"/>
              <a:t>I want to use RSA with Diffie Hellman key exchange using AES (… and a few other parameter choices)</a:t>
            </a:r>
          </a:p>
        </p:txBody>
      </p:sp>
      <p:sp>
        <p:nvSpPr>
          <p:cNvPr id="3" name="TextBox 2">
            <a:extLst>
              <a:ext uri="{FF2B5EF4-FFF2-40B4-BE49-F238E27FC236}">
                <a16:creationId xmlns:a16="http://schemas.microsoft.com/office/drawing/2014/main" id="{DDECDFDC-6F0E-489F-CFE3-6E902B65355F}"/>
              </a:ext>
            </a:extLst>
          </p:cNvPr>
          <p:cNvSpPr txBox="1"/>
          <p:nvPr/>
        </p:nvSpPr>
        <p:spPr>
          <a:xfrm>
            <a:off x="2636043" y="1290293"/>
            <a:ext cx="7172325" cy="1200329"/>
          </a:xfrm>
          <a:prstGeom prst="rect">
            <a:avLst/>
          </a:prstGeom>
          <a:noFill/>
        </p:spPr>
        <p:txBody>
          <a:bodyPr wrap="square" rtlCol="0">
            <a:spAutoFit/>
          </a:bodyPr>
          <a:lstStyle/>
          <a:p>
            <a:r>
              <a:rPr lang="en-US" sz="2400" dirty="0"/>
              <a:t>Here is the list of cryptosystems I support: RSA, Elliptic curve version X, post quantum secure systems…</a:t>
            </a:r>
          </a:p>
        </p:txBody>
      </p:sp>
      <p:cxnSp>
        <p:nvCxnSpPr>
          <p:cNvPr id="6" name="Straight Arrow Connector 5">
            <a:extLst>
              <a:ext uri="{FF2B5EF4-FFF2-40B4-BE49-F238E27FC236}">
                <a16:creationId xmlns:a16="http://schemas.microsoft.com/office/drawing/2014/main" id="{19C410A7-D45C-0924-2944-425BA3EDF062}"/>
              </a:ext>
            </a:extLst>
          </p:cNvPr>
          <p:cNvCxnSpPr>
            <a:cxnSpLocks/>
          </p:cNvCxnSpPr>
          <p:nvPr/>
        </p:nvCxnSpPr>
        <p:spPr>
          <a:xfrm flipH="1">
            <a:off x="2671762" y="4055279"/>
            <a:ext cx="632936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266C64A0-2A97-4518-CA93-B4CC067D5B5A}"/>
              </a:ext>
            </a:extLst>
          </p:cNvPr>
          <p:cNvSpPr txBox="1"/>
          <p:nvPr/>
        </p:nvSpPr>
        <p:spPr>
          <a:xfrm>
            <a:off x="2671762" y="4255050"/>
            <a:ext cx="7672388" cy="830997"/>
          </a:xfrm>
          <a:prstGeom prst="rect">
            <a:avLst/>
          </a:prstGeom>
          <a:noFill/>
        </p:spPr>
        <p:txBody>
          <a:bodyPr wrap="square" rtlCol="0">
            <a:spAutoFit/>
          </a:bodyPr>
          <a:lstStyle/>
          <a:p>
            <a:r>
              <a:rPr lang="en-US" sz="2400" dirty="0"/>
              <a:t>Also, here is my public key (</a:t>
            </a:r>
            <a:r>
              <a:rPr lang="en-US" sz="2400" dirty="0">
                <a:solidFill>
                  <a:schemeClr val="accent2"/>
                </a:solidFill>
              </a:rPr>
              <a:t>pk</a:t>
            </a:r>
            <a:r>
              <a:rPr lang="en-US" sz="2400" dirty="0"/>
              <a:t>) and here is the certificate from someone you trust that it is indeed my public key</a:t>
            </a:r>
          </a:p>
        </p:txBody>
      </p:sp>
      <p:cxnSp>
        <p:nvCxnSpPr>
          <p:cNvPr id="12" name="Straight Arrow Connector 11">
            <a:extLst>
              <a:ext uri="{FF2B5EF4-FFF2-40B4-BE49-F238E27FC236}">
                <a16:creationId xmlns:a16="http://schemas.microsoft.com/office/drawing/2014/main" id="{8B065093-0D07-93E3-5BC3-B170AB8500EC}"/>
              </a:ext>
            </a:extLst>
          </p:cNvPr>
          <p:cNvCxnSpPr/>
          <p:nvPr/>
        </p:nvCxnSpPr>
        <p:spPr>
          <a:xfrm>
            <a:off x="2671763" y="5167312"/>
            <a:ext cx="645795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2DB394DE-023E-1C3B-704A-FD8EE3AE37EC}"/>
              </a:ext>
            </a:extLst>
          </p:cNvPr>
          <p:cNvSpPr txBox="1"/>
          <p:nvPr/>
        </p:nvSpPr>
        <p:spPr>
          <a:xfrm>
            <a:off x="2671762" y="5274249"/>
            <a:ext cx="7172325" cy="1569660"/>
          </a:xfrm>
          <a:prstGeom prst="rect">
            <a:avLst/>
          </a:prstGeom>
          <a:noFill/>
        </p:spPr>
        <p:txBody>
          <a:bodyPr wrap="square" rtlCol="0">
            <a:spAutoFit/>
          </a:bodyPr>
          <a:lstStyle/>
          <a:p>
            <a:r>
              <a:rPr lang="en-US" sz="2400" dirty="0"/>
              <a:t>Here is a symmetric key </a:t>
            </a:r>
            <a:r>
              <a:rPr lang="en-US" sz="2400" dirty="0" err="1"/>
              <a:t>Enc</a:t>
            </a:r>
            <a:r>
              <a:rPr lang="en-US" sz="2400" baseline="-25000" dirty="0" err="1">
                <a:solidFill>
                  <a:schemeClr val="accent2"/>
                </a:solidFill>
              </a:rPr>
              <a:t>pk</a:t>
            </a:r>
            <a:r>
              <a:rPr lang="en-US" sz="2400" dirty="0"/>
              <a:t>(</a:t>
            </a:r>
            <a:r>
              <a:rPr lang="en-US" sz="2400" dirty="0">
                <a:solidFill>
                  <a:schemeClr val="accent2"/>
                </a:solidFill>
              </a:rPr>
              <a:t>k</a:t>
            </a:r>
            <a:r>
              <a:rPr lang="en-US" sz="2400" dirty="0"/>
              <a:t>). We will use AES to encrypt all our communications using the key </a:t>
            </a:r>
            <a:r>
              <a:rPr lang="en-US" sz="2400" dirty="0">
                <a:solidFill>
                  <a:schemeClr val="accent2"/>
                </a:solidFill>
              </a:rPr>
              <a:t>k</a:t>
            </a:r>
            <a:r>
              <a:rPr lang="en-US" sz="2400" dirty="0"/>
              <a:t>, which I picked randomly. </a:t>
            </a:r>
            <a:r>
              <a:rPr lang="en-US" sz="2400" dirty="0">
                <a:solidFill>
                  <a:schemeClr val="accent2"/>
                </a:solidFill>
              </a:rPr>
              <a:t>k</a:t>
            </a:r>
            <a:r>
              <a:rPr lang="en-US" sz="2400" dirty="0"/>
              <a:t> is encrypted with </a:t>
            </a:r>
            <a:r>
              <a:rPr lang="en-US" sz="2400" dirty="0">
                <a:solidFill>
                  <a:schemeClr val="accent2"/>
                </a:solidFill>
              </a:rPr>
              <a:t>pk </a:t>
            </a:r>
            <a:r>
              <a:rPr lang="en-US" sz="2400" dirty="0"/>
              <a:t>so nobody else can read it</a:t>
            </a:r>
          </a:p>
        </p:txBody>
      </p:sp>
    </p:spTree>
    <p:extLst>
      <p:ext uri="{BB962C8B-B14F-4D97-AF65-F5344CB8AC3E}">
        <p14:creationId xmlns:p14="http://schemas.microsoft.com/office/powerpoint/2010/main" val="140470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83ECE-EDF4-2D85-6862-54B912F53C3E}"/>
              </a:ext>
            </a:extLst>
          </p:cNvPr>
          <p:cNvSpPr>
            <a:spLocks noGrp="1"/>
          </p:cNvSpPr>
          <p:nvPr>
            <p:ph type="title"/>
          </p:nvPr>
        </p:nvSpPr>
        <p:spPr/>
        <p:txBody>
          <a:bodyPr/>
          <a:lstStyle/>
          <a:p>
            <a:r>
              <a:rPr lang="en-US" dirty="0"/>
              <a:t>Problem: Forward secrecy</a:t>
            </a:r>
          </a:p>
        </p:txBody>
      </p:sp>
      <p:sp>
        <p:nvSpPr>
          <p:cNvPr id="3" name="Content Placeholder 2">
            <a:extLst>
              <a:ext uri="{FF2B5EF4-FFF2-40B4-BE49-F238E27FC236}">
                <a16:creationId xmlns:a16="http://schemas.microsoft.com/office/drawing/2014/main" id="{A8CF00EF-3F64-7533-84FF-64256D4F0497}"/>
              </a:ext>
            </a:extLst>
          </p:cNvPr>
          <p:cNvSpPr>
            <a:spLocks noGrp="1"/>
          </p:cNvSpPr>
          <p:nvPr>
            <p:ph idx="1"/>
          </p:nvPr>
        </p:nvSpPr>
        <p:spPr/>
        <p:txBody>
          <a:bodyPr/>
          <a:lstStyle/>
          <a:p>
            <a:pPr marL="0" indent="0">
              <a:buNone/>
            </a:pPr>
            <a:r>
              <a:rPr lang="en-US" dirty="0"/>
              <a:t>If someone stores a transcript of the previous communication, and later the server’s private key (</a:t>
            </a:r>
            <a:r>
              <a:rPr lang="en-US" dirty="0" err="1">
                <a:solidFill>
                  <a:schemeClr val="accent2"/>
                </a:solidFill>
              </a:rPr>
              <a:t>sk</a:t>
            </a:r>
            <a:r>
              <a:rPr lang="en-US" dirty="0"/>
              <a:t>) becomes compromised, they can decrypt everything</a:t>
            </a:r>
          </a:p>
          <a:p>
            <a:pPr marL="0" indent="0">
              <a:buNone/>
            </a:pPr>
            <a:r>
              <a:rPr lang="en-US" dirty="0"/>
              <a:t>Mechanisms that prevent this are said to have </a:t>
            </a:r>
            <a:r>
              <a:rPr lang="en-US" i="1" dirty="0"/>
              <a:t>forward secrecy</a:t>
            </a:r>
          </a:p>
        </p:txBody>
      </p:sp>
      <p:sp>
        <p:nvSpPr>
          <p:cNvPr id="4" name="TextBox 3">
            <a:extLst>
              <a:ext uri="{FF2B5EF4-FFF2-40B4-BE49-F238E27FC236}">
                <a16:creationId xmlns:a16="http://schemas.microsoft.com/office/drawing/2014/main" id="{0FA43C13-8626-1F04-BA0F-C5C447A6BE70}"/>
              </a:ext>
            </a:extLst>
          </p:cNvPr>
          <p:cNvSpPr txBox="1"/>
          <p:nvPr/>
        </p:nvSpPr>
        <p:spPr>
          <a:xfrm>
            <a:off x="838200" y="4283972"/>
            <a:ext cx="1112805" cy="523220"/>
          </a:xfrm>
          <a:prstGeom prst="rect">
            <a:avLst/>
          </a:prstGeom>
          <a:noFill/>
          <a:ln>
            <a:solidFill>
              <a:schemeClr val="tx1"/>
            </a:solidFill>
          </a:ln>
        </p:spPr>
        <p:txBody>
          <a:bodyPr wrap="none" rtlCol="0">
            <a:spAutoFit/>
          </a:bodyPr>
          <a:lstStyle/>
          <a:p>
            <a:r>
              <a:rPr lang="en-US" sz="2800" dirty="0"/>
              <a:t>Client</a:t>
            </a:r>
          </a:p>
        </p:txBody>
      </p:sp>
      <p:sp>
        <p:nvSpPr>
          <p:cNvPr id="5" name="TextBox 4">
            <a:extLst>
              <a:ext uri="{FF2B5EF4-FFF2-40B4-BE49-F238E27FC236}">
                <a16:creationId xmlns:a16="http://schemas.microsoft.com/office/drawing/2014/main" id="{D80B0800-9C71-2B8D-CB2E-4BC7793466BF}"/>
              </a:ext>
            </a:extLst>
          </p:cNvPr>
          <p:cNvSpPr txBox="1"/>
          <p:nvPr/>
        </p:nvSpPr>
        <p:spPr>
          <a:xfrm>
            <a:off x="9520237" y="4448498"/>
            <a:ext cx="1170833" cy="523220"/>
          </a:xfrm>
          <a:prstGeom prst="rect">
            <a:avLst/>
          </a:prstGeom>
          <a:noFill/>
          <a:ln>
            <a:solidFill>
              <a:schemeClr val="tx1"/>
            </a:solidFill>
          </a:ln>
        </p:spPr>
        <p:txBody>
          <a:bodyPr wrap="none" rtlCol="0">
            <a:spAutoFit/>
          </a:bodyPr>
          <a:lstStyle/>
          <a:p>
            <a:r>
              <a:rPr lang="en-US" sz="2800" dirty="0"/>
              <a:t>Server</a:t>
            </a:r>
          </a:p>
        </p:txBody>
      </p:sp>
      <p:cxnSp>
        <p:nvCxnSpPr>
          <p:cNvPr id="6" name="Straight Arrow Connector 5">
            <a:extLst>
              <a:ext uri="{FF2B5EF4-FFF2-40B4-BE49-F238E27FC236}">
                <a16:creationId xmlns:a16="http://schemas.microsoft.com/office/drawing/2014/main" id="{AF40FC4C-C2F3-B0C6-162B-5783601ECC0A}"/>
              </a:ext>
            </a:extLst>
          </p:cNvPr>
          <p:cNvCxnSpPr/>
          <p:nvPr/>
        </p:nvCxnSpPr>
        <p:spPr>
          <a:xfrm>
            <a:off x="2671763" y="4824404"/>
            <a:ext cx="6457950"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E8A929D-E7BB-0337-A0AA-92831F93C806}"/>
              </a:ext>
            </a:extLst>
          </p:cNvPr>
          <p:cNvSpPr txBox="1"/>
          <p:nvPr/>
        </p:nvSpPr>
        <p:spPr>
          <a:xfrm>
            <a:off x="1394602" y="5173015"/>
            <a:ext cx="10543433" cy="1569660"/>
          </a:xfrm>
          <a:prstGeom prst="rect">
            <a:avLst/>
          </a:prstGeom>
          <a:noFill/>
        </p:spPr>
        <p:txBody>
          <a:bodyPr wrap="square" rtlCol="0">
            <a:spAutoFit/>
          </a:bodyPr>
          <a:lstStyle/>
          <a:p>
            <a:r>
              <a:rPr lang="en-US" sz="2400" dirty="0"/>
              <a:t>Let’s do a Diffie Hellman key exchange. I’ll pick a secret </a:t>
            </a:r>
            <a:r>
              <a:rPr lang="en-US" sz="2400" dirty="0">
                <a:solidFill>
                  <a:schemeClr val="accent2"/>
                </a:solidFill>
              </a:rPr>
              <a:t>a</a:t>
            </a:r>
            <a:r>
              <a:rPr lang="en-US" sz="2400" dirty="0"/>
              <a:t>. I’ll give you </a:t>
            </a:r>
            <a:r>
              <a:rPr lang="en-US" sz="2400" dirty="0" err="1"/>
              <a:t>Enc</a:t>
            </a:r>
            <a:r>
              <a:rPr lang="en-US" sz="2400" baseline="-25000" dirty="0" err="1">
                <a:solidFill>
                  <a:schemeClr val="accent2"/>
                </a:solidFill>
              </a:rPr>
              <a:t>pk</a:t>
            </a:r>
            <a:r>
              <a:rPr lang="en-US" sz="2400" dirty="0"/>
              <a:t>(</a:t>
            </a:r>
            <a:r>
              <a:rPr lang="en-US" sz="2400" dirty="0">
                <a:solidFill>
                  <a:schemeClr val="accent2"/>
                </a:solidFill>
              </a:rPr>
              <a:t>g</a:t>
            </a:r>
            <a:r>
              <a:rPr lang="en-US" sz="2400" baseline="30000" dirty="0">
                <a:solidFill>
                  <a:schemeClr val="accent2"/>
                </a:solidFill>
              </a:rPr>
              <a:t>a</a:t>
            </a:r>
            <a:r>
              <a:rPr lang="en-US" sz="2400" dirty="0"/>
              <a:t>)</a:t>
            </a:r>
          </a:p>
          <a:p>
            <a:endParaRPr lang="en-US" sz="2400" dirty="0"/>
          </a:p>
          <a:p>
            <a:r>
              <a:rPr lang="en-US" sz="2400" dirty="0"/>
              <a:t>Now, </a:t>
            </a:r>
            <a:r>
              <a:rPr lang="en-US" sz="2400" dirty="0">
                <a:solidFill>
                  <a:schemeClr val="accent2"/>
                </a:solidFill>
              </a:rPr>
              <a:t>g</a:t>
            </a:r>
            <a:r>
              <a:rPr lang="en-US" sz="2400" baseline="30000" dirty="0">
                <a:solidFill>
                  <a:schemeClr val="accent2"/>
                </a:solidFill>
              </a:rPr>
              <a:t>ab</a:t>
            </a:r>
            <a:r>
              <a:rPr lang="en-US" sz="2400" dirty="0"/>
              <a:t> can become our secret key which we will use for symmetric encryption. Even if someone later learns </a:t>
            </a:r>
            <a:r>
              <a:rPr lang="en-US" sz="2400" dirty="0" err="1">
                <a:solidFill>
                  <a:schemeClr val="accent2"/>
                </a:solidFill>
              </a:rPr>
              <a:t>sk</a:t>
            </a:r>
            <a:r>
              <a:rPr lang="en-US" sz="2400" dirty="0"/>
              <a:t>, they can learn </a:t>
            </a:r>
            <a:r>
              <a:rPr lang="en-US" sz="2400" dirty="0">
                <a:solidFill>
                  <a:schemeClr val="accent2"/>
                </a:solidFill>
              </a:rPr>
              <a:t>g</a:t>
            </a:r>
            <a:r>
              <a:rPr lang="en-US" sz="2400" baseline="30000" dirty="0">
                <a:solidFill>
                  <a:schemeClr val="accent2"/>
                </a:solidFill>
              </a:rPr>
              <a:t>a</a:t>
            </a:r>
            <a:r>
              <a:rPr lang="en-US" sz="2400" dirty="0">
                <a:solidFill>
                  <a:schemeClr val="accent2"/>
                </a:solidFill>
              </a:rPr>
              <a:t> </a:t>
            </a:r>
            <a:r>
              <a:rPr lang="en-US" sz="2400" dirty="0"/>
              <a:t>and</a:t>
            </a:r>
            <a:r>
              <a:rPr lang="en-US" sz="2400" dirty="0">
                <a:solidFill>
                  <a:schemeClr val="accent2"/>
                </a:solidFill>
              </a:rPr>
              <a:t> </a:t>
            </a:r>
            <a:r>
              <a:rPr lang="en-US" sz="2400" dirty="0" err="1">
                <a:solidFill>
                  <a:schemeClr val="accent2"/>
                </a:solidFill>
              </a:rPr>
              <a:t>g</a:t>
            </a:r>
            <a:r>
              <a:rPr lang="en-US" sz="2400" baseline="30000" dirty="0" err="1">
                <a:solidFill>
                  <a:schemeClr val="accent2"/>
                </a:solidFill>
              </a:rPr>
              <a:t>b</a:t>
            </a:r>
            <a:r>
              <a:rPr lang="en-US" sz="2400" dirty="0"/>
              <a:t> but not </a:t>
            </a:r>
            <a:r>
              <a:rPr lang="en-US" sz="2400" dirty="0">
                <a:solidFill>
                  <a:schemeClr val="accent2"/>
                </a:solidFill>
              </a:rPr>
              <a:t>g</a:t>
            </a:r>
            <a:r>
              <a:rPr lang="en-US" sz="2400" baseline="30000" dirty="0">
                <a:solidFill>
                  <a:schemeClr val="accent2"/>
                </a:solidFill>
              </a:rPr>
              <a:t>ab</a:t>
            </a:r>
            <a:endParaRPr lang="en-US" sz="2400" dirty="0"/>
          </a:p>
        </p:txBody>
      </p:sp>
      <p:cxnSp>
        <p:nvCxnSpPr>
          <p:cNvPr id="8" name="Straight Arrow Connector 7">
            <a:extLst>
              <a:ext uri="{FF2B5EF4-FFF2-40B4-BE49-F238E27FC236}">
                <a16:creationId xmlns:a16="http://schemas.microsoft.com/office/drawing/2014/main" id="{054D795F-8B79-4B18-696B-6DB9EF1BC944}"/>
              </a:ext>
            </a:extLst>
          </p:cNvPr>
          <p:cNvCxnSpPr>
            <a:cxnSpLocks/>
          </p:cNvCxnSpPr>
          <p:nvPr/>
        </p:nvCxnSpPr>
        <p:spPr>
          <a:xfrm flipH="1">
            <a:off x="2671762" y="3592007"/>
            <a:ext cx="6329363" cy="0"/>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CAF52AD-3F6C-BBBB-F405-4594D7AECDBA}"/>
              </a:ext>
            </a:extLst>
          </p:cNvPr>
          <p:cNvSpPr txBox="1"/>
          <p:nvPr/>
        </p:nvSpPr>
        <p:spPr>
          <a:xfrm>
            <a:off x="2671762" y="3791778"/>
            <a:ext cx="7172325" cy="830997"/>
          </a:xfrm>
          <a:prstGeom prst="rect">
            <a:avLst/>
          </a:prstGeom>
          <a:noFill/>
        </p:spPr>
        <p:txBody>
          <a:bodyPr wrap="square" rtlCol="0">
            <a:spAutoFit/>
          </a:bodyPr>
          <a:lstStyle/>
          <a:p>
            <a:r>
              <a:rPr lang="en-US" sz="2400" dirty="0"/>
              <a:t>I will pick a secret </a:t>
            </a:r>
            <a:r>
              <a:rPr lang="en-US" sz="2400" dirty="0">
                <a:solidFill>
                  <a:schemeClr val="accent2"/>
                </a:solidFill>
              </a:rPr>
              <a:t>b</a:t>
            </a:r>
            <a:r>
              <a:rPr lang="en-US" sz="2400" dirty="0"/>
              <a:t>. Here is </a:t>
            </a:r>
            <a:r>
              <a:rPr lang="en-US" sz="2400" dirty="0" err="1">
                <a:solidFill>
                  <a:schemeClr val="accent2"/>
                </a:solidFill>
              </a:rPr>
              <a:t>g</a:t>
            </a:r>
            <a:r>
              <a:rPr lang="en-US" sz="2400" baseline="30000" dirty="0" err="1">
                <a:solidFill>
                  <a:schemeClr val="accent2"/>
                </a:solidFill>
              </a:rPr>
              <a:t>b</a:t>
            </a:r>
            <a:r>
              <a:rPr lang="en-US" sz="2400" baseline="30000" dirty="0">
                <a:solidFill>
                  <a:schemeClr val="accent2"/>
                </a:solidFill>
              </a:rPr>
              <a:t> </a:t>
            </a:r>
            <a:r>
              <a:rPr lang="en-US" sz="2400" dirty="0"/>
              <a:t>along with everything else I sent you earlier</a:t>
            </a:r>
          </a:p>
        </p:txBody>
      </p:sp>
    </p:spTree>
    <p:extLst>
      <p:ext uri="{BB962C8B-B14F-4D97-AF65-F5344CB8AC3E}">
        <p14:creationId xmlns:p14="http://schemas.microsoft.com/office/powerpoint/2010/main" val="5154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D065D-B379-9389-1A3D-518E01CF6449}"/>
              </a:ext>
            </a:extLst>
          </p:cNvPr>
          <p:cNvSpPr>
            <a:spLocks noGrp="1"/>
          </p:cNvSpPr>
          <p:nvPr>
            <p:ph type="title"/>
          </p:nvPr>
        </p:nvSpPr>
        <p:spPr/>
        <p:txBody>
          <a:bodyPr/>
          <a:lstStyle/>
          <a:p>
            <a:r>
              <a:rPr lang="en-US" dirty="0"/>
              <a:t>Problem: RSA is slow</a:t>
            </a:r>
          </a:p>
        </p:txBody>
      </p:sp>
      <p:sp>
        <p:nvSpPr>
          <p:cNvPr id="3" name="Content Placeholder 2">
            <a:extLst>
              <a:ext uri="{FF2B5EF4-FFF2-40B4-BE49-F238E27FC236}">
                <a16:creationId xmlns:a16="http://schemas.microsoft.com/office/drawing/2014/main" id="{D4E66C8C-4AF8-8B41-5DD6-119DCCAB1A1D}"/>
              </a:ext>
            </a:extLst>
          </p:cNvPr>
          <p:cNvSpPr>
            <a:spLocks noGrp="1"/>
          </p:cNvSpPr>
          <p:nvPr>
            <p:ph idx="1"/>
          </p:nvPr>
        </p:nvSpPr>
        <p:spPr/>
        <p:txBody>
          <a:bodyPr>
            <a:normAutofit fontScale="92500" lnSpcReduction="10000"/>
          </a:bodyPr>
          <a:lstStyle/>
          <a:p>
            <a:r>
              <a:rPr lang="en-US" dirty="0"/>
              <a:t>The prime numbers involved are often 2048 bits long. It takes ~1 </a:t>
            </a:r>
            <a:r>
              <a:rPr lang="en-US" dirty="0" err="1"/>
              <a:t>ms</a:t>
            </a:r>
            <a:r>
              <a:rPr lang="en-US" dirty="0"/>
              <a:t> to exponentiate such a large number on a modern computer</a:t>
            </a:r>
          </a:p>
          <a:p>
            <a:endParaRPr lang="en-US" dirty="0"/>
          </a:p>
          <a:p>
            <a:r>
              <a:rPr lang="en-US" dirty="0"/>
              <a:t>This is why we used the DH key exchange to ensure forward secrecy. DH can often work with 160-bit keys and is hence faster</a:t>
            </a:r>
          </a:p>
          <a:p>
            <a:pPr lvl="1"/>
            <a:r>
              <a:rPr lang="en-US" dirty="0"/>
              <a:t>This is only true when using elliptic curves, which we have not discussed in this class. The method we discussed 2 lectures ago is just as slow as RSA</a:t>
            </a:r>
          </a:p>
          <a:p>
            <a:pPr lvl="1"/>
            <a:endParaRPr lang="en-US" dirty="0"/>
          </a:p>
          <a:p>
            <a:r>
              <a:rPr lang="en-US" dirty="0"/>
              <a:t>However, DH is also slow. This is why we transition to a symmetric encryption scheme like AES for encrypting the actual data. The other schemes are used only for connection establishment</a:t>
            </a:r>
          </a:p>
        </p:txBody>
      </p:sp>
    </p:spTree>
    <p:extLst>
      <p:ext uri="{BB962C8B-B14F-4D97-AF65-F5344CB8AC3E}">
        <p14:creationId xmlns:p14="http://schemas.microsoft.com/office/powerpoint/2010/main" val="298513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D8C33-F4A3-1FE0-76C4-5D3DC3E72E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CC3973-95C3-448F-A9B3-6C38DDB9145A}"/>
              </a:ext>
            </a:extLst>
          </p:cNvPr>
          <p:cNvSpPr>
            <a:spLocks noGrp="1"/>
          </p:cNvSpPr>
          <p:nvPr>
            <p:ph type="title"/>
          </p:nvPr>
        </p:nvSpPr>
        <p:spPr/>
        <p:txBody>
          <a:bodyPr/>
          <a:lstStyle/>
          <a:p>
            <a:r>
              <a:rPr lang="en-US" dirty="0"/>
              <a:t>Step 2: Establishing trust in the public key</a:t>
            </a:r>
          </a:p>
        </p:txBody>
      </p:sp>
      <p:sp>
        <p:nvSpPr>
          <p:cNvPr id="5" name="Text Placeholder 4">
            <a:extLst>
              <a:ext uri="{FF2B5EF4-FFF2-40B4-BE49-F238E27FC236}">
                <a16:creationId xmlns:a16="http://schemas.microsoft.com/office/drawing/2014/main" id="{7467949C-EC7B-8FF5-9038-816485692B20}"/>
              </a:ext>
            </a:extLst>
          </p:cNvPr>
          <p:cNvSpPr>
            <a:spLocks noGrp="1"/>
          </p:cNvSpPr>
          <p:nvPr>
            <p:ph type="body" idx="1"/>
          </p:nvPr>
        </p:nvSpPr>
        <p:spPr/>
        <p:txBody>
          <a:bodyPr/>
          <a:lstStyle/>
          <a:p>
            <a:r>
              <a:rPr lang="en-US" dirty="0"/>
              <a:t>Suppose the client is talking to a server that claims to be X (say, </a:t>
            </a:r>
            <a:r>
              <a:rPr lang="en-US" dirty="0" err="1"/>
              <a:t>google.com</a:t>
            </a:r>
            <a:r>
              <a:rPr lang="en-US" dirty="0"/>
              <a:t>)</a:t>
            </a:r>
          </a:p>
          <a:p>
            <a:r>
              <a:rPr lang="en-US" dirty="0"/>
              <a:t>The server authenticates itself using pk. </a:t>
            </a:r>
          </a:p>
          <a:p>
            <a:r>
              <a:rPr lang="en-US" dirty="0"/>
              <a:t>How does the client know that pk belong to X?</a:t>
            </a:r>
          </a:p>
        </p:txBody>
      </p:sp>
    </p:spTree>
    <p:extLst>
      <p:ext uri="{BB962C8B-B14F-4D97-AF65-F5344CB8AC3E}">
        <p14:creationId xmlns:p14="http://schemas.microsoft.com/office/powerpoint/2010/main" val="3256645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1394</TotalTime>
  <Words>1679</Words>
  <Application>Microsoft Macintosh PowerPoint</Application>
  <PresentationFormat>Widescreen</PresentationFormat>
  <Paragraphs>114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Cambria Math</vt:lpstr>
      <vt:lpstr>Wingdings</vt:lpstr>
      <vt:lpstr>Office Theme</vt:lpstr>
      <vt:lpstr>Lecture 22 – Practical aspects of security</vt:lpstr>
      <vt:lpstr>Securing a web connection</vt:lpstr>
      <vt:lpstr>Two steps in establishing a secure connection</vt:lpstr>
      <vt:lpstr>Step 2: Establishing a secure connection</vt:lpstr>
      <vt:lpstr>Step 2: Establish a secure connection</vt:lpstr>
      <vt:lpstr>Step 2: Establish a secure connection</vt:lpstr>
      <vt:lpstr>Problem: Forward secrecy</vt:lpstr>
      <vt:lpstr>Problem: RSA is slow</vt:lpstr>
      <vt:lpstr>Step 2: Establishing trust in the public key</vt:lpstr>
      <vt:lpstr>Step 1: How does the browser know what pk to trust? </vt:lpstr>
      <vt:lpstr>How do we digitally sign things?</vt:lpstr>
      <vt:lpstr>How do we digitally sign things?</vt:lpstr>
      <vt:lpstr>Live Demo: Inspecting a certificate</vt:lpstr>
      <vt:lpstr>Live Demo: Contents of a certificate</vt:lpstr>
      <vt:lpstr>Live Demo: Contents of a certificate (…contd)</vt:lpstr>
      <vt:lpstr>Live Demo: Other notes</vt:lpstr>
      <vt:lpstr>Should you implement custom cryptography?</vt:lpstr>
      <vt:lpstr>Assignment 5</vt:lpstr>
      <vt:lpstr>Why you should not implement your own custom cryptography?</vt:lpstr>
      <vt:lpstr>Examples of pitfalls in the RSA cryptosystem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109</cp:revision>
  <dcterms:created xsi:type="dcterms:W3CDTF">2024-11-06T16:46:06Z</dcterms:created>
  <dcterms:modified xsi:type="dcterms:W3CDTF">2024-11-07T16:00:48Z</dcterms:modified>
</cp:coreProperties>
</file>