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4" r:id="rId3"/>
    <p:sldId id="257" r:id="rId4"/>
    <p:sldId id="259" r:id="rId5"/>
    <p:sldId id="261" r:id="rId6"/>
    <p:sldId id="258" r:id="rId7"/>
    <p:sldId id="260" r:id="rId8"/>
    <p:sldId id="262" r:id="rId9"/>
    <p:sldId id="268" r:id="rId10"/>
    <p:sldId id="269" r:id="rId11"/>
    <p:sldId id="265" r:id="rId12"/>
    <p:sldId id="263" r:id="rId13"/>
    <p:sldId id="266" r:id="rId14"/>
    <p:sldId id="267" r:id="rId15"/>
    <p:sldId id="272" r:id="rId16"/>
    <p:sldId id="271" r:id="rId17"/>
    <p:sldId id="270"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3"/>
    <p:restoredTop sz="94607"/>
  </p:normalViewPr>
  <p:slideViewPr>
    <p:cSldViewPr snapToGrid="0">
      <p:cViewPr varScale="1">
        <p:scale>
          <a:sx n="138" d="100"/>
          <a:sy n="138" d="100"/>
        </p:scale>
        <p:origin x="176"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7A8F6-B1AF-896A-2544-4ED1004433E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7AC52E-E052-2252-DCCC-C0267EBA13B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73AA7E-60A0-D132-7B4E-06789C85CA15}"/>
              </a:ext>
            </a:extLst>
          </p:cNvPr>
          <p:cNvSpPr>
            <a:spLocks noGrp="1"/>
          </p:cNvSpPr>
          <p:nvPr>
            <p:ph type="dt" sz="half" idx="10"/>
          </p:nvPr>
        </p:nvSpPr>
        <p:spPr/>
        <p:txBody>
          <a:bodyPr/>
          <a:lstStyle/>
          <a:p>
            <a:fld id="{27CCD70C-9357-8443-B304-780A5FF3C7C3}" type="datetimeFigureOut">
              <a:rPr lang="en-US" smtClean="0"/>
              <a:t>11/14/24</a:t>
            </a:fld>
            <a:endParaRPr lang="en-US"/>
          </a:p>
        </p:txBody>
      </p:sp>
      <p:sp>
        <p:nvSpPr>
          <p:cNvPr id="5" name="Footer Placeholder 4">
            <a:extLst>
              <a:ext uri="{FF2B5EF4-FFF2-40B4-BE49-F238E27FC236}">
                <a16:creationId xmlns:a16="http://schemas.microsoft.com/office/drawing/2014/main" id="{73955802-BDD0-50A3-9B8C-915069461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F261F-2132-7A33-21C9-66730D8392FA}"/>
              </a:ext>
            </a:extLst>
          </p:cNvPr>
          <p:cNvSpPr>
            <a:spLocks noGrp="1"/>
          </p:cNvSpPr>
          <p:nvPr>
            <p:ph type="sldNum" sz="quarter" idx="12"/>
          </p:nvPr>
        </p:nvSpPr>
        <p:spPr/>
        <p:txBody>
          <a:bodyPr/>
          <a:lstStyle/>
          <a:p>
            <a:fld id="{C62A8D3F-8B12-4C40-95BB-D1D009331152}" type="slidenum">
              <a:rPr lang="en-US" smtClean="0"/>
              <a:t>‹#›</a:t>
            </a:fld>
            <a:endParaRPr lang="en-US"/>
          </a:p>
        </p:txBody>
      </p:sp>
    </p:spTree>
    <p:extLst>
      <p:ext uri="{BB962C8B-B14F-4D97-AF65-F5344CB8AC3E}">
        <p14:creationId xmlns:p14="http://schemas.microsoft.com/office/powerpoint/2010/main" val="128040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EAC1-B764-C587-A65C-E97C85875FF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FADE1D7-B52D-2893-7020-1BC4091CC74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04C34F-A98F-A2F3-84C7-386E06CBF1A4}"/>
              </a:ext>
            </a:extLst>
          </p:cNvPr>
          <p:cNvSpPr>
            <a:spLocks noGrp="1"/>
          </p:cNvSpPr>
          <p:nvPr>
            <p:ph type="dt" sz="half" idx="10"/>
          </p:nvPr>
        </p:nvSpPr>
        <p:spPr/>
        <p:txBody>
          <a:bodyPr/>
          <a:lstStyle/>
          <a:p>
            <a:fld id="{27CCD70C-9357-8443-B304-780A5FF3C7C3}" type="datetimeFigureOut">
              <a:rPr lang="en-US" smtClean="0"/>
              <a:t>11/14/24</a:t>
            </a:fld>
            <a:endParaRPr lang="en-US"/>
          </a:p>
        </p:txBody>
      </p:sp>
      <p:sp>
        <p:nvSpPr>
          <p:cNvPr id="5" name="Footer Placeholder 4">
            <a:extLst>
              <a:ext uri="{FF2B5EF4-FFF2-40B4-BE49-F238E27FC236}">
                <a16:creationId xmlns:a16="http://schemas.microsoft.com/office/drawing/2014/main" id="{A4E3DA46-56AF-7739-A403-6D1FC8B2B7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97917F-59AF-363D-135B-096F0BC438A1}"/>
              </a:ext>
            </a:extLst>
          </p:cNvPr>
          <p:cNvSpPr>
            <a:spLocks noGrp="1"/>
          </p:cNvSpPr>
          <p:nvPr>
            <p:ph type="sldNum" sz="quarter" idx="12"/>
          </p:nvPr>
        </p:nvSpPr>
        <p:spPr/>
        <p:txBody>
          <a:bodyPr/>
          <a:lstStyle/>
          <a:p>
            <a:fld id="{C62A8D3F-8B12-4C40-95BB-D1D009331152}" type="slidenum">
              <a:rPr lang="en-US" smtClean="0"/>
              <a:t>‹#›</a:t>
            </a:fld>
            <a:endParaRPr lang="en-US"/>
          </a:p>
        </p:txBody>
      </p:sp>
    </p:spTree>
    <p:extLst>
      <p:ext uri="{BB962C8B-B14F-4D97-AF65-F5344CB8AC3E}">
        <p14:creationId xmlns:p14="http://schemas.microsoft.com/office/powerpoint/2010/main" val="4212140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19F3669-B175-368D-2DC1-C2121E430C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8C27BE-71CC-402E-CD39-A04058E9CE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5EBC1F-31A0-FB8F-886A-E41D8342E19F}"/>
              </a:ext>
            </a:extLst>
          </p:cNvPr>
          <p:cNvSpPr>
            <a:spLocks noGrp="1"/>
          </p:cNvSpPr>
          <p:nvPr>
            <p:ph type="dt" sz="half" idx="10"/>
          </p:nvPr>
        </p:nvSpPr>
        <p:spPr/>
        <p:txBody>
          <a:bodyPr/>
          <a:lstStyle/>
          <a:p>
            <a:fld id="{27CCD70C-9357-8443-B304-780A5FF3C7C3}" type="datetimeFigureOut">
              <a:rPr lang="en-US" smtClean="0"/>
              <a:t>11/14/24</a:t>
            </a:fld>
            <a:endParaRPr lang="en-US"/>
          </a:p>
        </p:txBody>
      </p:sp>
      <p:sp>
        <p:nvSpPr>
          <p:cNvPr id="5" name="Footer Placeholder 4">
            <a:extLst>
              <a:ext uri="{FF2B5EF4-FFF2-40B4-BE49-F238E27FC236}">
                <a16:creationId xmlns:a16="http://schemas.microsoft.com/office/drawing/2014/main" id="{1B5DA257-CA3A-127F-6A65-7399DF850F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095BFD-9E69-091E-E19B-157BCE050A91}"/>
              </a:ext>
            </a:extLst>
          </p:cNvPr>
          <p:cNvSpPr>
            <a:spLocks noGrp="1"/>
          </p:cNvSpPr>
          <p:nvPr>
            <p:ph type="sldNum" sz="quarter" idx="12"/>
          </p:nvPr>
        </p:nvSpPr>
        <p:spPr/>
        <p:txBody>
          <a:bodyPr/>
          <a:lstStyle/>
          <a:p>
            <a:fld id="{C62A8D3F-8B12-4C40-95BB-D1D009331152}" type="slidenum">
              <a:rPr lang="en-US" smtClean="0"/>
              <a:t>‹#›</a:t>
            </a:fld>
            <a:endParaRPr lang="en-US"/>
          </a:p>
        </p:txBody>
      </p:sp>
    </p:spTree>
    <p:extLst>
      <p:ext uri="{BB962C8B-B14F-4D97-AF65-F5344CB8AC3E}">
        <p14:creationId xmlns:p14="http://schemas.microsoft.com/office/powerpoint/2010/main" val="1250714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39A58-79A9-8F98-8AD3-7B8958F0D7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0B1D814-95AD-976A-8EA7-366E0E9249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CD3174-8171-814B-FB59-401E28F4ACAC}"/>
              </a:ext>
            </a:extLst>
          </p:cNvPr>
          <p:cNvSpPr>
            <a:spLocks noGrp="1"/>
          </p:cNvSpPr>
          <p:nvPr>
            <p:ph type="dt" sz="half" idx="10"/>
          </p:nvPr>
        </p:nvSpPr>
        <p:spPr/>
        <p:txBody>
          <a:bodyPr/>
          <a:lstStyle/>
          <a:p>
            <a:fld id="{27CCD70C-9357-8443-B304-780A5FF3C7C3}" type="datetimeFigureOut">
              <a:rPr lang="en-US" smtClean="0"/>
              <a:t>11/14/24</a:t>
            </a:fld>
            <a:endParaRPr lang="en-US"/>
          </a:p>
        </p:txBody>
      </p:sp>
      <p:sp>
        <p:nvSpPr>
          <p:cNvPr id="5" name="Footer Placeholder 4">
            <a:extLst>
              <a:ext uri="{FF2B5EF4-FFF2-40B4-BE49-F238E27FC236}">
                <a16:creationId xmlns:a16="http://schemas.microsoft.com/office/drawing/2014/main" id="{1AED6651-6052-37E7-2A8F-CEE3C6384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CDC02C-0F76-C69E-1DD6-24423FC5CE81}"/>
              </a:ext>
            </a:extLst>
          </p:cNvPr>
          <p:cNvSpPr>
            <a:spLocks noGrp="1"/>
          </p:cNvSpPr>
          <p:nvPr>
            <p:ph type="sldNum" sz="quarter" idx="12"/>
          </p:nvPr>
        </p:nvSpPr>
        <p:spPr/>
        <p:txBody>
          <a:bodyPr/>
          <a:lstStyle/>
          <a:p>
            <a:fld id="{C62A8D3F-8B12-4C40-95BB-D1D009331152}" type="slidenum">
              <a:rPr lang="en-US" smtClean="0"/>
              <a:t>‹#›</a:t>
            </a:fld>
            <a:endParaRPr lang="en-US"/>
          </a:p>
        </p:txBody>
      </p:sp>
    </p:spTree>
    <p:extLst>
      <p:ext uri="{BB962C8B-B14F-4D97-AF65-F5344CB8AC3E}">
        <p14:creationId xmlns:p14="http://schemas.microsoft.com/office/powerpoint/2010/main" val="2059886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B4CF7-4F1F-EF90-2023-D2A3DE14CD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008718-D159-96F0-AEEC-C2EAC6EB50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3550A7-B1F6-A68D-533B-AADD9A192EEE}"/>
              </a:ext>
            </a:extLst>
          </p:cNvPr>
          <p:cNvSpPr>
            <a:spLocks noGrp="1"/>
          </p:cNvSpPr>
          <p:nvPr>
            <p:ph type="dt" sz="half" idx="10"/>
          </p:nvPr>
        </p:nvSpPr>
        <p:spPr/>
        <p:txBody>
          <a:bodyPr/>
          <a:lstStyle/>
          <a:p>
            <a:fld id="{27CCD70C-9357-8443-B304-780A5FF3C7C3}" type="datetimeFigureOut">
              <a:rPr lang="en-US" smtClean="0"/>
              <a:t>11/14/24</a:t>
            </a:fld>
            <a:endParaRPr lang="en-US"/>
          </a:p>
        </p:txBody>
      </p:sp>
      <p:sp>
        <p:nvSpPr>
          <p:cNvPr id="5" name="Footer Placeholder 4">
            <a:extLst>
              <a:ext uri="{FF2B5EF4-FFF2-40B4-BE49-F238E27FC236}">
                <a16:creationId xmlns:a16="http://schemas.microsoft.com/office/drawing/2014/main" id="{971AC0A5-88B9-F05D-0C3F-1545842B95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1E9C6-63E8-9699-45DD-0F0F049172A1}"/>
              </a:ext>
            </a:extLst>
          </p:cNvPr>
          <p:cNvSpPr>
            <a:spLocks noGrp="1"/>
          </p:cNvSpPr>
          <p:nvPr>
            <p:ph type="sldNum" sz="quarter" idx="12"/>
          </p:nvPr>
        </p:nvSpPr>
        <p:spPr/>
        <p:txBody>
          <a:bodyPr/>
          <a:lstStyle/>
          <a:p>
            <a:fld id="{C62A8D3F-8B12-4C40-95BB-D1D009331152}" type="slidenum">
              <a:rPr lang="en-US" smtClean="0"/>
              <a:t>‹#›</a:t>
            </a:fld>
            <a:endParaRPr lang="en-US"/>
          </a:p>
        </p:txBody>
      </p:sp>
    </p:spTree>
    <p:extLst>
      <p:ext uri="{BB962C8B-B14F-4D97-AF65-F5344CB8AC3E}">
        <p14:creationId xmlns:p14="http://schemas.microsoft.com/office/powerpoint/2010/main" val="956051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781BD-4480-D254-4C29-EC5F2A5345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ED6236-3ABF-E9E1-0CB0-68CE8DDBA7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29853D-66C1-8067-FB97-ACBC2772AA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512E84-F234-EEE0-EDEA-3937DE812F8A}"/>
              </a:ext>
            </a:extLst>
          </p:cNvPr>
          <p:cNvSpPr>
            <a:spLocks noGrp="1"/>
          </p:cNvSpPr>
          <p:nvPr>
            <p:ph type="dt" sz="half" idx="10"/>
          </p:nvPr>
        </p:nvSpPr>
        <p:spPr/>
        <p:txBody>
          <a:bodyPr/>
          <a:lstStyle/>
          <a:p>
            <a:fld id="{27CCD70C-9357-8443-B304-780A5FF3C7C3}" type="datetimeFigureOut">
              <a:rPr lang="en-US" smtClean="0"/>
              <a:t>11/14/24</a:t>
            </a:fld>
            <a:endParaRPr lang="en-US"/>
          </a:p>
        </p:txBody>
      </p:sp>
      <p:sp>
        <p:nvSpPr>
          <p:cNvPr id="6" name="Footer Placeholder 5">
            <a:extLst>
              <a:ext uri="{FF2B5EF4-FFF2-40B4-BE49-F238E27FC236}">
                <a16:creationId xmlns:a16="http://schemas.microsoft.com/office/drawing/2014/main" id="{EDBFE3EE-21B7-5B7F-BE41-E592625177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38595-CBAD-55CA-8FB4-EE175BA7D097}"/>
              </a:ext>
            </a:extLst>
          </p:cNvPr>
          <p:cNvSpPr>
            <a:spLocks noGrp="1"/>
          </p:cNvSpPr>
          <p:nvPr>
            <p:ph type="sldNum" sz="quarter" idx="12"/>
          </p:nvPr>
        </p:nvSpPr>
        <p:spPr/>
        <p:txBody>
          <a:bodyPr/>
          <a:lstStyle/>
          <a:p>
            <a:fld id="{C62A8D3F-8B12-4C40-95BB-D1D009331152}" type="slidenum">
              <a:rPr lang="en-US" smtClean="0"/>
              <a:t>‹#›</a:t>
            </a:fld>
            <a:endParaRPr lang="en-US"/>
          </a:p>
        </p:txBody>
      </p:sp>
    </p:spTree>
    <p:extLst>
      <p:ext uri="{BB962C8B-B14F-4D97-AF65-F5344CB8AC3E}">
        <p14:creationId xmlns:p14="http://schemas.microsoft.com/office/powerpoint/2010/main" val="14418600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001-3B7F-108F-771C-734C255186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2B8DECE-32A5-BE68-04E7-F0C4B93DE0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62DB9A-DF18-83B2-63F6-B32D928319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1998FA-B7B2-B328-A295-DC21D9B308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C4627ED-DCC3-A67B-F05A-3D4C99CBE26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0480596-42E5-D977-D225-D7999A3DB860}"/>
              </a:ext>
            </a:extLst>
          </p:cNvPr>
          <p:cNvSpPr>
            <a:spLocks noGrp="1"/>
          </p:cNvSpPr>
          <p:nvPr>
            <p:ph type="dt" sz="half" idx="10"/>
          </p:nvPr>
        </p:nvSpPr>
        <p:spPr/>
        <p:txBody>
          <a:bodyPr/>
          <a:lstStyle/>
          <a:p>
            <a:fld id="{27CCD70C-9357-8443-B304-780A5FF3C7C3}" type="datetimeFigureOut">
              <a:rPr lang="en-US" smtClean="0"/>
              <a:t>11/14/24</a:t>
            </a:fld>
            <a:endParaRPr lang="en-US"/>
          </a:p>
        </p:txBody>
      </p:sp>
      <p:sp>
        <p:nvSpPr>
          <p:cNvPr id="8" name="Footer Placeholder 7">
            <a:extLst>
              <a:ext uri="{FF2B5EF4-FFF2-40B4-BE49-F238E27FC236}">
                <a16:creationId xmlns:a16="http://schemas.microsoft.com/office/drawing/2014/main" id="{279C7ED5-EAA6-1BC6-3FC6-A5E071C71A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71782E6-A333-F275-7BAC-5CDB9ABFDFF4}"/>
              </a:ext>
            </a:extLst>
          </p:cNvPr>
          <p:cNvSpPr>
            <a:spLocks noGrp="1"/>
          </p:cNvSpPr>
          <p:nvPr>
            <p:ph type="sldNum" sz="quarter" idx="12"/>
          </p:nvPr>
        </p:nvSpPr>
        <p:spPr/>
        <p:txBody>
          <a:bodyPr/>
          <a:lstStyle/>
          <a:p>
            <a:fld id="{C62A8D3F-8B12-4C40-95BB-D1D009331152}" type="slidenum">
              <a:rPr lang="en-US" smtClean="0"/>
              <a:t>‹#›</a:t>
            </a:fld>
            <a:endParaRPr lang="en-US"/>
          </a:p>
        </p:txBody>
      </p:sp>
    </p:spTree>
    <p:extLst>
      <p:ext uri="{BB962C8B-B14F-4D97-AF65-F5344CB8AC3E}">
        <p14:creationId xmlns:p14="http://schemas.microsoft.com/office/powerpoint/2010/main" val="2881702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A201-C080-0003-5A10-D7D6B2E173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5160A1-F22C-EFD3-2DF7-F227FDE7FEB2}"/>
              </a:ext>
            </a:extLst>
          </p:cNvPr>
          <p:cNvSpPr>
            <a:spLocks noGrp="1"/>
          </p:cNvSpPr>
          <p:nvPr>
            <p:ph type="dt" sz="half" idx="10"/>
          </p:nvPr>
        </p:nvSpPr>
        <p:spPr/>
        <p:txBody>
          <a:bodyPr/>
          <a:lstStyle/>
          <a:p>
            <a:fld id="{27CCD70C-9357-8443-B304-780A5FF3C7C3}" type="datetimeFigureOut">
              <a:rPr lang="en-US" smtClean="0"/>
              <a:t>11/14/24</a:t>
            </a:fld>
            <a:endParaRPr lang="en-US"/>
          </a:p>
        </p:txBody>
      </p:sp>
      <p:sp>
        <p:nvSpPr>
          <p:cNvPr id="4" name="Footer Placeholder 3">
            <a:extLst>
              <a:ext uri="{FF2B5EF4-FFF2-40B4-BE49-F238E27FC236}">
                <a16:creationId xmlns:a16="http://schemas.microsoft.com/office/drawing/2014/main" id="{4FB08B79-11B9-AE2F-9F47-30184EAC96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351CFF-6F7E-6D2D-2D7F-4DCEFBD83F83}"/>
              </a:ext>
            </a:extLst>
          </p:cNvPr>
          <p:cNvSpPr>
            <a:spLocks noGrp="1"/>
          </p:cNvSpPr>
          <p:nvPr>
            <p:ph type="sldNum" sz="quarter" idx="12"/>
          </p:nvPr>
        </p:nvSpPr>
        <p:spPr/>
        <p:txBody>
          <a:bodyPr/>
          <a:lstStyle/>
          <a:p>
            <a:fld id="{C62A8D3F-8B12-4C40-95BB-D1D009331152}" type="slidenum">
              <a:rPr lang="en-US" smtClean="0"/>
              <a:t>‹#›</a:t>
            </a:fld>
            <a:endParaRPr lang="en-US"/>
          </a:p>
        </p:txBody>
      </p:sp>
    </p:spTree>
    <p:extLst>
      <p:ext uri="{BB962C8B-B14F-4D97-AF65-F5344CB8AC3E}">
        <p14:creationId xmlns:p14="http://schemas.microsoft.com/office/powerpoint/2010/main" val="3635433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61C522-4BA2-F4E4-8F5E-BCF2B7E5048E}"/>
              </a:ext>
            </a:extLst>
          </p:cNvPr>
          <p:cNvSpPr>
            <a:spLocks noGrp="1"/>
          </p:cNvSpPr>
          <p:nvPr>
            <p:ph type="dt" sz="half" idx="10"/>
          </p:nvPr>
        </p:nvSpPr>
        <p:spPr/>
        <p:txBody>
          <a:bodyPr/>
          <a:lstStyle/>
          <a:p>
            <a:fld id="{27CCD70C-9357-8443-B304-780A5FF3C7C3}" type="datetimeFigureOut">
              <a:rPr lang="en-US" smtClean="0"/>
              <a:t>11/14/24</a:t>
            </a:fld>
            <a:endParaRPr lang="en-US"/>
          </a:p>
        </p:txBody>
      </p:sp>
      <p:sp>
        <p:nvSpPr>
          <p:cNvPr id="3" name="Footer Placeholder 2">
            <a:extLst>
              <a:ext uri="{FF2B5EF4-FFF2-40B4-BE49-F238E27FC236}">
                <a16:creationId xmlns:a16="http://schemas.microsoft.com/office/drawing/2014/main" id="{F533B998-D124-4D99-0D44-3395559B32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C3686D-1088-0D53-FDF5-CF826302C9FC}"/>
              </a:ext>
            </a:extLst>
          </p:cNvPr>
          <p:cNvSpPr>
            <a:spLocks noGrp="1"/>
          </p:cNvSpPr>
          <p:nvPr>
            <p:ph type="sldNum" sz="quarter" idx="12"/>
          </p:nvPr>
        </p:nvSpPr>
        <p:spPr/>
        <p:txBody>
          <a:bodyPr/>
          <a:lstStyle/>
          <a:p>
            <a:fld id="{C62A8D3F-8B12-4C40-95BB-D1D009331152}" type="slidenum">
              <a:rPr lang="en-US" smtClean="0"/>
              <a:t>‹#›</a:t>
            </a:fld>
            <a:endParaRPr lang="en-US"/>
          </a:p>
        </p:txBody>
      </p:sp>
    </p:spTree>
    <p:extLst>
      <p:ext uri="{BB962C8B-B14F-4D97-AF65-F5344CB8AC3E}">
        <p14:creationId xmlns:p14="http://schemas.microsoft.com/office/powerpoint/2010/main" val="3040067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9DBC8-23FB-3569-82E6-67ED31522A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A977D9-0F7E-11A2-C570-79D753220F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31530C-5512-E0D8-E58E-3BEB603D0A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03AF7A-519A-E944-6739-DF6548AA1855}"/>
              </a:ext>
            </a:extLst>
          </p:cNvPr>
          <p:cNvSpPr>
            <a:spLocks noGrp="1"/>
          </p:cNvSpPr>
          <p:nvPr>
            <p:ph type="dt" sz="half" idx="10"/>
          </p:nvPr>
        </p:nvSpPr>
        <p:spPr/>
        <p:txBody>
          <a:bodyPr/>
          <a:lstStyle/>
          <a:p>
            <a:fld id="{27CCD70C-9357-8443-B304-780A5FF3C7C3}" type="datetimeFigureOut">
              <a:rPr lang="en-US" smtClean="0"/>
              <a:t>11/14/24</a:t>
            </a:fld>
            <a:endParaRPr lang="en-US"/>
          </a:p>
        </p:txBody>
      </p:sp>
      <p:sp>
        <p:nvSpPr>
          <p:cNvPr id="6" name="Footer Placeholder 5">
            <a:extLst>
              <a:ext uri="{FF2B5EF4-FFF2-40B4-BE49-F238E27FC236}">
                <a16:creationId xmlns:a16="http://schemas.microsoft.com/office/drawing/2014/main" id="{DF628D86-596B-73A7-5B75-4458C718E4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69E5CD-938F-9100-0B60-F7E20101F56F}"/>
              </a:ext>
            </a:extLst>
          </p:cNvPr>
          <p:cNvSpPr>
            <a:spLocks noGrp="1"/>
          </p:cNvSpPr>
          <p:nvPr>
            <p:ph type="sldNum" sz="quarter" idx="12"/>
          </p:nvPr>
        </p:nvSpPr>
        <p:spPr/>
        <p:txBody>
          <a:bodyPr/>
          <a:lstStyle/>
          <a:p>
            <a:fld id="{C62A8D3F-8B12-4C40-95BB-D1D009331152}" type="slidenum">
              <a:rPr lang="en-US" smtClean="0"/>
              <a:t>‹#›</a:t>
            </a:fld>
            <a:endParaRPr lang="en-US"/>
          </a:p>
        </p:txBody>
      </p:sp>
    </p:spTree>
    <p:extLst>
      <p:ext uri="{BB962C8B-B14F-4D97-AF65-F5344CB8AC3E}">
        <p14:creationId xmlns:p14="http://schemas.microsoft.com/office/powerpoint/2010/main" val="639438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BAFE3-78DA-7A5A-7DEC-4E15689A3F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3DED03C-533B-7009-7F07-F835B54A740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52A6B4-9105-2024-6C05-DDE84FF3EB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C0A15-330D-EB17-5E05-8F790831E083}"/>
              </a:ext>
            </a:extLst>
          </p:cNvPr>
          <p:cNvSpPr>
            <a:spLocks noGrp="1"/>
          </p:cNvSpPr>
          <p:nvPr>
            <p:ph type="dt" sz="half" idx="10"/>
          </p:nvPr>
        </p:nvSpPr>
        <p:spPr/>
        <p:txBody>
          <a:bodyPr/>
          <a:lstStyle/>
          <a:p>
            <a:fld id="{27CCD70C-9357-8443-B304-780A5FF3C7C3}" type="datetimeFigureOut">
              <a:rPr lang="en-US" smtClean="0"/>
              <a:t>11/14/24</a:t>
            </a:fld>
            <a:endParaRPr lang="en-US"/>
          </a:p>
        </p:txBody>
      </p:sp>
      <p:sp>
        <p:nvSpPr>
          <p:cNvPr id="6" name="Footer Placeholder 5">
            <a:extLst>
              <a:ext uri="{FF2B5EF4-FFF2-40B4-BE49-F238E27FC236}">
                <a16:creationId xmlns:a16="http://schemas.microsoft.com/office/drawing/2014/main" id="{46EB35AE-2123-3B0F-FFC6-A75A3E8DA6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141D4C6-7234-0256-DD9E-7C886DA5F338}"/>
              </a:ext>
            </a:extLst>
          </p:cNvPr>
          <p:cNvSpPr>
            <a:spLocks noGrp="1"/>
          </p:cNvSpPr>
          <p:nvPr>
            <p:ph type="sldNum" sz="quarter" idx="12"/>
          </p:nvPr>
        </p:nvSpPr>
        <p:spPr/>
        <p:txBody>
          <a:bodyPr/>
          <a:lstStyle/>
          <a:p>
            <a:fld id="{C62A8D3F-8B12-4C40-95BB-D1D009331152}" type="slidenum">
              <a:rPr lang="en-US" smtClean="0"/>
              <a:t>‹#›</a:t>
            </a:fld>
            <a:endParaRPr lang="en-US"/>
          </a:p>
        </p:txBody>
      </p:sp>
    </p:spTree>
    <p:extLst>
      <p:ext uri="{BB962C8B-B14F-4D97-AF65-F5344CB8AC3E}">
        <p14:creationId xmlns:p14="http://schemas.microsoft.com/office/powerpoint/2010/main" val="1140774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983827-D1F4-FBB2-9CEE-25EF792B89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E0D0D6A-D341-10A0-0468-B992B48A91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AC5083-C78E-CFC1-EC81-7FAE03902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CCD70C-9357-8443-B304-780A5FF3C7C3}" type="datetimeFigureOut">
              <a:rPr lang="en-US" smtClean="0"/>
              <a:t>11/14/24</a:t>
            </a:fld>
            <a:endParaRPr lang="en-US"/>
          </a:p>
        </p:txBody>
      </p:sp>
      <p:sp>
        <p:nvSpPr>
          <p:cNvPr id="5" name="Footer Placeholder 4">
            <a:extLst>
              <a:ext uri="{FF2B5EF4-FFF2-40B4-BE49-F238E27FC236}">
                <a16:creationId xmlns:a16="http://schemas.microsoft.com/office/drawing/2014/main" id="{C1BE1F16-93B0-33B2-BD82-0565E45A12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2AA6E6C-52D6-F545-FB5A-500CF8C1AE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62A8D3F-8B12-4C40-95BB-D1D009331152}" type="slidenum">
              <a:rPr lang="en-US" smtClean="0"/>
              <a:t>‹#›</a:t>
            </a:fld>
            <a:endParaRPr lang="en-US"/>
          </a:p>
        </p:txBody>
      </p:sp>
    </p:spTree>
    <p:extLst>
      <p:ext uri="{BB962C8B-B14F-4D97-AF65-F5344CB8AC3E}">
        <p14:creationId xmlns:p14="http://schemas.microsoft.com/office/powerpoint/2010/main" val="228503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datacenterfrontier.com/cloud/article/11427911/aws-has-spent-35-billion-on-its-northern-virginia-data-center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9AFE3-82E6-7DD6-FF33-E0EB67704ACA}"/>
              </a:ext>
            </a:extLst>
          </p:cNvPr>
          <p:cNvSpPr>
            <a:spLocks noGrp="1"/>
          </p:cNvSpPr>
          <p:nvPr>
            <p:ph type="ctrTitle"/>
          </p:nvPr>
        </p:nvSpPr>
        <p:spPr/>
        <p:txBody>
          <a:bodyPr/>
          <a:lstStyle/>
          <a:p>
            <a:r>
              <a:rPr lang="en-US" dirty="0"/>
              <a:t>Lecture 23 – Datacenter Networks</a:t>
            </a:r>
          </a:p>
        </p:txBody>
      </p:sp>
      <p:sp>
        <p:nvSpPr>
          <p:cNvPr id="3" name="Subtitle 2">
            <a:extLst>
              <a:ext uri="{FF2B5EF4-FFF2-40B4-BE49-F238E27FC236}">
                <a16:creationId xmlns:a16="http://schemas.microsoft.com/office/drawing/2014/main" id="{09EFF6CB-3572-8B4C-0D81-0F290629FDF3}"/>
              </a:ext>
            </a:extLst>
          </p:cNvPr>
          <p:cNvSpPr>
            <a:spLocks noGrp="1"/>
          </p:cNvSpPr>
          <p:nvPr>
            <p:ph type="subTitle" idx="1"/>
          </p:nvPr>
        </p:nvSpPr>
        <p:spPr/>
        <p:txBody>
          <a:bodyPr/>
          <a:lstStyle/>
          <a:p>
            <a:r>
              <a:rPr lang="en-US" dirty="0"/>
              <a:t>Lecturer: Venkat Arun</a:t>
            </a:r>
          </a:p>
        </p:txBody>
      </p:sp>
    </p:spTree>
    <p:extLst>
      <p:ext uri="{BB962C8B-B14F-4D97-AF65-F5344CB8AC3E}">
        <p14:creationId xmlns:p14="http://schemas.microsoft.com/office/powerpoint/2010/main" val="3719519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C7861-F18D-71B7-E3A2-23C80FCE3CA8}"/>
              </a:ext>
            </a:extLst>
          </p:cNvPr>
          <p:cNvSpPr>
            <a:spLocks noGrp="1"/>
          </p:cNvSpPr>
          <p:nvPr>
            <p:ph type="title"/>
          </p:nvPr>
        </p:nvSpPr>
        <p:spPr/>
        <p:txBody>
          <a:bodyPr/>
          <a:lstStyle/>
          <a:p>
            <a:r>
              <a:rPr lang="en-US" dirty="0"/>
              <a:t>Benefits of a private cloud</a:t>
            </a:r>
          </a:p>
        </p:txBody>
      </p:sp>
      <p:sp>
        <p:nvSpPr>
          <p:cNvPr id="3" name="Content Placeholder 2">
            <a:extLst>
              <a:ext uri="{FF2B5EF4-FFF2-40B4-BE49-F238E27FC236}">
                <a16:creationId xmlns:a16="http://schemas.microsoft.com/office/drawing/2014/main" id="{B479F5A6-18E6-4091-3104-BD881D9EE26D}"/>
              </a:ext>
            </a:extLst>
          </p:cNvPr>
          <p:cNvSpPr>
            <a:spLocks noGrp="1"/>
          </p:cNvSpPr>
          <p:nvPr>
            <p:ph idx="1"/>
          </p:nvPr>
        </p:nvSpPr>
        <p:spPr/>
        <p:txBody>
          <a:bodyPr/>
          <a:lstStyle/>
          <a:p>
            <a:r>
              <a:rPr lang="en-US" dirty="0"/>
              <a:t>Organizations control their own hardware. This helps if they have very specialized needs</a:t>
            </a:r>
          </a:p>
          <a:p>
            <a:r>
              <a:rPr lang="en-US" dirty="0"/>
              <a:t>Some privacy compliance laws place restrictions on how data can be shared. This may require organizations like banks to own their own compute infrastructure</a:t>
            </a:r>
          </a:p>
          <a:p>
            <a:r>
              <a:rPr lang="en-US" dirty="0"/>
              <a:t>Since there are only three large players in the market today, public cloud can sometimes be expensive to use</a:t>
            </a:r>
          </a:p>
        </p:txBody>
      </p:sp>
    </p:spTree>
    <p:extLst>
      <p:ext uri="{BB962C8B-B14F-4D97-AF65-F5344CB8AC3E}">
        <p14:creationId xmlns:p14="http://schemas.microsoft.com/office/powerpoint/2010/main" val="137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A5574-5970-3201-046B-93BE910436A5}"/>
              </a:ext>
            </a:extLst>
          </p:cNvPr>
          <p:cNvSpPr>
            <a:spLocks noGrp="1"/>
          </p:cNvSpPr>
          <p:nvPr>
            <p:ph type="title"/>
          </p:nvPr>
        </p:nvSpPr>
        <p:spPr/>
        <p:txBody>
          <a:bodyPr/>
          <a:lstStyle/>
          <a:p>
            <a:r>
              <a:rPr lang="en-US" dirty="0"/>
              <a:t>Datacenter network topology</a:t>
            </a:r>
          </a:p>
        </p:txBody>
      </p:sp>
      <p:sp>
        <p:nvSpPr>
          <p:cNvPr id="3" name="Content Placeholder 2">
            <a:extLst>
              <a:ext uri="{FF2B5EF4-FFF2-40B4-BE49-F238E27FC236}">
                <a16:creationId xmlns:a16="http://schemas.microsoft.com/office/drawing/2014/main" id="{5D8B578B-9D2F-F6A0-0A70-110169D90AF9}"/>
              </a:ext>
            </a:extLst>
          </p:cNvPr>
          <p:cNvSpPr>
            <a:spLocks noGrp="1"/>
          </p:cNvSpPr>
          <p:nvPr>
            <p:ph idx="1"/>
          </p:nvPr>
        </p:nvSpPr>
        <p:spPr/>
        <p:txBody>
          <a:bodyPr/>
          <a:lstStyle/>
          <a:p>
            <a:r>
              <a:rPr lang="en-US" dirty="0"/>
              <a:t>Unlike the public internet, the fact that all the servers are in the same room and can be physically arranged as per convenience means that datacenter topologies are much more uniform</a:t>
            </a:r>
          </a:p>
          <a:p>
            <a:r>
              <a:rPr lang="en-US" dirty="0"/>
              <a:t>Wide area networks tend to be less uniform because the computers’ locations are determined independently of the internet (e.g. people build apartments/buildings/datacenters based on other physical constraints)</a:t>
            </a:r>
          </a:p>
          <a:p>
            <a:r>
              <a:rPr lang="en-US" dirty="0"/>
              <a:t>Further, wiring is determined by where you can dig the ground to lay cables. Influenced by roads, pipelines, </a:t>
            </a:r>
            <a:r>
              <a:rPr lang="en-US" dirty="0" err="1"/>
              <a:t>etc</a:t>
            </a:r>
            <a:endParaRPr lang="en-US" dirty="0"/>
          </a:p>
        </p:txBody>
      </p:sp>
    </p:spTree>
    <p:extLst>
      <p:ext uri="{BB962C8B-B14F-4D97-AF65-F5344CB8AC3E}">
        <p14:creationId xmlns:p14="http://schemas.microsoft.com/office/powerpoint/2010/main" val="1744297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0E83C-C844-47B7-E10E-56E684CFB143}"/>
              </a:ext>
            </a:extLst>
          </p:cNvPr>
          <p:cNvSpPr>
            <a:spLocks noGrp="1"/>
          </p:cNvSpPr>
          <p:nvPr>
            <p:ph type="title"/>
          </p:nvPr>
        </p:nvSpPr>
        <p:spPr/>
        <p:txBody>
          <a:bodyPr/>
          <a:lstStyle/>
          <a:p>
            <a:r>
              <a:rPr lang="en-US" dirty="0"/>
              <a:t>Tree Topology</a:t>
            </a:r>
          </a:p>
        </p:txBody>
      </p:sp>
      <p:sp>
        <p:nvSpPr>
          <p:cNvPr id="3" name="Content Placeholder 2">
            <a:extLst>
              <a:ext uri="{FF2B5EF4-FFF2-40B4-BE49-F238E27FC236}">
                <a16:creationId xmlns:a16="http://schemas.microsoft.com/office/drawing/2014/main" id="{5BA55A4A-F20C-CA88-C61C-923471FDD473}"/>
              </a:ext>
            </a:extLst>
          </p:cNvPr>
          <p:cNvSpPr>
            <a:spLocks noGrp="1"/>
          </p:cNvSpPr>
          <p:nvPr>
            <p:ph idx="1"/>
          </p:nvPr>
        </p:nvSpPr>
        <p:spPr>
          <a:xfrm>
            <a:off x="838200" y="1828800"/>
            <a:ext cx="6813229" cy="4664075"/>
          </a:xfrm>
        </p:spPr>
        <p:txBody>
          <a:bodyPr>
            <a:normAutofit/>
          </a:bodyPr>
          <a:lstStyle/>
          <a:p>
            <a:r>
              <a:rPr lang="en-US" dirty="0"/>
              <a:t>The bottom layer has servers and the inner layers have routers</a:t>
            </a:r>
          </a:p>
          <a:p>
            <a:r>
              <a:rPr lang="en-US" dirty="0"/>
              <a:t>Advantage: simple</a:t>
            </a:r>
          </a:p>
          <a:p>
            <a:r>
              <a:rPr lang="en-US" dirty="0"/>
              <a:t>Disadvantages:</a:t>
            </a:r>
          </a:p>
          <a:p>
            <a:pPr lvl="1"/>
            <a:r>
              <a:rPr lang="en-US" dirty="0"/>
              <a:t>Routers higher up in the hierarchy need to be faster</a:t>
            </a:r>
          </a:p>
          <a:p>
            <a:pPr lvl="1"/>
            <a:r>
              <a:rPr lang="en-US" dirty="0"/>
              <a:t>There is only one path between any two nodes. This creates two problems:</a:t>
            </a:r>
          </a:p>
          <a:p>
            <a:pPr lvl="2"/>
            <a:r>
              <a:rPr lang="en-US" dirty="0"/>
              <a:t>If something in that path fails, the two nodes cannot communicate</a:t>
            </a:r>
          </a:p>
          <a:p>
            <a:pPr lvl="2"/>
            <a:r>
              <a:rPr lang="en-US" dirty="0"/>
              <a:t>If a link in that path is congested, the two nodes cannot communicate </a:t>
            </a:r>
            <a:r>
              <a:rPr lang="en-US" i="1" dirty="0"/>
              <a:t>fast</a:t>
            </a:r>
            <a:endParaRPr lang="en-US" dirty="0"/>
          </a:p>
        </p:txBody>
      </p:sp>
      <p:pic>
        <p:nvPicPr>
          <p:cNvPr id="1028" name="Picture 4" descr="Output image">
            <a:extLst>
              <a:ext uri="{FF2B5EF4-FFF2-40B4-BE49-F238E27FC236}">
                <a16:creationId xmlns:a16="http://schemas.microsoft.com/office/drawing/2014/main" id="{61CA10E7-7842-267F-3C2C-7D18F1C43C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2474"/>
          <a:stretch/>
        </p:blipFill>
        <p:spPr bwMode="auto">
          <a:xfrm rot="5400000">
            <a:off x="6823983" y="2010578"/>
            <a:ext cx="5357263" cy="33919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185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EAC38-901B-91C8-33F5-B0245842F7BD}"/>
              </a:ext>
            </a:extLst>
          </p:cNvPr>
          <p:cNvSpPr>
            <a:spLocks noGrp="1"/>
          </p:cNvSpPr>
          <p:nvPr>
            <p:ph type="title"/>
          </p:nvPr>
        </p:nvSpPr>
        <p:spPr/>
        <p:txBody>
          <a:bodyPr/>
          <a:lstStyle/>
          <a:p>
            <a:r>
              <a:rPr lang="en-US" dirty="0"/>
              <a:t>Fat tree topology (aka Clos topology, leaf-spine topology)</a:t>
            </a:r>
          </a:p>
        </p:txBody>
      </p:sp>
      <p:sp>
        <p:nvSpPr>
          <p:cNvPr id="3" name="Content Placeholder 2">
            <a:extLst>
              <a:ext uri="{FF2B5EF4-FFF2-40B4-BE49-F238E27FC236}">
                <a16:creationId xmlns:a16="http://schemas.microsoft.com/office/drawing/2014/main" id="{E5BDE02D-773A-95EB-81E6-F27A23CAF68A}"/>
              </a:ext>
            </a:extLst>
          </p:cNvPr>
          <p:cNvSpPr>
            <a:spLocks noGrp="1"/>
          </p:cNvSpPr>
          <p:nvPr>
            <p:ph idx="1"/>
          </p:nvPr>
        </p:nvSpPr>
        <p:spPr>
          <a:xfrm>
            <a:off x="838200" y="4851399"/>
            <a:ext cx="10515600" cy="2006601"/>
          </a:xfrm>
        </p:spPr>
        <p:txBody>
          <a:bodyPr>
            <a:normAutofit fontScale="77500" lnSpcReduction="20000"/>
          </a:bodyPr>
          <a:lstStyle/>
          <a:p>
            <a:r>
              <a:rPr lang="en-US" dirty="0"/>
              <a:t>Advantages:</a:t>
            </a:r>
          </a:p>
          <a:p>
            <a:pPr lvl="1"/>
            <a:r>
              <a:rPr lang="en-US" dirty="0"/>
              <a:t>Each router can have the same number of ports and operate at the same speed. Thus they can all be identical. Scale is achieved by adding more routers</a:t>
            </a:r>
          </a:p>
          <a:p>
            <a:pPr lvl="1"/>
            <a:r>
              <a:rPr lang="en-US" dirty="0"/>
              <a:t>There are multiple paths between any two servers. This means if one path is broken/congested, servers can pick a different path</a:t>
            </a:r>
          </a:p>
          <a:p>
            <a:r>
              <a:rPr lang="en-US" dirty="0"/>
              <a:t>Internet is connected to the spine</a:t>
            </a:r>
          </a:p>
          <a:p>
            <a:r>
              <a:rPr lang="en-US" dirty="0"/>
              <a:t>Most datacenter network designs today use some version of a fat tree topology</a:t>
            </a:r>
          </a:p>
        </p:txBody>
      </p:sp>
      <p:pic>
        <p:nvPicPr>
          <p:cNvPr id="2050" name="Picture 2" descr="What is Spine and Leaf Network Architecture? - Study CCNA">
            <a:extLst>
              <a:ext uri="{FF2B5EF4-FFF2-40B4-BE49-F238E27FC236}">
                <a16:creationId xmlns:a16="http://schemas.microsoft.com/office/drawing/2014/main" id="{3F1FA8C6-EB3F-09A1-E7EC-6BCB69CBAC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5685" y="1671411"/>
            <a:ext cx="8148859" cy="3141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0443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49466-CC40-E3C7-7157-7C5D02F71916}"/>
              </a:ext>
            </a:extLst>
          </p:cNvPr>
          <p:cNvSpPr>
            <a:spLocks noGrp="1"/>
          </p:cNvSpPr>
          <p:nvPr>
            <p:ph type="title"/>
          </p:nvPr>
        </p:nvSpPr>
        <p:spPr/>
        <p:txBody>
          <a:bodyPr/>
          <a:lstStyle/>
          <a:p>
            <a:r>
              <a:rPr lang="en-US" dirty="0"/>
              <a:t>Other things a datacenter network must do</a:t>
            </a:r>
          </a:p>
        </p:txBody>
      </p:sp>
      <p:sp>
        <p:nvSpPr>
          <p:cNvPr id="3" name="Content Placeholder 2">
            <a:extLst>
              <a:ext uri="{FF2B5EF4-FFF2-40B4-BE49-F238E27FC236}">
                <a16:creationId xmlns:a16="http://schemas.microsoft.com/office/drawing/2014/main" id="{00B38497-986F-3152-623C-CB9807EAB99B}"/>
              </a:ext>
            </a:extLst>
          </p:cNvPr>
          <p:cNvSpPr>
            <a:spLocks noGrp="1"/>
          </p:cNvSpPr>
          <p:nvPr>
            <p:ph idx="1"/>
          </p:nvPr>
        </p:nvSpPr>
        <p:spPr>
          <a:xfrm>
            <a:off x="838200" y="1825625"/>
            <a:ext cx="10515600" cy="4667250"/>
          </a:xfrm>
        </p:spPr>
        <p:txBody>
          <a:bodyPr>
            <a:normAutofit fontScale="92500" lnSpcReduction="10000"/>
          </a:bodyPr>
          <a:lstStyle/>
          <a:p>
            <a:r>
              <a:rPr lang="en-US" dirty="0"/>
              <a:t>Security:</a:t>
            </a:r>
          </a:p>
          <a:p>
            <a:pPr lvl="1"/>
            <a:r>
              <a:rPr lang="en-US" dirty="0"/>
              <a:t>Not all servers need to talk to the internet. Firewall rules prevent internet packets from reaching such servers</a:t>
            </a:r>
          </a:p>
          <a:p>
            <a:pPr lvl="1"/>
            <a:r>
              <a:rPr lang="en-US" dirty="0"/>
              <a:t>In a public cloud, servers rented by different organizations rarely need to talk to each other. Firewall rules prevent such communication unless explicitly permitted</a:t>
            </a:r>
          </a:p>
          <a:p>
            <a:r>
              <a:rPr lang="en-US" dirty="0"/>
              <a:t>Performance isolation</a:t>
            </a:r>
          </a:p>
          <a:p>
            <a:pPr lvl="1"/>
            <a:r>
              <a:rPr lang="en-US" dirty="0"/>
              <a:t>One user overusing a link should not affect another user too much if they are both paying the same amount</a:t>
            </a:r>
          </a:p>
          <a:p>
            <a:r>
              <a:rPr lang="en-US" dirty="0"/>
              <a:t>Addressing</a:t>
            </a:r>
          </a:p>
          <a:p>
            <a:pPr lvl="1"/>
            <a:r>
              <a:rPr lang="en-US" dirty="0"/>
              <a:t>Public clouds must make it easy for servers to find each other’s IP addresses</a:t>
            </a:r>
          </a:p>
          <a:p>
            <a:pPr lvl="1"/>
            <a:r>
              <a:rPr lang="en-US" dirty="0"/>
              <a:t>Sometimes, virtual machines move from one physical server to another. Ideally, this should not change its IP address</a:t>
            </a:r>
          </a:p>
        </p:txBody>
      </p:sp>
    </p:spTree>
    <p:extLst>
      <p:ext uri="{BB962C8B-B14F-4D97-AF65-F5344CB8AC3E}">
        <p14:creationId xmlns:p14="http://schemas.microsoft.com/office/powerpoint/2010/main" val="183030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CDC3-D37F-D014-480E-1C0FF05865DD}"/>
              </a:ext>
            </a:extLst>
          </p:cNvPr>
          <p:cNvSpPr>
            <a:spLocks noGrp="1"/>
          </p:cNvSpPr>
          <p:nvPr>
            <p:ph type="title"/>
          </p:nvPr>
        </p:nvSpPr>
        <p:spPr/>
        <p:txBody>
          <a:bodyPr/>
          <a:lstStyle/>
          <a:p>
            <a:r>
              <a:rPr lang="en-US" dirty="0"/>
              <a:t>Virtual Machines/Containers</a:t>
            </a:r>
          </a:p>
        </p:txBody>
      </p:sp>
      <p:sp>
        <p:nvSpPr>
          <p:cNvPr id="3" name="Content Placeholder 2">
            <a:extLst>
              <a:ext uri="{FF2B5EF4-FFF2-40B4-BE49-F238E27FC236}">
                <a16:creationId xmlns:a16="http://schemas.microsoft.com/office/drawing/2014/main" id="{A18ABC29-D9F2-78C5-D4E1-800EFCAF7B55}"/>
              </a:ext>
            </a:extLst>
          </p:cNvPr>
          <p:cNvSpPr>
            <a:spLocks noGrp="1"/>
          </p:cNvSpPr>
          <p:nvPr>
            <p:ph idx="1"/>
          </p:nvPr>
        </p:nvSpPr>
        <p:spPr>
          <a:xfrm>
            <a:off x="838200" y="4543874"/>
            <a:ext cx="10515600" cy="2314125"/>
          </a:xfrm>
        </p:spPr>
        <p:txBody>
          <a:bodyPr>
            <a:normAutofit fontScale="92500" lnSpcReduction="20000"/>
          </a:bodyPr>
          <a:lstStyle/>
          <a:p>
            <a:r>
              <a:rPr lang="en-US" dirty="0"/>
              <a:t>You rarely rent physical servers in a datacenter since they are often too big (64/128 cores) for most needs. They also make management difficult for the datacenter operator (e.g. to implement security/performance isolation)</a:t>
            </a:r>
          </a:p>
          <a:p>
            <a:r>
              <a:rPr lang="en-US" dirty="0"/>
              <a:t>Instead, you rent a Virtual Machine (VM) or a container that tricks your software into thinking it is running on a (often smaller) physical machine, but in fact fits multiple VMs into the same physical machine</a:t>
            </a:r>
          </a:p>
        </p:txBody>
      </p:sp>
      <p:pic>
        <p:nvPicPr>
          <p:cNvPr id="3074" name="Picture 2" descr="Kubernetes, containers, cloud native - the basics | GitLab">
            <a:extLst>
              <a:ext uri="{FF2B5EF4-FFF2-40B4-BE49-F238E27FC236}">
                <a16:creationId xmlns:a16="http://schemas.microsoft.com/office/drawing/2014/main" id="{3C360A4D-E2E4-549A-4EF4-0CFECE968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0935" y="1290867"/>
            <a:ext cx="6497864" cy="3253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6887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B144F4-244A-C810-9507-13993C2B2B05}"/>
              </a:ext>
            </a:extLst>
          </p:cNvPr>
          <p:cNvSpPr>
            <a:spLocks noGrp="1"/>
          </p:cNvSpPr>
          <p:nvPr>
            <p:ph type="title"/>
          </p:nvPr>
        </p:nvSpPr>
        <p:spPr/>
        <p:txBody>
          <a:bodyPr/>
          <a:lstStyle/>
          <a:p>
            <a:r>
              <a:rPr lang="en-US" dirty="0"/>
              <a:t>Microservice Applications: How do you create an application for the datacenter</a:t>
            </a:r>
          </a:p>
        </p:txBody>
      </p:sp>
      <p:sp>
        <p:nvSpPr>
          <p:cNvPr id="5" name="Text Placeholder 4">
            <a:extLst>
              <a:ext uri="{FF2B5EF4-FFF2-40B4-BE49-F238E27FC236}">
                <a16:creationId xmlns:a16="http://schemas.microsoft.com/office/drawing/2014/main" id="{628F15D1-0628-4978-B729-1C1358DD5C1B}"/>
              </a:ext>
            </a:extLst>
          </p:cNvPr>
          <p:cNvSpPr>
            <a:spLocks noGrp="1"/>
          </p:cNvSpPr>
          <p:nvPr>
            <p:ph type="body" idx="1"/>
          </p:nvPr>
        </p:nvSpPr>
        <p:spPr>
          <a:xfrm>
            <a:off x="831850" y="4589463"/>
            <a:ext cx="10515600" cy="2101623"/>
          </a:xfrm>
        </p:spPr>
        <p:txBody>
          <a:bodyPr>
            <a:normAutofit fontScale="85000" lnSpcReduction="10000"/>
          </a:bodyPr>
          <a:lstStyle/>
          <a:p>
            <a:r>
              <a:rPr lang="en-US" dirty="0"/>
              <a:t>Most of the content we have discussed thus far in this course are “timeless”. They have been around for decades and it is likely that they will be around for a long time in the future.</a:t>
            </a:r>
          </a:p>
          <a:p>
            <a:r>
              <a:rPr lang="en-US" dirty="0"/>
              <a:t>Opinion: Microservices are an exception. They became a fad ~10 years ago, and are likely to die out soon. However, they are so common today, that we should discuss them. Plus, so much software has been written this way that it will take a long time to get phased out</a:t>
            </a:r>
          </a:p>
          <a:p>
            <a:r>
              <a:rPr lang="en-US" dirty="0"/>
              <a:t>Also, this architecture will always be there, but in a less extreme fashion</a:t>
            </a:r>
          </a:p>
        </p:txBody>
      </p:sp>
    </p:spTree>
    <p:extLst>
      <p:ext uri="{BB962C8B-B14F-4D97-AF65-F5344CB8AC3E}">
        <p14:creationId xmlns:p14="http://schemas.microsoft.com/office/powerpoint/2010/main" val="9133120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55EC4-BC61-517C-349B-AAB83EA16F4C}"/>
              </a:ext>
            </a:extLst>
          </p:cNvPr>
          <p:cNvSpPr>
            <a:spLocks noGrp="1"/>
          </p:cNvSpPr>
          <p:nvPr>
            <p:ph type="title"/>
          </p:nvPr>
        </p:nvSpPr>
        <p:spPr/>
        <p:txBody>
          <a:bodyPr/>
          <a:lstStyle/>
          <a:p>
            <a:r>
              <a:rPr lang="en-US" dirty="0"/>
              <a:t>Example Microservice application</a:t>
            </a:r>
          </a:p>
        </p:txBody>
      </p:sp>
      <p:pic>
        <p:nvPicPr>
          <p:cNvPr id="4" name="Picture 3">
            <a:extLst>
              <a:ext uri="{FF2B5EF4-FFF2-40B4-BE49-F238E27FC236}">
                <a16:creationId xmlns:a16="http://schemas.microsoft.com/office/drawing/2014/main" id="{D5FEDC5F-EB66-41B9-396D-CC36E2A14CC8}"/>
              </a:ext>
            </a:extLst>
          </p:cNvPr>
          <p:cNvPicPr>
            <a:picLocks noChangeAspect="1"/>
          </p:cNvPicPr>
          <p:nvPr/>
        </p:nvPicPr>
        <p:blipFill>
          <a:blip r:embed="rId2"/>
          <a:stretch>
            <a:fillRect/>
          </a:stretch>
        </p:blipFill>
        <p:spPr>
          <a:xfrm>
            <a:off x="838200" y="1300773"/>
            <a:ext cx="8726714" cy="5353957"/>
          </a:xfrm>
          <a:prstGeom prst="rect">
            <a:avLst/>
          </a:prstGeom>
        </p:spPr>
      </p:pic>
      <p:sp>
        <p:nvSpPr>
          <p:cNvPr id="5" name="TextBox 4">
            <a:extLst>
              <a:ext uri="{FF2B5EF4-FFF2-40B4-BE49-F238E27FC236}">
                <a16:creationId xmlns:a16="http://schemas.microsoft.com/office/drawing/2014/main" id="{E5250402-66FE-1637-8956-1FF59843B85E}"/>
              </a:ext>
            </a:extLst>
          </p:cNvPr>
          <p:cNvSpPr txBox="1"/>
          <p:nvPr/>
        </p:nvSpPr>
        <p:spPr>
          <a:xfrm>
            <a:off x="601965" y="6373091"/>
            <a:ext cx="4599592" cy="369332"/>
          </a:xfrm>
          <a:prstGeom prst="rect">
            <a:avLst/>
          </a:prstGeom>
          <a:noFill/>
        </p:spPr>
        <p:txBody>
          <a:bodyPr wrap="none" rtlCol="0">
            <a:spAutoFit/>
          </a:bodyPr>
          <a:lstStyle/>
          <a:p>
            <a:r>
              <a:rPr lang="en-US" dirty="0"/>
              <a:t>Image taken from the </a:t>
            </a:r>
            <a:r>
              <a:rPr lang="en-US" dirty="0" err="1"/>
              <a:t>DeathStarBench</a:t>
            </a:r>
            <a:r>
              <a:rPr lang="en-US" dirty="0"/>
              <a:t> paper</a:t>
            </a:r>
          </a:p>
        </p:txBody>
      </p:sp>
    </p:spTree>
    <p:extLst>
      <p:ext uri="{BB962C8B-B14F-4D97-AF65-F5344CB8AC3E}">
        <p14:creationId xmlns:p14="http://schemas.microsoft.com/office/powerpoint/2010/main" val="37787591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A1874-EC79-DB58-11D6-47111F411B19}"/>
              </a:ext>
            </a:extLst>
          </p:cNvPr>
          <p:cNvSpPr>
            <a:spLocks noGrp="1"/>
          </p:cNvSpPr>
          <p:nvPr>
            <p:ph type="title"/>
          </p:nvPr>
        </p:nvSpPr>
        <p:spPr/>
        <p:txBody>
          <a:bodyPr/>
          <a:lstStyle/>
          <a:p>
            <a:r>
              <a:rPr lang="en-US" dirty="0"/>
              <a:t>Example Microservice application</a:t>
            </a:r>
          </a:p>
        </p:txBody>
      </p:sp>
      <p:pic>
        <p:nvPicPr>
          <p:cNvPr id="4" name="Picture 3">
            <a:extLst>
              <a:ext uri="{FF2B5EF4-FFF2-40B4-BE49-F238E27FC236}">
                <a16:creationId xmlns:a16="http://schemas.microsoft.com/office/drawing/2014/main" id="{4C5F6AE9-ABCC-2B94-D1DB-27E729F0106C}"/>
              </a:ext>
            </a:extLst>
          </p:cNvPr>
          <p:cNvPicPr>
            <a:picLocks noChangeAspect="1"/>
          </p:cNvPicPr>
          <p:nvPr/>
        </p:nvPicPr>
        <p:blipFill>
          <a:blip r:embed="rId2"/>
          <a:stretch>
            <a:fillRect/>
          </a:stretch>
        </p:blipFill>
        <p:spPr>
          <a:xfrm>
            <a:off x="1102019" y="1238441"/>
            <a:ext cx="8564495" cy="5254434"/>
          </a:xfrm>
          <a:prstGeom prst="rect">
            <a:avLst/>
          </a:prstGeom>
        </p:spPr>
      </p:pic>
      <p:sp>
        <p:nvSpPr>
          <p:cNvPr id="5" name="TextBox 4">
            <a:extLst>
              <a:ext uri="{FF2B5EF4-FFF2-40B4-BE49-F238E27FC236}">
                <a16:creationId xmlns:a16="http://schemas.microsoft.com/office/drawing/2014/main" id="{DD050926-26BF-2058-8261-B0E347FD0AF6}"/>
              </a:ext>
            </a:extLst>
          </p:cNvPr>
          <p:cNvSpPr txBox="1"/>
          <p:nvPr/>
        </p:nvSpPr>
        <p:spPr>
          <a:xfrm>
            <a:off x="601965" y="6373091"/>
            <a:ext cx="4599592" cy="369332"/>
          </a:xfrm>
          <a:prstGeom prst="rect">
            <a:avLst/>
          </a:prstGeom>
          <a:noFill/>
        </p:spPr>
        <p:txBody>
          <a:bodyPr wrap="none" rtlCol="0">
            <a:spAutoFit/>
          </a:bodyPr>
          <a:lstStyle/>
          <a:p>
            <a:r>
              <a:rPr lang="en-US" dirty="0"/>
              <a:t>Image taken from the </a:t>
            </a:r>
            <a:r>
              <a:rPr lang="en-US" dirty="0" err="1"/>
              <a:t>DeathStarBench</a:t>
            </a:r>
            <a:r>
              <a:rPr lang="en-US" dirty="0"/>
              <a:t> paper</a:t>
            </a:r>
          </a:p>
        </p:txBody>
      </p:sp>
    </p:spTree>
    <p:extLst>
      <p:ext uri="{BB962C8B-B14F-4D97-AF65-F5344CB8AC3E}">
        <p14:creationId xmlns:p14="http://schemas.microsoft.com/office/powerpoint/2010/main" val="569809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A8A45-EC62-A647-6124-D3E4820E07B0}"/>
              </a:ext>
            </a:extLst>
          </p:cNvPr>
          <p:cNvSpPr>
            <a:spLocks noGrp="1"/>
          </p:cNvSpPr>
          <p:nvPr>
            <p:ph type="title"/>
          </p:nvPr>
        </p:nvSpPr>
        <p:spPr/>
        <p:txBody>
          <a:bodyPr/>
          <a:lstStyle/>
          <a:p>
            <a:r>
              <a:rPr lang="en-US" dirty="0"/>
              <a:t>Course so far</a:t>
            </a:r>
          </a:p>
        </p:txBody>
      </p:sp>
      <p:sp>
        <p:nvSpPr>
          <p:cNvPr id="3" name="Content Placeholder 2">
            <a:extLst>
              <a:ext uri="{FF2B5EF4-FFF2-40B4-BE49-F238E27FC236}">
                <a16:creationId xmlns:a16="http://schemas.microsoft.com/office/drawing/2014/main" id="{B8DB7870-206F-9096-29D3-9388B55DBE7F}"/>
              </a:ext>
            </a:extLst>
          </p:cNvPr>
          <p:cNvSpPr>
            <a:spLocks noGrp="1"/>
          </p:cNvSpPr>
          <p:nvPr>
            <p:ph idx="1"/>
          </p:nvPr>
        </p:nvSpPr>
        <p:spPr/>
        <p:txBody>
          <a:bodyPr/>
          <a:lstStyle/>
          <a:p>
            <a:r>
              <a:rPr lang="en-US" dirty="0"/>
              <a:t>We have covered all the main layers</a:t>
            </a:r>
          </a:p>
          <a:p>
            <a:r>
              <a:rPr lang="en-US" dirty="0"/>
              <a:t>Now you largely know how the internet works</a:t>
            </a:r>
          </a:p>
          <a:p>
            <a:r>
              <a:rPr lang="en-US" dirty="0"/>
              <a:t>Starting from this lecture, we will cover some special topics</a:t>
            </a:r>
          </a:p>
        </p:txBody>
      </p:sp>
    </p:spTree>
    <p:extLst>
      <p:ext uri="{BB962C8B-B14F-4D97-AF65-F5344CB8AC3E}">
        <p14:creationId xmlns:p14="http://schemas.microsoft.com/office/powerpoint/2010/main" val="1960488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B6202-676A-2AD8-D136-92DC5433D12F}"/>
              </a:ext>
            </a:extLst>
          </p:cNvPr>
          <p:cNvSpPr>
            <a:spLocks noGrp="1"/>
          </p:cNvSpPr>
          <p:nvPr>
            <p:ph type="title"/>
          </p:nvPr>
        </p:nvSpPr>
        <p:spPr/>
        <p:txBody>
          <a:bodyPr/>
          <a:lstStyle/>
          <a:p>
            <a:r>
              <a:rPr lang="en-US" dirty="0"/>
              <a:t>What are datacenters?</a:t>
            </a:r>
          </a:p>
        </p:txBody>
      </p:sp>
      <p:sp>
        <p:nvSpPr>
          <p:cNvPr id="3" name="Content Placeholder 2">
            <a:extLst>
              <a:ext uri="{FF2B5EF4-FFF2-40B4-BE49-F238E27FC236}">
                <a16:creationId xmlns:a16="http://schemas.microsoft.com/office/drawing/2014/main" id="{59FC0359-277F-5181-A85C-6081F5104ED3}"/>
              </a:ext>
            </a:extLst>
          </p:cNvPr>
          <p:cNvSpPr>
            <a:spLocks noGrp="1"/>
          </p:cNvSpPr>
          <p:nvPr>
            <p:ph idx="1"/>
          </p:nvPr>
        </p:nvSpPr>
        <p:spPr>
          <a:xfrm>
            <a:off x="838200" y="5612606"/>
            <a:ext cx="10515600" cy="1033463"/>
          </a:xfrm>
        </p:spPr>
        <p:txBody>
          <a:bodyPr/>
          <a:lstStyle/>
          <a:p>
            <a:pPr marL="0" indent="0">
              <a:buNone/>
            </a:pPr>
            <a:r>
              <a:rPr lang="en-US" dirty="0"/>
              <a:t>A massive warehouses of servers with reliable power, cooling and a a superfast network</a:t>
            </a:r>
          </a:p>
        </p:txBody>
      </p:sp>
      <p:pic>
        <p:nvPicPr>
          <p:cNvPr id="1026" name="Picture 2" descr="3 Reasons Why a Cloud Hosting Datacenter Provider with Multiple ...">
            <a:extLst>
              <a:ext uri="{FF2B5EF4-FFF2-40B4-BE49-F238E27FC236}">
                <a16:creationId xmlns:a16="http://schemas.microsoft.com/office/drawing/2014/main" id="{458AA710-A247-3054-E3FA-18FA2EF73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2177" y="1245394"/>
            <a:ext cx="6521132"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2008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4088E-2ECC-2159-7E59-B96706CF3CDD}"/>
              </a:ext>
            </a:extLst>
          </p:cNvPr>
          <p:cNvSpPr>
            <a:spLocks noGrp="1"/>
          </p:cNvSpPr>
          <p:nvPr>
            <p:ph type="title"/>
          </p:nvPr>
        </p:nvSpPr>
        <p:spPr/>
        <p:txBody>
          <a:bodyPr/>
          <a:lstStyle/>
          <a:p>
            <a:r>
              <a:rPr lang="en-US" dirty="0"/>
              <a:t>Often, they are multiple warehouses of servers</a:t>
            </a:r>
          </a:p>
        </p:txBody>
      </p:sp>
      <p:sp>
        <p:nvSpPr>
          <p:cNvPr id="3" name="Content Placeholder 2">
            <a:extLst>
              <a:ext uri="{FF2B5EF4-FFF2-40B4-BE49-F238E27FC236}">
                <a16:creationId xmlns:a16="http://schemas.microsoft.com/office/drawing/2014/main" id="{5BFF3A93-E690-9B45-023E-98387CE41BFD}"/>
              </a:ext>
            </a:extLst>
          </p:cNvPr>
          <p:cNvSpPr>
            <a:spLocks noGrp="1"/>
          </p:cNvSpPr>
          <p:nvPr>
            <p:ph idx="1"/>
          </p:nvPr>
        </p:nvSpPr>
        <p:spPr>
          <a:xfrm>
            <a:off x="838200" y="6081712"/>
            <a:ext cx="10515600" cy="668792"/>
          </a:xfrm>
        </p:spPr>
        <p:txBody>
          <a:bodyPr>
            <a:normAutofit fontScale="85000" lnSpcReduction="20000"/>
          </a:bodyPr>
          <a:lstStyle/>
          <a:p>
            <a:pPr marL="0" indent="0">
              <a:buNone/>
            </a:pPr>
            <a:r>
              <a:rPr lang="en-US" dirty="0"/>
              <a:t>This is a picture of a Microsoft datacenter complex: https://</a:t>
            </a:r>
            <a:r>
              <a:rPr lang="en-US" dirty="0" err="1"/>
              <a:t>azure.microsoft.com</a:t>
            </a:r>
            <a:r>
              <a:rPr lang="en-US" dirty="0"/>
              <a:t>/</a:t>
            </a:r>
            <a:r>
              <a:rPr lang="en-US" dirty="0" err="1"/>
              <a:t>en</a:t>
            </a:r>
            <a:r>
              <a:rPr lang="en-US" dirty="0"/>
              <a:t>-us/explore/global-infrastructure/geographies/</a:t>
            </a:r>
          </a:p>
        </p:txBody>
      </p:sp>
      <p:pic>
        <p:nvPicPr>
          <p:cNvPr id="3074" name="Picture 2" descr="Aerial view of a sprawling industrial plant with smokestacks and warehouses.">
            <a:extLst>
              <a:ext uri="{FF2B5EF4-FFF2-40B4-BE49-F238E27FC236}">
                <a16:creationId xmlns:a16="http://schemas.microsoft.com/office/drawing/2014/main" id="{8B83A491-A409-C6C2-2AB8-42D0BB7297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817" t="17079" r="14263" b="16646"/>
          <a:stretch/>
        </p:blipFill>
        <p:spPr bwMode="auto">
          <a:xfrm>
            <a:off x="3174206" y="1558697"/>
            <a:ext cx="5843588" cy="4371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468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55882-F420-1EC1-FDCB-9102C515271E}"/>
              </a:ext>
            </a:extLst>
          </p:cNvPr>
          <p:cNvSpPr>
            <a:spLocks noGrp="1"/>
          </p:cNvSpPr>
          <p:nvPr>
            <p:ph type="title"/>
          </p:nvPr>
        </p:nvSpPr>
        <p:spPr/>
        <p:txBody>
          <a:bodyPr/>
          <a:lstStyle/>
          <a:p>
            <a:r>
              <a:rPr lang="en-US"/>
              <a:t>Some statistics: Microsoft datacenters</a:t>
            </a:r>
            <a:endParaRPr lang="en-US" dirty="0"/>
          </a:p>
        </p:txBody>
      </p:sp>
      <p:pic>
        <p:nvPicPr>
          <p:cNvPr id="4" name="Picture 3">
            <a:extLst>
              <a:ext uri="{FF2B5EF4-FFF2-40B4-BE49-F238E27FC236}">
                <a16:creationId xmlns:a16="http://schemas.microsoft.com/office/drawing/2014/main" id="{DD01B53A-A04E-83F2-E2AF-9C253A88A330}"/>
              </a:ext>
            </a:extLst>
          </p:cNvPr>
          <p:cNvPicPr>
            <a:picLocks noChangeAspect="1"/>
          </p:cNvPicPr>
          <p:nvPr/>
        </p:nvPicPr>
        <p:blipFill>
          <a:blip r:embed="rId2"/>
          <a:stretch>
            <a:fillRect/>
          </a:stretch>
        </p:blipFill>
        <p:spPr>
          <a:xfrm>
            <a:off x="-35237" y="1690689"/>
            <a:ext cx="12252311" cy="4754190"/>
          </a:xfrm>
          <a:prstGeom prst="rect">
            <a:avLst/>
          </a:prstGeom>
        </p:spPr>
      </p:pic>
    </p:spTree>
    <p:extLst>
      <p:ext uri="{BB962C8B-B14F-4D97-AF65-F5344CB8AC3E}">
        <p14:creationId xmlns:p14="http://schemas.microsoft.com/office/powerpoint/2010/main" val="260012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98425-0FA2-956A-B6F9-4030F8A4CB1C}"/>
              </a:ext>
            </a:extLst>
          </p:cNvPr>
          <p:cNvSpPr>
            <a:spLocks noGrp="1"/>
          </p:cNvSpPr>
          <p:nvPr>
            <p:ph type="title"/>
          </p:nvPr>
        </p:nvSpPr>
        <p:spPr/>
        <p:txBody>
          <a:bodyPr/>
          <a:lstStyle/>
          <a:p>
            <a:r>
              <a:rPr lang="en-US"/>
              <a:t>Some statistics: Amazon’s datacenter locations</a:t>
            </a:r>
            <a:endParaRPr lang="en-US" dirty="0"/>
          </a:p>
        </p:txBody>
      </p:sp>
      <p:pic>
        <p:nvPicPr>
          <p:cNvPr id="2050" name="Picture 2" descr="Amazon Web Services (AWS) Data Center Locations - Amazon Cloud ...">
            <a:extLst>
              <a:ext uri="{FF2B5EF4-FFF2-40B4-BE49-F238E27FC236}">
                <a16:creationId xmlns:a16="http://schemas.microsoft.com/office/drawing/2014/main" id="{0CA5076A-FC3E-CA43-93FD-9F7E84C99A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6000" y="1727185"/>
            <a:ext cx="9399588" cy="49112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4402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1EF23-71BC-E2CB-3423-E81D023B6B19}"/>
              </a:ext>
            </a:extLst>
          </p:cNvPr>
          <p:cNvSpPr>
            <a:spLocks noGrp="1"/>
          </p:cNvSpPr>
          <p:nvPr>
            <p:ph type="title"/>
          </p:nvPr>
        </p:nvSpPr>
        <p:spPr/>
        <p:txBody>
          <a:bodyPr/>
          <a:lstStyle/>
          <a:p>
            <a:r>
              <a:rPr lang="en-US" dirty="0"/>
              <a:t>Some statistics</a:t>
            </a:r>
          </a:p>
        </p:txBody>
      </p:sp>
      <p:sp>
        <p:nvSpPr>
          <p:cNvPr id="3" name="Content Placeholder 2">
            <a:extLst>
              <a:ext uri="{FF2B5EF4-FFF2-40B4-BE49-F238E27FC236}">
                <a16:creationId xmlns:a16="http://schemas.microsoft.com/office/drawing/2014/main" id="{ABEB9153-06F7-AED7-CF80-515B563A9DB6}"/>
              </a:ext>
            </a:extLst>
          </p:cNvPr>
          <p:cNvSpPr>
            <a:spLocks noGrp="1"/>
          </p:cNvSpPr>
          <p:nvPr>
            <p:ph idx="1"/>
          </p:nvPr>
        </p:nvSpPr>
        <p:spPr/>
        <p:txBody>
          <a:bodyPr>
            <a:normAutofit fontScale="92500" lnSpcReduction="10000"/>
          </a:bodyPr>
          <a:lstStyle/>
          <a:p>
            <a:r>
              <a:rPr lang="en-US" dirty="0"/>
              <a:t>One datacenter can have over 50,000 servers</a:t>
            </a:r>
          </a:p>
          <a:p>
            <a:r>
              <a:rPr lang="en-US" dirty="0"/>
              <a:t>Amazon spent $35 billion on its largest datacenter site in N Virginia (</a:t>
            </a:r>
            <a:r>
              <a:rPr lang="en-US" dirty="0">
                <a:hlinkClick r:id="rId2"/>
              </a:rPr>
              <a:t>https://www.datacenterfrontier.com/cloud/article/11427911/aws-has-spent-35-billion-on-its-northern-virginia-data-centers</a:t>
            </a:r>
            <a:r>
              <a:rPr lang="en-US" dirty="0"/>
              <a:t>)</a:t>
            </a:r>
          </a:p>
          <a:p>
            <a:r>
              <a:rPr lang="en-US" dirty="0"/>
              <a:t>Globally, datacenters have been estimated to use 1-2% of the total energy consumption of the world</a:t>
            </a:r>
          </a:p>
          <a:p>
            <a:r>
              <a:rPr lang="en-US" dirty="0"/>
              <a:t>Locations are chosen based on energy availability, proximity to internet “Points of Presence (POPs)” and industrial requirements like power and water. Sometimes, they even prefer colder temperatures to offset cooling costs</a:t>
            </a:r>
            <a:br>
              <a:rPr lang="en-US" dirty="0"/>
            </a:br>
            <a:endParaRPr lang="en-US" dirty="0"/>
          </a:p>
        </p:txBody>
      </p:sp>
    </p:spTree>
    <p:extLst>
      <p:ext uri="{BB962C8B-B14F-4D97-AF65-F5344CB8AC3E}">
        <p14:creationId xmlns:p14="http://schemas.microsoft.com/office/powerpoint/2010/main" val="91391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EA30-048B-231A-C8F3-05CAECD6C2A4}"/>
              </a:ext>
            </a:extLst>
          </p:cNvPr>
          <p:cNvSpPr>
            <a:spLocks noGrp="1"/>
          </p:cNvSpPr>
          <p:nvPr>
            <p:ph type="title"/>
          </p:nvPr>
        </p:nvSpPr>
        <p:spPr/>
        <p:txBody>
          <a:bodyPr/>
          <a:lstStyle/>
          <a:p>
            <a:r>
              <a:rPr lang="en-US" dirty="0"/>
              <a:t>Public and Private Clouds</a:t>
            </a:r>
          </a:p>
        </p:txBody>
      </p:sp>
      <p:sp>
        <p:nvSpPr>
          <p:cNvPr id="3" name="Content Placeholder 2">
            <a:extLst>
              <a:ext uri="{FF2B5EF4-FFF2-40B4-BE49-F238E27FC236}">
                <a16:creationId xmlns:a16="http://schemas.microsoft.com/office/drawing/2014/main" id="{C90BC207-F5CB-C643-4B5B-70220177C7C2}"/>
              </a:ext>
            </a:extLst>
          </p:cNvPr>
          <p:cNvSpPr>
            <a:spLocks noGrp="1"/>
          </p:cNvSpPr>
          <p:nvPr>
            <p:ph idx="1"/>
          </p:nvPr>
        </p:nvSpPr>
        <p:spPr/>
        <p:txBody>
          <a:bodyPr>
            <a:normAutofit/>
          </a:bodyPr>
          <a:lstStyle/>
          <a:p>
            <a:pPr marL="0" indent="0">
              <a:buNone/>
            </a:pPr>
            <a:r>
              <a:rPr lang="en-US" dirty="0"/>
              <a:t>Note: When people talk about “cloud computing” they usually mean that the servers are in a datacenter</a:t>
            </a:r>
          </a:p>
          <a:p>
            <a:r>
              <a:rPr lang="en-US" dirty="0"/>
              <a:t>Organizations that need cloud computing (e.g. UT Austin, Visa, and airlines) have two options:</a:t>
            </a:r>
          </a:p>
          <a:p>
            <a:pPr lvl="1"/>
            <a:r>
              <a:rPr lang="en-US" dirty="0"/>
              <a:t>Build their own datacenter (private cloud)</a:t>
            </a:r>
          </a:p>
          <a:p>
            <a:pPr lvl="1"/>
            <a:r>
              <a:rPr lang="en-US" dirty="0"/>
              <a:t>Rent machines in someone else’s datacenter (public cloud). </a:t>
            </a:r>
          </a:p>
          <a:p>
            <a:pPr lvl="2"/>
            <a:r>
              <a:rPr lang="en-US" dirty="0"/>
              <a:t>Today, most public clouds are maintained by large organizations </a:t>
            </a:r>
          </a:p>
          <a:p>
            <a:pPr lvl="2"/>
            <a:r>
              <a:rPr lang="en-US" dirty="0"/>
              <a:t>Amazon, Microsoft and Google have the biggest market shares</a:t>
            </a:r>
          </a:p>
          <a:p>
            <a:pPr lvl="2"/>
            <a:r>
              <a:rPr lang="en-US" dirty="0"/>
              <a:t>Smaller public clouds also exist for various niches</a:t>
            </a:r>
          </a:p>
          <a:p>
            <a:pPr lvl="2"/>
            <a:r>
              <a:rPr lang="en-US" dirty="0" err="1"/>
              <a:t>CloudLab</a:t>
            </a:r>
            <a:r>
              <a:rPr lang="en-US" dirty="0"/>
              <a:t> is an example of a public cloud</a:t>
            </a:r>
          </a:p>
        </p:txBody>
      </p:sp>
    </p:spTree>
    <p:extLst>
      <p:ext uri="{BB962C8B-B14F-4D97-AF65-F5344CB8AC3E}">
        <p14:creationId xmlns:p14="http://schemas.microsoft.com/office/powerpoint/2010/main" val="1403033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63C06-9B04-7310-79B9-D1272BEC6C25}"/>
              </a:ext>
            </a:extLst>
          </p:cNvPr>
          <p:cNvSpPr>
            <a:spLocks noGrp="1"/>
          </p:cNvSpPr>
          <p:nvPr>
            <p:ph type="title"/>
          </p:nvPr>
        </p:nvSpPr>
        <p:spPr/>
        <p:txBody>
          <a:bodyPr/>
          <a:lstStyle/>
          <a:p>
            <a:r>
              <a:rPr lang="en-US" dirty="0"/>
              <a:t>Benefits of a public cloud</a:t>
            </a:r>
          </a:p>
        </p:txBody>
      </p:sp>
      <p:sp>
        <p:nvSpPr>
          <p:cNvPr id="3" name="Content Placeholder 2">
            <a:extLst>
              <a:ext uri="{FF2B5EF4-FFF2-40B4-BE49-F238E27FC236}">
                <a16:creationId xmlns:a16="http://schemas.microsoft.com/office/drawing/2014/main" id="{BCC841F8-47A9-5D11-175D-0EBC154E4C1D}"/>
              </a:ext>
            </a:extLst>
          </p:cNvPr>
          <p:cNvSpPr>
            <a:spLocks noGrp="1"/>
          </p:cNvSpPr>
          <p:nvPr>
            <p:ph idx="1"/>
          </p:nvPr>
        </p:nvSpPr>
        <p:spPr/>
        <p:txBody>
          <a:bodyPr>
            <a:normAutofit fontScale="92500" lnSpcReduction="20000"/>
          </a:bodyPr>
          <a:lstStyle/>
          <a:p>
            <a:r>
              <a:rPr lang="en-US" dirty="0"/>
              <a:t>Everyone does not need to maintain their own physical infrastructure that ensures reliable power, network connectivity and maintenance in case some machines break</a:t>
            </a:r>
          </a:p>
          <a:p>
            <a:pPr lvl="1"/>
            <a:r>
              <a:rPr lang="en-US" dirty="0"/>
              <a:t>In large datacenters, there are so many servers that some server is always breaking down</a:t>
            </a:r>
          </a:p>
          <a:p>
            <a:pPr lvl="1"/>
            <a:r>
              <a:rPr lang="en-US" dirty="0"/>
              <a:t>For small organizations (like startups), a public cloud offers a low-cost way to get started. Maintaining infrastructure is expensive</a:t>
            </a:r>
          </a:p>
          <a:p>
            <a:r>
              <a:rPr lang="en-US" dirty="0"/>
              <a:t>Organizations only need to rent as many machines as they need. This can change with time (e.g. video traffic peaks around 8PM), so they only pay for what they use</a:t>
            </a:r>
          </a:p>
          <a:p>
            <a:r>
              <a:rPr lang="en-US" dirty="0"/>
              <a:t>Since public clouds have such a large number of servers, from the point of view of most non-massive organizations, they effectively have an infinite number of machines to rent</a:t>
            </a:r>
          </a:p>
        </p:txBody>
      </p:sp>
    </p:spTree>
    <p:extLst>
      <p:ext uri="{BB962C8B-B14F-4D97-AF65-F5344CB8AC3E}">
        <p14:creationId xmlns:p14="http://schemas.microsoft.com/office/powerpoint/2010/main" val="1178456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TotalTime>
  <Words>1091</Words>
  <Application>Microsoft Macintosh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Lecture 23 – Datacenter Networks</vt:lpstr>
      <vt:lpstr>Course so far</vt:lpstr>
      <vt:lpstr>What are datacenters?</vt:lpstr>
      <vt:lpstr>Often, they are multiple warehouses of servers</vt:lpstr>
      <vt:lpstr>Some statistics: Microsoft datacenters</vt:lpstr>
      <vt:lpstr>Some statistics: Amazon’s datacenter locations</vt:lpstr>
      <vt:lpstr>Some statistics</vt:lpstr>
      <vt:lpstr>Public and Private Clouds</vt:lpstr>
      <vt:lpstr>Benefits of a public cloud</vt:lpstr>
      <vt:lpstr>Benefits of a private cloud</vt:lpstr>
      <vt:lpstr>Datacenter network topology</vt:lpstr>
      <vt:lpstr>Tree Topology</vt:lpstr>
      <vt:lpstr>Fat tree topology (aka Clos topology, leaf-spine topology)</vt:lpstr>
      <vt:lpstr>Other things a datacenter network must do</vt:lpstr>
      <vt:lpstr>Virtual Machines/Containers</vt:lpstr>
      <vt:lpstr>Microservice Applications: How do you create an application for the datacenter</vt:lpstr>
      <vt:lpstr>Example Microservice application</vt:lpstr>
      <vt:lpstr>Example Microservice application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 Arun</dc:creator>
  <cp:lastModifiedBy>Venkat Arun</cp:lastModifiedBy>
  <cp:revision>24</cp:revision>
  <dcterms:created xsi:type="dcterms:W3CDTF">2024-11-12T01:54:08Z</dcterms:created>
  <dcterms:modified xsi:type="dcterms:W3CDTF">2024-11-14T18:21:27Z</dcterms:modified>
</cp:coreProperties>
</file>