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1099" r:id="rId4"/>
    <p:sldId id="1100" r:id="rId5"/>
    <p:sldId id="1102" r:id="rId6"/>
    <p:sldId id="1101" r:id="rId7"/>
    <p:sldId id="1104" r:id="rId8"/>
    <p:sldId id="1241" r:id="rId9"/>
    <p:sldId id="1103" r:id="rId10"/>
    <p:sldId id="1105" r:id="rId11"/>
    <p:sldId id="1106" r:id="rId12"/>
    <p:sldId id="1107" r:id="rId13"/>
    <p:sldId id="1108" r:id="rId14"/>
    <p:sldId id="1109" r:id="rId15"/>
    <p:sldId id="1218" r:id="rId16"/>
    <p:sldId id="1216" r:id="rId17"/>
    <p:sldId id="1242" r:id="rId18"/>
    <p:sldId id="1239" r:id="rId19"/>
    <p:sldId id="1240" r:id="rId20"/>
    <p:sldId id="1243" r:id="rId21"/>
    <p:sldId id="258" r:id="rId22"/>
    <p:sldId id="124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9"/>
    <p:restoredTop sz="94689"/>
  </p:normalViewPr>
  <p:slideViewPr>
    <p:cSldViewPr snapToGrid="0">
      <p:cViewPr varScale="1">
        <p:scale>
          <a:sx n="138" d="100"/>
          <a:sy n="138" d="100"/>
        </p:scale>
        <p:origin x="17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A5BB3-6F3D-6242-B77C-3B2B4AD48F50}" type="datetimeFigureOut">
              <a:rPr lang="en-US" smtClean="0"/>
              <a:t>12/3/24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3F82FF-5C46-6547-9CA4-95C1C9A55A74}" type="slidenum">
              <a:rPr lang="en-US" smtClean="0"/>
              <a:t>‹#›</a:t>
            </a:fld>
            <a:endParaRPr lang="en-US"/>
          </a:p>
        </p:txBody>
      </p:sp>
    </p:spTree>
    <p:extLst>
      <p:ext uri="{BB962C8B-B14F-4D97-AF65-F5344CB8AC3E}">
        <p14:creationId xmlns:p14="http://schemas.microsoft.com/office/powerpoint/2010/main" val="287119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119338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83051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309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46880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585205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5500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87027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260906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07037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4737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0300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07580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6765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465851-010A-427D-A047-C53AD46A12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E2AA9B5-7582-31E9-9230-D53922DEB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BE2237-7132-8718-0C35-4C7440F3F4FA}"/>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5" name="Footer Placeholder 4">
            <a:extLst>
              <a:ext uri="{FF2B5EF4-FFF2-40B4-BE49-F238E27FC236}">
                <a16:creationId xmlns:a16="http://schemas.microsoft.com/office/drawing/2014/main" id="{BC5836A6-7C16-A102-1F44-0A50564AB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8375EF-1ABA-A444-8E48-53847EAE36B9}"/>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146221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81D61-DA35-BB43-6216-409AEA280E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FF11C8-1163-3CEC-C07C-DF50098AED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3C2DF5-048C-D35F-8637-6B8B0B555B9A}"/>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5" name="Footer Placeholder 4">
            <a:extLst>
              <a:ext uri="{FF2B5EF4-FFF2-40B4-BE49-F238E27FC236}">
                <a16:creationId xmlns:a16="http://schemas.microsoft.com/office/drawing/2014/main" id="{A2B908D8-9BAA-D119-ED3A-FDE247A6B6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CB7FCD-9E35-1FA0-FDAC-67DDD9000338}"/>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3019697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A54FA2-EDE0-727A-3979-BB9AAC3E0EB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BFF4E4-9963-902D-143A-7EFE5DAC60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FD9AD-95FC-0BE1-5880-5A5DCB4681E5}"/>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5" name="Footer Placeholder 4">
            <a:extLst>
              <a:ext uri="{FF2B5EF4-FFF2-40B4-BE49-F238E27FC236}">
                <a16:creationId xmlns:a16="http://schemas.microsoft.com/office/drawing/2014/main" id="{4723D041-AB79-9FEC-ACCB-24721C9AB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AAE9B-C5EA-E971-1471-C66D98E10B4C}"/>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797760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C7FEB-4A03-0E14-1D58-A1D83E2608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887734-5D84-E5AA-8949-DA27C32243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58115D-F5A7-FBA4-7DEB-527810400B51}"/>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5" name="Footer Placeholder 4">
            <a:extLst>
              <a:ext uri="{FF2B5EF4-FFF2-40B4-BE49-F238E27FC236}">
                <a16:creationId xmlns:a16="http://schemas.microsoft.com/office/drawing/2014/main" id="{6322482D-85BA-72B7-46A9-860F9D3E4C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44FC77-F12A-254F-D498-EBBDEBB9C874}"/>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1875082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EA39-6EC5-A85C-BE27-E31D97AC4D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43C9DD-33C7-BA35-1AB9-19517E68F37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BBEFC8-AC16-7AEC-6FE2-E06BD6103F8E}"/>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5" name="Footer Placeholder 4">
            <a:extLst>
              <a:ext uri="{FF2B5EF4-FFF2-40B4-BE49-F238E27FC236}">
                <a16:creationId xmlns:a16="http://schemas.microsoft.com/office/drawing/2014/main" id="{B0D326FF-8522-551D-6712-B021937DA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A029BC-ABB7-DE34-9201-8F205DD95C3E}"/>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1304093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A9AD-9C4D-D877-5A57-1CD2C67F23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812851-966A-99F0-EC43-A00274C4AEC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4D0BB6B-715A-0535-44C8-A41CBCC2A3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32C701-706A-1E53-1C0B-FE72D5B9EB20}"/>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6" name="Footer Placeholder 5">
            <a:extLst>
              <a:ext uri="{FF2B5EF4-FFF2-40B4-BE49-F238E27FC236}">
                <a16:creationId xmlns:a16="http://schemas.microsoft.com/office/drawing/2014/main" id="{AA2674EF-D903-D7E4-9BC8-4820BE5195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219760-0E67-F118-28AA-4AD1E28093D2}"/>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3634850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AA02-D1CB-F10D-B3A1-48CAE2184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E5A504-86B9-67F3-B554-84A5A52709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9E2728-DE43-0334-E8FC-1FC9E6B8D99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737EA7-8EB1-9D3E-841B-42E57993FA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8CDB81-2C79-16C2-DEE2-01AF5EE91F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7D8AAB5-11D8-972D-1A24-B286184ADBF0}"/>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8" name="Footer Placeholder 7">
            <a:extLst>
              <a:ext uri="{FF2B5EF4-FFF2-40B4-BE49-F238E27FC236}">
                <a16:creationId xmlns:a16="http://schemas.microsoft.com/office/drawing/2014/main" id="{9205ADE0-C9ED-5B6F-5EF0-026E6EFF17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0569057-370B-DFAC-E6E1-F45551550A94}"/>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1397018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372C1-41CC-CBAD-068C-6161D938BE2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DE944A-50B6-0F6C-1276-A2C485573E02}"/>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4" name="Footer Placeholder 3">
            <a:extLst>
              <a:ext uri="{FF2B5EF4-FFF2-40B4-BE49-F238E27FC236}">
                <a16:creationId xmlns:a16="http://schemas.microsoft.com/office/drawing/2014/main" id="{BAC6EC59-3C93-7A28-0DD1-043B1BF725D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7781801-09CD-37C7-6791-8D990FD2652D}"/>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1572037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66AB08-7391-365D-B4DF-29C62CF53308}"/>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3" name="Footer Placeholder 2">
            <a:extLst>
              <a:ext uri="{FF2B5EF4-FFF2-40B4-BE49-F238E27FC236}">
                <a16:creationId xmlns:a16="http://schemas.microsoft.com/office/drawing/2014/main" id="{904A9335-94C7-E719-3E3E-FE830D7B20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272663C-AD79-93A7-A5BB-7A27E8269D3F}"/>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3129611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C2C40-3022-0210-59F2-ED758ADCED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EFD687-840B-C07E-F1B9-0FC641551C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095AE0-52BB-C9D6-83D9-9DCCA9D913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0BE091-AEA8-ED75-D4FF-01A6B4F8C504}"/>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6" name="Footer Placeholder 5">
            <a:extLst>
              <a:ext uri="{FF2B5EF4-FFF2-40B4-BE49-F238E27FC236}">
                <a16:creationId xmlns:a16="http://schemas.microsoft.com/office/drawing/2014/main" id="{E50D44C4-C23A-FDC3-5576-25ECCAD332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B27FB76-B432-F9F3-C9C3-220495EBF424}"/>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19075638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A8CB0-559E-A656-A186-36AA3485A8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FBCEDF6-5E4A-5976-E5A5-D71E402A28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FBAE81-D052-D04A-B1DB-F8187CB191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F15CAE-EDAA-1557-A33F-464B101D2F3F}"/>
              </a:ext>
            </a:extLst>
          </p:cNvPr>
          <p:cNvSpPr>
            <a:spLocks noGrp="1"/>
          </p:cNvSpPr>
          <p:nvPr>
            <p:ph type="dt" sz="half" idx="10"/>
          </p:nvPr>
        </p:nvSpPr>
        <p:spPr/>
        <p:txBody>
          <a:bodyPr/>
          <a:lstStyle/>
          <a:p>
            <a:fld id="{697897DE-6B6A-5A4E-AA9D-663E2CF4AE04}" type="datetimeFigureOut">
              <a:rPr lang="en-US" smtClean="0"/>
              <a:t>12/3/24</a:t>
            </a:fld>
            <a:endParaRPr lang="en-US"/>
          </a:p>
        </p:txBody>
      </p:sp>
      <p:sp>
        <p:nvSpPr>
          <p:cNvPr id="6" name="Footer Placeholder 5">
            <a:extLst>
              <a:ext uri="{FF2B5EF4-FFF2-40B4-BE49-F238E27FC236}">
                <a16:creationId xmlns:a16="http://schemas.microsoft.com/office/drawing/2014/main" id="{B80EE76B-F83E-BE18-A3E2-4FDBA622CB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2269D2-51F2-0491-B829-4A3E03CCD40E}"/>
              </a:ext>
            </a:extLst>
          </p:cNvPr>
          <p:cNvSpPr>
            <a:spLocks noGrp="1"/>
          </p:cNvSpPr>
          <p:nvPr>
            <p:ph type="sldNum" sz="quarter" idx="12"/>
          </p:nvPr>
        </p:nvSpPr>
        <p:spPr/>
        <p:txBody>
          <a:bodyPr/>
          <a:lstStyle/>
          <a:p>
            <a:fld id="{8E2397B1-319B-6B4F-8C77-80A5D5759D07}" type="slidenum">
              <a:rPr lang="en-US" smtClean="0"/>
              <a:t>‹#›</a:t>
            </a:fld>
            <a:endParaRPr lang="en-US"/>
          </a:p>
        </p:txBody>
      </p:sp>
    </p:spTree>
    <p:extLst>
      <p:ext uri="{BB962C8B-B14F-4D97-AF65-F5344CB8AC3E}">
        <p14:creationId xmlns:p14="http://schemas.microsoft.com/office/powerpoint/2010/main" val="318201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64CBBC2-8599-EA35-B687-68DF86477B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41F3F2C-B696-9A51-DE80-D1B18F6904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02B29A-A1C9-6F66-C9F0-982A4E699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97897DE-6B6A-5A4E-AA9D-663E2CF4AE04}" type="datetimeFigureOut">
              <a:rPr lang="en-US" smtClean="0"/>
              <a:t>12/3/24</a:t>
            </a:fld>
            <a:endParaRPr lang="en-US"/>
          </a:p>
        </p:txBody>
      </p:sp>
      <p:sp>
        <p:nvSpPr>
          <p:cNvPr id="5" name="Footer Placeholder 4">
            <a:extLst>
              <a:ext uri="{FF2B5EF4-FFF2-40B4-BE49-F238E27FC236}">
                <a16:creationId xmlns:a16="http://schemas.microsoft.com/office/drawing/2014/main" id="{874D6B7C-CDF4-21DC-E349-2A130250C8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BE3CB4-DF6B-36E1-58FE-0794827A2E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2397B1-319B-6B4F-8C77-80A5D5759D07}" type="slidenum">
              <a:rPr lang="en-US" smtClean="0"/>
              <a:t>‹#›</a:t>
            </a:fld>
            <a:endParaRPr lang="en-US"/>
          </a:p>
        </p:txBody>
      </p:sp>
    </p:spTree>
    <p:extLst>
      <p:ext uri="{BB962C8B-B14F-4D97-AF65-F5344CB8AC3E}">
        <p14:creationId xmlns:p14="http://schemas.microsoft.com/office/powerpoint/2010/main" val="261795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192FB-B253-6378-BCD3-23EBAB628BC6}"/>
              </a:ext>
            </a:extLst>
          </p:cNvPr>
          <p:cNvSpPr>
            <a:spLocks noGrp="1"/>
          </p:cNvSpPr>
          <p:nvPr>
            <p:ph type="ctrTitle"/>
          </p:nvPr>
        </p:nvSpPr>
        <p:spPr/>
        <p:txBody>
          <a:bodyPr>
            <a:normAutofit fontScale="90000"/>
          </a:bodyPr>
          <a:lstStyle/>
          <a:p>
            <a:r>
              <a:rPr lang="en-US" dirty="0"/>
              <a:t>Lecture 26: IP address scarcity and overlay networks</a:t>
            </a:r>
          </a:p>
        </p:txBody>
      </p:sp>
      <p:sp>
        <p:nvSpPr>
          <p:cNvPr id="3" name="Subtitle 2">
            <a:extLst>
              <a:ext uri="{FF2B5EF4-FFF2-40B4-BE49-F238E27FC236}">
                <a16:creationId xmlns:a16="http://schemas.microsoft.com/office/drawing/2014/main" id="{9FA3EF65-71FD-FD29-36DB-481C505B137D}"/>
              </a:ext>
            </a:extLst>
          </p:cNvPr>
          <p:cNvSpPr>
            <a:spLocks noGrp="1"/>
          </p:cNvSpPr>
          <p:nvPr>
            <p:ph type="subTitle" idx="1"/>
          </p:nvPr>
        </p:nvSpPr>
        <p:spPr/>
        <p:txBody>
          <a:bodyPr>
            <a:normAutofit fontScale="92500"/>
          </a:bodyPr>
          <a:lstStyle/>
          <a:p>
            <a:r>
              <a:rPr lang="en-US" dirty="0"/>
              <a:t>Lecturer: Venkat Arun</a:t>
            </a:r>
          </a:p>
          <a:p>
            <a:endParaRPr lang="en-US" dirty="0"/>
          </a:p>
          <a:p>
            <a:r>
              <a:rPr lang="en-US" dirty="0"/>
              <a:t>Some slides taken from the Kurose &amp; Ross book “Computer networking: a top-down approach” and from the Peterson and Davie book</a:t>
            </a:r>
          </a:p>
        </p:txBody>
      </p:sp>
    </p:spTree>
    <p:extLst>
      <p:ext uri="{BB962C8B-B14F-4D97-AF65-F5344CB8AC3E}">
        <p14:creationId xmlns:p14="http://schemas.microsoft.com/office/powerpoint/2010/main" val="4019298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06D86D-9B96-3FE6-C89C-123F59B79633}"/>
              </a:ext>
            </a:extLst>
          </p:cNvPr>
          <p:cNvSpPr>
            <a:spLocks noGrp="1"/>
          </p:cNvSpPr>
          <p:nvPr>
            <p:ph type="title"/>
          </p:nvPr>
        </p:nvSpPr>
        <p:spPr/>
        <p:txBody>
          <a:bodyPr/>
          <a:lstStyle/>
          <a:p>
            <a:r>
              <a:rPr lang="en-US" dirty="0"/>
              <a:t>IPv6: Let there be more addresses</a:t>
            </a:r>
          </a:p>
        </p:txBody>
      </p:sp>
      <p:sp>
        <p:nvSpPr>
          <p:cNvPr id="5" name="Text Placeholder 4">
            <a:extLst>
              <a:ext uri="{FF2B5EF4-FFF2-40B4-BE49-F238E27FC236}">
                <a16:creationId xmlns:a16="http://schemas.microsoft.com/office/drawing/2014/main" id="{F059A153-693B-C2DE-88F6-18C591C2DE84}"/>
              </a:ext>
            </a:extLst>
          </p:cNvPr>
          <p:cNvSpPr>
            <a:spLocks noGrp="1"/>
          </p:cNvSpPr>
          <p:nvPr>
            <p:ph type="body" idx="1"/>
          </p:nvPr>
        </p:nvSpPr>
        <p:spPr/>
        <p:txBody>
          <a:bodyPr/>
          <a:lstStyle/>
          <a:p>
            <a:r>
              <a:rPr lang="en-US" dirty="0"/>
              <a:t>IPv6 uses an “overlay network” to enable a smooth transition from IPv4</a:t>
            </a:r>
          </a:p>
        </p:txBody>
      </p:sp>
    </p:spTree>
    <p:extLst>
      <p:ext uri="{BB962C8B-B14F-4D97-AF65-F5344CB8AC3E}">
        <p14:creationId xmlns:p14="http://schemas.microsoft.com/office/powerpoint/2010/main" val="6070663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initial motivation: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32-bit IPv4 address space would be completely allocated  </a:t>
            </a:r>
          </a:p>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additional motivation:</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speed processing/forwarding: 40-byte fixed length header</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enable different network-layer treatment of “flows”</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motivation</a:t>
            </a:r>
          </a:p>
        </p:txBody>
      </p:sp>
      <p:sp>
        <p:nvSpPr>
          <p:cNvPr id="4" name="Slide Number Placeholder 3">
            <a:extLst>
              <a:ext uri="{FF2B5EF4-FFF2-40B4-BE49-F238E27FC236}">
                <a16:creationId xmlns:a16="http://schemas.microsoft.com/office/drawing/2014/main" id="{3DCBCA91-367F-144D-81CF-EC6DDC4A71FE}"/>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11</a:t>
            </a:fld>
            <a:endParaRPr lang="en-US" dirty="0"/>
          </a:p>
        </p:txBody>
      </p:sp>
    </p:spTree>
    <p:extLst>
      <p:ext uri="{BB962C8B-B14F-4D97-AF65-F5344CB8AC3E}">
        <p14:creationId xmlns:p14="http://schemas.microsoft.com/office/powerpoint/2010/main" val="368137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81">
                                            <p:txEl>
                                              <p:pRg st="3" end="3"/>
                                            </p:txEl>
                                          </p:spTgt>
                                        </p:tgtEl>
                                        <p:attrNameLst>
                                          <p:attrName>style.visibility</p:attrName>
                                        </p:attrNameLst>
                                      </p:cBhvr>
                                      <p:to>
                                        <p:strVal val="visible"/>
                                      </p:to>
                                    </p:set>
                                    <p:animEffect transition="in" filter="dissolve">
                                      <p:cBhvr>
                                        <p:cTn id="20" dur="500"/>
                                        <p:tgtEl>
                                          <p:spTgt spid="8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IPv6 datagram format</a:t>
            </a:r>
          </a:p>
        </p:txBody>
      </p:sp>
      <p:sp>
        <p:nvSpPr>
          <p:cNvPr id="7" name="Rectangle 56">
            <a:extLst>
              <a:ext uri="{FF2B5EF4-FFF2-40B4-BE49-F238E27FC236}">
                <a16:creationId xmlns:a16="http://schemas.microsoft.com/office/drawing/2014/main" id="{06BD331B-6C82-EA41-9AF4-9AB955F03E40}"/>
              </a:ext>
            </a:extLst>
          </p:cNvPr>
          <p:cNvSpPr>
            <a:spLocks noChangeArrowheads="1"/>
          </p:cNvSpPr>
          <p:nvPr/>
        </p:nvSpPr>
        <p:spPr bwMode="auto">
          <a:xfrm>
            <a:off x="3731801" y="2152167"/>
            <a:ext cx="4748212" cy="2817812"/>
          </a:xfrm>
          <a:prstGeom prst="rect">
            <a:avLst/>
          </a:prstGeom>
          <a:solidFill>
            <a:schemeClr val="bg1"/>
          </a:solidFill>
          <a:ln w="19050">
            <a:solidFill>
              <a:schemeClr val="tx1"/>
            </a:solidFill>
            <a:miter lim="800000"/>
            <a:headEnd/>
            <a:tailEnd/>
          </a:ln>
          <a:effectLst>
            <a:outerShdw blurRad="50800" dist="38100" dir="18900000" algn="bl" rotWithShape="0">
              <a:srgbClr val="0000A3">
                <a:alpha val="40000"/>
              </a:srgb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8" name="Line 60">
            <a:extLst>
              <a:ext uri="{FF2B5EF4-FFF2-40B4-BE49-F238E27FC236}">
                <a16:creationId xmlns:a16="http://schemas.microsoft.com/office/drawing/2014/main" id="{FF46BAEB-0183-724A-A6DD-D25D457DBDD2}"/>
              </a:ext>
            </a:extLst>
          </p:cNvPr>
          <p:cNvSpPr>
            <a:spLocks noChangeShapeType="1"/>
          </p:cNvSpPr>
          <p:nvPr/>
        </p:nvSpPr>
        <p:spPr bwMode="auto">
          <a:xfrm>
            <a:off x="3733388" y="2461729"/>
            <a:ext cx="4727575"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 name="Line 61">
            <a:extLst>
              <a:ext uri="{FF2B5EF4-FFF2-40B4-BE49-F238E27FC236}">
                <a16:creationId xmlns:a16="http://schemas.microsoft.com/office/drawing/2014/main" id="{4AB2FA49-F8C7-3B44-B21F-4186310D80F5}"/>
              </a:ext>
            </a:extLst>
          </p:cNvPr>
          <p:cNvSpPr>
            <a:spLocks noChangeShapeType="1"/>
          </p:cNvSpPr>
          <p:nvPr/>
        </p:nvSpPr>
        <p:spPr bwMode="auto">
          <a:xfrm>
            <a:off x="4384263" y="216169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0" name="Line 63">
            <a:extLst>
              <a:ext uri="{FF2B5EF4-FFF2-40B4-BE49-F238E27FC236}">
                <a16:creationId xmlns:a16="http://schemas.microsoft.com/office/drawing/2014/main" id="{3032CAAE-849B-6041-8584-A4B185020812}"/>
              </a:ext>
            </a:extLst>
          </p:cNvPr>
          <p:cNvSpPr>
            <a:spLocks noChangeShapeType="1"/>
          </p:cNvSpPr>
          <p:nvPr/>
        </p:nvSpPr>
        <p:spPr bwMode="auto">
          <a:xfrm>
            <a:off x="5073238" y="215851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 name="Line 64">
            <a:extLst>
              <a:ext uri="{FF2B5EF4-FFF2-40B4-BE49-F238E27FC236}">
                <a16:creationId xmlns:a16="http://schemas.microsoft.com/office/drawing/2014/main" id="{08C91634-6D01-FD43-B618-241CCA3AE545}"/>
              </a:ext>
            </a:extLst>
          </p:cNvPr>
          <p:cNvSpPr>
            <a:spLocks noChangeShapeType="1"/>
          </p:cNvSpPr>
          <p:nvPr/>
        </p:nvSpPr>
        <p:spPr bwMode="auto">
          <a:xfrm>
            <a:off x="6000338" y="2456967"/>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3" name="Line 65">
            <a:extLst>
              <a:ext uri="{FF2B5EF4-FFF2-40B4-BE49-F238E27FC236}">
                <a16:creationId xmlns:a16="http://schemas.microsoft.com/office/drawing/2014/main" id="{B1E03300-E1D2-D14B-81BA-074E0B943A8D}"/>
              </a:ext>
            </a:extLst>
          </p:cNvPr>
          <p:cNvSpPr>
            <a:spLocks noChangeShapeType="1"/>
          </p:cNvSpPr>
          <p:nvPr/>
        </p:nvSpPr>
        <p:spPr bwMode="auto">
          <a:xfrm>
            <a:off x="7146513" y="2460142"/>
            <a:ext cx="0" cy="2936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 name="Line 66">
            <a:extLst>
              <a:ext uri="{FF2B5EF4-FFF2-40B4-BE49-F238E27FC236}">
                <a16:creationId xmlns:a16="http://schemas.microsoft.com/office/drawing/2014/main" id="{154D8129-6C32-E84D-B8E1-4813483FD7D4}"/>
              </a:ext>
            </a:extLst>
          </p:cNvPr>
          <p:cNvSpPr>
            <a:spLocks noChangeShapeType="1"/>
          </p:cNvSpPr>
          <p:nvPr/>
        </p:nvSpPr>
        <p:spPr bwMode="auto">
          <a:xfrm>
            <a:off x="3720688" y="3982554"/>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5" name="Line 67">
            <a:extLst>
              <a:ext uri="{FF2B5EF4-FFF2-40B4-BE49-F238E27FC236}">
                <a16:creationId xmlns:a16="http://schemas.microsoft.com/office/drawing/2014/main" id="{9A2D256A-3619-D145-8E9B-835ABDC5637D}"/>
              </a:ext>
            </a:extLst>
          </p:cNvPr>
          <p:cNvSpPr>
            <a:spLocks noChangeShapeType="1"/>
          </p:cNvSpPr>
          <p:nvPr/>
        </p:nvSpPr>
        <p:spPr bwMode="auto">
          <a:xfrm>
            <a:off x="3738151" y="3342792"/>
            <a:ext cx="47609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6" name="Line 68">
            <a:extLst>
              <a:ext uri="{FF2B5EF4-FFF2-40B4-BE49-F238E27FC236}">
                <a16:creationId xmlns:a16="http://schemas.microsoft.com/office/drawing/2014/main" id="{4BED1352-6084-5E44-8ADB-97D4B1546060}"/>
              </a:ext>
            </a:extLst>
          </p:cNvPr>
          <p:cNvSpPr>
            <a:spLocks noChangeShapeType="1"/>
          </p:cNvSpPr>
          <p:nvPr/>
        </p:nvSpPr>
        <p:spPr bwMode="auto">
          <a:xfrm>
            <a:off x="3723863" y="2760179"/>
            <a:ext cx="4760913"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 name="Text Box 69">
            <a:extLst>
              <a:ext uri="{FF2B5EF4-FFF2-40B4-BE49-F238E27FC236}">
                <a16:creationId xmlns:a16="http://schemas.microsoft.com/office/drawing/2014/main" id="{E0AC04AF-B0F8-7444-B657-E5F780A80276}"/>
              </a:ext>
            </a:extLst>
          </p:cNvPr>
          <p:cNvSpPr txBox="1">
            <a:spLocks noChangeArrowheads="1"/>
          </p:cNvSpPr>
          <p:nvPr/>
        </p:nvSpPr>
        <p:spPr bwMode="auto">
          <a:xfrm>
            <a:off x="5234225" y="4260919"/>
            <a:ext cx="172354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 payload (data)</a:t>
            </a:r>
          </a:p>
        </p:txBody>
      </p:sp>
      <p:sp>
        <p:nvSpPr>
          <p:cNvPr id="18" name="Text Box 70">
            <a:extLst>
              <a:ext uri="{FF2B5EF4-FFF2-40B4-BE49-F238E27FC236}">
                <a16:creationId xmlns:a16="http://schemas.microsoft.com/office/drawing/2014/main" id="{5C952E09-E1D5-644F-A77A-EF94E62A6DCB}"/>
              </a:ext>
            </a:extLst>
          </p:cNvPr>
          <p:cNvSpPr txBox="1">
            <a:spLocks noChangeArrowheads="1"/>
          </p:cNvSpPr>
          <p:nvPr/>
        </p:nvSpPr>
        <p:spPr bwMode="auto">
          <a:xfrm>
            <a:off x="4968463" y="3385654"/>
            <a:ext cx="21653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destination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19" name="Text Box 71">
            <a:extLst>
              <a:ext uri="{FF2B5EF4-FFF2-40B4-BE49-F238E27FC236}">
                <a16:creationId xmlns:a16="http://schemas.microsoft.com/office/drawing/2014/main" id="{5DB8207C-7284-E643-8418-E273F617A0B3}"/>
              </a:ext>
            </a:extLst>
          </p:cNvPr>
          <p:cNvSpPr txBox="1">
            <a:spLocks noChangeArrowheads="1"/>
          </p:cNvSpPr>
          <p:nvPr/>
        </p:nvSpPr>
        <p:spPr bwMode="auto">
          <a:xfrm>
            <a:off x="5133563" y="2779229"/>
            <a:ext cx="1746250"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source address</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(128 bits)</a:t>
            </a:r>
          </a:p>
        </p:txBody>
      </p:sp>
      <p:sp>
        <p:nvSpPr>
          <p:cNvPr id="20" name="Text Box 72">
            <a:extLst>
              <a:ext uri="{FF2B5EF4-FFF2-40B4-BE49-F238E27FC236}">
                <a16:creationId xmlns:a16="http://schemas.microsoft.com/office/drawing/2014/main" id="{A085D2DC-A1A9-7842-BB93-C0F03DCF58EF}"/>
              </a:ext>
            </a:extLst>
          </p:cNvPr>
          <p:cNvSpPr txBox="1">
            <a:spLocks noChangeArrowheads="1"/>
          </p:cNvSpPr>
          <p:nvPr/>
        </p:nvSpPr>
        <p:spPr bwMode="auto">
          <a:xfrm>
            <a:off x="4217576" y="2426804"/>
            <a:ext cx="1352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payload len</a:t>
            </a:r>
          </a:p>
        </p:txBody>
      </p:sp>
      <p:sp>
        <p:nvSpPr>
          <p:cNvPr id="21" name="Text Box 73">
            <a:extLst>
              <a:ext uri="{FF2B5EF4-FFF2-40B4-BE49-F238E27FC236}">
                <a16:creationId xmlns:a16="http://schemas.microsoft.com/office/drawing/2014/main" id="{BBC2A83E-7E03-734C-8CE7-1FE8A5C1A015}"/>
              </a:ext>
            </a:extLst>
          </p:cNvPr>
          <p:cNvSpPr txBox="1">
            <a:spLocks noChangeArrowheads="1"/>
          </p:cNvSpPr>
          <p:nvPr/>
        </p:nvSpPr>
        <p:spPr bwMode="auto">
          <a:xfrm>
            <a:off x="5998751" y="2434742"/>
            <a:ext cx="1009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next hdr</a:t>
            </a:r>
          </a:p>
        </p:txBody>
      </p:sp>
      <p:sp>
        <p:nvSpPr>
          <p:cNvPr id="22" name="Text Box 74">
            <a:extLst>
              <a:ext uri="{FF2B5EF4-FFF2-40B4-BE49-F238E27FC236}">
                <a16:creationId xmlns:a16="http://schemas.microsoft.com/office/drawing/2014/main" id="{57026753-C52D-054A-BAC4-B9BFD12FC199}"/>
              </a:ext>
            </a:extLst>
          </p:cNvPr>
          <p:cNvSpPr txBox="1">
            <a:spLocks noChangeArrowheads="1"/>
          </p:cNvSpPr>
          <p:nvPr/>
        </p:nvSpPr>
        <p:spPr bwMode="auto">
          <a:xfrm>
            <a:off x="7254463" y="2420454"/>
            <a:ext cx="1035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hop limit</a:t>
            </a:r>
          </a:p>
        </p:txBody>
      </p:sp>
      <p:sp>
        <p:nvSpPr>
          <p:cNvPr id="23" name="Text Box 75">
            <a:extLst>
              <a:ext uri="{FF2B5EF4-FFF2-40B4-BE49-F238E27FC236}">
                <a16:creationId xmlns:a16="http://schemas.microsoft.com/office/drawing/2014/main" id="{6AE14882-771E-7C44-B5A7-46D9917BA232}"/>
              </a:ext>
            </a:extLst>
          </p:cNvPr>
          <p:cNvSpPr txBox="1">
            <a:spLocks noChangeArrowheads="1"/>
          </p:cNvSpPr>
          <p:nvPr/>
        </p:nvSpPr>
        <p:spPr bwMode="auto">
          <a:xfrm>
            <a:off x="6124163" y="2126767"/>
            <a:ext cx="1136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label</a:t>
            </a:r>
          </a:p>
        </p:txBody>
      </p:sp>
      <p:sp>
        <p:nvSpPr>
          <p:cNvPr id="24" name="Text Box 76">
            <a:extLst>
              <a:ext uri="{FF2B5EF4-FFF2-40B4-BE49-F238E27FC236}">
                <a16:creationId xmlns:a16="http://schemas.microsoft.com/office/drawing/2014/main" id="{E4F605DE-8A23-A342-A2D0-EA394C25E769}"/>
              </a:ext>
            </a:extLst>
          </p:cNvPr>
          <p:cNvSpPr txBox="1">
            <a:spLocks noChangeArrowheads="1"/>
          </p:cNvSpPr>
          <p:nvPr/>
        </p:nvSpPr>
        <p:spPr bwMode="auto">
          <a:xfrm>
            <a:off x="4503326" y="2112479"/>
            <a:ext cx="4381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err="1">
                <a:ln>
                  <a:noFill/>
                </a:ln>
                <a:solidFill>
                  <a:prstClr val="black"/>
                </a:solidFill>
                <a:effectLst/>
                <a:uLnTx/>
                <a:uFillTx/>
                <a:latin typeface="Arial" panose="020B0604020202020204" pitchFamily="34" charset="0"/>
                <a:ea typeface="ＭＳ Ｐゴシック" panose="020B0600070205080204" pitchFamily="34" charset="-128"/>
                <a:cs typeface="+mn-cs"/>
              </a:rPr>
              <a:t>pri</a:t>
            </a: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25" name="Text Box 77">
            <a:extLst>
              <a:ext uri="{FF2B5EF4-FFF2-40B4-BE49-F238E27FC236}">
                <a16:creationId xmlns:a16="http://schemas.microsoft.com/office/drawing/2014/main" id="{F5BAFC39-337A-7D4D-B953-EDE378336D82}"/>
              </a:ext>
            </a:extLst>
          </p:cNvPr>
          <p:cNvSpPr txBox="1">
            <a:spLocks noChangeArrowheads="1"/>
          </p:cNvSpPr>
          <p:nvPr/>
        </p:nvSpPr>
        <p:spPr bwMode="auto">
          <a:xfrm>
            <a:off x="3796888" y="2120417"/>
            <a:ext cx="5016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ver</a:t>
            </a:r>
          </a:p>
        </p:txBody>
      </p:sp>
      <p:sp>
        <p:nvSpPr>
          <p:cNvPr id="26" name="Line 79">
            <a:extLst>
              <a:ext uri="{FF2B5EF4-FFF2-40B4-BE49-F238E27FC236}">
                <a16:creationId xmlns:a16="http://schemas.microsoft.com/office/drawing/2014/main" id="{6D309F43-CEA6-6C4A-A66E-1ED5E647B3B1}"/>
              </a:ext>
            </a:extLst>
          </p:cNvPr>
          <p:cNvSpPr>
            <a:spLocks noChangeShapeType="1"/>
          </p:cNvSpPr>
          <p:nvPr/>
        </p:nvSpPr>
        <p:spPr bwMode="auto">
          <a:xfrm>
            <a:off x="3696324" y="1921565"/>
            <a:ext cx="4816475"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p>
        </p:txBody>
      </p:sp>
      <p:sp>
        <p:nvSpPr>
          <p:cNvPr id="27" name="Text Box 78">
            <a:extLst>
              <a:ext uri="{FF2B5EF4-FFF2-40B4-BE49-F238E27FC236}">
                <a16:creationId xmlns:a16="http://schemas.microsoft.com/office/drawing/2014/main" id="{293429CE-DA58-654F-BA3A-CCFCE2B31159}"/>
              </a:ext>
            </a:extLst>
          </p:cNvPr>
          <p:cNvSpPr txBox="1">
            <a:spLocks noChangeArrowheads="1"/>
          </p:cNvSpPr>
          <p:nvPr/>
        </p:nvSpPr>
        <p:spPr bwMode="auto">
          <a:xfrm>
            <a:off x="5555286" y="1731065"/>
            <a:ext cx="864339" cy="3693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32 bits</a:t>
            </a:r>
          </a:p>
        </p:txBody>
      </p:sp>
      <p:grpSp>
        <p:nvGrpSpPr>
          <p:cNvPr id="38" name="Group 37">
            <a:extLst>
              <a:ext uri="{FF2B5EF4-FFF2-40B4-BE49-F238E27FC236}">
                <a16:creationId xmlns:a16="http://schemas.microsoft.com/office/drawing/2014/main" id="{6AEA1261-6406-384A-80E1-CD0E73579F74}"/>
              </a:ext>
            </a:extLst>
          </p:cNvPr>
          <p:cNvGrpSpPr/>
          <p:nvPr/>
        </p:nvGrpSpPr>
        <p:grpSpPr>
          <a:xfrm>
            <a:off x="159026" y="1902722"/>
            <a:ext cx="4399722" cy="1089529"/>
            <a:chOff x="159026" y="1902722"/>
            <a:chExt cx="4399722" cy="1089529"/>
          </a:xfrm>
        </p:grpSpPr>
        <p:sp>
          <p:nvSpPr>
            <p:cNvPr id="30" name="Rectangle 4">
              <a:extLst>
                <a:ext uri="{FF2B5EF4-FFF2-40B4-BE49-F238E27FC236}">
                  <a16:creationId xmlns:a16="http://schemas.microsoft.com/office/drawing/2014/main" id="{A62F1DF5-B9B3-694D-A24D-1B7BD3EDB470}"/>
                </a:ext>
              </a:extLst>
            </p:cNvPr>
            <p:cNvSpPr>
              <a:spLocks noChangeArrowheads="1"/>
            </p:cNvSpPr>
            <p:nvPr/>
          </p:nvSpPr>
          <p:spPr bwMode="auto">
            <a:xfrm>
              <a:off x="159026" y="1902722"/>
              <a:ext cx="3072157" cy="10895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priority: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priority among datagrams in flow</a:t>
              </a:r>
            </a:p>
          </p:txBody>
        </p:sp>
        <p:cxnSp>
          <p:nvCxnSpPr>
            <p:cNvPr id="32" name="Straight Connector 31">
              <a:extLst>
                <a:ext uri="{FF2B5EF4-FFF2-40B4-BE49-F238E27FC236}">
                  <a16:creationId xmlns:a16="http://schemas.microsoft.com/office/drawing/2014/main" id="{687B5EFD-DE55-954C-AA2E-B11349D91A5E}"/>
                </a:ext>
              </a:extLst>
            </p:cNvPr>
            <p:cNvCxnSpPr/>
            <p:nvPr/>
          </p:nvCxnSpPr>
          <p:spPr>
            <a:xfrm>
              <a:off x="3299791" y="2398643"/>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E7C16337-BB18-3647-8DA0-0577F7F7EAE2}"/>
              </a:ext>
            </a:extLst>
          </p:cNvPr>
          <p:cNvGrpSpPr/>
          <p:nvPr/>
        </p:nvGrpSpPr>
        <p:grpSpPr>
          <a:xfrm>
            <a:off x="7480852" y="1426988"/>
            <a:ext cx="4499112" cy="1421928"/>
            <a:chOff x="7480852" y="1426988"/>
            <a:chExt cx="4499112" cy="1421928"/>
          </a:xfrm>
        </p:grpSpPr>
        <p:sp>
          <p:nvSpPr>
            <p:cNvPr id="29" name="Rectangle 4">
              <a:extLst>
                <a:ext uri="{FF2B5EF4-FFF2-40B4-BE49-F238E27FC236}">
                  <a16:creationId xmlns:a16="http://schemas.microsoft.com/office/drawing/2014/main" id="{5C471EC3-3AA5-544E-9614-322ED92F4309}"/>
                </a:ext>
              </a:extLst>
            </p:cNvPr>
            <p:cNvSpPr>
              <a:spLocks noChangeArrowheads="1"/>
            </p:cNvSpPr>
            <p:nvPr/>
          </p:nvSpPr>
          <p:spPr bwMode="auto">
            <a:xfrm>
              <a:off x="8742156" y="1426988"/>
              <a:ext cx="3237808" cy="14219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flow label: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identify datagrams in same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(concept of “</a:t>
              </a:r>
              <a:r>
                <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flow” not well defined).</a:t>
              </a:r>
            </a:p>
          </p:txBody>
        </p:sp>
        <p:cxnSp>
          <p:nvCxnSpPr>
            <p:cNvPr id="34" name="Straight Connector 33">
              <a:extLst>
                <a:ext uri="{FF2B5EF4-FFF2-40B4-BE49-F238E27FC236}">
                  <a16:creationId xmlns:a16="http://schemas.microsoft.com/office/drawing/2014/main" id="{2E335EC0-BE93-7D48-B1F1-2EBDF7E08A9B}"/>
                </a:ext>
              </a:extLst>
            </p:cNvPr>
            <p:cNvCxnSpPr/>
            <p:nvPr/>
          </p:nvCxnSpPr>
          <p:spPr>
            <a:xfrm>
              <a:off x="7480852" y="2325756"/>
              <a:ext cx="1258957"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81414790-8DD3-3D4D-8E4E-CD4D79358549}"/>
              </a:ext>
            </a:extLst>
          </p:cNvPr>
          <p:cNvGrpSpPr/>
          <p:nvPr/>
        </p:nvGrpSpPr>
        <p:grpSpPr>
          <a:xfrm>
            <a:off x="0" y="2970865"/>
            <a:ext cx="4028661" cy="757130"/>
            <a:chOff x="0" y="2970865"/>
            <a:chExt cx="4028661" cy="757130"/>
          </a:xfrm>
        </p:grpSpPr>
        <p:sp>
          <p:nvSpPr>
            <p:cNvPr id="31" name="Rectangle 4">
              <a:extLst>
                <a:ext uri="{FF2B5EF4-FFF2-40B4-BE49-F238E27FC236}">
                  <a16:creationId xmlns:a16="http://schemas.microsoft.com/office/drawing/2014/main" id="{FD2BAAAA-1AE8-4040-B5EF-F0275A2B5E9A}"/>
                </a:ext>
              </a:extLst>
            </p:cNvPr>
            <p:cNvSpPr>
              <a:spLocks noChangeArrowheads="1"/>
            </p:cNvSpPr>
            <p:nvPr/>
          </p:nvSpPr>
          <p:spPr bwMode="auto">
            <a:xfrm>
              <a:off x="0" y="2970865"/>
              <a:ext cx="3237808" cy="7571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128-bit </a:t>
              </a:r>
            </a:p>
            <a:p>
              <a:pPr marL="0" marR="0" lvl="0" indent="0" algn="r" defTabSz="914400" rtl="0" eaLnBrk="1" fontAlgn="auto" latinLnBrk="0" hangingPunct="1">
                <a:lnSpc>
                  <a:spcPct val="9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IPv6 addresses</a:t>
              </a:r>
              <a:endParaRPr kumimoji="0" lang="en-US" altLang="ja-JP"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p:txBody>
        </p:sp>
        <p:cxnSp>
          <p:nvCxnSpPr>
            <p:cNvPr id="37" name="Straight Connector 36">
              <a:extLst>
                <a:ext uri="{FF2B5EF4-FFF2-40B4-BE49-F238E27FC236}">
                  <a16:creationId xmlns:a16="http://schemas.microsoft.com/office/drawing/2014/main" id="{86D2440C-820D-DB4D-9733-7F45283BFBFD}"/>
                </a:ext>
              </a:extLst>
            </p:cNvPr>
            <p:cNvCxnSpPr>
              <a:cxnSpLocks/>
            </p:cNvCxnSpPr>
            <p:nvPr/>
          </p:nvCxnSpPr>
          <p:spPr>
            <a:xfrm>
              <a:off x="3124200" y="3380098"/>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BB9E4D90-DD97-EC4E-8478-927833442B32}"/>
                </a:ext>
              </a:extLst>
            </p:cNvPr>
            <p:cNvCxnSpPr>
              <a:cxnSpLocks/>
            </p:cNvCxnSpPr>
            <p:nvPr/>
          </p:nvCxnSpPr>
          <p:spPr>
            <a:xfrm flipV="1">
              <a:off x="3124200" y="3055420"/>
              <a:ext cx="904461" cy="304006"/>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43" name="TextBox 42">
            <a:extLst>
              <a:ext uri="{FF2B5EF4-FFF2-40B4-BE49-F238E27FC236}">
                <a16:creationId xmlns:a16="http://schemas.microsoft.com/office/drawing/2014/main" id="{2147A05B-9FF8-9348-9157-B03754DD0182}"/>
              </a:ext>
            </a:extLst>
          </p:cNvPr>
          <p:cNvSpPr txBox="1"/>
          <p:nvPr/>
        </p:nvSpPr>
        <p:spPr>
          <a:xfrm>
            <a:off x="1192696" y="5022574"/>
            <a:ext cx="8971722" cy="15696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What’s missing (compared with IPv4): </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checksum (to speed processing at routers)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fragmentation/reassembly (we did not cover this in class)</a:t>
            </a:r>
          </a:p>
          <a:p>
            <a:pPr marL="285750" marR="0" lvl="0" indent="-285750" algn="l" defTabSz="914400" rtl="0" eaLnBrk="1" fontAlgn="auto" latinLnBrk="0" hangingPunct="1">
              <a:lnSpc>
                <a:spcPct val="100000"/>
              </a:lnSpc>
              <a:spcBef>
                <a:spcPts val="0"/>
              </a:spcBef>
              <a:spcAft>
                <a:spcPts val="0"/>
              </a:spcAft>
              <a:buClr>
                <a:srgbClr val="0000A3"/>
              </a:buClr>
              <a:buSzTx/>
              <a:buFont typeface="Wingdings" pitchFamily="2" charset="2"/>
              <a:buChar char="§"/>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no options (available as upper-layer, next-header protocol at router)</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5" name="Slide Number Placeholder 3">
            <a:extLst>
              <a:ext uri="{FF2B5EF4-FFF2-40B4-BE49-F238E27FC236}">
                <a16:creationId xmlns:a16="http://schemas.microsoft.com/office/drawing/2014/main" id="{FECA57F1-CDA6-B74D-8BAA-F8802916451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12</a:t>
            </a:fld>
            <a:endParaRPr lang="en-US" dirty="0"/>
          </a:p>
        </p:txBody>
      </p:sp>
    </p:spTree>
    <p:extLst>
      <p:ext uri="{BB962C8B-B14F-4D97-AF65-F5344CB8AC3E}">
        <p14:creationId xmlns:p14="http://schemas.microsoft.com/office/powerpoint/2010/main" val="110281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dissolve">
                                      <p:cBhvr>
                                        <p:cTn id="7" dur="500"/>
                                        <p:tgtEl>
                                          <p:spTgt spid="4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animEffect transition="in" filter="dissolve">
                                      <p:cBhvr>
                                        <p:cTn id="12" dur="500"/>
                                        <p:tgtEl>
                                          <p:spTgt spid="4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8"/>
                                        </p:tgtEl>
                                        <p:attrNameLst>
                                          <p:attrName>style.visibility</p:attrName>
                                        </p:attrNameLst>
                                      </p:cBhvr>
                                      <p:to>
                                        <p:strVal val="visible"/>
                                      </p:to>
                                    </p:set>
                                    <p:animEffect transition="in" filter="dissolve">
                                      <p:cBhvr>
                                        <p:cTn id="17" dur="500"/>
                                        <p:tgtEl>
                                          <p:spTgt spid="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dissolve">
                                      <p:cBhvr>
                                        <p:cTn id="2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93105"/>
          </a:xfrm>
        </p:spPr>
        <p:txBody>
          <a:bodyPr>
            <a:normAutofit lnSpcReduction="10000"/>
          </a:bodyPr>
          <a:lstStyle/>
          <a:p>
            <a:pPr>
              <a:lnSpc>
                <a:spcPct val="75000"/>
              </a:lnSpc>
            </a:pPr>
            <a:r>
              <a:rPr lang="en-US" altLang="en-US" dirty="0">
                <a:ea typeface="ＭＳ Ｐゴシック" panose="020B0600070205080204" pitchFamily="34" charset="-128"/>
                <a:cs typeface="ＭＳ Ｐゴシック" panose="020B0600070205080204" pitchFamily="34" charset="-128"/>
              </a:rPr>
              <a:t>not all routers can be upgraded simultaneously</a:t>
            </a:r>
          </a:p>
          <a:p>
            <a:pPr lvl="1">
              <a:lnSpc>
                <a:spcPct val="75000"/>
              </a:lnSpc>
            </a:pPr>
            <a:r>
              <a:rPr lang="en-US" altLang="en-US" sz="2800" dirty="0">
                <a:ea typeface="ＭＳ Ｐゴシック" panose="020B0600070205080204" pitchFamily="34" charset="-128"/>
              </a:rPr>
              <a:t>no “</a:t>
            </a:r>
            <a:r>
              <a:rPr lang="en-US" altLang="ja-JP" sz="2800" dirty="0">
                <a:ea typeface="ＭＳ Ｐゴシック" panose="020B0600070205080204" pitchFamily="34" charset="-128"/>
              </a:rPr>
              <a:t>flag days”</a:t>
            </a:r>
          </a:p>
          <a:p>
            <a:pPr lvl="1">
              <a:lnSpc>
                <a:spcPct val="75000"/>
              </a:lnSpc>
            </a:pPr>
            <a:r>
              <a:rPr lang="en-US" altLang="en-US" sz="2800" dirty="0">
                <a:ea typeface="ＭＳ Ｐゴシック" panose="020B0600070205080204" pitchFamily="34" charset="-128"/>
              </a:rPr>
              <a:t>how will network operate with mixed IPv4 and IPv6 routers? </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Transition from IPv4 to IPv6</a:t>
            </a:r>
          </a:p>
        </p:txBody>
      </p:sp>
      <p:grpSp>
        <p:nvGrpSpPr>
          <p:cNvPr id="3" name="Group 2">
            <a:extLst>
              <a:ext uri="{FF2B5EF4-FFF2-40B4-BE49-F238E27FC236}">
                <a16:creationId xmlns:a16="http://schemas.microsoft.com/office/drawing/2014/main" id="{B2DCBD89-E19C-084D-BCB3-FA5D2DD220BC}"/>
              </a:ext>
            </a:extLst>
          </p:cNvPr>
          <p:cNvGrpSpPr/>
          <p:nvPr/>
        </p:nvGrpSpPr>
        <p:grpSpPr>
          <a:xfrm>
            <a:off x="2588799" y="4315653"/>
            <a:ext cx="6629400" cy="2227263"/>
            <a:chOff x="2588799" y="4315653"/>
            <a:chExt cx="6629400" cy="2227263"/>
          </a:xfrm>
        </p:grpSpPr>
        <p:grpSp>
          <p:nvGrpSpPr>
            <p:cNvPr id="44" name="Group 47">
              <a:extLst>
                <a:ext uri="{FF2B5EF4-FFF2-40B4-BE49-F238E27FC236}">
                  <a16:creationId xmlns:a16="http://schemas.microsoft.com/office/drawing/2014/main" id="{85CE4E48-327A-8A4D-A954-DE107FCAEB31}"/>
                </a:ext>
              </a:extLst>
            </p:cNvPr>
            <p:cNvGrpSpPr>
              <a:grpSpLocks/>
            </p:cNvGrpSpPr>
            <p:nvPr/>
          </p:nvGrpSpPr>
          <p:grpSpPr bwMode="auto">
            <a:xfrm>
              <a:off x="3387311" y="5349116"/>
              <a:ext cx="4854575" cy="473075"/>
              <a:chOff x="1163" y="3504"/>
              <a:chExt cx="3058" cy="298"/>
            </a:xfrm>
          </p:grpSpPr>
          <p:sp>
            <p:nvSpPr>
              <p:cNvPr id="45" name="Rectangle 26">
                <a:extLst>
                  <a:ext uri="{FF2B5EF4-FFF2-40B4-BE49-F238E27FC236}">
                    <a16:creationId xmlns:a16="http://schemas.microsoft.com/office/drawing/2014/main" id="{0B8F7B45-E1EB-F74C-93D5-404449143184}"/>
                  </a:ext>
                </a:extLst>
              </p:cNvPr>
              <p:cNvSpPr>
                <a:spLocks noChangeArrowheads="1"/>
              </p:cNvSpPr>
              <p:nvPr/>
            </p:nvSpPr>
            <p:spPr bwMode="auto">
              <a:xfrm>
                <a:off x="1163" y="3505"/>
                <a:ext cx="3058" cy="295"/>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6" name="Line 27">
                <a:extLst>
                  <a:ext uri="{FF2B5EF4-FFF2-40B4-BE49-F238E27FC236}">
                    <a16:creationId xmlns:a16="http://schemas.microsoft.com/office/drawing/2014/main" id="{5BB83C09-29F8-E14A-8594-6289590FD122}"/>
                  </a:ext>
                </a:extLst>
              </p:cNvPr>
              <p:cNvSpPr>
                <a:spLocks noChangeShapeType="1"/>
              </p:cNvSpPr>
              <p:nvPr/>
            </p:nvSpPr>
            <p:spPr bwMode="auto">
              <a:xfrm>
                <a:off x="202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 name="Line 28">
                <a:extLst>
                  <a:ext uri="{FF2B5EF4-FFF2-40B4-BE49-F238E27FC236}">
                    <a16:creationId xmlns:a16="http://schemas.microsoft.com/office/drawing/2014/main" id="{45A07E19-C579-6C4A-B872-F2972F10380C}"/>
                  </a:ext>
                </a:extLst>
              </p:cNvPr>
              <p:cNvSpPr>
                <a:spLocks noChangeShapeType="1"/>
              </p:cNvSpPr>
              <p:nvPr/>
            </p:nvSpPr>
            <p:spPr bwMode="auto">
              <a:xfrm>
                <a:off x="1781" y="3507"/>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 name="Line 29">
                <a:extLst>
                  <a:ext uri="{FF2B5EF4-FFF2-40B4-BE49-F238E27FC236}">
                    <a16:creationId xmlns:a16="http://schemas.microsoft.com/office/drawing/2014/main" id="{26CE7756-DC4E-8F4C-B1A2-C3AAC5F9E1D7}"/>
                  </a:ext>
                </a:extLst>
              </p:cNvPr>
              <p:cNvSpPr>
                <a:spLocks noChangeShapeType="1"/>
              </p:cNvSpPr>
              <p:nvPr/>
            </p:nvSpPr>
            <p:spPr bwMode="auto">
              <a:xfrm>
                <a:off x="1532" y="3504"/>
                <a:ext cx="0" cy="295"/>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 name="Line 31">
                <a:extLst>
                  <a:ext uri="{FF2B5EF4-FFF2-40B4-BE49-F238E27FC236}">
                    <a16:creationId xmlns:a16="http://schemas.microsoft.com/office/drawing/2014/main" id="{E7FFE15F-A560-7B48-9D5C-0D4C42F11873}"/>
                  </a:ext>
                </a:extLst>
              </p:cNvPr>
              <p:cNvSpPr>
                <a:spLocks noChangeShapeType="1"/>
              </p:cNvSpPr>
              <p:nvPr/>
            </p:nvSpPr>
            <p:spPr bwMode="auto">
              <a:xfrm>
                <a:off x="1187"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0" name="Line 32">
                <a:extLst>
                  <a:ext uri="{FF2B5EF4-FFF2-40B4-BE49-F238E27FC236}">
                    <a16:creationId xmlns:a16="http://schemas.microsoft.com/office/drawing/2014/main" id="{DCA21855-02AD-4C46-B913-B70528AA95D3}"/>
                  </a:ext>
                </a:extLst>
              </p:cNvPr>
              <p:cNvSpPr>
                <a:spLocks noChangeShapeType="1"/>
              </p:cNvSpPr>
              <p:nvPr/>
            </p:nvSpPr>
            <p:spPr bwMode="auto">
              <a:xfrm>
                <a:off x="1187"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1" name="Line 33">
                <a:extLst>
                  <a:ext uri="{FF2B5EF4-FFF2-40B4-BE49-F238E27FC236}">
                    <a16:creationId xmlns:a16="http://schemas.microsoft.com/office/drawing/2014/main" id="{9214E5A2-AFB0-BD42-B022-36FDD4FC8793}"/>
                  </a:ext>
                </a:extLst>
              </p:cNvPr>
              <p:cNvSpPr>
                <a:spLocks noChangeShapeType="1"/>
              </p:cNvSpPr>
              <p:nvPr/>
            </p:nvSpPr>
            <p:spPr bwMode="auto">
              <a:xfrm>
                <a:off x="1283"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2" name="Line 34">
                <a:extLst>
                  <a:ext uri="{FF2B5EF4-FFF2-40B4-BE49-F238E27FC236}">
                    <a16:creationId xmlns:a16="http://schemas.microsoft.com/office/drawing/2014/main" id="{06D605D3-808D-7B4E-BBDE-CF4C297F5023}"/>
                  </a:ext>
                </a:extLst>
              </p:cNvPr>
              <p:cNvSpPr>
                <a:spLocks noChangeShapeType="1"/>
              </p:cNvSpPr>
              <p:nvPr/>
            </p:nvSpPr>
            <p:spPr bwMode="auto">
              <a:xfrm>
                <a:off x="1283"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3" name="Line 35">
                <a:extLst>
                  <a:ext uri="{FF2B5EF4-FFF2-40B4-BE49-F238E27FC236}">
                    <a16:creationId xmlns:a16="http://schemas.microsoft.com/office/drawing/2014/main" id="{2EAA871A-A6B1-2F44-9A79-2326FD66CA28}"/>
                  </a:ext>
                </a:extLst>
              </p:cNvPr>
              <p:cNvSpPr>
                <a:spLocks noChangeShapeType="1"/>
              </p:cNvSpPr>
              <p:nvPr/>
            </p:nvSpPr>
            <p:spPr bwMode="auto">
              <a:xfrm>
                <a:off x="1379"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4" name="Line 36">
                <a:extLst>
                  <a:ext uri="{FF2B5EF4-FFF2-40B4-BE49-F238E27FC236}">
                    <a16:creationId xmlns:a16="http://schemas.microsoft.com/office/drawing/2014/main" id="{4AB1D42E-1D5F-FE45-A523-C7543989DE8F}"/>
                  </a:ext>
                </a:extLst>
              </p:cNvPr>
              <p:cNvSpPr>
                <a:spLocks noChangeShapeType="1"/>
              </p:cNvSpPr>
              <p:nvPr/>
            </p:nvSpPr>
            <p:spPr bwMode="auto">
              <a:xfrm>
                <a:off x="1379"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5" name="Line 37">
                <a:extLst>
                  <a:ext uri="{FF2B5EF4-FFF2-40B4-BE49-F238E27FC236}">
                    <a16:creationId xmlns:a16="http://schemas.microsoft.com/office/drawing/2014/main" id="{90B32EFE-1E28-D647-8125-D4EB79D8100B}"/>
                  </a:ext>
                </a:extLst>
              </p:cNvPr>
              <p:cNvSpPr>
                <a:spLocks noChangeShapeType="1"/>
              </p:cNvSpPr>
              <p:nvPr/>
            </p:nvSpPr>
            <p:spPr bwMode="auto">
              <a:xfrm>
                <a:off x="1475" y="350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6" name="Line 38">
                <a:extLst>
                  <a:ext uri="{FF2B5EF4-FFF2-40B4-BE49-F238E27FC236}">
                    <a16:creationId xmlns:a16="http://schemas.microsoft.com/office/drawing/2014/main" id="{9AF24D69-1E89-014E-983B-84CE811B3B6C}"/>
                  </a:ext>
                </a:extLst>
              </p:cNvPr>
              <p:cNvSpPr>
                <a:spLocks noChangeShapeType="1"/>
              </p:cNvSpPr>
              <p:nvPr/>
            </p:nvSpPr>
            <p:spPr bwMode="auto">
              <a:xfrm>
                <a:off x="1475" y="3742"/>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7" name="Line 39">
                <a:extLst>
                  <a:ext uri="{FF2B5EF4-FFF2-40B4-BE49-F238E27FC236}">
                    <a16:creationId xmlns:a16="http://schemas.microsoft.com/office/drawing/2014/main" id="{E5582665-5410-4F4B-BB26-C2BE5777C922}"/>
                  </a:ext>
                </a:extLst>
              </p:cNvPr>
              <p:cNvSpPr>
                <a:spLocks noChangeShapeType="1"/>
              </p:cNvSpPr>
              <p:nvPr/>
            </p:nvSpPr>
            <p:spPr bwMode="auto">
              <a:xfrm>
                <a:off x="1327" y="350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8" name="Line 40">
                <a:extLst>
                  <a:ext uri="{FF2B5EF4-FFF2-40B4-BE49-F238E27FC236}">
                    <a16:creationId xmlns:a16="http://schemas.microsoft.com/office/drawing/2014/main" id="{517D11AD-7383-864C-AED0-B4B1CA23D875}"/>
                  </a:ext>
                </a:extLst>
              </p:cNvPr>
              <p:cNvSpPr>
                <a:spLocks noChangeShapeType="1"/>
              </p:cNvSpPr>
              <p:nvPr/>
            </p:nvSpPr>
            <p:spPr bwMode="auto">
              <a:xfrm>
                <a:off x="1327" y="3744"/>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9" name="Line 41">
                <a:extLst>
                  <a:ext uri="{FF2B5EF4-FFF2-40B4-BE49-F238E27FC236}">
                    <a16:creationId xmlns:a16="http://schemas.microsoft.com/office/drawing/2014/main" id="{740AB5BD-C969-9E46-818D-C58B8E93548F}"/>
                  </a:ext>
                </a:extLst>
              </p:cNvPr>
              <p:cNvSpPr>
                <a:spLocks noChangeShapeType="1"/>
              </p:cNvSpPr>
              <p:nvPr/>
            </p:nvSpPr>
            <p:spPr bwMode="auto">
              <a:xfrm>
                <a:off x="1213" y="3508"/>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0" name="Line 42">
                <a:extLst>
                  <a:ext uri="{FF2B5EF4-FFF2-40B4-BE49-F238E27FC236}">
                    <a16:creationId xmlns:a16="http://schemas.microsoft.com/office/drawing/2014/main" id="{484D648A-3257-2B45-8669-ED9980CF3F79}"/>
                  </a:ext>
                </a:extLst>
              </p:cNvPr>
              <p:cNvSpPr>
                <a:spLocks noChangeShapeType="1"/>
              </p:cNvSpPr>
              <p:nvPr/>
            </p:nvSpPr>
            <p:spPr bwMode="auto">
              <a:xfrm>
                <a:off x="1213" y="3746"/>
                <a:ext cx="0" cy="56"/>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61" name="Text Box 48">
              <a:extLst>
                <a:ext uri="{FF2B5EF4-FFF2-40B4-BE49-F238E27FC236}">
                  <a16:creationId xmlns:a16="http://schemas.microsoft.com/office/drawing/2014/main" id="{3025677D-1A39-4D4E-952D-47FA93E9C304}"/>
                </a:ext>
              </a:extLst>
            </p:cNvPr>
            <p:cNvSpPr txBox="1">
              <a:spLocks noChangeArrowheads="1"/>
            </p:cNvSpPr>
            <p:nvPr/>
          </p:nvSpPr>
          <p:spPr bwMode="auto">
            <a:xfrm>
              <a:off x="2882486" y="4547428"/>
              <a:ext cx="200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source, dest addr </a:t>
              </a:r>
            </a:p>
          </p:txBody>
        </p:sp>
        <p:sp>
          <p:nvSpPr>
            <p:cNvPr id="62" name="Text Box 50">
              <a:extLst>
                <a:ext uri="{FF2B5EF4-FFF2-40B4-BE49-F238E27FC236}">
                  <a16:creationId xmlns:a16="http://schemas.microsoft.com/office/drawing/2014/main" id="{3F15789A-CD81-DA43-90BD-430C29BF1ECC}"/>
                </a:ext>
              </a:extLst>
            </p:cNvPr>
            <p:cNvSpPr txBox="1">
              <a:spLocks noChangeArrowheads="1"/>
            </p:cNvSpPr>
            <p:nvPr/>
          </p:nvSpPr>
          <p:spPr bwMode="auto">
            <a:xfrm>
              <a:off x="2588799" y="4315653"/>
              <a:ext cx="1652587"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header fields </a:t>
              </a:r>
            </a:p>
          </p:txBody>
        </p:sp>
        <p:sp>
          <p:nvSpPr>
            <p:cNvPr id="63" name="Line 55">
              <a:extLst>
                <a:ext uri="{FF2B5EF4-FFF2-40B4-BE49-F238E27FC236}">
                  <a16:creationId xmlns:a16="http://schemas.microsoft.com/office/drawing/2014/main" id="{2B0FC6EA-6836-1247-B55A-1F3BC4B8C3BF}"/>
                </a:ext>
              </a:extLst>
            </p:cNvPr>
            <p:cNvSpPr>
              <a:spLocks noChangeShapeType="1"/>
            </p:cNvSpPr>
            <p:nvPr/>
          </p:nvSpPr>
          <p:spPr bwMode="auto">
            <a:xfrm>
              <a:off x="4141374" y="4806191"/>
              <a:ext cx="0" cy="738187"/>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4" name="Line 56">
              <a:extLst>
                <a:ext uri="{FF2B5EF4-FFF2-40B4-BE49-F238E27FC236}">
                  <a16:creationId xmlns:a16="http://schemas.microsoft.com/office/drawing/2014/main" id="{575738DA-3D85-0C40-B1CC-102540708635}"/>
                </a:ext>
              </a:extLst>
            </p:cNvPr>
            <p:cNvSpPr>
              <a:spLocks noChangeShapeType="1"/>
            </p:cNvSpPr>
            <p:nvPr/>
          </p:nvSpPr>
          <p:spPr bwMode="auto">
            <a:xfrm>
              <a:off x="4146136" y="4801428"/>
              <a:ext cx="381000" cy="738188"/>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5" name="Line 57">
              <a:extLst>
                <a:ext uri="{FF2B5EF4-FFF2-40B4-BE49-F238E27FC236}">
                  <a16:creationId xmlns:a16="http://schemas.microsoft.com/office/drawing/2014/main" id="{25FB55E6-487A-584F-801B-6DCFD28711EB}"/>
                </a:ext>
              </a:extLst>
            </p:cNvPr>
            <p:cNvSpPr>
              <a:spLocks noChangeShapeType="1"/>
            </p:cNvSpPr>
            <p:nvPr/>
          </p:nvSpPr>
          <p:spPr bwMode="auto">
            <a:xfrm>
              <a:off x="3546061" y="4558541"/>
              <a:ext cx="0" cy="97631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6" name="Text Box 23">
              <a:extLst>
                <a:ext uri="{FF2B5EF4-FFF2-40B4-BE49-F238E27FC236}">
                  <a16:creationId xmlns:a16="http://schemas.microsoft.com/office/drawing/2014/main" id="{F83CF542-0D7B-B642-9D47-1F5780EFFFE6}"/>
                </a:ext>
              </a:extLst>
            </p:cNvPr>
            <p:cNvSpPr txBox="1">
              <a:spLocks noChangeArrowheads="1"/>
            </p:cNvSpPr>
            <p:nvPr/>
          </p:nvSpPr>
          <p:spPr bwMode="auto">
            <a:xfrm>
              <a:off x="4949411" y="6176203"/>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datagram</a:t>
              </a:r>
            </a:p>
          </p:txBody>
        </p:sp>
        <p:sp>
          <p:nvSpPr>
            <p:cNvPr id="67" name="Line 24">
              <a:extLst>
                <a:ext uri="{FF2B5EF4-FFF2-40B4-BE49-F238E27FC236}">
                  <a16:creationId xmlns:a16="http://schemas.microsoft.com/office/drawing/2014/main" id="{FC5D76F7-DA23-B744-AEE7-007E350319B9}"/>
                </a:ext>
              </a:extLst>
            </p:cNvPr>
            <p:cNvSpPr>
              <a:spLocks noChangeShapeType="1"/>
            </p:cNvSpPr>
            <p:nvPr/>
          </p:nvSpPr>
          <p:spPr bwMode="auto">
            <a:xfrm>
              <a:off x="6570249" y="6365116"/>
              <a:ext cx="16954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8" name="Line 25">
              <a:extLst>
                <a:ext uri="{FF2B5EF4-FFF2-40B4-BE49-F238E27FC236}">
                  <a16:creationId xmlns:a16="http://schemas.microsoft.com/office/drawing/2014/main" id="{37CA3CBB-F876-E848-B825-EA004F538DB7}"/>
                </a:ext>
              </a:extLst>
            </p:cNvPr>
            <p:cNvSpPr>
              <a:spLocks noChangeShapeType="1"/>
            </p:cNvSpPr>
            <p:nvPr/>
          </p:nvSpPr>
          <p:spPr bwMode="auto">
            <a:xfrm flipH="1">
              <a:off x="3380961" y="6365116"/>
              <a:ext cx="16065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9" name="Text Box 64">
              <a:extLst>
                <a:ext uri="{FF2B5EF4-FFF2-40B4-BE49-F238E27FC236}">
                  <a16:creationId xmlns:a16="http://schemas.microsoft.com/office/drawing/2014/main" id="{3D823FF2-049B-2745-A899-C1EADB194DD4}"/>
                </a:ext>
              </a:extLst>
            </p:cNvPr>
            <p:cNvSpPr txBox="1">
              <a:spLocks noChangeArrowheads="1"/>
            </p:cNvSpPr>
            <p:nvPr/>
          </p:nvSpPr>
          <p:spPr bwMode="auto">
            <a:xfrm>
              <a:off x="5670136" y="5826953"/>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datagram</a:t>
              </a:r>
            </a:p>
          </p:txBody>
        </p:sp>
        <p:sp>
          <p:nvSpPr>
            <p:cNvPr id="70" name="Line 65">
              <a:extLst>
                <a:ext uri="{FF2B5EF4-FFF2-40B4-BE49-F238E27FC236}">
                  <a16:creationId xmlns:a16="http://schemas.microsoft.com/office/drawing/2014/main" id="{647F016D-72CE-0A42-A123-FC8779F68E9D}"/>
                </a:ext>
              </a:extLst>
            </p:cNvPr>
            <p:cNvSpPr>
              <a:spLocks noChangeShapeType="1"/>
            </p:cNvSpPr>
            <p:nvPr/>
          </p:nvSpPr>
          <p:spPr bwMode="auto">
            <a:xfrm>
              <a:off x="7306849" y="59968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1" name="Line 66">
              <a:extLst>
                <a:ext uri="{FF2B5EF4-FFF2-40B4-BE49-F238E27FC236}">
                  <a16:creationId xmlns:a16="http://schemas.microsoft.com/office/drawing/2014/main" id="{D1F92FDA-6A3B-4F4D-9882-D486C8F81A16}"/>
                </a:ext>
              </a:extLst>
            </p:cNvPr>
            <p:cNvSpPr>
              <a:spLocks noChangeShapeType="1"/>
            </p:cNvSpPr>
            <p:nvPr/>
          </p:nvSpPr>
          <p:spPr bwMode="auto">
            <a:xfrm flipH="1">
              <a:off x="4808124" y="5996816"/>
              <a:ext cx="92551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2" name="Rectangle 69">
              <a:extLst>
                <a:ext uri="{FF2B5EF4-FFF2-40B4-BE49-F238E27FC236}">
                  <a16:creationId xmlns:a16="http://schemas.microsoft.com/office/drawing/2014/main" id="{3CA4B0A3-1924-9F4B-8C00-0B7305199E0B}"/>
                </a:ext>
              </a:extLst>
            </p:cNvPr>
            <p:cNvSpPr>
              <a:spLocks noChangeArrowheads="1"/>
            </p:cNvSpPr>
            <p:nvPr/>
          </p:nvSpPr>
          <p:spPr bwMode="auto">
            <a:xfrm>
              <a:off x="4776374" y="5384041"/>
              <a:ext cx="3422650" cy="401637"/>
            </a:xfrm>
            <a:prstGeom prst="rect">
              <a:avLst/>
            </a:prstGeom>
            <a:solidFill>
              <a:srgbClr val="66CC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73" name="Group 70">
              <a:extLst>
                <a:ext uri="{FF2B5EF4-FFF2-40B4-BE49-F238E27FC236}">
                  <a16:creationId xmlns:a16="http://schemas.microsoft.com/office/drawing/2014/main" id="{F5129026-19D5-D04F-AA22-0EA328FF6601}"/>
                </a:ext>
              </a:extLst>
            </p:cNvPr>
            <p:cNvGrpSpPr>
              <a:grpSpLocks/>
            </p:cNvGrpSpPr>
            <p:nvPr/>
          </p:nvGrpSpPr>
          <p:grpSpPr bwMode="auto">
            <a:xfrm>
              <a:off x="5838411" y="4414078"/>
              <a:ext cx="3379788" cy="1109663"/>
              <a:chOff x="2868" y="2782"/>
              <a:chExt cx="2129" cy="699"/>
            </a:xfrm>
          </p:grpSpPr>
          <p:sp>
            <p:nvSpPr>
              <p:cNvPr id="74" name="Text Box 51">
                <a:extLst>
                  <a:ext uri="{FF2B5EF4-FFF2-40B4-BE49-F238E27FC236}">
                    <a16:creationId xmlns:a16="http://schemas.microsoft.com/office/drawing/2014/main" id="{0B64CEDF-9FF3-9140-9742-3908E5BF0A76}"/>
                  </a:ext>
                </a:extLst>
              </p:cNvPr>
              <p:cNvSpPr txBox="1">
                <a:spLocks noChangeArrowheads="1"/>
              </p:cNvSpPr>
              <p:nvPr/>
            </p:nvSpPr>
            <p:spPr bwMode="auto">
              <a:xfrm>
                <a:off x="4204" y="2782"/>
                <a:ext cx="79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payload </a:t>
                </a:r>
              </a:p>
            </p:txBody>
          </p:sp>
          <p:sp>
            <p:nvSpPr>
              <p:cNvPr id="75" name="Line 54">
                <a:extLst>
                  <a:ext uri="{FF2B5EF4-FFF2-40B4-BE49-F238E27FC236}">
                    <a16:creationId xmlns:a16="http://schemas.microsoft.com/office/drawing/2014/main" id="{A0D83449-189A-C940-A264-4540DB3CDD5C}"/>
                  </a:ext>
                </a:extLst>
              </p:cNvPr>
              <p:cNvSpPr>
                <a:spLocks noChangeShapeType="1"/>
              </p:cNvSpPr>
              <p:nvPr/>
            </p:nvSpPr>
            <p:spPr bwMode="auto">
              <a:xfrm flipH="1">
                <a:off x="2868" y="2979"/>
                <a:ext cx="1532" cy="50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76" name="Group 71">
            <a:extLst>
              <a:ext uri="{FF2B5EF4-FFF2-40B4-BE49-F238E27FC236}">
                <a16:creationId xmlns:a16="http://schemas.microsoft.com/office/drawing/2014/main" id="{11FE3D05-AB54-8048-97B8-F988E3FA27D7}"/>
              </a:ext>
            </a:extLst>
          </p:cNvPr>
          <p:cNvGrpSpPr>
            <a:grpSpLocks/>
          </p:cNvGrpSpPr>
          <p:nvPr/>
        </p:nvGrpSpPr>
        <p:grpSpPr bwMode="auto">
          <a:xfrm>
            <a:off x="4792249" y="4318828"/>
            <a:ext cx="3402012" cy="1476375"/>
            <a:chOff x="2280" y="1247"/>
            <a:chExt cx="2143" cy="930"/>
          </a:xfrm>
        </p:grpSpPr>
        <p:sp>
          <p:nvSpPr>
            <p:cNvPr id="77" name="Rectangle 5">
              <a:extLst>
                <a:ext uri="{FF2B5EF4-FFF2-40B4-BE49-F238E27FC236}">
                  <a16:creationId xmlns:a16="http://schemas.microsoft.com/office/drawing/2014/main" id="{7836EF7C-2C36-D04E-9464-59A64A8CE943}"/>
                </a:ext>
              </a:extLst>
            </p:cNvPr>
            <p:cNvSpPr>
              <a:spLocks noChangeArrowheads="1"/>
            </p:cNvSpPr>
            <p:nvPr/>
          </p:nvSpPr>
          <p:spPr bwMode="auto">
            <a:xfrm>
              <a:off x="2280" y="1918"/>
              <a:ext cx="2143" cy="253"/>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78" name="Line 8">
              <a:extLst>
                <a:ext uri="{FF2B5EF4-FFF2-40B4-BE49-F238E27FC236}">
                  <a16:creationId xmlns:a16="http://schemas.microsoft.com/office/drawing/2014/main" id="{22F7E034-02DD-0244-A9BA-0A7469D63EA3}"/>
                </a:ext>
              </a:extLst>
            </p:cNvPr>
            <p:cNvSpPr>
              <a:spLocks noChangeShapeType="1"/>
            </p:cNvSpPr>
            <p:nvPr/>
          </p:nvSpPr>
          <p:spPr bwMode="auto">
            <a:xfrm>
              <a:off x="2333"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9" name="Line 9">
              <a:extLst>
                <a:ext uri="{FF2B5EF4-FFF2-40B4-BE49-F238E27FC236}">
                  <a16:creationId xmlns:a16="http://schemas.microsoft.com/office/drawing/2014/main" id="{43D3B1B8-8C3B-8940-B5FC-CC0850459D80}"/>
                </a:ext>
              </a:extLst>
            </p:cNvPr>
            <p:cNvSpPr>
              <a:spLocks noChangeShapeType="1"/>
            </p:cNvSpPr>
            <p:nvPr/>
          </p:nvSpPr>
          <p:spPr bwMode="auto">
            <a:xfrm>
              <a:off x="2307" y="1917"/>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0" name="Line 10">
              <a:extLst>
                <a:ext uri="{FF2B5EF4-FFF2-40B4-BE49-F238E27FC236}">
                  <a16:creationId xmlns:a16="http://schemas.microsoft.com/office/drawing/2014/main" id="{D4EEA358-A0E2-2E4C-B3F1-4AB85620D57A}"/>
                </a:ext>
              </a:extLst>
            </p:cNvPr>
            <p:cNvSpPr>
              <a:spLocks noChangeShapeType="1"/>
            </p:cNvSpPr>
            <p:nvPr/>
          </p:nvSpPr>
          <p:spPr bwMode="auto">
            <a:xfrm>
              <a:off x="2381" y="1918"/>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1" name="Line 11">
              <a:extLst>
                <a:ext uri="{FF2B5EF4-FFF2-40B4-BE49-F238E27FC236}">
                  <a16:creationId xmlns:a16="http://schemas.microsoft.com/office/drawing/2014/main" id="{044BD051-8D50-4149-AA8D-83655F9F0995}"/>
                </a:ext>
              </a:extLst>
            </p:cNvPr>
            <p:cNvSpPr>
              <a:spLocks noChangeShapeType="1"/>
            </p:cNvSpPr>
            <p:nvPr/>
          </p:nvSpPr>
          <p:spPr bwMode="auto">
            <a:xfrm>
              <a:off x="2407"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2" name="Line 12">
              <a:extLst>
                <a:ext uri="{FF2B5EF4-FFF2-40B4-BE49-F238E27FC236}">
                  <a16:creationId xmlns:a16="http://schemas.microsoft.com/office/drawing/2014/main" id="{16F7C54D-7A80-2C4A-80DA-304D757F0F38}"/>
                </a:ext>
              </a:extLst>
            </p:cNvPr>
            <p:cNvSpPr>
              <a:spLocks noChangeShapeType="1"/>
            </p:cNvSpPr>
            <p:nvPr/>
          </p:nvSpPr>
          <p:spPr bwMode="auto">
            <a:xfrm>
              <a:off x="2441"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3" name="Line 13">
              <a:extLst>
                <a:ext uri="{FF2B5EF4-FFF2-40B4-BE49-F238E27FC236}">
                  <a16:creationId xmlns:a16="http://schemas.microsoft.com/office/drawing/2014/main" id="{BCAFC5F9-EFA9-0C42-B353-8A1070775B65}"/>
                </a:ext>
              </a:extLst>
            </p:cNvPr>
            <p:cNvSpPr>
              <a:spLocks noChangeShapeType="1"/>
            </p:cNvSpPr>
            <p:nvPr/>
          </p:nvSpPr>
          <p:spPr bwMode="auto">
            <a:xfrm>
              <a:off x="2483" y="1916"/>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4" name="Line 14">
              <a:extLst>
                <a:ext uri="{FF2B5EF4-FFF2-40B4-BE49-F238E27FC236}">
                  <a16:creationId xmlns:a16="http://schemas.microsoft.com/office/drawing/2014/main" id="{7A455CBF-E8BD-0F48-B73C-FE33944CE085}"/>
                </a:ext>
              </a:extLst>
            </p:cNvPr>
            <p:cNvSpPr>
              <a:spLocks noChangeShapeType="1"/>
            </p:cNvSpPr>
            <p:nvPr/>
          </p:nvSpPr>
          <p:spPr bwMode="auto">
            <a:xfrm>
              <a:off x="2679"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5" name="Line 15">
              <a:extLst>
                <a:ext uri="{FF2B5EF4-FFF2-40B4-BE49-F238E27FC236}">
                  <a16:creationId xmlns:a16="http://schemas.microsoft.com/office/drawing/2014/main" id="{850745A4-4FB6-764F-9779-3BFEABB0B564}"/>
                </a:ext>
              </a:extLst>
            </p:cNvPr>
            <p:cNvSpPr>
              <a:spLocks noChangeShapeType="1"/>
            </p:cNvSpPr>
            <p:nvPr/>
          </p:nvSpPr>
          <p:spPr bwMode="auto">
            <a:xfrm>
              <a:off x="2915" y="1923"/>
              <a:ext cx="0" cy="2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6" name="Text Box 16">
              <a:extLst>
                <a:ext uri="{FF2B5EF4-FFF2-40B4-BE49-F238E27FC236}">
                  <a16:creationId xmlns:a16="http://schemas.microsoft.com/office/drawing/2014/main" id="{C92465C7-640E-8E40-AABE-A68237BB5270}"/>
                </a:ext>
              </a:extLst>
            </p:cNvPr>
            <p:cNvSpPr txBox="1">
              <a:spLocks noChangeArrowheads="1"/>
            </p:cNvSpPr>
            <p:nvPr/>
          </p:nvSpPr>
          <p:spPr bwMode="auto">
            <a:xfrm>
              <a:off x="2672" y="1557"/>
              <a:ext cx="103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UDP/TCP payload</a:t>
              </a:r>
            </a:p>
          </p:txBody>
        </p:sp>
        <p:sp>
          <p:nvSpPr>
            <p:cNvPr id="87" name="Text Box 17">
              <a:extLst>
                <a:ext uri="{FF2B5EF4-FFF2-40B4-BE49-F238E27FC236}">
                  <a16:creationId xmlns:a16="http://schemas.microsoft.com/office/drawing/2014/main" id="{0FFE545A-E60B-2A44-B522-258BF945C0F5}"/>
                </a:ext>
              </a:extLst>
            </p:cNvPr>
            <p:cNvSpPr txBox="1">
              <a:spLocks noChangeArrowheads="1"/>
            </p:cNvSpPr>
            <p:nvPr/>
          </p:nvSpPr>
          <p:spPr bwMode="auto">
            <a:xfrm>
              <a:off x="2500" y="1396"/>
              <a:ext cx="1202"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source dest addr</a:t>
              </a:r>
            </a:p>
          </p:txBody>
        </p:sp>
        <p:sp>
          <p:nvSpPr>
            <p:cNvPr id="88" name="Text Box 18">
              <a:extLst>
                <a:ext uri="{FF2B5EF4-FFF2-40B4-BE49-F238E27FC236}">
                  <a16:creationId xmlns:a16="http://schemas.microsoft.com/office/drawing/2014/main" id="{5BD7D9E7-6402-9D47-BA33-3A9B8E5B107C}"/>
                </a:ext>
              </a:extLst>
            </p:cNvPr>
            <p:cNvSpPr txBox="1">
              <a:spLocks noChangeArrowheads="1"/>
            </p:cNvSpPr>
            <p:nvPr/>
          </p:nvSpPr>
          <p:spPr bwMode="auto">
            <a:xfrm>
              <a:off x="2314" y="1247"/>
              <a:ext cx="1010" cy="1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header fields</a:t>
              </a:r>
            </a:p>
          </p:txBody>
        </p:sp>
        <p:sp>
          <p:nvSpPr>
            <p:cNvPr id="89" name="Line 19">
              <a:extLst>
                <a:ext uri="{FF2B5EF4-FFF2-40B4-BE49-F238E27FC236}">
                  <a16:creationId xmlns:a16="http://schemas.microsoft.com/office/drawing/2014/main" id="{966AB423-8D07-2E42-BE6D-24621D3AA5B0}"/>
                </a:ext>
              </a:extLst>
            </p:cNvPr>
            <p:cNvSpPr>
              <a:spLocks noChangeShapeType="1"/>
            </p:cNvSpPr>
            <p:nvPr/>
          </p:nvSpPr>
          <p:spPr bwMode="auto">
            <a:xfrm>
              <a:off x="2602" y="1543"/>
              <a:ext cx="3" cy="44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0" name="Line 20">
              <a:extLst>
                <a:ext uri="{FF2B5EF4-FFF2-40B4-BE49-F238E27FC236}">
                  <a16:creationId xmlns:a16="http://schemas.microsoft.com/office/drawing/2014/main" id="{E2986984-445C-9D40-98A5-B2B136507A4C}"/>
                </a:ext>
              </a:extLst>
            </p:cNvPr>
            <p:cNvSpPr>
              <a:spLocks noChangeShapeType="1"/>
            </p:cNvSpPr>
            <p:nvPr/>
          </p:nvSpPr>
          <p:spPr bwMode="auto">
            <a:xfrm>
              <a:off x="2594" y="1546"/>
              <a:ext cx="174" cy="44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1" name="Line 58">
              <a:extLst>
                <a:ext uri="{FF2B5EF4-FFF2-40B4-BE49-F238E27FC236}">
                  <a16:creationId xmlns:a16="http://schemas.microsoft.com/office/drawing/2014/main" id="{FCCF7949-C7D9-4B4B-8F2F-D4A3EAD4DD97}"/>
                </a:ext>
              </a:extLst>
            </p:cNvPr>
            <p:cNvSpPr>
              <a:spLocks noChangeShapeType="1"/>
            </p:cNvSpPr>
            <p:nvPr/>
          </p:nvSpPr>
          <p:spPr bwMode="auto">
            <a:xfrm>
              <a:off x="2386" y="1399"/>
              <a:ext cx="0" cy="549"/>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2" name="Line 59">
              <a:extLst>
                <a:ext uri="{FF2B5EF4-FFF2-40B4-BE49-F238E27FC236}">
                  <a16:creationId xmlns:a16="http://schemas.microsoft.com/office/drawing/2014/main" id="{2EE4142D-9D18-8544-8787-6701552DE833}"/>
                </a:ext>
              </a:extLst>
            </p:cNvPr>
            <p:cNvSpPr>
              <a:spLocks noChangeShapeType="1"/>
            </p:cNvSpPr>
            <p:nvPr/>
          </p:nvSpPr>
          <p:spPr bwMode="auto">
            <a:xfrm>
              <a:off x="3334" y="1720"/>
              <a:ext cx="0" cy="25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93" name="Content Placeholder 1">
            <a:extLst>
              <a:ext uri="{FF2B5EF4-FFF2-40B4-BE49-F238E27FC236}">
                <a16:creationId xmlns:a16="http://schemas.microsoft.com/office/drawing/2014/main" id="{540A4A87-3C0C-F547-82DE-27743B195213}"/>
              </a:ext>
            </a:extLst>
          </p:cNvPr>
          <p:cNvSpPr txBox="1">
            <a:spLocks/>
          </p:cNvSpPr>
          <p:nvPr/>
        </p:nvSpPr>
        <p:spPr>
          <a:xfrm>
            <a:off x="844826" y="2618555"/>
            <a:ext cx="10515600" cy="1396858"/>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tunneling: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IPv6 datagram carried as </a:t>
            </a:r>
            <a:r>
              <a:rPr kumimoji="0" lang="en-US" altLang="en-US" sz="28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payload</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in IPv4 datagram among IPv4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routers (“packet within a packet”)</a:t>
            </a:r>
          </a:p>
          <a:p>
            <a:pPr marL="695325" marR="0" lvl="1" indent="-231775" algn="l" defTabSz="914400" rtl="0" eaLnBrk="1" fontAlgn="auto" latinLnBrk="0" hangingPunct="1">
              <a:lnSpc>
                <a:spcPct val="90000"/>
              </a:lnSpc>
              <a:spcBef>
                <a:spcPts val="5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tunneling used extensively in other contexts (4G/5G)</a:t>
            </a:r>
          </a:p>
          <a:p>
            <a:pPr marL="352425" marR="0" lvl="0" indent="-222250"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endPar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4" name="Slide Number Placeholder 3">
            <a:extLst>
              <a:ext uri="{FF2B5EF4-FFF2-40B4-BE49-F238E27FC236}">
                <a16:creationId xmlns:a16="http://schemas.microsoft.com/office/drawing/2014/main" id="{945B7C4C-9296-874F-B9F9-50A07C0FDEE1}"/>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13</a:t>
            </a:fld>
            <a:endParaRPr lang="en-US" dirty="0"/>
          </a:p>
        </p:txBody>
      </p:sp>
    </p:spTree>
    <p:extLst>
      <p:ext uri="{BB962C8B-B14F-4D97-AF65-F5344CB8AC3E}">
        <p14:creationId xmlns:p14="http://schemas.microsoft.com/office/powerpoint/2010/main" val="186678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3"/>
                                        </p:tgtEl>
                                        <p:attrNameLst>
                                          <p:attrName>style.visibility</p:attrName>
                                        </p:attrNameLst>
                                      </p:cBhvr>
                                      <p:to>
                                        <p:strVal val="visible"/>
                                      </p:to>
                                    </p:set>
                                    <p:animEffect transition="in" filter="dissolve">
                                      <p:cBhvr>
                                        <p:cTn id="7" dur="500"/>
                                        <p:tgtEl>
                                          <p:spTgt spid="9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dissolv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dissolve">
                                      <p:cBhvr>
                                        <p:cTn id="17"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Tunneling and encapsulation</a:t>
            </a: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888274" y="1697883"/>
            <a:ext cx="27595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Ethernet connecting two IPv6 routers:</a:t>
            </a:r>
          </a:p>
        </p:txBody>
      </p:sp>
      <p:grpSp>
        <p:nvGrpSpPr>
          <p:cNvPr id="3" name="Group 2">
            <a:extLst>
              <a:ext uri="{FF2B5EF4-FFF2-40B4-BE49-F238E27FC236}">
                <a16:creationId xmlns:a16="http://schemas.microsoft.com/office/drawing/2014/main" id="{9516739A-1258-BE4F-9C41-77F7DE9A3736}"/>
              </a:ext>
            </a:extLst>
          </p:cNvPr>
          <p:cNvGrpSpPr/>
          <p:nvPr/>
        </p:nvGrpSpPr>
        <p:grpSpPr>
          <a:xfrm>
            <a:off x="4274280" y="1626442"/>
            <a:ext cx="5834767" cy="995120"/>
            <a:chOff x="3663591" y="1108282"/>
            <a:chExt cx="5834767" cy="995120"/>
          </a:xfrm>
        </p:grpSpPr>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385352" y="1616420"/>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480234" y="1110007"/>
              <a:ext cx="2471780"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Ethernet connects two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3663591" y="1108282"/>
              <a:ext cx="1764058" cy="965200"/>
              <a:chOff x="3670217" y="2254595"/>
              <a:chExt cx="1764058" cy="965200"/>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7734300" y="1138202"/>
              <a:ext cx="1764058" cy="965200"/>
              <a:chOff x="3670217" y="2254595"/>
              <a:chExt cx="1764058" cy="965200"/>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grpSp>
        <p:nvGrpSpPr>
          <p:cNvPr id="18" name="Group 17">
            <a:extLst>
              <a:ext uri="{FF2B5EF4-FFF2-40B4-BE49-F238E27FC236}">
                <a16:creationId xmlns:a16="http://schemas.microsoft.com/office/drawing/2014/main" id="{CBFD91D7-0B04-D846-BFE6-3B2EB08046BF}"/>
              </a:ext>
            </a:extLst>
          </p:cNvPr>
          <p:cNvGrpSpPr/>
          <p:nvPr/>
        </p:nvGrpSpPr>
        <p:grpSpPr>
          <a:xfrm>
            <a:off x="3244703" y="3195320"/>
            <a:ext cx="1748069" cy="467910"/>
            <a:chOff x="3229463" y="3119120"/>
            <a:chExt cx="1748069" cy="467910"/>
          </a:xfrm>
        </p:grpSpPr>
        <p:sp>
          <p:nvSpPr>
            <p:cNvPr id="260" name="Line 57">
              <a:extLst>
                <a:ext uri="{FF2B5EF4-FFF2-40B4-BE49-F238E27FC236}">
                  <a16:creationId xmlns:a16="http://schemas.microsoft.com/office/drawing/2014/main" id="{444FAB3B-BC2A-474E-B52E-60DB95D89EE7}"/>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1" name="Text Box 18">
              <a:extLst>
                <a:ext uri="{FF2B5EF4-FFF2-40B4-BE49-F238E27FC236}">
                  <a16:creationId xmlns:a16="http://schemas.microsoft.com/office/drawing/2014/main" id="{765FA291-F9CB-864C-A7BD-493491891E46}"/>
                </a:ext>
              </a:extLst>
            </p:cNvPr>
            <p:cNvSpPr txBox="1">
              <a:spLocks noChangeArrowheads="1"/>
            </p:cNvSpPr>
            <p:nvPr/>
          </p:nvSpPr>
          <p:spPr bwMode="auto">
            <a:xfrm>
              <a:off x="3229463" y="3311570"/>
              <a:ext cx="1516761"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Link-layer frame</a:t>
              </a:r>
            </a:p>
          </p:txBody>
        </p:sp>
      </p:grpSp>
      <p:grpSp>
        <p:nvGrpSpPr>
          <p:cNvPr id="13" name="Group 12">
            <a:extLst>
              <a:ext uri="{FF2B5EF4-FFF2-40B4-BE49-F238E27FC236}">
                <a16:creationId xmlns:a16="http://schemas.microsoft.com/office/drawing/2014/main" id="{F3A2D044-A80D-BF48-BFF6-B13D3278C64F}"/>
              </a:ext>
            </a:extLst>
          </p:cNvPr>
          <p:cNvGrpSpPr/>
          <p:nvPr/>
        </p:nvGrpSpPr>
        <p:grpSpPr>
          <a:xfrm>
            <a:off x="4809173" y="2446973"/>
            <a:ext cx="4886325" cy="951547"/>
            <a:chOff x="4672013" y="2614613"/>
            <a:chExt cx="4886325" cy="1157209"/>
          </a:xfrm>
        </p:grpSpPr>
        <p:grpSp>
          <p:nvGrpSpPr>
            <p:cNvPr id="5" name="Group 4">
              <a:extLst>
                <a:ext uri="{FF2B5EF4-FFF2-40B4-BE49-F238E27FC236}">
                  <a16:creationId xmlns:a16="http://schemas.microsoft.com/office/drawing/2014/main" id="{A8B018EE-E224-B940-B878-E69EDA1EA956}"/>
                </a:ext>
              </a:extLst>
            </p:cNvPr>
            <p:cNvGrpSpPr/>
            <p:nvPr/>
          </p:nvGrpSpPr>
          <p:grpSpPr>
            <a:xfrm>
              <a:off x="4674002" y="3295572"/>
              <a:ext cx="4854575" cy="476250"/>
              <a:chOff x="1427882" y="4286172"/>
              <a:chExt cx="4854575" cy="476250"/>
            </a:xfrm>
          </p:grpSpPr>
          <p:sp>
            <p:nvSpPr>
              <p:cNvPr id="363" name="Rectangle 26">
                <a:extLst>
                  <a:ext uri="{FF2B5EF4-FFF2-40B4-BE49-F238E27FC236}">
                    <a16:creationId xmlns:a16="http://schemas.microsoft.com/office/drawing/2014/main" id="{6BFDBC4B-8987-6D40-B37D-40C15D4A02DF}"/>
                  </a:ext>
                </a:extLst>
              </p:cNvPr>
              <p:cNvSpPr>
                <a:spLocks noChangeArrowheads="1"/>
              </p:cNvSpPr>
              <p:nvPr/>
            </p:nvSpPr>
            <p:spPr bwMode="auto">
              <a:xfrm>
                <a:off x="1427882" y="4289347"/>
                <a:ext cx="4854575" cy="468313"/>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4" name="Line 27">
                <a:extLst>
                  <a:ext uri="{FF2B5EF4-FFF2-40B4-BE49-F238E27FC236}">
                    <a16:creationId xmlns:a16="http://schemas.microsoft.com/office/drawing/2014/main" id="{41F3CE6F-3D8F-6541-A266-4991BCC28A29}"/>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Line 28">
                <a:extLst>
                  <a:ext uri="{FF2B5EF4-FFF2-40B4-BE49-F238E27FC236}">
                    <a16:creationId xmlns:a16="http://schemas.microsoft.com/office/drawing/2014/main" id="{6FA825CB-5465-7D40-B46B-B6CEDF1233D8}"/>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Line 29">
                <a:extLst>
                  <a:ext uri="{FF2B5EF4-FFF2-40B4-BE49-F238E27FC236}">
                    <a16:creationId xmlns:a16="http://schemas.microsoft.com/office/drawing/2014/main" id="{5DC15200-24FA-DB49-BEA1-C166763FD829}"/>
                  </a:ext>
                </a:extLst>
              </p:cNvPr>
              <p:cNvSpPr>
                <a:spLocks noChangeShapeType="1"/>
              </p:cNvSpPr>
              <p:nvPr/>
            </p:nvSpPr>
            <p:spPr bwMode="auto">
              <a:xfrm>
                <a:off x="1867620" y="429410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642ADB5E-2087-8042-9E8E-E6E371A900BA}"/>
                  </a:ext>
                </a:extLst>
              </p:cNvPr>
              <p:cNvGrpSpPr/>
              <p:nvPr/>
            </p:nvGrpSpPr>
            <p:grpSpPr>
              <a:xfrm>
                <a:off x="2865478" y="4319509"/>
                <a:ext cx="3402012" cy="414337"/>
                <a:chOff x="8090620" y="3748009"/>
                <a:chExt cx="3402012" cy="414337"/>
              </a:xfrm>
            </p:grpSpPr>
            <p:sp>
              <p:nvSpPr>
                <p:cNvPr id="357" name="Line 65">
                  <a:extLst>
                    <a:ext uri="{FF2B5EF4-FFF2-40B4-BE49-F238E27FC236}">
                      <a16:creationId xmlns:a16="http://schemas.microsoft.com/office/drawing/2014/main" id="{BD890452-F6E7-4448-B613-CFB0A5846EB1}"/>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Rectangle 5">
                  <a:extLst>
                    <a:ext uri="{FF2B5EF4-FFF2-40B4-BE49-F238E27FC236}">
                      <a16:creationId xmlns:a16="http://schemas.microsoft.com/office/drawing/2014/main" id="{5EF7AC7D-7AE1-C241-9F61-F18D9E6049CC}"/>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Line 8">
                  <a:extLst>
                    <a:ext uri="{FF2B5EF4-FFF2-40B4-BE49-F238E27FC236}">
                      <a16:creationId xmlns:a16="http://schemas.microsoft.com/office/drawing/2014/main" id="{618C687D-95D3-1A4E-B0FA-FBAF474EB450}"/>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Line 9">
                  <a:extLst>
                    <a:ext uri="{FF2B5EF4-FFF2-40B4-BE49-F238E27FC236}">
                      <a16:creationId xmlns:a16="http://schemas.microsoft.com/office/drawing/2014/main" id="{AC79F5F7-9AC4-9640-BA5C-522DDD5C0A1A}"/>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3" name="Line 10">
                  <a:extLst>
                    <a:ext uri="{FF2B5EF4-FFF2-40B4-BE49-F238E27FC236}">
                      <a16:creationId xmlns:a16="http://schemas.microsoft.com/office/drawing/2014/main" id="{65704044-79FE-A64A-9FF3-9C238BBA6EBE}"/>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4" name="Line 11">
                  <a:extLst>
                    <a:ext uri="{FF2B5EF4-FFF2-40B4-BE49-F238E27FC236}">
                      <a16:creationId xmlns:a16="http://schemas.microsoft.com/office/drawing/2014/main" id="{DEF1C2BA-CE66-FF4D-9460-A93DC4051AD1}"/>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5" name="Line 12">
                  <a:extLst>
                    <a:ext uri="{FF2B5EF4-FFF2-40B4-BE49-F238E27FC236}">
                      <a16:creationId xmlns:a16="http://schemas.microsoft.com/office/drawing/2014/main" id="{D8887A1E-28D5-0A4F-92E6-4ECCFDBB64BD}"/>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6" name="Line 13">
                  <a:extLst>
                    <a:ext uri="{FF2B5EF4-FFF2-40B4-BE49-F238E27FC236}">
                      <a16:creationId xmlns:a16="http://schemas.microsoft.com/office/drawing/2014/main" id="{95560225-2265-4D42-A60A-F3E5B304489D}"/>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7" name="Line 14">
                  <a:extLst>
                    <a:ext uri="{FF2B5EF4-FFF2-40B4-BE49-F238E27FC236}">
                      <a16:creationId xmlns:a16="http://schemas.microsoft.com/office/drawing/2014/main" id="{B139DC60-F2B1-EB4B-9B25-F3D05712A88E}"/>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8" name="Line 15">
                  <a:extLst>
                    <a:ext uri="{FF2B5EF4-FFF2-40B4-BE49-F238E27FC236}">
                      <a16:creationId xmlns:a16="http://schemas.microsoft.com/office/drawing/2014/main" id="{D3E0CBF2-6911-6140-9A17-888FFCCF0907}"/>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8" name="Rectangle 5">
                <a:extLst>
                  <a:ext uri="{FF2B5EF4-FFF2-40B4-BE49-F238E27FC236}">
                    <a16:creationId xmlns:a16="http://schemas.microsoft.com/office/drawing/2014/main" id="{2B3FAF22-1D43-DB4D-8D8C-2A571BF20F1F}"/>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6" name="Text Box 64">
                <a:extLst>
                  <a:ext uri="{FF2B5EF4-FFF2-40B4-BE49-F238E27FC236}">
                    <a16:creationId xmlns:a16="http://schemas.microsoft.com/office/drawing/2014/main" id="{E06A4353-7E86-5847-8F31-E80191A371FB}"/>
                  </a:ext>
                </a:extLst>
              </p:cNvPr>
              <p:cNvSpPr txBox="1">
                <a:spLocks noChangeArrowheads="1"/>
              </p:cNvSpPr>
              <p:nvPr/>
            </p:nvSpPr>
            <p:spPr bwMode="auto">
              <a:xfrm>
                <a:off x="4133520" y="430171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datagram</a:t>
                </a:r>
              </a:p>
            </p:txBody>
          </p:sp>
        </p:grpSp>
        <p:sp>
          <p:nvSpPr>
            <p:cNvPr id="10" name="Freeform 9">
              <a:extLst>
                <a:ext uri="{FF2B5EF4-FFF2-40B4-BE49-F238E27FC236}">
                  <a16:creationId xmlns:a16="http://schemas.microsoft.com/office/drawing/2014/main" id="{67D3DA8C-D325-4046-9687-29D212044012}"/>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03E5998F-A621-DC4D-AA10-4A3065CB51C8}"/>
              </a:ext>
            </a:extLst>
          </p:cNvPr>
          <p:cNvGrpSpPr/>
          <p:nvPr/>
        </p:nvGrpSpPr>
        <p:grpSpPr>
          <a:xfrm>
            <a:off x="6964680" y="2244777"/>
            <a:ext cx="838200" cy="376503"/>
            <a:chOff x="6827520" y="2412417"/>
            <a:chExt cx="838200" cy="376503"/>
          </a:xfrm>
        </p:grpSpPr>
        <p:sp>
          <p:nvSpPr>
            <p:cNvPr id="4" name="Right Arrow 3">
              <a:extLst>
                <a:ext uri="{FF2B5EF4-FFF2-40B4-BE49-F238E27FC236}">
                  <a16:creationId xmlns:a16="http://schemas.microsoft.com/office/drawing/2014/main" id="{F775AAA1-C68A-6E48-B93F-2EC82451679E}"/>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13" name="Group 61">
              <a:extLst>
                <a:ext uri="{FF2B5EF4-FFF2-40B4-BE49-F238E27FC236}">
                  <a16:creationId xmlns:a16="http://schemas.microsoft.com/office/drawing/2014/main" id="{DA8A7729-4179-2747-BD0E-4CE16794F2C1}"/>
                </a:ext>
              </a:extLst>
            </p:cNvPr>
            <p:cNvGrpSpPr>
              <a:grpSpLocks/>
            </p:cNvGrpSpPr>
            <p:nvPr/>
          </p:nvGrpSpPr>
          <p:grpSpPr bwMode="auto">
            <a:xfrm>
              <a:off x="6827520" y="2412417"/>
              <a:ext cx="335280" cy="376503"/>
              <a:chOff x="335231" y="4405745"/>
              <a:chExt cx="1252537" cy="2138362"/>
            </a:xfrm>
          </p:grpSpPr>
          <p:sp>
            <p:nvSpPr>
              <p:cNvPr id="415" name="Freeform 414">
                <a:extLst>
                  <a:ext uri="{FF2B5EF4-FFF2-40B4-BE49-F238E27FC236}">
                    <a16:creationId xmlns:a16="http://schemas.microsoft.com/office/drawing/2014/main" id="{00613895-5F49-B341-AE32-45F01EC3F402}"/>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6" name="Freeform 415">
                <a:extLst>
                  <a:ext uri="{FF2B5EF4-FFF2-40B4-BE49-F238E27FC236}">
                    <a16:creationId xmlns:a16="http://schemas.microsoft.com/office/drawing/2014/main" id="{43B7ABE8-5D31-7143-AA6A-3AB733CE2DC6}"/>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7" name="Rectangle 65">
                <a:extLst>
                  <a:ext uri="{FF2B5EF4-FFF2-40B4-BE49-F238E27FC236}">
                    <a16:creationId xmlns:a16="http://schemas.microsoft.com/office/drawing/2014/main" id="{68F192F6-ED5A-CE43-91EA-B245844A9187}"/>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grpSp>
      <p:sp>
        <p:nvSpPr>
          <p:cNvPr id="15" name="TextBox 14">
            <a:extLst>
              <a:ext uri="{FF2B5EF4-FFF2-40B4-BE49-F238E27FC236}">
                <a16:creationId xmlns:a16="http://schemas.microsoft.com/office/drawing/2014/main" id="{B24DFD8D-7E45-C14A-98B8-9FDCF13CB43E}"/>
              </a:ext>
            </a:extLst>
          </p:cNvPr>
          <p:cNvSpPr txBox="1"/>
          <p:nvPr/>
        </p:nvSpPr>
        <p:spPr>
          <a:xfrm>
            <a:off x="4831080" y="3383280"/>
            <a:ext cx="48790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usual: datagram as payload in link-layer frame</a:t>
            </a:r>
          </a:p>
        </p:txBody>
      </p:sp>
      <p:grpSp>
        <p:nvGrpSpPr>
          <p:cNvPr id="22" name="Group 21">
            <a:extLst>
              <a:ext uri="{FF2B5EF4-FFF2-40B4-BE49-F238E27FC236}">
                <a16:creationId xmlns:a16="http://schemas.microsoft.com/office/drawing/2014/main" id="{6955EFF3-F060-3445-9081-547BFBAF19BD}"/>
              </a:ext>
            </a:extLst>
          </p:cNvPr>
          <p:cNvGrpSpPr/>
          <p:nvPr/>
        </p:nvGrpSpPr>
        <p:grpSpPr>
          <a:xfrm>
            <a:off x="4282206" y="4270968"/>
            <a:ext cx="5834767" cy="1635995"/>
            <a:chOff x="4282206" y="4270968"/>
            <a:chExt cx="5834767" cy="1635995"/>
          </a:xfrm>
        </p:grpSpPr>
        <p:grpSp>
          <p:nvGrpSpPr>
            <p:cNvPr id="496" name="Group 495">
              <a:extLst>
                <a:ext uri="{FF2B5EF4-FFF2-40B4-BE49-F238E27FC236}">
                  <a16:creationId xmlns:a16="http://schemas.microsoft.com/office/drawing/2014/main" id="{84987C4E-F0D3-1E4E-9333-AA4663F4A8D6}"/>
                </a:ext>
              </a:extLst>
            </p:cNvPr>
            <p:cNvGrpSpPr/>
            <p:nvPr/>
          </p:nvGrpSpPr>
          <p:grpSpPr>
            <a:xfrm>
              <a:off x="5980176" y="4270968"/>
              <a:ext cx="2432304" cy="1345360"/>
              <a:chOff x="5705856" y="2228808"/>
              <a:chExt cx="2432304" cy="1345360"/>
            </a:xfrm>
          </p:grpSpPr>
          <p:sp>
            <p:nvSpPr>
              <p:cNvPr id="497" name="Freeform 417">
                <a:extLst>
                  <a:ext uri="{FF2B5EF4-FFF2-40B4-BE49-F238E27FC236}">
                    <a16:creationId xmlns:a16="http://schemas.microsoft.com/office/drawing/2014/main" id="{87F82499-92C4-7044-81C6-8C0BE2857D86}"/>
                  </a:ext>
                </a:extLst>
              </p:cNvPr>
              <p:cNvSpPr>
                <a:spLocks/>
              </p:cNvSpPr>
              <p:nvPr/>
            </p:nvSpPr>
            <p:spPr bwMode="auto">
              <a:xfrm rot="659626">
                <a:off x="5879224" y="2228808"/>
                <a:ext cx="2125934" cy="1345360"/>
              </a:xfrm>
              <a:custGeom>
                <a:avLst/>
                <a:gdLst>
                  <a:gd name="T0" fmla="*/ 2147483646 w 1036"/>
                  <a:gd name="T1" fmla="*/ 2147483646 h 675"/>
                  <a:gd name="T2" fmla="*/ 2147483646 w 1036"/>
                  <a:gd name="T3" fmla="*/ 2147483646 h 675"/>
                  <a:gd name="T4" fmla="*/ 2147483646 w 1036"/>
                  <a:gd name="T5" fmla="*/ 2147483646 h 675"/>
                  <a:gd name="T6" fmla="*/ 2147483646 w 1036"/>
                  <a:gd name="T7" fmla="*/ 2147483646 h 675"/>
                  <a:gd name="T8" fmla="*/ 2147483646 w 1036"/>
                  <a:gd name="T9" fmla="*/ 2147483646 h 675"/>
                  <a:gd name="T10" fmla="*/ 2147483646 w 1036"/>
                  <a:gd name="T11" fmla="*/ 2147483646 h 675"/>
                  <a:gd name="T12" fmla="*/ 2147483646 w 1036"/>
                  <a:gd name="T13" fmla="*/ 2147483646 h 675"/>
                  <a:gd name="T14" fmla="*/ 2147483646 w 1036"/>
                  <a:gd name="T15" fmla="*/ 2147483646 h 675"/>
                  <a:gd name="T16" fmla="*/ 2147483646 w 1036"/>
                  <a:gd name="T17" fmla="*/ 2147483646 h 675"/>
                  <a:gd name="T18" fmla="*/ 2147483646 w 1036"/>
                  <a:gd name="T19" fmla="*/ 2147483646 h 675"/>
                  <a:gd name="T20" fmla="*/ 2147483646 w 1036"/>
                  <a:gd name="T21" fmla="*/ 2147483646 h 675"/>
                  <a:gd name="T22" fmla="*/ 2147483646 w 1036"/>
                  <a:gd name="T23" fmla="*/ 2147483646 h 675"/>
                  <a:gd name="T24" fmla="*/ 2147483646 w 1036"/>
                  <a:gd name="T25" fmla="*/ 2147483646 h 675"/>
                  <a:gd name="T26" fmla="*/ 2147483646 w 1036"/>
                  <a:gd name="T27" fmla="*/ 2147483646 h 675"/>
                  <a:gd name="T28" fmla="*/ 2147483646 w 1036"/>
                  <a:gd name="T29" fmla="*/ 2147483646 h 675"/>
                  <a:gd name="T30" fmla="*/ 2147483646 w 1036"/>
                  <a:gd name="T31" fmla="*/ 2147483646 h 675"/>
                  <a:gd name="T32" fmla="*/ 2147483646 w 1036"/>
                  <a:gd name="T33" fmla="*/ 2147483646 h 675"/>
                  <a:gd name="T34" fmla="*/ 2147483646 w 1036"/>
                  <a:gd name="T35" fmla="*/ 2147483646 h 675"/>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036"/>
                  <a:gd name="T55" fmla="*/ 0 h 675"/>
                  <a:gd name="T56" fmla="*/ 1036 w 1036"/>
                  <a:gd name="T57" fmla="*/ 675 h 675"/>
                  <a:gd name="connsiteX0" fmla="*/ 6208 w 10764"/>
                  <a:gd name="connsiteY0" fmla="*/ 124 h 9874"/>
                  <a:gd name="connsiteX1" fmla="*/ 3717 w 10764"/>
                  <a:gd name="connsiteY1" fmla="*/ 746 h 9874"/>
                  <a:gd name="connsiteX2" fmla="*/ 1941 w 10764"/>
                  <a:gd name="connsiteY2" fmla="*/ 1872 h 9874"/>
                  <a:gd name="connsiteX3" fmla="*/ 1420 w 10764"/>
                  <a:gd name="connsiteY3" fmla="*/ 3354 h 9874"/>
                  <a:gd name="connsiteX4" fmla="*/ 165 w 10764"/>
                  <a:gd name="connsiteY4" fmla="*/ 4361 h 9874"/>
                  <a:gd name="connsiteX5" fmla="*/ 127 w 10764"/>
                  <a:gd name="connsiteY5" fmla="*/ 6761 h 9874"/>
                  <a:gd name="connsiteX6" fmla="*/ 1227 w 10764"/>
                  <a:gd name="connsiteY6" fmla="*/ 7205 h 9874"/>
                  <a:gd name="connsiteX7" fmla="*/ 4374 w 10764"/>
                  <a:gd name="connsiteY7" fmla="*/ 7205 h 9874"/>
                  <a:gd name="connsiteX8" fmla="*/ 5725 w 10764"/>
                  <a:gd name="connsiteY8" fmla="*/ 8183 h 9874"/>
                  <a:gd name="connsiteX9" fmla="*/ 7212 w 10764"/>
                  <a:gd name="connsiteY9" fmla="*/ 9694 h 9874"/>
                  <a:gd name="connsiteX10" fmla="*/ 8351 w 10764"/>
                  <a:gd name="connsiteY10" fmla="*/ 9754 h 9874"/>
                  <a:gd name="connsiteX11" fmla="*/ 9142 w 10764"/>
                  <a:gd name="connsiteY11" fmla="*/ 8894 h 9874"/>
                  <a:gd name="connsiteX12" fmla="*/ 9528 w 10764"/>
                  <a:gd name="connsiteY12" fmla="*/ 6554 h 9874"/>
                  <a:gd name="connsiteX13" fmla="*/ 10762 w 10764"/>
                  <a:gd name="connsiteY13" fmla="*/ 4612 h 9874"/>
                  <a:gd name="connsiteX14" fmla="*/ 9818 w 10764"/>
                  <a:gd name="connsiteY14" fmla="*/ 1546 h 9874"/>
                  <a:gd name="connsiteX15" fmla="*/ 8968 w 10764"/>
                  <a:gd name="connsiteY15" fmla="*/ 213 h 9874"/>
                  <a:gd name="connsiteX16" fmla="*/ 7443 w 10764"/>
                  <a:gd name="connsiteY16" fmla="*/ 5 h 9874"/>
                  <a:gd name="connsiteX17" fmla="*/ 6208 w 10764"/>
                  <a:gd name="connsiteY17" fmla="*/ 124 h 9874"/>
                  <a:gd name="connsiteX0" fmla="*/ 5767 w 10000"/>
                  <a:gd name="connsiteY0" fmla="*/ 126 h 12428"/>
                  <a:gd name="connsiteX1" fmla="*/ 3453 w 10000"/>
                  <a:gd name="connsiteY1" fmla="*/ 756 h 12428"/>
                  <a:gd name="connsiteX2" fmla="*/ 1803 w 10000"/>
                  <a:gd name="connsiteY2" fmla="*/ 1896 h 12428"/>
                  <a:gd name="connsiteX3" fmla="*/ 1319 w 10000"/>
                  <a:gd name="connsiteY3" fmla="*/ 3397 h 12428"/>
                  <a:gd name="connsiteX4" fmla="*/ 153 w 10000"/>
                  <a:gd name="connsiteY4" fmla="*/ 4417 h 12428"/>
                  <a:gd name="connsiteX5" fmla="*/ 118 w 10000"/>
                  <a:gd name="connsiteY5" fmla="*/ 6847 h 12428"/>
                  <a:gd name="connsiteX6" fmla="*/ 1140 w 10000"/>
                  <a:gd name="connsiteY6" fmla="*/ 7297 h 12428"/>
                  <a:gd name="connsiteX7" fmla="*/ 4064 w 10000"/>
                  <a:gd name="connsiteY7" fmla="*/ 7297 h 12428"/>
                  <a:gd name="connsiteX8" fmla="*/ 4730 w 10000"/>
                  <a:gd name="connsiteY8" fmla="*/ 12382 h 12428"/>
                  <a:gd name="connsiteX9" fmla="*/ 6700 w 10000"/>
                  <a:gd name="connsiteY9" fmla="*/ 9818 h 12428"/>
                  <a:gd name="connsiteX10" fmla="*/ 7758 w 10000"/>
                  <a:gd name="connsiteY10" fmla="*/ 9878 h 12428"/>
                  <a:gd name="connsiteX11" fmla="*/ 8493 w 10000"/>
                  <a:gd name="connsiteY11" fmla="*/ 9007 h 12428"/>
                  <a:gd name="connsiteX12" fmla="*/ 8852 w 10000"/>
                  <a:gd name="connsiteY12" fmla="*/ 6638 h 12428"/>
                  <a:gd name="connsiteX13" fmla="*/ 9998 w 10000"/>
                  <a:gd name="connsiteY13" fmla="*/ 4671 h 12428"/>
                  <a:gd name="connsiteX14" fmla="*/ 9121 w 10000"/>
                  <a:gd name="connsiteY14" fmla="*/ 1566 h 12428"/>
                  <a:gd name="connsiteX15" fmla="*/ 8331 w 10000"/>
                  <a:gd name="connsiteY15" fmla="*/ 216 h 12428"/>
                  <a:gd name="connsiteX16" fmla="*/ 6915 w 10000"/>
                  <a:gd name="connsiteY16" fmla="*/ 5 h 12428"/>
                  <a:gd name="connsiteX17" fmla="*/ 5767 w 10000"/>
                  <a:gd name="connsiteY17" fmla="*/ 126 h 12428"/>
                  <a:gd name="connsiteX0" fmla="*/ 5767 w 10000"/>
                  <a:gd name="connsiteY0" fmla="*/ 126 h 12382"/>
                  <a:gd name="connsiteX1" fmla="*/ 3453 w 10000"/>
                  <a:gd name="connsiteY1" fmla="*/ 756 h 12382"/>
                  <a:gd name="connsiteX2" fmla="*/ 1803 w 10000"/>
                  <a:gd name="connsiteY2" fmla="*/ 1896 h 12382"/>
                  <a:gd name="connsiteX3" fmla="*/ 1319 w 10000"/>
                  <a:gd name="connsiteY3" fmla="*/ 3397 h 12382"/>
                  <a:gd name="connsiteX4" fmla="*/ 153 w 10000"/>
                  <a:gd name="connsiteY4" fmla="*/ 4417 h 12382"/>
                  <a:gd name="connsiteX5" fmla="*/ 118 w 10000"/>
                  <a:gd name="connsiteY5" fmla="*/ 6847 h 12382"/>
                  <a:gd name="connsiteX6" fmla="*/ 1140 w 10000"/>
                  <a:gd name="connsiteY6" fmla="*/ 7297 h 12382"/>
                  <a:gd name="connsiteX7" fmla="*/ 3325 w 10000"/>
                  <a:gd name="connsiteY7" fmla="*/ 9972 h 12382"/>
                  <a:gd name="connsiteX8" fmla="*/ 4730 w 10000"/>
                  <a:gd name="connsiteY8" fmla="*/ 12382 h 12382"/>
                  <a:gd name="connsiteX9" fmla="*/ 6700 w 10000"/>
                  <a:gd name="connsiteY9" fmla="*/ 9818 h 12382"/>
                  <a:gd name="connsiteX10" fmla="*/ 7758 w 10000"/>
                  <a:gd name="connsiteY10" fmla="*/ 9878 h 12382"/>
                  <a:gd name="connsiteX11" fmla="*/ 8493 w 10000"/>
                  <a:gd name="connsiteY11" fmla="*/ 9007 h 12382"/>
                  <a:gd name="connsiteX12" fmla="*/ 8852 w 10000"/>
                  <a:gd name="connsiteY12" fmla="*/ 6638 h 12382"/>
                  <a:gd name="connsiteX13" fmla="*/ 9998 w 10000"/>
                  <a:gd name="connsiteY13" fmla="*/ 4671 h 12382"/>
                  <a:gd name="connsiteX14" fmla="*/ 9121 w 10000"/>
                  <a:gd name="connsiteY14" fmla="*/ 1566 h 12382"/>
                  <a:gd name="connsiteX15" fmla="*/ 8331 w 10000"/>
                  <a:gd name="connsiteY15" fmla="*/ 216 h 12382"/>
                  <a:gd name="connsiteX16" fmla="*/ 6915 w 10000"/>
                  <a:gd name="connsiteY16" fmla="*/ 5 h 12382"/>
                  <a:gd name="connsiteX17" fmla="*/ 5767 w 10000"/>
                  <a:gd name="connsiteY17" fmla="*/ 126 h 12382"/>
                  <a:gd name="connsiteX0" fmla="*/ 5770 w 10003"/>
                  <a:gd name="connsiteY0" fmla="*/ 126 h 12382"/>
                  <a:gd name="connsiteX1" fmla="*/ 3456 w 10003"/>
                  <a:gd name="connsiteY1" fmla="*/ 756 h 12382"/>
                  <a:gd name="connsiteX2" fmla="*/ 1806 w 10003"/>
                  <a:gd name="connsiteY2" fmla="*/ 1896 h 12382"/>
                  <a:gd name="connsiteX3" fmla="*/ 1322 w 10003"/>
                  <a:gd name="connsiteY3" fmla="*/ 3397 h 12382"/>
                  <a:gd name="connsiteX4" fmla="*/ 156 w 10003"/>
                  <a:gd name="connsiteY4" fmla="*/ 4417 h 12382"/>
                  <a:gd name="connsiteX5" fmla="*/ 121 w 10003"/>
                  <a:gd name="connsiteY5" fmla="*/ 6847 h 12382"/>
                  <a:gd name="connsiteX6" fmla="*/ 1194 w 10003"/>
                  <a:gd name="connsiteY6" fmla="*/ 9155 h 12382"/>
                  <a:gd name="connsiteX7" fmla="*/ 3328 w 10003"/>
                  <a:gd name="connsiteY7" fmla="*/ 9972 h 12382"/>
                  <a:gd name="connsiteX8" fmla="*/ 4733 w 10003"/>
                  <a:gd name="connsiteY8" fmla="*/ 12382 h 12382"/>
                  <a:gd name="connsiteX9" fmla="*/ 6703 w 10003"/>
                  <a:gd name="connsiteY9" fmla="*/ 9818 h 12382"/>
                  <a:gd name="connsiteX10" fmla="*/ 7761 w 10003"/>
                  <a:gd name="connsiteY10" fmla="*/ 9878 h 12382"/>
                  <a:gd name="connsiteX11" fmla="*/ 8496 w 10003"/>
                  <a:gd name="connsiteY11" fmla="*/ 9007 h 12382"/>
                  <a:gd name="connsiteX12" fmla="*/ 8855 w 10003"/>
                  <a:gd name="connsiteY12" fmla="*/ 6638 h 12382"/>
                  <a:gd name="connsiteX13" fmla="*/ 10001 w 10003"/>
                  <a:gd name="connsiteY13" fmla="*/ 4671 h 12382"/>
                  <a:gd name="connsiteX14" fmla="*/ 9124 w 10003"/>
                  <a:gd name="connsiteY14" fmla="*/ 1566 h 12382"/>
                  <a:gd name="connsiteX15" fmla="*/ 8334 w 10003"/>
                  <a:gd name="connsiteY15" fmla="*/ 216 h 12382"/>
                  <a:gd name="connsiteX16" fmla="*/ 6918 w 10003"/>
                  <a:gd name="connsiteY16" fmla="*/ 5 h 12382"/>
                  <a:gd name="connsiteX17" fmla="*/ 5770 w 10003"/>
                  <a:gd name="connsiteY17" fmla="*/ 126 h 12382"/>
                  <a:gd name="connsiteX0" fmla="*/ 5770 w 10003"/>
                  <a:gd name="connsiteY0" fmla="*/ 126 h 11611"/>
                  <a:gd name="connsiteX1" fmla="*/ 3456 w 10003"/>
                  <a:gd name="connsiteY1" fmla="*/ 756 h 11611"/>
                  <a:gd name="connsiteX2" fmla="*/ 1806 w 10003"/>
                  <a:gd name="connsiteY2" fmla="*/ 1896 h 11611"/>
                  <a:gd name="connsiteX3" fmla="*/ 1322 w 10003"/>
                  <a:gd name="connsiteY3" fmla="*/ 3397 h 11611"/>
                  <a:gd name="connsiteX4" fmla="*/ 156 w 10003"/>
                  <a:gd name="connsiteY4" fmla="*/ 4417 h 11611"/>
                  <a:gd name="connsiteX5" fmla="*/ 121 w 10003"/>
                  <a:gd name="connsiteY5" fmla="*/ 6847 h 11611"/>
                  <a:gd name="connsiteX6" fmla="*/ 1194 w 10003"/>
                  <a:gd name="connsiteY6" fmla="*/ 9155 h 11611"/>
                  <a:gd name="connsiteX7" fmla="*/ 3328 w 10003"/>
                  <a:gd name="connsiteY7" fmla="*/ 9972 h 11611"/>
                  <a:gd name="connsiteX8" fmla="*/ 5017 w 10003"/>
                  <a:gd name="connsiteY8" fmla="*/ 11611 h 11611"/>
                  <a:gd name="connsiteX9" fmla="*/ 6703 w 10003"/>
                  <a:gd name="connsiteY9" fmla="*/ 9818 h 11611"/>
                  <a:gd name="connsiteX10" fmla="*/ 7761 w 10003"/>
                  <a:gd name="connsiteY10" fmla="*/ 9878 h 11611"/>
                  <a:gd name="connsiteX11" fmla="*/ 8496 w 10003"/>
                  <a:gd name="connsiteY11" fmla="*/ 9007 h 11611"/>
                  <a:gd name="connsiteX12" fmla="*/ 8855 w 10003"/>
                  <a:gd name="connsiteY12" fmla="*/ 6638 h 11611"/>
                  <a:gd name="connsiteX13" fmla="*/ 10001 w 10003"/>
                  <a:gd name="connsiteY13" fmla="*/ 4671 h 11611"/>
                  <a:gd name="connsiteX14" fmla="*/ 9124 w 10003"/>
                  <a:gd name="connsiteY14" fmla="*/ 1566 h 11611"/>
                  <a:gd name="connsiteX15" fmla="*/ 8334 w 10003"/>
                  <a:gd name="connsiteY15" fmla="*/ 216 h 11611"/>
                  <a:gd name="connsiteX16" fmla="*/ 6918 w 10003"/>
                  <a:gd name="connsiteY16" fmla="*/ 5 h 11611"/>
                  <a:gd name="connsiteX17" fmla="*/ 5770 w 10003"/>
                  <a:gd name="connsiteY17" fmla="*/ 126 h 1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003" h="11611">
                    <a:moveTo>
                      <a:pt x="5770" y="126"/>
                    </a:moveTo>
                    <a:cubicBezTo>
                      <a:pt x="5196" y="245"/>
                      <a:pt x="4120" y="456"/>
                      <a:pt x="3456" y="756"/>
                    </a:cubicBezTo>
                    <a:cubicBezTo>
                      <a:pt x="2793" y="1055"/>
                      <a:pt x="2166" y="1460"/>
                      <a:pt x="1806" y="1896"/>
                    </a:cubicBezTo>
                    <a:cubicBezTo>
                      <a:pt x="1448" y="2331"/>
                      <a:pt x="1600" y="2977"/>
                      <a:pt x="1322" y="3397"/>
                    </a:cubicBezTo>
                    <a:cubicBezTo>
                      <a:pt x="1044" y="3816"/>
                      <a:pt x="354" y="3846"/>
                      <a:pt x="156" y="4417"/>
                    </a:cubicBezTo>
                    <a:cubicBezTo>
                      <a:pt x="-41" y="4987"/>
                      <a:pt x="-52" y="6057"/>
                      <a:pt x="121" y="6847"/>
                    </a:cubicBezTo>
                    <a:cubicBezTo>
                      <a:pt x="294" y="7637"/>
                      <a:pt x="660" y="8634"/>
                      <a:pt x="1194" y="9155"/>
                    </a:cubicBezTo>
                    <a:cubicBezTo>
                      <a:pt x="1728" y="9676"/>
                      <a:pt x="2691" y="9563"/>
                      <a:pt x="3328" y="9972"/>
                    </a:cubicBezTo>
                    <a:cubicBezTo>
                      <a:pt x="3965" y="10381"/>
                      <a:pt x="4455" y="11637"/>
                      <a:pt x="5017" y="11611"/>
                    </a:cubicBezTo>
                    <a:cubicBezTo>
                      <a:pt x="5579" y="11585"/>
                      <a:pt x="6246" y="10107"/>
                      <a:pt x="6703" y="9818"/>
                    </a:cubicBezTo>
                    <a:cubicBezTo>
                      <a:pt x="7160" y="9529"/>
                      <a:pt x="7465" y="10013"/>
                      <a:pt x="7761" y="9878"/>
                    </a:cubicBezTo>
                    <a:cubicBezTo>
                      <a:pt x="8057" y="9743"/>
                      <a:pt x="8317" y="9548"/>
                      <a:pt x="8496" y="9007"/>
                    </a:cubicBezTo>
                    <a:cubicBezTo>
                      <a:pt x="8675" y="8468"/>
                      <a:pt x="8604" y="7361"/>
                      <a:pt x="8855" y="6638"/>
                    </a:cubicBezTo>
                    <a:cubicBezTo>
                      <a:pt x="9106" y="5915"/>
                      <a:pt x="9957" y="5511"/>
                      <a:pt x="10001" y="4671"/>
                    </a:cubicBezTo>
                    <a:cubicBezTo>
                      <a:pt x="10047" y="3830"/>
                      <a:pt x="9402" y="2308"/>
                      <a:pt x="9124" y="1566"/>
                    </a:cubicBezTo>
                    <a:cubicBezTo>
                      <a:pt x="8846" y="823"/>
                      <a:pt x="8702" y="471"/>
                      <a:pt x="8334" y="216"/>
                    </a:cubicBezTo>
                    <a:cubicBezTo>
                      <a:pt x="7968" y="-39"/>
                      <a:pt x="7349" y="20"/>
                      <a:pt x="6918" y="5"/>
                    </a:cubicBezTo>
                    <a:cubicBezTo>
                      <a:pt x="6488" y="-9"/>
                      <a:pt x="6345" y="5"/>
                      <a:pt x="5770" y="126"/>
                    </a:cubicBezTo>
                    <a:close/>
                  </a:path>
                </a:pathLst>
              </a:custGeom>
              <a:solidFill>
                <a:srgbClr val="9CDFF9"/>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98" name="Group 497">
                <a:extLst>
                  <a:ext uri="{FF2B5EF4-FFF2-40B4-BE49-F238E27FC236}">
                    <a16:creationId xmlns:a16="http://schemas.microsoft.com/office/drawing/2014/main" id="{6B8DEDCB-9DCF-6E46-9C42-540C19255E9B}"/>
                  </a:ext>
                </a:extLst>
              </p:cNvPr>
              <p:cNvGrpSpPr/>
              <p:nvPr/>
            </p:nvGrpSpPr>
            <p:grpSpPr>
              <a:xfrm>
                <a:off x="5705856" y="2321052"/>
                <a:ext cx="2432304" cy="1054608"/>
                <a:chOff x="5705856" y="2321052"/>
                <a:chExt cx="2432304" cy="1054608"/>
              </a:xfrm>
            </p:grpSpPr>
            <p:cxnSp>
              <p:nvCxnSpPr>
                <p:cNvPr id="499" name="Straight Connector 498">
                  <a:extLst>
                    <a:ext uri="{FF2B5EF4-FFF2-40B4-BE49-F238E27FC236}">
                      <a16:creationId xmlns:a16="http://schemas.microsoft.com/office/drawing/2014/main" id="{2E80BCA9-6A41-0A47-A48F-1F0931A1CB93}"/>
                    </a:ext>
                  </a:extLst>
                </p:cNvPr>
                <p:cNvCxnSpPr/>
                <p:nvPr/>
              </p:nvCxnSpPr>
              <p:spPr>
                <a:xfrm>
                  <a:off x="5705856" y="2811780"/>
                  <a:ext cx="243230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0" name="Straight Connector 499">
                  <a:extLst>
                    <a:ext uri="{FF2B5EF4-FFF2-40B4-BE49-F238E27FC236}">
                      <a16:creationId xmlns:a16="http://schemas.microsoft.com/office/drawing/2014/main" id="{0A17012B-B85C-C64A-A03B-D6E609A17059}"/>
                    </a:ext>
                  </a:extLst>
                </p:cNvPr>
                <p:cNvCxnSpPr>
                  <a:cxnSpLocks/>
                  <a:stCxn id="517" idx="5"/>
                </p:cNvCxnSpPr>
                <p:nvPr/>
              </p:nvCxnSpPr>
              <p:spPr>
                <a:xfrm flipV="1">
                  <a:off x="6858545" y="2397253"/>
                  <a:ext cx="83275" cy="884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1" name="Straight Connector 500">
                  <a:extLst>
                    <a:ext uri="{FF2B5EF4-FFF2-40B4-BE49-F238E27FC236}">
                      <a16:creationId xmlns:a16="http://schemas.microsoft.com/office/drawing/2014/main" id="{A7E5F492-5D82-9742-BEC7-2ABD50579949}"/>
                    </a:ext>
                  </a:extLst>
                </p:cNvPr>
                <p:cNvCxnSpPr>
                  <a:cxnSpLocks/>
                  <a:stCxn id="523" idx="2"/>
                </p:cNvCxnSpPr>
                <p:nvPr/>
              </p:nvCxnSpPr>
              <p:spPr>
                <a:xfrm flipV="1">
                  <a:off x="6858272" y="2805686"/>
                  <a:ext cx="734296" cy="3961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2" name="Straight Connector 501">
                  <a:extLst>
                    <a:ext uri="{FF2B5EF4-FFF2-40B4-BE49-F238E27FC236}">
                      <a16:creationId xmlns:a16="http://schemas.microsoft.com/office/drawing/2014/main" id="{45559EFA-A03E-B24F-A350-22BF777FDDEC}"/>
                    </a:ext>
                  </a:extLst>
                </p:cNvPr>
                <p:cNvCxnSpPr>
                  <a:cxnSpLocks/>
                  <a:stCxn id="537" idx="2"/>
                  <a:endCxn id="516" idx="2"/>
                </p:cNvCxnSpPr>
                <p:nvPr/>
              </p:nvCxnSpPr>
              <p:spPr>
                <a:xfrm flipV="1">
                  <a:off x="6218192" y="2413902"/>
                  <a:ext cx="714756" cy="3870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3" name="Straight Connector 502">
                  <a:extLst>
                    <a:ext uri="{FF2B5EF4-FFF2-40B4-BE49-F238E27FC236}">
                      <a16:creationId xmlns:a16="http://schemas.microsoft.com/office/drawing/2014/main" id="{ED15AEF3-2CE4-9346-A5A8-6831B41099CE}"/>
                    </a:ext>
                  </a:extLst>
                </p:cNvPr>
                <p:cNvCxnSpPr>
                  <a:cxnSpLocks/>
                  <a:stCxn id="532" idx="4"/>
                </p:cNvCxnSpPr>
                <p:nvPr/>
              </p:nvCxnSpPr>
              <p:spPr>
                <a:xfrm>
                  <a:off x="6219785" y="2880798"/>
                  <a:ext cx="646107" cy="3210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4" name="Straight Connector 503">
                  <a:extLst>
                    <a:ext uri="{FF2B5EF4-FFF2-40B4-BE49-F238E27FC236}">
                      <a16:creationId xmlns:a16="http://schemas.microsoft.com/office/drawing/2014/main" id="{A0769067-25CC-F042-AEE7-FBE84938EAA9}"/>
                    </a:ext>
                  </a:extLst>
                </p:cNvPr>
                <p:cNvCxnSpPr>
                  <a:cxnSpLocks/>
                  <a:endCxn id="530" idx="2"/>
                </p:cNvCxnSpPr>
                <p:nvPr/>
              </p:nvCxnSpPr>
              <p:spPr>
                <a:xfrm>
                  <a:off x="6943685" y="2415978"/>
                  <a:ext cx="661347" cy="3743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05" name="Group 504">
                  <a:extLst>
                    <a:ext uri="{FF2B5EF4-FFF2-40B4-BE49-F238E27FC236}">
                      <a16:creationId xmlns:a16="http://schemas.microsoft.com/office/drawing/2014/main" id="{F85DBEA2-40AF-154A-A705-F1846F58C802}"/>
                    </a:ext>
                  </a:extLst>
                </p:cNvPr>
                <p:cNvGrpSpPr/>
                <p:nvPr/>
              </p:nvGrpSpPr>
              <p:grpSpPr>
                <a:xfrm>
                  <a:off x="5974080" y="2321052"/>
                  <a:ext cx="1878278" cy="1054608"/>
                  <a:chOff x="5974080" y="2321052"/>
                  <a:chExt cx="1878278" cy="1054608"/>
                </a:xfrm>
              </p:grpSpPr>
              <p:grpSp>
                <p:nvGrpSpPr>
                  <p:cNvPr id="506" name="Group 505">
                    <a:extLst>
                      <a:ext uri="{FF2B5EF4-FFF2-40B4-BE49-F238E27FC236}">
                        <a16:creationId xmlns:a16="http://schemas.microsoft.com/office/drawing/2014/main" id="{52F94E6D-D2C5-ED4B-A854-9A2DE1647424}"/>
                      </a:ext>
                    </a:extLst>
                  </p:cNvPr>
                  <p:cNvGrpSpPr/>
                  <p:nvPr/>
                </p:nvGrpSpPr>
                <p:grpSpPr>
                  <a:xfrm>
                    <a:off x="5974080" y="2708148"/>
                    <a:ext cx="491438" cy="266700"/>
                    <a:chOff x="7493876" y="2774731"/>
                    <a:chExt cx="1481958" cy="894622"/>
                  </a:xfrm>
                </p:grpSpPr>
                <p:sp>
                  <p:nvSpPr>
                    <p:cNvPr id="531" name="Freeform 530">
                      <a:extLst>
                        <a:ext uri="{FF2B5EF4-FFF2-40B4-BE49-F238E27FC236}">
                          <a16:creationId xmlns:a16="http://schemas.microsoft.com/office/drawing/2014/main" id="{DC0FF471-B053-A94E-9EE3-2C2616F53DE5}"/>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32" name="Oval 531">
                      <a:extLst>
                        <a:ext uri="{FF2B5EF4-FFF2-40B4-BE49-F238E27FC236}">
                          <a16:creationId xmlns:a16="http://schemas.microsoft.com/office/drawing/2014/main" id="{194BB483-D6CC-FE4E-8BDB-65B60648A2A5}"/>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33" name="Group 532">
                      <a:extLst>
                        <a:ext uri="{FF2B5EF4-FFF2-40B4-BE49-F238E27FC236}">
                          <a16:creationId xmlns:a16="http://schemas.microsoft.com/office/drawing/2014/main" id="{4E7CE696-6385-564E-B8DA-2AEAD245D327}"/>
                        </a:ext>
                      </a:extLst>
                    </p:cNvPr>
                    <p:cNvGrpSpPr/>
                    <p:nvPr/>
                  </p:nvGrpSpPr>
                  <p:grpSpPr>
                    <a:xfrm>
                      <a:off x="7713663" y="2848339"/>
                      <a:ext cx="1042107" cy="425543"/>
                      <a:chOff x="7786941" y="2884917"/>
                      <a:chExt cx="897649" cy="353919"/>
                    </a:xfrm>
                  </p:grpSpPr>
                  <p:sp>
                    <p:nvSpPr>
                      <p:cNvPr id="534" name="Freeform 533">
                        <a:extLst>
                          <a:ext uri="{FF2B5EF4-FFF2-40B4-BE49-F238E27FC236}">
                            <a16:creationId xmlns:a16="http://schemas.microsoft.com/office/drawing/2014/main" id="{B1AA8AD5-7F1B-2949-B1DF-4A17AE5FE55B}"/>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5" name="Freeform 534">
                        <a:extLst>
                          <a:ext uri="{FF2B5EF4-FFF2-40B4-BE49-F238E27FC236}">
                            <a16:creationId xmlns:a16="http://schemas.microsoft.com/office/drawing/2014/main" id="{8F5E806C-0542-4249-8912-339743FE36AF}"/>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6" name="Freeform 535">
                        <a:extLst>
                          <a:ext uri="{FF2B5EF4-FFF2-40B4-BE49-F238E27FC236}">
                            <a16:creationId xmlns:a16="http://schemas.microsoft.com/office/drawing/2014/main" id="{19BC52EA-49A8-464B-AFBE-1BD32FB0774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7" name="Freeform 536">
                        <a:extLst>
                          <a:ext uri="{FF2B5EF4-FFF2-40B4-BE49-F238E27FC236}">
                            <a16:creationId xmlns:a16="http://schemas.microsoft.com/office/drawing/2014/main" id="{ED70C072-1D79-FA49-8319-F162DD83F80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07" name="Group 506">
                    <a:extLst>
                      <a:ext uri="{FF2B5EF4-FFF2-40B4-BE49-F238E27FC236}">
                        <a16:creationId xmlns:a16="http://schemas.microsoft.com/office/drawing/2014/main" id="{BAFC2167-3F82-CA44-B89F-FA4BC8926902}"/>
                      </a:ext>
                    </a:extLst>
                  </p:cNvPr>
                  <p:cNvGrpSpPr/>
                  <p:nvPr/>
                </p:nvGrpSpPr>
                <p:grpSpPr>
                  <a:xfrm>
                    <a:off x="7360920" y="2697480"/>
                    <a:ext cx="491438" cy="266700"/>
                    <a:chOff x="7493876" y="2774731"/>
                    <a:chExt cx="1481958" cy="894622"/>
                  </a:xfrm>
                </p:grpSpPr>
                <p:sp>
                  <p:nvSpPr>
                    <p:cNvPr id="524" name="Freeform 523">
                      <a:extLst>
                        <a:ext uri="{FF2B5EF4-FFF2-40B4-BE49-F238E27FC236}">
                          <a16:creationId xmlns:a16="http://schemas.microsoft.com/office/drawing/2014/main" id="{8F3F73A6-1620-E74B-B7C3-2C379B955B4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25" name="Oval 524">
                      <a:extLst>
                        <a:ext uri="{FF2B5EF4-FFF2-40B4-BE49-F238E27FC236}">
                          <a16:creationId xmlns:a16="http://schemas.microsoft.com/office/drawing/2014/main" id="{3AC20900-95D7-EB4B-9C42-888BBFC5F039}"/>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26" name="Group 525">
                      <a:extLst>
                        <a:ext uri="{FF2B5EF4-FFF2-40B4-BE49-F238E27FC236}">
                          <a16:creationId xmlns:a16="http://schemas.microsoft.com/office/drawing/2014/main" id="{700CCE16-A6CD-5D40-9B6E-FA433DE49AA2}"/>
                        </a:ext>
                      </a:extLst>
                    </p:cNvPr>
                    <p:cNvGrpSpPr/>
                    <p:nvPr/>
                  </p:nvGrpSpPr>
                  <p:grpSpPr>
                    <a:xfrm>
                      <a:off x="7713663" y="2848339"/>
                      <a:ext cx="1042107" cy="425543"/>
                      <a:chOff x="7786941" y="2884917"/>
                      <a:chExt cx="897649" cy="353919"/>
                    </a:xfrm>
                  </p:grpSpPr>
                  <p:sp>
                    <p:nvSpPr>
                      <p:cNvPr id="527" name="Freeform 526">
                        <a:extLst>
                          <a:ext uri="{FF2B5EF4-FFF2-40B4-BE49-F238E27FC236}">
                            <a16:creationId xmlns:a16="http://schemas.microsoft.com/office/drawing/2014/main" id="{89C1937C-9C1F-B047-874F-893D2B52899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8" name="Freeform 527">
                        <a:extLst>
                          <a:ext uri="{FF2B5EF4-FFF2-40B4-BE49-F238E27FC236}">
                            <a16:creationId xmlns:a16="http://schemas.microsoft.com/office/drawing/2014/main" id="{99D4CD0D-1B37-BA45-9DA9-074750C03792}"/>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9" name="Freeform 528">
                        <a:extLst>
                          <a:ext uri="{FF2B5EF4-FFF2-40B4-BE49-F238E27FC236}">
                            <a16:creationId xmlns:a16="http://schemas.microsoft.com/office/drawing/2014/main" id="{3E03FF8F-525D-AD4C-A7A2-432F8C1FBDFD}"/>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30" name="Freeform 529">
                        <a:extLst>
                          <a:ext uri="{FF2B5EF4-FFF2-40B4-BE49-F238E27FC236}">
                            <a16:creationId xmlns:a16="http://schemas.microsoft.com/office/drawing/2014/main" id="{4CAFE4DF-576F-2342-BF99-C4DEE97D2E3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08" name="Group 507">
                    <a:extLst>
                      <a:ext uri="{FF2B5EF4-FFF2-40B4-BE49-F238E27FC236}">
                        <a16:creationId xmlns:a16="http://schemas.microsoft.com/office/drawing/2014/main" id="{FB318CE4-7DA4-4A41-9554-A1B78A74527A}"/>
                      </a:ext>
                    </a:extLst>
                  </p:cNvPr>
                  <p:cNvGrpSpPr/>
                  <p:nvPr/>
                </p:nvGrpSpPr>
                <p:grpSpPr>
                  <a:xfrm>
                    <a:off x="6614160" y="3108960"/>
                    <a:ext cx="491438" cy="266700"/>
                    <a:chOff x="7493876" y="2774731"/>
                    <a:chExt cx="1481958" cy="894622"/>
                  </a:xfrm>
                </p:grpSpPr>
                <p:sp>
                  <p:nvSpPr>
                    <p:cNvPr id="517" name="Freeform 516">
                      <a:extLst>
                        <a:ext uri="{FF2B5EF4-FFF2-40B4-BE49-F238E27FC236}">
                          <a16:creationId xmlns:a16="http://schemas.microsoft.com/office/drawing/2014/main" id="{852B6B81-173A-344A-93A6-A0B8BB76985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18" name="Oval 517">
                      <a:extLst>
                        <a:ext uri="{FF2B5EF4-FFF2-40B4-BE49-F238E27FC236}">
                          <a16:creationId xmlns:a16="http://schemas.microsoft.com/office/drawing/2014/main" id="{9896B737-EC89-4545-841E-5E185FC1D65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19" name="Group 518">
                      <a:extLst>
                        <a:ext uri="{FF2B5EF4-FFF2-40B4-BE49-F238E27FC236}">
                          <a16:creationId xmlns:a16="http://schemas.microsoft.com/office/drawing/2014/main" id="{F4DBFAD5-4E96-0748-873E-5522C65E107E}"/>
                        </a:ext>
                      </a:extLst>
                    </p:cNvPr>
                    <p:cNvGrpSpPr/>
                    <p:nvPr/>
                  </p:nvGrpSpPr>
                  <p:grpSpPr>
                    <a:xfrm>
                      <a:off x="7713663" y="2848339"/>
                      <a:ext cx="1042107" cy="425543"/>
                      <a:chOff x="7786941" y="2884917"/>
                      <a:chExt cx="897649" cy="353919"/>
                    </a:xfrm>
                  </p:grpSpPr>
                  <p:sp>
                    <p:nvSpPr>
                      <p:cNvPr id="520" name="Freeform 519">
                        <a:extLst>
                          <a:ext uri="{FF2B5EF4-FFF2-40B4-BE49-F238E27FC236}">
                            <a16:creationId xmlns:a16="http://schemas.microsoft.com/office/drawing/2014/main" id="{3470ECDB-31AB-F140-9FA5-CF439C8B217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1" name="Freeform 520">
                        <a:extLst>
                          <a:ext uri="{FF2B5EF4-FFF2-40B4-BE49-F238E27FC236}">
                            <a16:creationId xmlns:a16="http://schemas.microsoft.com/office/drawing/2014/main" id="{97EC32B7-874F-EB4B-8886-509F6FE4AC9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2" name="Freeform 521">
                        <a:extLst>
                          <a:ext uri="{FF2B5EF4-FFF2-40B4-BE49-F238E27FC236}">
                            <a16:creationId xmlns:a16="http://schemas.microsoft.com/office/drawing/2014/main" id="{ED8B1D4F-FE0F-094C-BE00-584F482FB9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23" name="Freeform 522">
                        <a:extLst>
                          <a:ext uri="{FF2B5EF4-FFF2-40B4-BE49-F238E27FC236}">
                            <a16:creationId xmlns:a16="http://schemas.microsoft.com/office/drawing/2014/main" id="{82AC8057-5410-F240-9673-593E954EFBD7}"/>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509" name="Group 508">
                    <a:extLst>
                      <a:ext uri="{FF2B5EF4-FFF2-40B4-BE49-F238E27FC236}">
                        <a16:creationId xmlns:a16="http://schemas.microsoft.com/office/drawing/2014/main" id="{0A5A6BEA-B591-4C44-BA4B-CFDD4D1BCBC0}"/>
                      </a:ext>
                    </a:extLst>
                  </p:cNvPr>
                  <p:cNvGrpSpPr/>
                  <p:nvPr/>
                </p:nvGrpSpPr>
                <p:grpSpPr>
                  <a:xfrm>
                    <a:off x="6688836" y="2321052"/>
                    <a:ext cx="491438" cy="266700"/>
                    <a:chOff x="7493876" y="2774731"/>
                    <a:chExt cx="1481958" cy="894622"/>
                  </a:xfrm>
                </p:grpSpPr>
                <p:sp>
                  <p:nvSpPr>
                    <p:cNvPr id="510" name="Freeform 509">
                      <a:extLst>
                        <a:ext uri="{FF2B5EF4-FFF2-40B4-BE49-F238E27FC236}">
                          <a16:creationId xmlns:a16="http://schemas.microsoft.com/office/drawing/2014/main" id="{B3CA2360-C1A8-CB48-BD8E-4C20040473FB}"/>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511" name="Oval 510">
                      <a:extLst>
                        <a:ext uri="{FF2B5EF4-FFF2-40B4-BE49-F238E27FC236}">
                          <a16:creationId xmlns:a16="http://schemas.microsoft.com/office/drawing/2014/main" id="{91E4C545-CC3F-C24B-8339-B5045FB751B2}"/>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512" name="Group 511">
                      <a:extLst>
                        <a:ext uri="{FF2B5EF4-FFF2-40B4-BE49-F238E27FC236}">
                          <a16:creationId xmlns:a16="http://schemas.microsoft.com/office/drawing/2014/main" id="{28A3E9EF-0314-E244-BB9D-29F966A6BBD5}"/>
                        </a:ext>
                      </a:extLst>
                    </p:cNvPr>
                    <p:cNvGrpSpPr/>
                    <p:nvPr/>
                  </p:nvGrpSpPr>
                  <p:grpSpPr>
                    <a:xfrm>
                      <a:off x="7713663" y="2848339"/>
                      <a:ext cx="1042107" cy="425543"/>
                      <a:chOff x="7786941" y="2884917"/>
                      <a:chExt cx="897649" cy="353919"/>
                    </a:xfrm>
                  </p:grpSpPr>
                  <p:sp>
                    <p:nvSpPr>
                      <p:cNvPr id="513" name="Freeform 512">
                        <a:extLst>
                          <a:ext uri="{FF2B5EF4-FFF2-40B4-BE49-F238E27FC236}">
                            <a16:creationId xmlns:a16="http://schemas.microsoft.com/office/drawing/2014/main" id="{F33744E2-2C8F-664D-8A15-5A1A58CEDF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4" name="Freeform 513">
                        <a:extLst>
                          <a:ext uri="{FF2B5EF4-FFF2-40B4-BE49-F238E27FC236}">
                            <a16:creationId xmlns:a16="http://schemas.microsoft.com/office/drawing/2014/main" id="{B120A3AD-A34F-244F-A4DD-D84298C772F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5" name="Freeform 514">
                        <a:extLst>
                          <a:ext uri="{FF2B5EF4-FFF2-40B4-BE49-F238E27FC236}">
                            <a16:creationId xmlns:a16="http://schemas.microsoft.com/office/drawing/2014/main" id="{F5851AC2-246D-2448-BE57-5FA08C6263A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16" name="Freeform 515">
                        <a:extLst>
                          <a:ext uri="{FF2B5EF4-FFF2-40B4-BE49-F238E27FC236}">
                            <a16:creationId xmlns:a16="http://schemas.microsoft.com/office/drawing/2014/main" id="{313AD300-51C8-EC46-A5B0-83D840C0D9D5}"/>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grpSp>
        <p:grpSp>
          <p:nvGrpSpPr>
            <p:cNvPr id="170" name="Group 169">
              <a:extLst>
                <a:ext uri="{FF2B5EF4-FFF2-40B4-BE49-F238E27FC236}">
                  <a16:creationId xmlns:a16="http://schemas.microsoft.com/office/drawing/2014/main" id="{5717A5F8-6A67-F94C-8EEA-6348C9FB101E}"/>
                </a:ext>
              </a:extLst>
            </p:cNvPr>
            <p:cNvGrpSpPr/>
            <p:nvPr/>
          </p:nvGrpSpPr>
          <p:grpSpPr>
            <a:xfrm>
              <a:off x="4282206" y="4335896"/>
              <a:ext cx="1830222" cy="967204"/>
              <a:chOff x="3670217" y="2254595"/>
              <a:chExt cx="1830222" cy="967204"/>
            </a:xfrm>
          </p:grpSpPr>
          <p:sp>
            <p:nvSpPr>
              <p:cNvPr id="193"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194"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195"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197" name="Text Box 144">
                <a:extLst>
                  <a:ext uri="{FF2B5EF4-FFF2-40B4-BE49-F238E27FC236}">
                    <a16:creationId xmlns:a16="http://schemas.microsoft.com/office/drawing/2014/main" id="{402A1172-046E-434C-B078-59701766D9CA}"/>
                  </a:ext>
                </a:extLst>
              </p:cNvPr>
              <p:cNvSpPr txBox="1">
                <a:spLocks noChangeArrowheads="1"/>
              </p:cNvSpPr>
              <p:nvPr/>
            </p:nvSpPr>
            <p:spPr bwMode="auto">
              <a:xfrm>
                <a:off x="4631290" y="2883245"/>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grpSp>
            <p:nvGrpSpPr>
              <p:cNvPr id="198" name="Group 197">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07" name="Freeform 206">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8" name="Oval 207">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9" name="Group 208">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1" name="Freeform 210">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2" name="Freeform 211">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3" name="Freeform 212">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9" name="Group 198">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00" name="Freeform 199">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1" name="Oval 200">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2" name="Group 201">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03" name="Freeform 202">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4" name="Freeform 203">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Freeform 204">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71" name="Group 170">
              <a:extLst>
                <a:ext uri="{FF2B5EF4-FFF2-40B4-BE49-F238E27FC236}">
                  <a16:creationId xmlns:a16="http://schemas.microsoft.com/office/drawing/2014/main" id="{E3C42B7A-98CB-6347-8B71-39B750B4AA71}"/>
                </a:ext>
              </a:extLst>
            </p:cNvPr>
            <p:cNvGrpSpPr/>
            <p:nvPr/>
          </p:nvGrpSpPr>
          <p:grpSpPr>
            <a:xfrm>
              <a:off x="8298305" y="4365816"/>
              <a:ext cx="1818668" cy="965617"/>
              <a:chOff x="3615607" y="2254595"/>
              <a:chExt cx="1818668" cy="965617"/>
            </a:xfrm>
          </p:grpSpPr>
          <p:sp>
            <p:nvSpPr>
              <p:cNvPr id="172"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173"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8"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174"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5" name="Text Box 143">
                <a:extLst>
                  <a:ext uri="{FF2B5EF4-FFF2-40B4-BE49-F238E27FC236}">
                    <a16:creationId xmlns:a16="http://schemas.microsoft.com/office/drawing/2014/main" id="{5C6BDB27-D839-A841-8038-49CB793C907E}"/>
                  </a:ext>
                </a:extLst>
              </p:cNvPr>
              <p:cNvSpPr txBox="1">
                <a:spLocks noChangeArrowheads="1"/>
              </p:cNvSpPr>
              <p:nvPr/>
            </p:nvSpPr>
            <p:spPr bwMode="auto">
              <a:xfrm>
                <a:off x="3615607" y="2881658"/>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sp>
            <p:nvSpPr>
              <p:cNvPr id="176"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177" name="Group 176">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186" name="Freeform 185">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8" name="Group 177">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179" name="Freeform 178">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0" name="Oval 179">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1" name="Group 180">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182" name="Freeform 181">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sp>
          <p:nvSpPr>
            <p:cNvPr id="21" name="TextBox 20">
              <a:extLst>
                <a:ext uri="{FF2B5EF4-FFF2-40B4-BE49-F238E27FC236}">
                  <a16:creationId xmlns:a16="http://schemas.microsoft.com/office/drawing/2014/main" id="{FDF40405-26DE-E04A-AD9E-09DB8BF9FDDC}"/>
                </a:ext>
              </a:extLst>
            </p:cNvPr>
            <p:cNvSpPr txBox="1"/>
            <p:nvPr/>
          </p:nvSpPr>
          <p:spPr>
            <a:xfrm>
              <a:off x="6655028" y="5568409"/>
              <a:ext cx="128291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IPv4 network</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541" name="Text Box 75">
            <a:extLst>
              <a:ext uri="{FF2B5EF4-FFF2-40B4-BE49-F238E27FC236}">
                <a16:creationId xmlns:a16="http://schemas.microsoft.com/office/drawing/2014/main" id="{9575480C-065E-F445-B98F-75CCDE26D4F5}"/>
              </a:ext>
            </a:extLst>
          </p:cNvPr>
          <p:cNvSpPr txBox="1">
            <a:spLocks noChangeArrowheads="1"/>
          </p:cNvSpPr>
          <p:nvPr/>
        </p:nvSpPr>
        <p:spPr bwMode="auto">
          <a:xfrm>
            <a:off x="861060" y="4222280"/>
            <a:ext cx="25603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IPv4 network connecting two IPv6 routers</a:t>
            </a:r>
          </a:p>
        </p:txBody>
      </p:sp>
      <p:sp>
        <p:nvSpPr>
          <p:cNvPr id="542" name="Rectangle 541">
            <a:extLst>
              <a:ext uri="{FF2B5EF4-FFF2-40B4-BE49-F238E27FC236}">
                <a16:creationId xmlns:a16="http://schemas.microsoft.com/office/drawing/2014/main" id="{76ED368D-E910-AF4A-A7B9-EA73D840E651}"/>
              </a:ext>
            </a:extLst>
          </p:cNvPr>
          <p:cNvSpPr/>
          <p:nvPr/>
        </p:nvSpPr>
        <p:spPr>
          <a:xfrm>
            <a:off x="822960" y="1356360"/>
            <a:ext cx="10058400" cy="240792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4" name="Slide Number Placeholder 3">
            <a:extLst>
              <a:ext uri="{FF2B5EF4-FFF2-40B4-BE49-F238E27FC236}">
                <a16:creationId xmlns:a16="http://schemas.microsoft.com/office/drawing/2014/main" id="{2F913256-ADEF-544C-8B13-58406F24A63F}"/>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14</a:t>
            </a:fld>
            <a:endParaRPr lang="en-US" dirty="0"/>
          </a:p>
        </p:txBody>
      </p:sp>
    </p:spTree>
    <p:extLst>
      <p:ext uri="{BB962C8B-B14F-4D97-AF65-F5344CB8AC3E}">
        <p14:creationId xmlns:p14="http://schemas.microsoft.com/office/powerpoint/2010/main" val="105940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up)">
                                      <p:cBhvr>
                                        <p:cTn id="12" dur="500"/>
                                        <p:tgtEl>
                                          <p:spTgt spid="13"/>
                                        </p:tgtEl>
                                      </p:cBhvr>
                                    </p:animEffect>
                                  </p:childTnLst>
                                </p:cTn>
                              </p:par>
                            </p:childTnLst>
                          </p:cTn>
                        </p:par>
                        <p:par>
                          <p:cTn id="13" fill="hold">
                            <p:stCondLst>
                              <p:cond delay="500"/>
                            </p:stCondLst>
                            <p:childTnLst>
                              <p:par>
                                <p:cTn id="14" presetID="9" presetClass="entr" presetSubtype="0" fill="hold" nodeType="afterEffect">
                                  <p:stCondLst>
                                    <p:cond delay="500"/>
                                  </p:stCondLst>
                                  <p:childTnLst>
                                    <p:set>
                                      <p:cBhvr>
                                        <p:cTn id="15" dur="1" fill="hold">
                                          <p:stCondLst>
                                            <p:cond delay="0"/>
                                          </p:stCondLst>
                                        </p:cTn>
                                        <p:tgtEl>
                                          <p:spTgt spid="18"/>
                                        </p:tgtEl>
                                        <p:attrNameLst>
                                          <p:attrName>style.visibility</p:attrName>
                                        </p:attrNameLst>
                                      </p:cBhvr>
                                      <p:to>
                                        <p:strVal val="visible"/>
                                      </p:to>
                                    </p:set>
                                    <p:animEffect transition="in" filter="dissolve">
                                      <p:cBhvr>
                                        <p:cTn id="16" dur="500"/>
                                        <p:tgtEl>
                                          <p:spTgt spid="18"/>
                                        </p:tgtEl>
                                      </p:cBhvr>
                                    </p:animEffect>
                                  </p:childTnLst>
                                </p:cTn>
                              </p:par>
                            </p:childTnLst>
                          </p:cTn>
                        </p:par>
                        <p:par>
                          <p:cTn id="17" fill="hold">
                            <p:stCondLst>
                              <p:cond delay="1500"/>
                            </p:stCondLst>
                            <p:childTnLst>
                              <p:par>
                                <p:cTn id="18" presetID="9" presetClass="entr" presetSubtype="0" fill="hold" grpId="0" nodeType="afterEffect">
                                  <p:stCondLst>
                                    <p:cond delay="500"/>
                                  </p:stCondLst>
                                  <p:childTnLst>
                                    <p:set>
                                      <p:cBhvr>
                                        <p:cTn id="19" dur="1" fill="hold">
                                          <p:stCondLst>
                                            <p:cond delay="0"/>
                                          </p:stCondLst>
                                        </p:cTn>
                                        <p:tgtEl>
                                          <p:spTgt spid="15"/>
                                        </p:tgtEl>
                                        <p:attrNameLst>
                                          <p:attrName>style.visibility</p:attrName>
                                        </p:attrNameLst>
                                      </p:cBhvr>
                                      <p:to>
                                        <p:strVal val="visible"/>
                                      </p:to>
                                    </p:set>
                                    <p:animEffect transition="in" filter="dissolve">
                                      <p:cBhvr>
                                        <p:cTn id="20" dur="500"/>
                                        <p:tgtEl>
                                          <p:spTgt spid="15"/>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dissolve">
                                      <p:cBhvr>
                                        <p:cTn id="25" dur="500"/>
                                        <p:tgtEl>
                                          <p:spTgt spid="22"/>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541"/>
                                        </p:tgtEl>
                                        <p:attrNameLst>
                                          <p:attrName>style.visibility</p:attrName>
                                        </p:attrNameLst>
                                      </p:cBhvr>
                                      <p:to>
                                        <p:strVal val="visible"/>
                                      </p:to>
                                    </p:set>
                                    <p:animEffect transition="in" filter="dissolve">
                                      <p:cBhvr>
                                        <p:cTn id="28" dur="500"/>
                                        <p:tgtEl>
                                          <p:spTgt spid="54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542"/>
                                        </p:tgtEl>
                                        <p:attrNameLst>
                                          <p:attrName>style.visibility</p:attrName>
                                        </p:attrNameLst>
                                      </p:cBhvr>
                                      <p:to>
                                        <p:strVal val="visible"/>
                                      </p:to>
                                    </p:set>
                                    <p:animEffect transition="in" filter="dissolve">
                                      <p:cBhvr>
                                        <p:cTn id="31" dur="500"/>
                                        <p:tgtEl>
                                          <p:spTgt spid="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541" grpId="0"/>
      <p:bldP spid="5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Tunneling and encapsulation</a:t>
            </a: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888274" y="1697883"/>
            <a:ext cx="2759529"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Ethernet connecting two IPv6 routers:</a:t>
            </a:r>
          </a:p>
        </p:txBody>
      </p:sp>
      <p:grpSp>
        <p:nvGrpSpPr>
          <p:cNvPr id="3" name="Group 2">
            <a:extLst>
              <a:ext uri="{FF2B5EF4-FFF2-40B4-BE49-F238E27FC236}">
                <a16:creationId xmlns:a16="http://schemas.microsoft.com/office/drawing/2014/main" id="{9516739A-1258-BE4F-9C41-77F7DE9A3736}"/>
              </a:ext>
            </a:extLst>
          </p:cNvPr>
          <p:cNvGrpSpPr/>
          <p:nvPr/>
        </p:nvGrpSpPr>
        <p:grpSpPr>
          <a:xfrm>
            <a:off x="4274280" y="1626442"/>
            <a:ext cx="5834767" cy="995120"/>
            <a:chOff x="3663591" y="1108282"/>
            <a:chExt cx="5834767" cy="995120"/>
          </a:xfrm>
        </p:grpSpPr>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385352" y="1616420"/>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480234" y="1110007"/>
              <a:ext cx="2471780" cy="5109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Ethernet connects two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3663591" y="1108282"/>
              <a:ext cx="1764058" cy="965200"/>
              <a:chOff x="3670217" y="2254595"/>
              <a:chExt cx="1764058" cy="965200"/>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7734300" y="1138202"/>
              <a:ext cx="1764058" cy="965200"/>
              <a:chOff x="3670217" y="2254595"/>
              <a:chExt cx="1764058" cy="965200"/>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sp>
        <p:nvSpPr>
          <p:cNvPr id="163" name="Text Box 75">
            <a:extLst>
              <a:ext uri="{FF2B5EF4-FFF2-40B4-BE49-F238E27FC236}">
                <a16:creationId xmlns:a16="http://schemas.microsoft.com/office/drawing/2014/main" id="{FB50B50B-04E2-EF4D-9B48-0A32C12C8284}"/>
              </a:ext>
            </a:extLst>
          </p:cNvPr>
          <p:cNvSpPr txBox="1">
            <a:spLocks noChangeArrowheads="1"/>
          </p:cNvSpPr>
          <p:nvPr/>
        </p:nvSpPr>
        <p:spPr bwMode="auto">
          <a:xfrm>
            <a:off x="861060" y="4222280"/>
            <a:ext cx="256031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IPv4 tunnel connecting two IPv6 routers</a:t>
            </a:r>
          </a:p>
        </p:txBody>
      </p:sp>
      <p:grpSp>
        <p:nvGrpSpPr>
          <p:cNvPr id="6" name="Group 5">
            <a:extLst>
              <a:ext uri="{FF2B5EF4-FFF2-40B4-BE49-F238E27FC236}">
                <a16:creationId xmlns:a16="http://schemas.microsoft.com/office/drawing/2014/main" id="{0D8AE034-D79C-534D-95B0-02574300A754}"/>
              </a:ext>
            </a:extLst>
          </p:cNvPr>
          <p:cNvGrpSpPr/>
          <p:nvPr/>
        </p:nvGrpSpPr>
        <p:grpSpPr>
          <a:xfrm>
            <a:off x="6003967" y="4337621"/>
            <a:ext cx="2430462" cy="573088"/>
            <a:chOff x="6003967" y="4337621"/>
            <a:chExt cx="2430462" cy="573088"/>
          </a:xfrm>
        </p:grpSpPr>
        <p:sp>
          <p:nvSpPr>
            <p:cNvPr id="162" name="Rectangle 67">
              <a:extLst>
                <a:ext uri="{FF2B5EF4-FFF2-40B4-BE49-F238E27FC236}">
                  <a16:creationId xmlns:a16="http://schemas.microsoft.com/office/drawing/2014/main" id="{CE8FB727-F1B4-8A44-A551-3B252C50F2DD}"/>
                </a:ext>
              </a:extLst>
            </p:cNvPr>
            <p:cNvSpPr>
              <a:spLocks noChangeArrowheads="1"/>
            </p:cNvSpPr>
            <p:nvPr/>
          </p:nvSpPr>
          <p:spPr bwMode="auto">
            <a:xfrm>
              <a:off x="6003967" y="4844034"/>
              <a:ext cx="2405062" cy="666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66" name="Text Box 244">
              <a:extLst>
                <a:ext uri="{FF2B5EF4-FFF2-40B4-BE49-F238E27FC236}">
                  <a16:creationId xmlns:a16="http://schemas.microsoft.com/office/drawing/2014/main" id="{A91EB700-6F66-3246-A11B-80477B368243}"/>
                </a:ext>
              </a:extLst>
            </p:cNvPr>
            <p:cNvSpPr txBox="1">
              <a:spLocks noChangeArrowheads="1"/>
            </p:cNvSpPr>
            <p:nvPr/>
          </p:nvSpPr>
          <p:spPr bwMode="auto">
            <a:xfrm>
              <a:off x="6115092" y="4337621"/>
              <a:ext cx="23193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 tunnel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connecting IPv6 routers</a:t>
              </a:r>
            </a:p>
          </p:txBody>
        </p:sp>
      </p:grpSp>
      <p:grpSp>
        <p:nvGrpSpPr>
          <p:cNvPr id="170" name="Group 169">
            <a:extLst>
              <a:ext uri="{FF2B5EF4-FFF2-40B4-BE49-F238E27FC236}">
                <a16:creationId xmlns:a16="http://schemas.microsoft.com/office/drawing/2014/main" id="{5717A5F8-6A67-F94C-8EEA-6348C9FB101E}"/>
              </a:ext>
            </a:extLst>
          </p:cNvPr>
          <p:cNvGrpSpPr/>
          <p:nvPr/>
        </p:nvGrpSpPr>
        <p:grpSpPr>
          <a:xfrm>
            <a:off x="4282206" y="4335896"/>
            <a:ext cx="1764058" cy="963613"/>
            <a:chOff x="3670217" y="2254595"/>
            <a:chExt cx="1764058" cy="963613"/>
          </a:xfrm>
        </p:grpSpPr>
        <p:sp>
          <p:nvSpPr>
            <p:cNvPr id="193" name="Text Box 92">
              <a:extLst>
                <a:ext uri="{FF2B5EF4-FFF2-40B4-BE49-F238E27FC236}">
                  <a16:creationId xmlns:a16="http://schemas.microsoft.com/office/drawing/2014/main" id="{110A739D-9FA4-5C47-9104-5929CA817F9D}"/>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194" name="Text Box 108">
              <a:extLst>
                <a:ext uri="{FF2B5EF4-FFF2-40B4-BE49-F238E27FC236}">
                  <a16:creationId xmlns:a16="http://schemas.microsoft.com/office/drawing/2014/main" id="{D710AC33-80F8-0849-B632-29F5506A7A13}"/>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195" name="Line 141">
              <a:extLst>
                <a:ext uri="{FF2B5EF4-FFF2-40B4-BE49-F238E27FC236}">
                  <a16:creationId xmlns:a16="http://schemas.microsoft.com/office/drawing/2014/main" id="{9A1C543F-3CDB-554A-BF74-D3706C6A874D}"/>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96" name="Text Box 143">
              <a:extLst>
                <a:ext uri="{FF2B5EF4-FFF2-40B4-BE49-F238E27FC236}">
                  <a16:creationId xmlns:a16="http://schemas.microsoft.com/office/drawing/2014/main" id="{41501492-C9AF-D446-A361-BE77117F4623}"/>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198" name="Group 197">
              <a:extLst>
                <a:ext uri="{FF2B5EF4-FFF2-40B4-BE49-F238E27FC236}">
                  <a16:creationId xmlns:a16="http://schemas.microsoft.com/office/drawing/2014/main" id="{3C95A897-355A-434E-8FC1-AC906BACDFA2}"/>
                </a:ext>
              </a:extLst>
            </p:cNvPr>
            <p:cNvGrpSpPr/>
            <p:nvPr/>
          </p:nvGrpSpPr>
          <p:grpSpPr>
            <a:xfrm>
              <a:off x="3670217" y="2586162"/>
              <a:ext cx="731126" cy="344556"/>
              <a:chOff x="7493876" y="2774731"/>
              <a:chExt cx="1481958" cy="894622"/>
            </a:xfrm>
          </p:grpSpPr>
          <p:sp>
            <p:nvSpPr>
              <p:cNvPr id="207" name="Freeform 206">
                <a:extLst>
                  <a:ext uri="{FF2B5EF4-FFF2-40B4-BE49-F238E27FC236}">
                    <a16:creationId xmlns:a16="http://schemas.microsoft.com/office/drawing/2014/main" id="{F5D7D63D-A986-594D-B694-9FF0F91833F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8" name="Oval 207">
                <a:extLst>
                  <a:ext uri="{FF2B5EF4-FFF2-40B4-BE49-F238E27FC236}">
                    <a16:creationId xmlns:a16="http://schemas.microsoft.com/office/drawing/2014/main" id="{03782CCC-03BC-1347-85AF-252A8230B48E}"/>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9" name="Group 208">
                <a:extLst>
                  <a:ext uri="{FF2B5EF4-FFF2-40B4-BE49-F238E27FC236}">
                    <a16:creationId xmlns:a16="http://schemas.microsoft.com/office/drawing/2014/main" id="{D0C68AB1-2CD1-EF47-9AC5-019E3F989517}"/>
                  </a:ext>
                </a:extLst>
              </p:cNvPr>
              <p:cNvGrpSpPr/>
              <p:nvPr/>
            </p:nvGrpSpPr>
            <p:grpSpPr>
              <a:xfrm>
                <a:off x="7713663" y="2848339"/>
                <a:ext cx="1042107" cy="425543"/>
                <a:chOff x="7786941" y="2884917"/>
                <a:chExt cx="897649" cy="353919"/>
              </a:xfrm>
            </p:grpSpPr>
            <p:sp>
              <p:nvSpPr>
                <p:cNvPr id="210" name="Freeform 209">
                  <a:extLst>
                    <a:ext uri="{FF2B5EF4-FFF2-40B4-BE49-F238E27FC236}">
                      <a16:creationId xmlns:a16="http://schemas.microsoft.com/office/drawing/2014/main" id="{754B7C8E-ACD3-134F-A641-0F91DB79F62C}"/>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1" name="Freeform 210">
                  <a:extLst>
                    <a:ext uri="{FF2B5EF4-FFF2-40B4-BE49-F238E27FC236}">
                      <a16:creationId xmlns:a16="http://schemas.microsoft.com/office/drawing/2014/main" id="{589DAF1B-A291-514E-BCC4-CC91BB57E76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2" name="Freeform 211">
                  <a:extLst>
                    <a:ext uri="{FF2B5EF4-FFF2-40B4-BE49-F238E27FC236}">
                      <a16:creationId xmlns:a16="http://schemas.microsoft.com/office/drawing/2014/main" id="{73F904F0-F412-7046-AFD0-5002E429B421}"/>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13" name="Freeform 212">
                  <a:extLst>
                    <a:ext uri="{FF2B5EF4-FFF2-40B4-BE49-F238E27FC236}">
                      <a16:creationId xmlns:a16="http://schemas.microsoft.com/office/drawing/2014/main" id="{2CCAAB12-A1D8-6C47-878C-46C3E5503212}"/>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99" name="Group 198">
              <a:extLst>
                <a:ext uri="{FF2B5EF4-FFF2-40B4-BE49-F238E27FC236}">
                  <a16:creationId xmlns:a16="http://schemas.microsoft.com/office/drawing/2014/main" id="{4C090431-938E-B942-A193-8E47FD1AF9E2}"/>
                </a:ext>
              </a:extLst>
            </p:cNvPr>
            <p:cNvGrpSpPr/>
            <p:nvPr/>
          </p:nvGrpSpPr>
          <p:grpSpPr>
            <a:xfrm>
              <a:off x="4703149" y="2589549"/>
              <a:ext cx="731126" cy="344556"/>
              <a:chOff x="7493876" y="2774731"/>
              <a:chExt cx="1481958" cy="894622"/>
            </a:xfrm>
          </p:grpSpPr>
          <p:sp>
            <p:nvSpPr>
              <p:cNvPr id="200" name="Freeform 199">
                <a:extLst>
                  <a:ext uri="{FF2B5EF4-FFF2-40B4-BE49-F238E27FC236}">
                    <a16:creationId xmlns:a16="http://schemas.microsoft.com/office/drawing/2014/main" id="{49C4F992-971D-C440-8D04-53AAC987516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01" name="Oval 200">
                <a:extLst>
                  <a:ext uri="{FF2B5EF4-FFF2-40B4-BE49-F238E27FC236}">
                    <a16:creationId xmlns:a16="http://schemas.microsoft.com/office/drawing/2014/main" id="{62AF8A24-58CD-2145-A9F9-90CE2DC79A5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02" name="Group 201">
                <a:extLst>
                  <a:ext uri="{FF2B5EF4-FFF2-40B4-BE49-F238E27FC236}">
                    <a16:creationId xmlns:a16="http://schemas.microsoft.com/office/drawing/2014/main" id="{0A93BC7E-4BC1-2643-93F4-2AD46845796A}"/>
                  </a:ext>
                </a:extLst>
              </p:cNvPr>
              <p:cNvGrpSpPr/>
              <p:nvPr/>
            </p:nvGrpSpPr>
            <p:grpSpPr>
              <a:xfrm>
                <a:off x="7713663" y="2848339"/>
                <a:ext cx="1042107" cy="425543"/>
                <a:chOff x="7786941" y="2884917"/>
                <a:chExt cx="897649" cy="353919"/>
              </a:xfrm>
            </p:grpSpPr>
            <p:sp>
              <p:nvSpPr>
                <p:cNvPr id="203" name="Freeform 202">
                  <a:extLst>
                    <a:ext uri="{FF2B5EF4-FFF2-40B4-BE49-F238E27FC236}">
                      <a16:creationId xmlns:a16="http://schemas.microsoft.com/office/drawing/2014/main" id="{A7323785-B63B-DE4E-A5EC-E9792BB5D5A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4" name="Freeform 203">
                  <a:extLst>
                    <a:ext uri="{FF2B5EF4-FFF2-40B4-BE49-F238E27FC236}">
                      <a16:creationId xmlns:a16="http://schemas.microsoft.com/office/drawing/2014/main" id="{DEFF491D-45FE-0644-B21D-93F32323151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5" name="Freeform 204">
                  <a:extLst>
                    <a:ext uri="{FF2B5EF4-FFF2-40B4-BE49-F238E27FC236}">
                      <a16:creationId xmlns:a16="http://schemas.microsoft.com/office/drawing/2014/main" id="{D7229D85-BA96-1E47-BEF3-188394D687B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6" name="Freeform 205">
                  <a:extLst>
                    <a:ext uri="{FF2B5EF4-FFF2-40B4-BE49-F238E27FC236}">
                      <a16:creationId xmlns:a16="http://schemas.microsoft.com/office/drawing/2014/main" id="{D328D7ED-E4C8-8145-91E9-1697D90D4089}"/>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71" name="Group 170">
            <a:extLst>
              <a:ext uri="{FF2B5EF4-FFF2-40B4-BE49-F238E27FC236}">
                <a16:creationId xmlns:a16="http://schemas.microsoft.com/office/drawing/2014/main" id="{E3C42B7A-98CB-6347-8B71-39B750B4AA71}"/>
              </a:ext>
            </a:extLst>
          </p:cNvPr>
          <p:cNvGrpSpPr/>
          <p:nvPr/>
        </p:nvGrpSpPr>
        <p:grpSpPr>
          <a:xfrm>
            <a:off x="8352915" y="4365816"/>
            <a:ext cx="1764058" cy="965200"/>
            <a:chOff x="3670217" y="2254595"/>
            <a:chExt cx="1764058" cy="965200"/>
          </a:xfrm>
        </p:grpSpPr>
        <p:sp>
          <p:nvSpPr>
            <p:cNvPr id="172" name="Text Box 92">
              <a:extLst>
                <a:ext uri="{FF2B5EF4-FFF2-40B4-BE49-F238E27FC236}">
                  <a16:creationId xmlns:a16="http://schemas.microsoft.com/office/drawing/2014/main" id="{B011A2F8-9695-BA46-8CA9-E35BEA783E25}"/>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173" name="Text Box 108">
              <a:extLst>
                <a:ext uri="{FF2B5EF4-FFF2-40B4-BE49-F238E27FC236}">
                  <a16:creationId xmlns:a16="http://schemas.microsoft.com/office/drawing/2014/main" id="{7163F02F-17ED-C44F-B86B-A1C3E5B30509}"/>
                </a:ext>
              </a:extLst>
            </p:cNvPr>
            <p:cNvSpPr txBox="1">
              <a:spLocks noChangeArrowheads="1"/>
            </p:cNvSpPr>
            <p:nvPr/>
          </p:nvSpPr>
          <p:spPr bwMode="auto">
            <a:xfrm>
              <a:off x="4888228"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174" name="Line 141">
              <a:extLst>
                <a:ext uri="{FF2B5EF4-FFF2-40B4-BE49-F238E27FC236}">
                  <a16:creationId xmlns:a16="http://schemas.microsoft.com/office/drawing/2014/main" id="{CBB88C7C-78E5-2740-AA9E-D60B5912D637}"/>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6" name="Text Box 144">
              <a:extLst>
                <a:ext uri="{FF2B5EF4-FFF2-40B4-BE49-F238E27FC236}">
                  <a16:creationId xmlns:a16="http://schemas.microsoft.com/office/drawing/2014/main" id="{BFE1AB9B-2EAA-3646-A298-AB413E7A5D26}"/>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177" name="Group 176">
              <a:extLst>
                <a:ext uri="{FF2B5EF4-FFF2-40B4-BE49-F238E27FC236}">
                  <a16:creationId xmlns:a16="http://schemas.microsoft.com/office/drawing/2014/main" id="{2EEEE9B2-CAF4-4840-9D9B-D6AF0E983459}"/>
                </a:ext>
              </a:extLst>
            </p:cNvPr>
            <p:cNvGrpSpPr/>
            <p:nvPr/>
          </p:nvGrpSpPr>
          <p:grpSpPr>
            <a:xfrm>
              <a:off x="3670217" y="2586162"/>
              <a:ext cx="731126" cy="344556"/>
              <a:chOff x="7493876" y="2774731"/>
              <a:chExt cx="1481958" cy="894622"/>
            </a:xfrm>
          </p:grpSpPr>
          <p:sp>
            <p:nvSpPr>
              <p:cNvPr id="186" name="Freeform 185">
                <a:extLst>
                  <a:ext uri="{FF2B5EF4-FFF2-40B4-BE49-F238E27FC236}">
                    <a16:creationId xmlns:a16="http://schemas.microsoft.com/office/drawing/2014/main" id="{7E69BC95-0251-D24F-AD6E-561389FC80A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7" name="Oval 186">
                <a:extLst>
                  <a:ext uri="{FF2B5EF4-FFF2-40B4-BE49-F238E27FC236}">
                    <a16:creationId xmlns:a16="http://schemas.microsoft.com/office/drawing/2014/main" id="{6888D20B-9D89-4B4C-8E8F-1BB165CA61A6}"/>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8" name="Group 187">
                <a:extLst>
                  <a:ext uri="{FF2B5EF4-FFF2-40B4-BE49-F238E27FC236}">
                    <a16:creationId xmlns:a16="http://schemas.microsoft.com/office/drawing/2014/main" id="{C11A9864-04B0-C642-975B-2FFEB37EC0C9}"/>
                  </a:ext>
                </a:extLst>
              </p:cNvPr>
              <p:cNvGrpSpPr/>
              <p:nvPr/>
            </p:nvGrpSpPr>
            <p:grpSpPr>
              <a:xfrm>
                <a:off x="7713663" y="2848339"/>
                <a:ext cx="1042107" cy="425543"/>
                <a:chOff x="7786941" y="2884917"/>
                <a:chExt cx="897649" cy="353919"/>
              </a:xfrm>
            </p:grpSpPr>
            <p:sp>
              <p:nvSpPr>
                <p:cNvPr id="189" name="Freeform 188">
                  <a:extLst>
                    <a:ext uri="{FF2B5EF4-FFF2-40B4-BE49-F238E27FC236}">
                      <a16:creationId xmlns:a16="http://schemas.microsoft.com/office/drawing/2014/main" id="{F815E172-DF3B-CB47-8E92-A80C6D3657A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0" name="Freeform 189">
                  <a:extLst>
                    <a:ext uri="{FF2B5EF4-FFF2-40B4-BE49-F238E27FC236}">
                      <a16:creationId xmlns:a16="http://schemas.microsoft.com/office/drawing/2014/main" id="{5B86302E-E939-AD4E-AFF9-17636C78971E}"/>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1" name="Freeform 190">
                  <a:extLst>
                    <a:ext uri="{FF2B5EF4-FFF2-40B4-BE49-F238E27FC236}">
                      <a16:creationId xmlns:a16="http://schemas.microsoft.com/office/drawing/2014/main" id="{5C5917F1-E302-CE45-8D20-9819BFA83CF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92" name="Freeform 191">
                  <a:extLst>
                    <a:ext uri="{FF2B5EF4-FFF2-40B4-BE49-F238E27FC236}">
                      <a16:creationId xmlns:a16="http://schemas.microsoft.com/office/drawing/2014/main" id="{56545F24-94D8-7C4B-9573-CCC90CEF14C1}"/>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178" name="Group 177">
              <a:extLst>
                <a:ext uri="{FF2B5EF4-FFF2-40B4-BE49-F238E27FC236}">
                  <a16:creationId xmlns:a16="http://schemas.microsoft.com/office/drawing/2014/main" id="{5E0A2DE7-07A0-1247-98D1-3173BDB98A4B}"/>
                </a:ext>
              </a:extLst>
            </p:cNvPr>
            <p:cNvGrpSpPr/>
            <p:nvPr/>
          </p:nvGrpSpPr>
          <p:grpSpPr>
            <a:xfrm>
              <a:off x="4703149" y="2589549"/>
              <a:ext cx="731126" cy="344556"/>
              <a:chOff x="7493876" y="2774731"/>
              <a:chExt cx="1481958" cy="894622"/>
            </a:xfrm>
          </p:grpSpPr>
          <p:sp>
            <p:nvSpPr>
              <p:cNvPr id="179" name="Freeform 178">
                <a:extLst>
                  <a:ext uri="{FF2B5EF4-FFF2-40B4-BE49-F238E27FC236}">
                    <a16:creationId xmlns:a16="http://schemas.microsoft.com/office/drawing/2014/main" id="{10F4D360-E65F-D849-B554-1067764F2A1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180" name="Oval 179">
                <a:extLst>
                  <a:ext uri="{FF2B5EF4-FFF2-40B4-BE49-F238E27FC236}">
                    <a16:creationId xmlns:a16="http://schemas.microsoft.com/office/drawing/2014/main" id="{A6B447AA-3C49-F74C-844A-DB7E97A9C93A}"/>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181" name="Group 180">
                <a:extLst>
                  <a:ext uri="{FF2B5EF4-FFF2-40B4-BE49-F238E27FC236}">
                    <a16:creationId xmlns:a16="http://schemas.microsoft.com/office/drawing/2014/main" id="{0EA85C4B-510C-5948-A859-A34940D950C8}"/>
                  </a:ext>
                </a:extLst>
              </p:cNvPr>
              <p:cNvGrpSpPr/>
              <p:nvPr/>
            </p:nvGrpSpPr>
            <p:grpSpPr>
              <a:xfrm>
                <a:off x="7713663" y="2848339"/>
                <a:ext cx="1042107" cy="425543"/>
                <a:chOff x="7786941" y="2884917"/>
                <a:chExt cx="897649" cy="353919"/>
              </a:xfrm>
            </p:grpSpPr>
            <p:sp>
              <p:nvSpPr>
                <p:cNvPr id="182" name="Freeform 181">
                  <a:extLst>
                    <a:ext uri="{FF2B5EF4-FFF2-40B4-BE49-F238E27FC236}">
                      <a16:creationId xmlns:a16="http://schemas.microsoft.com/office/drawing/2014/main" id="{B3CC364E-1AC4-CB48-AA68-0F261278089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3" name="Freeform 182">
                  <a:extLst>
                    <a:ext uri="{FF2B5EF4-FFF2-40B4-BE49-F238E27FC236}">
                      <a16:creationId xmlns:a16="http://schemas.microsoft.com/office/drawing/2014/main" id="{B54FBD29-A743-664D-B298-216BFB6A0E3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4" name="Freeform 183">
                  <a:extLst>
                    <a:ext uri="{FF2B5EF4-FFF2-40B4-BE49-F238E27FC236}">
                      <a16:creationId xmlns:a16="http://schemas.microsoft.com/office/drawing/2014/main" id="{C611F43E-D76E-1C42-8DE4-D6081FCAEA8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85" name="Freeform 184">
                  <a:extLst>
                    <a:ext uri="{FF2B5EF4-FFF2-40B4-BE49-F238E27FC236}">
                      <a16:creationId xmlns:a16="http://schemas.microsoft.com/office/drawing/2014/main" id="{CAA4831E-FF15-F841-8C6E-C13EB5F99424}"/>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18" name="Group 17">
            <a:extLst>
              <a:ext uri="{FF2B5EF4-FFF2-40B4-BE49-F238E27FC236}">
                <a16:creationId xmlns:a16="http://schemas.microsoft.com/office/drawing/2014/main" id="{CBFD91D7-0B04-D846-BFE6-3B2EB08046BF}"/>
              </a:ext>
            </a:extLst>
          </p:cNvPr>
          <p:cNvGrpSpPr/>
          <p:nvPr/>
        </p:nvGrpSpPr>
        <p:grpSpPr>
          <a:xfrm>
            <a:off x="3244703" y="3195320"/>
            <a:ext cx="1748069" cy="467910"/>
            <a:chOff x="3229463" y="3119120"/>
            <a:chExt cx="1748069" cy="467910"/>
          </a:xfrm>
        </p:grpSpPr>
        <p:sp>
          <p:nvSpPr>
            <p:cNvPr id="260" name="Line 57">
              <a:extLst>
                <a:ext uri="{FF2B5EF4-FFF2-40B4-BE49-F238E27FC236}">
                  <a16:creationId xmlns:a16="http://schemas.microsoft.com/office/drawing/2014/main" id="{444FAB3B-BC2A-474E-B52E-60DB95D89EE7}"/>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91" name="Text Box 18">
              <a:extLst>
                <a:ext uri="{FF2B5EF4-FFF2-40B4-BE49-F238E27FC236}">
                  <a16:creationId xmlns:a16="http://schemas.microsoft.com/office/drawing/2014/main" id="{765FA291-F9CB-864C-A7BD-493491891E46}"/>
                </a:ext>
              </a:extLst>
            </p:cNvPr>
            <p:cNvSpPr txBox="1">
              <a:spLocks noChangeArrowheads="1"/>
            </p:cNvSpPr>
            <p:nvPr/>
          </p:nvSpPr>
          <p:spPr bwMode="auto">
            <a:xfrm>
              <a:off x="3229463" y="3311570"/>
              <a:ext cx="1516761"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Link-layer frame</a:t>
              </a:r>
            </a:p>
          </p:txBody>
        </p:sp>
      </p:grpSp>
      <p:grpSp>
        <p:nvGrpSpPr>
          <p:cNvPr id="13" name="Group 12">
            <a:extLst>
              <a:ext uri="{FF2B5EF4-FFF2-40B4-BE49-F238E27FC236}">
                <a16:creationId xmlns:a16="http://schemas.microsoft.com/office/drawing/2014/main" id="{F3A2D044-A80D-BF48-BFF6-B13D3278C64F}"/>
              </a:ext>
            </a:extLst>
          </p:cNvPr>
          <p:cNvGrpSpPr/>
          <p:nvPr/>
        </p:nvGrpSpPr>
        <p:grpSpPr>
          <a:xfrm>
            <a:off x="4809173" y="2446973"/>
            <a:ext cx="4886325" cy="951547"/>
            <a:chOff x="4672013" y="2614613"/>
            <a:chExt cx="4886325" cy="1157209"/>
          </a:xfrm>
        </p:grpSpPr>
        <p:grpSp>
          <p:nvGrpSpPr>
            <p:cNvPr id="5" name="Group 4">
              <a:extLst>
                <a:ext uri="{FF2B5EF4-FFF2-40B4-BE49-F238E27FC236}">
                  <a16:creationId xmlns:a16="http://schemas.microsoft.com/office/drawing/2014/main" id="{A8B018EE-E224-B940-B878-E69EDA1EA956}"/>
                </a:ext>
              </a:extLst>
            </p:cNvPr>
            <p:cNvGrpSpPr/>
            <p:nvPr/>
          </p:nvGrpSpPr>
          <p:grpSpPr>
            <a:xfrm>
              <a:off x="4674002" y="3295572"/>
              <a:ext cx="4854575" cy="476250"/>
              <a:chOff x="1427882" y="4286172"/>
              <a:chExt cx="4854575" cy="476250"/>
            </a:xfrm>
          </p:grpSpPr>
          <p:sp>
            <p:nvSpPr>
              <p:cNvPr id="363" name="Rectangle 26">
                <a:extLst>
                  <a:ext uri="{FF2B5EF4-FFF2-40B4-BE49-F238E27FC236}">
                    <a16:creationId xmlns:a16="http://schemas.microsoft.com/office/drawing/2014/main" id="{6BFDBC4B-8987-6D40-B37D-40C15D4A02DF}"/>
                  </a:ext>
                </a:extLst>
              </p:cNvPr>
              <p:cNvSpPr>
                <a:spLocks noChangeArrowheads="1"/>
              </p:cNvSpPr>
              <p:nvPr/>
            </p:nvSpPr>
            <p:spPr bwMode="auto">
              <a:xfrm>
                <a:off x="1427882" y="4289347"/>
                <a:ext cx="4854575" cy="468313"/>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64" name="Line 27">
                <a:extLst>
                  <a:ext uri="{FF2B5EF4-FFF2-40B4-BE49-F238E27FC236}">
                    <a16:creationId xmlns:a16="http://schemas.microsoft.com/office/drawing/2014/main" id="{41F3CE6F-3D8F-6541-A266-4991BCC28A29}"/>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5" name="Line 28">
                <a:extLst>
                  <a:ext uri="{FF2B5EF4-FFF2-40B4-BE49-F238E27FC236}">
                    <a16:creationId xmlns:a16="http://schemas.microsoft.com/office/drawing/2014/main" id="{6FA825CB-5465-7D40-B46B-B6CEDF1233D8}"/>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66" name="Line 29">
                <a:extLst>
                  <a:ext uri="{FF2B5EF4-FFF2-40B4-BE49-F238E27FC236}">
                    <a16:creationId xmlns:a16="http://schemas.microsoft.com/office/drawing/2014/main" id="{5DC15200-24FA-DB49-BEA1-C166763FD829}"/>
                  </a:ext>
                </a:extLst>
              </p:cNvPr>
              <p:cNvSpPr>
                <a:spLocks noChangeShapeType="1"/>
              </p:cNvSpPr>
              <p:nvPr/>
            </p:nvSpPr>
            <p:spPr bwMode="auto">
              <a:xfrm>
                <a:off x="1867620" y="429410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642ADB5E-2087-8042-9E8E-E6E371A900BA}"/>
                  </a:ext>
                </a:extLst>
              </p:cNvPr>
              <p:cNvGrpSpPr/>
              <p:nvPr/>
            </p:nvGrpSpPr>
            <p:grpSpPr>
              <a:xfrm>
                <a:off x="2865478" y="4319509"/>
                <a:ext cx="3402012" cy="414337"/>
                <a:chOff x="8090620" y="3748009"/>
                <a:chExt cx="3402012" cy="414337"/>
              </a:xfrm>
            </p:grpSpPr>
            <p:sp>
              <p:nvSpPr>
                <p:cNvPr id="357" name="Line 65">
                  <a:extLst>
                    <a:ext uri="{FF2B5EF4-FFF2-40B4-BE49-F238E27FC236}">
                      <a16:creationId xmlns:a16="http://schemas.microsoft.com/office/drawing/2014/main" id="{BD890452-F6E7-4448-B613-CFB0A5846EB1}"/>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0" name="Rectangle 5">
                  <a:extLst>
                    <a:ext uri="{FF2B5EF4-FFF2-40B4-BE49-F238E27FC236}">
                      <a16:creationId xmlns:a16="http://schemas.microsoft.com/office/drawing/2014/main" id="{5EF7AC7D-7AE1-C241-9F61-F18D9E6049CC}"/>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81" name="Line 8">
                  <a:extLst>
                    <a:ext uri="{FF2B5EF4-FFF2-40B4-BE49-F238E27FC236}">
                      <a16:creationId xmlns:a16="http://schemas.microsoft.com/office/drawing/2014/main" id="{618C687D-95D3-1A4E-B0FA-FBAF474EB450}"/>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2" name="Line 9">
                  <a:extLst>
                    <a:ext uri="{FF2B5EF4-FFF2-40B4-BE49-F238E27FC236}">
                      <a16:creationId xmlns:a16="http://schemas.microsoft.com/office/drawing/2014/main" id="{AC79F5F7-9AC4-9640-BA5C-522DDD5C0A1A}"/>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3" name="Line 10">
                  <a:extLst>
                    <a:ext uri="{FF2B5EF4-FFF2-40B4-BE49-F238E27FC236}">
                      <a16:creationId xmlns:a16="http://schemas.microsoft.com/office/drawing/2014/main" id="{65704044-79FE-A64A-9FF3-9C238BBA6EBE}"/>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4" name="Line 11">
                  <a:extLst>
                    <a:ext uri="{FF2B5EF4-FFF2-40B4-BE49-F238E27FC236}">
                      <a16:creationId xmlns:a16="http://schemas.microsoft.com/office/drawing/2014/main" id="{DEF1C2BA-CE66-FF4D-9460-A93DC4051AD1}"/>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5" name="Line 12">
                  <a:extLst>
                    <a:ext uri="{FF2B5EF4-FFF2-40B4-BE49-F238E27FC236}">
                      <a16:creationId xmlns:a16="http://schemas.microsoft.com/office/drawing/2014/main" id="{D8887A1E-28D5-0A4F-92E6-4ECCFDBB64BD}"/>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6" name="Line 13">
                  <a:extLst>
                    <a:ext uri="{FF2B5EF4-FFF2-40B4-BE49-F238E27FC236}">
                      <a16:creationId xmlns:a16="http://schemas.microsoft.com/office/drawing/2014/main" id="{95560225-2265-4D42-A60A-F3E5B304489D}"/>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7" name="Line 14">
                  <a:extLst>
                    <a:ext uri="{FF2B5EF4-FFF2-40B4-BE49-F238E27FC236}">
                      <a16:creationId xmlns:a16="http://schemas.microsoft.com/office/drawing/2014/main" id="{B139DC60-F2B1-EB4B-9B25-F3D05712A88E}"/>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88" name="Line 15">
                  <a:extLst>
                    <a:ext uri="{FF2B5EF4-FFF2-40B4-BE49-F238E27FC236}">
                      <a16:creationId xmlns:a16="http://schemas.microsoft.com/office/drawing/2014/main" id="{D3E0CBF2-6911-6140-9A17-888FFCCF0907}"/>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98" name="Rectangle 5">
                <a:extLst>
                  <a:ext uri="{FF2B5EF4-FFF2-40B4-BE49-F238E27FC236}">
                    <a16:creationId xmlns:a16="http://schemas.microsoft.com/office/drawing/2014/main" id="{2B3FAF22-1D43-DB4D-8D8C-2A571BF20F1F}"/>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56" name="Text Box 64">
                <a:extLst>
                  <a:ext uri="{FF2B5EF4-FFF2-40B4-BE49-F238E27FC236}">
                    <a16:creationId xmlns:a16="http://schemas.microsoft.com/office/drawing/2014/main" id="{E06A4353-7E86-5847-8F31-E80191A371FB}"/>
                  </a:ext>
                </a:extLst>
              </p:cNvPr>
              <p:cNvSpPr txBox="1">
                <a:spLocks noChangeArrowheads="1"/>
              </p:cNvSpPr>
              <p:nvPr/>
            </p:nvSpPr>
            <p:spPr bwMode="auto">
              <a:xfrm>
                <a:off x="4133520" y="430171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datagram</a:t>
                </a:r>
              </a:p>
            </p:txBody>
          </p:sp>
        </p:grpSp>
        <p:sp>
          <p:nvSpPr>
            <p:cNvPr id="10" name="Freeform 9">
              <a:extLst>
                <a:ext uri="{FF2B5EF4-FFF2-40B4-BE49-F238E27FC236}">
                  <a16:creationId xmlns:a16="http://schemas.microsoft.com/office/drawing/2014/main" id="{67D3DA8C-D325-4046-9687-29D212044012}"/>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14" name="Group 13">
            <a:extLst>
              <a:ext uri="{FF2B5EF4-FFF2-40B4-BE49-F238E27FC236}">
                <a16:creationId xmlns:a16="http://schemas.microsoft.com/office/drawing/2014/main" id="{03E5998F-A621-DC4D-AA10-4A3065CB51C8}"/>
              </a:ext>
            </a:extLst>
          </p:cNvPr>
          <p:cNvGrpSpPr/>
          <p:nvPr/>
        </p:nvGrpSpPr>
        <p:grpSpPr>
          <a:xfrm>
            <a:off x="6964680" y="2244777"/>
            <a:ext cx="838200" cy="376503"/>
            <a:chOff x="6827520" y="2412417"/>
            <a:chExt cx="838200" cy="376503"/>
          </a:xfrm>
        </p:grpSpPr>
        <p:sp>
          <p:nvSpPr>
            <p:cNvPr id="4" name="Right Arrow 3">
              <a:extLst>
                <a:ext uri="{FF2B5EF4-FFF2-40B4-BE49-F238E27FC236}">
                  <a16:creationId xmlns:a16="http://schemas.microsoft.com/office/drawing/2014/main" id="{F775AAA1-C68A-6E48-B93F-2EC82451679E}"/>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13" name="Group 61">
              <a:extLst>
                <a:ext uri="{FF2B5EF4-FFF2-40B4-BE49-F238E27FC236}">
                  <a16:creationId xmlns:a16="http://schemas.microsoft.com/office/drawing/2014/main" id="{DA8A7729-4179-2747-BD0E-4CE16794F2C1}"/>
                </a:ext>
              </a:extLst>
            </p:cNvPr>
            <p:cNvGrpSpPr>
              <a:grpSpLocks/>
            </p:cNvGrpSpPr>
            <p:nvPr/>
          </p:nvGrpSpPr>
          <p:grpSpPr bwMode="auto">
            <a:xfrm>
              <a:off x="6827520" y="2412417"/>
              <a:ext cx="335280" cy="376503"/>
              <a:chOff x="335231" y="4405745"/>
              <a:chExt cx="1252537" cy="2138362"/>
            </a:xfrm>
          </p:grpSpPr>
          <p:sp>
            <p:nvSpPr>
              <p:cNvPr id="415" name="Freeform 414">
                <a:extLst>
                  <a:ext uri="{FF2B5EF4-FFF2-40B4-BE49-F238E27FC236}">
                    <a16:creationId xmlns:a16="http://schemas.microsoft.com/office/drawing/2014/main" id="{00613895-5F49-B341-AE32-45F01EC3F402}"/>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6" name="Freeform 415">
                <a:extLst>
                  <a:ext uri="{FF2B5EF4-FFF2-40B4-BE49-F238E27FC236}">
                    <a16:creationId xmlns:a16="http://schemas.microsoft.com/office/drawing/2014/main" id="{43B7ABE8-5D31-7143-AA6A-3AB733CE2DC6}"/>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17" name="Rectangle 65">
                <a:extLst>
                  <a:ext uri="{FF2B5EF4-FFF2-40B4-BE49-F238E27FC236}">
                    <a16:creationId xmlns:a16="http://schemas.microsoft.com/office/drawing/2014/main" id="{68F192F6-ED5A-CE43-91EA-B245844A9187}"/>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grpSp>
      <p:sp>
        <p:nvSpPr>
          <p:cNvPr id="15" name="TextBox 14">
            <a:extLst>
              <a:ext uri="{FF2B5EF4-FFF2-40B4-BE49-F238E27FC236}">
                <a16:creationId xmlns:a16="http://schemas.microsoft.com/office/drawing/2014/main" id="{B24DFD8D-7E45-C14A-98B8-9FDCF13CB43E}"/>
              </a:ext>
            </a:extLst>
          </p:cNvPr>
          <p:cNvSpPr txBox="1"/>
          <p:nvPr/>
        </p:nvSpPr>
        <p:spPr>
          <a:xfrm>
            <a:off x="4831080" y="3383280"/>
            <a:ext cx="4879028"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The usual: datagram as payload in link-layer frame</a:t>
            </a:r>
          </a:p>
        </p:txBody>
      </p:sp>
      <p:grpSp>
        <p:nvGrpSpPr>
          <p:cNvPr id="467" name="Group 466">
            <a:extLst>
              <a:ext uri="{FF2B5EF4-FFF2-40B4-BE49-F238E27FC236}">
                <a16:creationId xmlns:a16="http://schemas.microsoft.com/office/drawing/2014/main" id="{582FCB21-81FE-7B4D-993E-70AE16E2CB72}"/>
              </a:ext>
            </a:extLst>
          </p:cNvPr>
          <p:cNvGrpSpPr/>
          <p:nvPr/>
        </p:nvGrpSpPr>
        <p:grpSpPr>
          <a:xfrm>
            <a:off x="2834599" y="5970990"/>
            <a:ext cx="2306635" cy="467910"/>
            <a:chOff x="2670897" y="3119120"/>
            <a:chExt cx="2306635" cy="467910"/>
          </a:xfrm>
        </p:grpSpPr>
        <p:sp>
          <p:nvSpPr>
            <p:cNvPr id="468" name="Line 57">
              <a:extLst>
                <a:ext uri="{FF2B5EF4-FFF2-40B4-BE49-F238E27FC236}">
                  <a16:creationId xmlns:a16="http://schemas.microsoft.com/office/drawing/2014/main" id="{8CE2752B-6E0C-F84A-9A32-BC1A3D305AAD}"/>
                </a:ext>
              </a:extLst>
            </p:cNvPr>
            <p:cNvSpPr>
              <a:spLocks noChangeShapeType="1"/>
            </p:cNvSpPr>
            <p:nvPr/>
          </p:nvSpPr>
          <p:spPr bwMode="auto">
            <a:xfrm flipH="1">
              <a:off x="4023360" y="3119120"/>
              <a:ext cx="954172" cy="187960"/>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69" name="Text Box 18">
              <a:extLst>
                <a:ext uri="{FF2B5EF4-FFF2-40B4-BE49-F238E27FC236}">
                  <a16:creationId xmlns:a16="http://schemas.microsoft.com/office/drawing/2014/main" id="{99B67058-3545-9E43-9FA2-BC1B4BE58044}"/>
                </a:ext>
              </a:extLst>
            </p:cNvPr>
            <p:cNvSpPr txBox="1">
              <a:spLocks noChangeArrowheads="1"/>
            </p:cNvSpPr>
            <p:nvPr/>
          </p:nvSpPr>
          <p:spPr bwMode="auto">
            <a:xfrm>
              <a:off x="2670897" y="3311570"/>
              <a:ext cx="1348447" cy="275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 datagram</a:t>
              </a:r>
            </a:p>
          </p:txBody>
        </p:sp>
      </p:grpSp>
      <p:grpSp>
        <p:nvGrpSpPr>
          <p:cNvPr id="470" name="Group 469">
            <a:extLst>
              <a:ext uri="{FF2B5EF4-FFF2-40B4-BE49-F238E27FC236}">
                <a16:creationId xmlns:a16="http://schemas.microsoft.com/office/drawing/2014/main" id="{58A87233-BB18-2342-80C1-3FDAF4FCF0D6}"/>
              </a:ext>
            </a:extLst>
          </p:cNvPr>
          <p:cNvGrpSpPr/>
          <p:nvPr/>
        </p:nvGrpSpPr>
        <p:grpSpPr>
          <a:xfrm>
            <a:off x="4511040" y="5222642"/>
            <a:ext cx="5332920" cy="956237"/>
            <a:chOff x="4225418" y="2614613"/>
            <a:chExt cx="5332920" cy="1162913"/>
          </a:xfrm>
        </p:grpSpPr>
        <p:grpSp>
          <p:nvGrpSpPr>
            <p:cNvPr id="471" name="Group 470">
              <a:extLst>
                <a:ext uri="{FF2B5EF4-FFF2-40B4-BE49-F238E27FC236}">
                  <a16:creationId xmlns:a16="http://schemas.microsoft.com/office/drawing/2014/main" id="{6417E717-F932-334A-B523-B49F41EEFCEF}"/>
                </a:ext>
              </a:extLst>
            </p:cNvPr>
            <p:cNvGrpSpPr/>
            <p:nvPr/>
          </p:nvGrpSpPr>
          <p:grpSpPr>
            <a:xfrm>
              <a:off x="4225418" y="3289252"/>
              <a:ext cx="5303159" cy="488274"/>
              <a:chOff x="979298" y="4279852"/>
              <a:chExt cx="5303159" cy="488274"/>
            </a:xfrm>
          </p:grpSpPr>
          <p:sp>
            <p:nvSpPr>
              <p:cNvPr id="473" name="Rectangle 26">
                <a:extLst>
                  <a:ext uri="{FF2B5EF4-FFF2-40B4-BE49-F238E27FC236}">
                    <a16:creationId xmlns:a16="http://schemas.microsoft.com/office/drawing/2014/main" id="{E704B502-2B95-9F42-80CE-21EEE1329483}"/>
                  </a:ext>
                </a:extLst>
              </p:cNvPr>
              <p:cNvSpPr>
                <a:spLocks noChangeArrowheads="1"/>
              </p:cNvSpPr>
              <p:nvPr/>
            </p:nvSpPr>
            <p:spPr bwMode="auto">
              <a:xfrm>
                <a:off x="979298" y="4289347"/>
                <a:ext cx="5303159" cy="468314"/>
              </a:xfrm>
              <a:prstGeom prst="rect">
                <a:avLst/>
              </a:prstGeom>
              <a:gradFill rotWithShape="1">
                <a:gsLst>
                  <a:gs pos="0">
                    <a:srgbClr val="CC0000">
                      <a:alpha val="40999"/>
                    </a:srgbClr>
                  </a:gs>
                  <a:gs pos="100000">
                    <a:srgbClr val="CC0000">
                      <a:alpha val="37999"/>
                    </a:srgbClr>
                  </a:gs>
                </a:gsLst>
                <a:lin ang="5400000" scaled="1"/>
              </a:gra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4" name="Line 27">
                <a:extLst>
                  <a:ext uri="{FF2B5EF4-FFF2-40B4-BE49-F238E27FC236}">
                    <a16:creationId xmlns:a16="http://schemas.microsoft.com/office/drawing/2014/main" id="{38D4C635-FA91-D44D-BD07-BB877820EACA}"/>
                  </a:ext>
                </a:extLst>
              </p:cNvPr>
              <p:cNvSpPr>
                <a:spLocks noChangeShapeType="1"/>
              </p:cNvSpPr>
              <p:nvPr/>
            </p:nvSpPr>
            <p:spPr bwMode="auto">
              <a:xfrm>
                <a:off x="2791545" y="4287759"/>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5" name="Line 28">
                <a:extLst>
                  <a:ext uri="{FF2B5EF4-FFF2-40B4-BE49-F238E27FC236}">
                    <a16:creationId xmlns:a16="http://schemas.microsoft.com/office/drawing/2014/main" id="{62A3BDAB-160E-D94B-927D-6AAC72DEDEAD}"/>
                  </a:ext>
                </a:extLst>
              </p:cNvPr>
              <p:cNvSpPr>
                <a:spLocks noChangeShapeType="1"/>
              </p:cNvSpPr>
              <p:nvPr/>
            </p:nvSpPr>
            <p:spPr bwMode="auto">
              <a:xfrm>
                <a:off x="2313707" y="4286172"/>
                <a:ext cx="0" cy="46831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76" name="Line 29">
                <a:extLst>
                  <a:ext uri="{FF2B5EF4-FFF2-40B4-BE49-F238E27FC236}">
                    <a16:creationId xmlns:a16="http://schemas.microsoft.com/office/drawing/2014/main" id="{540B2AB8-5EC3-CC45-8B22-9378CEEA1A87}"/>
                  </a:ext>
                </a:extLst>
              </p:cNvPr>
              <p:cNvSpPr>
                <a:spLocks noChangeShapeType="1"/>
              </p:cNvSpPr>
              <p:nvPr/>
            </p:nvSpPr>
            <p:spPr bwMode="auto">
              <a:xfrm>
                <a:off x="2129045" y="4299810"/>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477" name="Group 476">
                <a:extLst>
                  <a:ext uri="{FF2B5EF4-FFF2-40B4-BE49-F238E27FC236}">
                    <a16:creationId xmlns:a16="http://schemas.microsoft.com/office/drawing/2014/main" id="{8A3CA284-45CA-7046-A47F-984CA0AEF54A}"/>
                  </a:ext>
                </a:extLst>
              </p:cNvPr>
              <p:cNvGrpSpPr/>
              <p:nvPr/>
            </p:nvGrpSpPr>
            <p:grpSpPr>
              <a:xfrm>
                <a:off x="2865478" y="4319509"/>
                <a:ext cx="3402012" cy="414337"/>
                <a:chOff x="8090620" y="3748009"/>
                <a:chExt cx="3402012" cy="414337"/>
              </a:xfrm>
            </p:grpSpPr>
            <p:sp>
              <p:nvSpPr>
                <p:cNvPr id="480" name="Line 65">
                  <a:extLst>
                    <a:ext uri="{FF2B5EF4-FFF2-40B4-BE49-F238E27FC236}">
                      <a16:creationId xmlns:a16="http://schemas.microsoft.com/office/drawing/2014/main" id="{58CA2B8C-1734-0B42-A1DE-5FF99DFC0046}"/>
                    </a:ext>
                  </a:extLst>
                </p:cNvPr>
                <p:cNvSpPr>
                  <a:spLocks noChangeShapeType="1"/>
                </p:cNvSpPr>
                <p:nvPr/>
              </p:nvSpPr>
              <p:spPr bwMode="auto">
                <a:xfrm>
                  <a:off x="8743763" y="4053716"/>
                  <a:ext cx="8572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1" name="Rectangle 5">
                  <a:extLst>
                    <a:ext uri="{FF2B5EF4-FFF2-40B4-BE49-F238E27FC236}">
                      <a16:creationId xmlns:a16="http://schemas.microsoft.com/office/drawing/2014/main" id="{083BA3FA-8CB0-B247-8BDD-71A9460BBC83}"/>
                    </a:ext>
                  </a:extLst>
                </p:cNvPr>
                <p:cNvSpPr>
                  <a:spLocks noChangeArrowheads="1"/>
                </p:cNvSpPr>
                <p:nvPr/>
              </p:nvSpPr>
              <p:spPr bwMode="auto">
                <a:xfrm>
                  <a:off x="8090620" y="3751184"/>
                  <a:ext cx="3402012" cy="401638"/>
                </a:xfrm>
                <a:prstGeom prst="rect">
                  <a:avLst/>
                </a:prstGeom>
                <a:solidFill>
                  <a:srgbClr val="66CCFF"/>
                </a:solidFill>
                <a:ln w="12700">
                  <a:solidFill>
                    <a:schemeClr val="tx1"/>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82" name="Line 8">
                  <a:extLst>
                    <a:ext uri="{FF2B5EF4-FFF2-40B4-BE49-F238E27FC236}">
                      <a16:creationId xmlns:a16="http://schemas.microsoft.com/office/drawing/2014/main" id="{350DB54B-5F36-B04C-B44A-9922DAACE4BF}"/>
                    </a:ext>
                  </a:extLst>
                </p:cNvPr>
                <p:cNvSpPr>
                  <a:spLocks noChangeShapeType="1"/>
                </p:cNvSpPr>
                <p:nvPr/>
              </p:nvSpPr>
              <p:spPr bwMode="auto">
                <a:xfrm>
                  <a:off x="81747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3" name="Line 9">
                  <a:extLst>
                    <a:ext uri="{FF2B5EF4-FFF2-40B4-BE49-F238E27FC236}">
                      <a16:creationId xmlns:a16="http://schemas.microsoft.com/office/drawing/2014/main" id="{BF3D96E9-0FCE-6146-A7D2-999BEAE4DD65}"/>
                    </a:ext>
                  </a:extLst>
                </p:cNvPr>
                <p:cNvSpPr>
                  <a:spLocks noChangeShapeType="1"/>
                </p:cNvSpPr>
                <p:nvPr/>
              </p:nvSpPr>
              <p:spPr bwMode="auto">
                <a:xfrm>
                  <a:off x="8133482" y="3749596"/>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4" name="Line 10">
                  <a:extLst>
                    <a:ext uri="{FF2B5EF4-FFF2-40B4-BE49-F238E27FC236}">
                      <a16:creationId xmlns:a16="http://schemas.microsoft.com/office/drawing/2014/main" id="{FABE8F28-530E-CF4F-9CE5-F9516E73F302}"/>
                    </a:ext>
                  </a:extLst>
                </p:cNvPr>
                <p:cNvSpPr>
                  <a:spLocks noChangeShapeType="1"/>
                </p:cNvSpPr>
                <p:nvPr/>
              </p:nvSpPr>
              <p:spPr bwMode="auto">
                <a:xfrm>
                  <a:off x="8250957" y="3751184"/>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5" name="Line 11">
                  <a:extLst>
                    <a:ext uri="{FF2B5EF4-FFF2-40B4-BE49-F238E27FC236}">
                      <a16:creationId xmlns:a16="http://schemas.microsoft.com/office/drawing/2014/main" id="{A52F325C-2ACD-9042-B1E1-02285FB9AEE0}"/>
                    </a:ext>
                  </a:extLst>
                </p:cNvPr>
                <p:cNvSpPr>
                  <a:spLocks noChangeShapeType="1"/>
                </p:cNvSpPr>
                <p:nvPr/>
              </p:nvSpPr>
              <p:spPr bwMode="auto">
                <a:xfrm>
                  <a:off x="829223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6" name="Line 12">
                  <a:extLst>
                    <a:ext uri="{FF2B5EF4-FFF2-40B4-BE49-F238E27FC236}">
                      <a16:creationId xmlns:a16="http://schemas.microsoft.com/office/drawing/2014/main" id="{2414715C-3B10-6C4D-8622-E9A6624259EE}"/>
                    </a:ext>
                  </a:extLst>
                </p:cNvPr>
                <p:cNvSpPr>
                  <a:spLocks noChangeShapeType="1"/>
                </p:cNvSpPr>
                <p:nvPr/>
              </p:nvSpPr>
              <p:spPr bwMode="auto">
                <a:xfrm>
                  <a:off x="8346207"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7" name="Line 13">
                  <a:extLst>
                    <a:ext uri="{FF2B5EF4-FFF2-40B4-BE49-F238E27FC236}">
                      <a16:creationId xmlns:a16="http://schemas.microsoft.com/office/drawing/2014/main" id="{8951336E-5F7F-0A41-AB9E-17FDE2E72D71}"/>
                    </a:ext>
                  </a:extLst>
                </p:cNvPr>
                <p:cNvSpPr>
                  <a:spLocks noChangeShapeType="1"/>
                </p:cNvSpPr>
                <p:nvPr/>
              </p:nvSpPr>
              <p:spPr bwMode="auto">
                <a:xfrm>
                  <a:off x="8412882" y="3748009"/>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8" name="Line 14">
                  <a:extLst>
                    <a:ext uri="{FF2B5EF4-FFF2-40B4-BE49-F238E27FC236}">
                      <a16:creationId xmlns:a16="http://schemas.microsoft.com/office/drawing/2014/main" id="{D109FFC4-0686-BA45-8416-CCA8AE188951}"/>
                    </a:ext>
                  </a:extLst>
                </p:cNvPr>
                <p:cNvSpPr>
                  <a:spLocks noChangeShapeType="1"/>
                </p:cNvSpPr>
                <p:nvPr/>
              </p:nvSpPr>
              <p:spPr bwMode="auto">
                <a:xfrm>
                  <a:off x="872403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89" name="Line 15">
                  <a:extLst>
                    <a:ext uri="{FF2B5EF4-FFF2-40B4-BE49-F238E27FC236}">
                      <a16:creationId xmlns:a16="http://schemas.microsoft.com/office/drawing/2014/main" id="{BDE93B63-B7CB-6E4A-980E-E24EA4C058F5}"/>
                    </a:ext>
                  </a:extLst>
                </p:cNvPr>
                <p:cNvSpPr>
                  <a:spLocks noChangeShapeType="1"/>
                </p:cNvSpPr>
                <p:nvPr/>
              </p:nvSpPr>
              <p:spPr bwMode="auto">
                <a:xfrm>
                  <a:off x="9098682" y="3759121"/>
                  <a:ext cx="0" cy="4032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8" name="Rectangle 5">
                <a:extLst>
                  <a:ext uri="{FF2B5EF4-FFF2-40B4-BE49-F238E27FC236}">
                    <a16:creationId xmlns:a16="http://schemas.microsoft.com/office/drawing/2014/main" id="{B5E41425-B1F8-2445-ADEE-043413AFC1E8}"/>
                  </a:ext>
                </a:extLst>
              </p:cNvPr>
              <p:cNvSpPr>
                <a:spLocks noChangeArrowheads="1"/>
              </p:cNvSpPr>
              <p:nvPr/>
            </p:nvSpPr>
            <p:spPr bwMode="auto">
              <a:xfrm>
                <a:off x="2901848" y="4384275"/>
                <a:ext cx="3244616" cy="285690"/>
              </a:xfrm>
              <a:prstGeom prst="rect">
                <a:avLst/>
              </a:prstGeom>
              <a:solidFill>
                <a:srgbClr val="66CCFF"/>
              </a:solidFill>
              <a:ln w="12700">
                <a:no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479" name="Text Box 64">
                <a:extLst>
                  <a:ext uri="{FF2B5EF4-FFF2-40B4-BE49-F238E27FC236}">
                    <a16:creationId xmlns:a16="http://schemas.microsoft.com/office/drawing/2014/main" id="{A3A8B632-6487-834D-BE46-4579297998B8}"/>
                  </a:ext>
                </a:extLst>
              </p:cNvPr>
              <p:cNvSpPr txBox="1">
                <a:spLocks noChangeArrowheads="1"/>
              </p:cNvSpPr>
              <p:nvPr/>
            </p:nvSpPr>
            <p:spPr bwMode="auto">
              <a:xfrm>
                <a:off x="4133520" y="4301715"/>
                <a:ext cx="16700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datagram</a:t>
                </a:r>
              </a:p>
            </p:txBody>
          </p:sp>
          <p:sp>
            <p:nvSpPr>
              <p:cNvPr id="491" name="Line 29">
                <a:extLst>
                  <a:ext uri="{FF2B5EF4-FFF2-40B4-BE49-F238E27FC236}">
                    <a16:creationId xmlns:a16="http://schemas.microsoft.com/office/drawing/2014/main" id="{DAB9ECEA-D85D-1A4F-BA23-45E2EF5BAE7A}"/>
                  </a:ext>
                </a:extLst>
              </p:cNvPr>
              <p:cNvSpPr>
                <a:spLocks noChangeShapeType="1"/>
              </p:cNvSpPr>
              <p:nvPr/>
            </p:nvSpPr>
            <p:spPr bwMode="auto">
              <a:xfrm>
                <a:off x="1141962" y="4285554"/>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2" name="Line 29">
                <a:extLst>
                  <a:ext uri="{FF2B5EF4-FFF2-40B4-BE49-F238E27FC236}">
                    <a16:creationId xmlns:a16="http://schemas.microsoft.com/office/drawing/2014/main" id="{1835EE88-FFC9-6145-9FA4-024B97A0E0A6}"/>
                  </a:ext>
                </a:extLst>
              </p:cNvPr>
              <p:cNvSpPr>
                <a:spLocks noChangeShapeType="1"/>
              </p:cNvSpPr>
              <p:nvPr/>
            </p:nvSpPr>
            <p:spPr bwMode="auto">
              <a:xfrm>
                <a:off x="1214646" y="4294108"/>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3" name="Line 29">
                <a:extLst>
                  <a:ext uri="{FF2B5EF4-FFF2-40B4-BE49-F238E27FC236}">
                    <a16:creationId xmlns:a16="http://schemas.microsoft.com/office/drawing/2014/main" id="{DA546E44-2985-B04E-9342-D3FA12D49CE2}"/>
                  </a:ext>
                </a:extLst>
              </p:cNvPr>
              <p:cNvSpPr>
                <a:spLocks noChangeShapeType="1"/>
              </p:cNvSpPr>
              <p:nvPr/>
            </p:nvSpPr>
            <p:spPr bwMode="auto">
              <a:xfrm>
                <a:off x="1024733" y="427985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94" name="Line 29">
                <a:extLst>
                  <a:ext uri="{FF2B5EF4-FFF2-40B4-BE49-F238E27FC236}">
                    <a16:creationId xmlns:a16="http://schemas.microsoft.com/office/drawing/2014/main" id="{F68BA5C6-0D09-1A48-9B38-855C654FF9D3}"/>
                  </a:ext>
                </a:extLst>
              </p:cNvPr>
              <p:cNvSpPr>
                <a:spLocks noChangeShapeType="1"/>
              </p:cNvSpPr>
              <p:nvPr/>
            </p:nvSpPr>
            <p:spPr bwMode="auto">
              <a:xfrm>
                <a:off x="1749220" y="4299812"/>
                <a:ext cx="0" cy="468314"/>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72" name="Freeform 471">
              <a:extLst>
                <a:ext uri="{FF2B5EF4-FFF2-40B4-BE49-F238E27FC236}">
                  <a16:creationId xmlns:a16="http://schemas.microsoft.com/office/drawing/2014/main" id="{AAB7D595-0EAC-C340-8646-E5D0558E23D5}"/>
                </a:ext>
              </a:extLst>
            </p:cNvPr>
            <p:cNvSpPr/>
            <p:nvPr/>
          </p:nvSpPr>
          <p:spPr>
            <a:xfrm>
              <a:off x="4672013" y="2614613"/>
              <a:ext cx="4886325" cy="685800"/>
            </a:xfrm>
            <a:custGeom>
              <a:avLst/>
              <a:gdLst>
                <a:gd name="connsiteX0" fmla="*/ 0 w 4886325"/>
                <a:gd name="connsiteY0" fmla="*/ 685800 h 685800"/>
                <a:gd name="connsiteX1" fmla="*/ 2171700 w 4886325"/>
                <a:gd name="connsiteY1" fmla="*/ 0 h 685800"/>
                <a:gd name="connsiteX2" fmla="*/ 2443162 w 4886325"/>
                <a:gd name="connsiteY2" fmla="*/ 157162 h 685800"/>
                <a:gd name="connsiteX3" fmla="*/ 2493168 w 4886325"/>
                <a:gd name="connsiteY3" fmla="*/ 150018 h 685800"/>
                <a:gd name="connsiteX4" fmla="*/ 4886325 w 4886325"/>
                <a:gd name="connsiteY4" fmla="*/ 685800 h 685800"/>
                <a:gd name="connsiteX5" fmla="*/ 0 w 4886325"/>
                <a:gd name="connsiteY5" fmla="*/ 685800 h 68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86325" h="685800">
                  <a:moveTo>
                    <a:pt x="0" y="685800"/>
                  </a:moveTo>
                  <a:lnTo>
                    <a:pt x="2171700" y="0"/>
                  </a:lnTo>
                  <a:lnTo>
                    <a:pt x="2443162" y="157162"/>
                  </a:lnTo>
                  <a:lnTo>
                    <a:pt x="2493168" y="150018"/>
                  </a:lnTo>
                  <a:lnTo>
                    <a:pt x="4886325" y="685800"/>
                  </a:lnTo>
                  <a:lnTo>
                    <a:pt x="0" y="685800"/>
                  </a:lnTo>
                  <a:close/>
                </a:path>
              </a:pathLst>
            </a:custGeom>
            <a:gradFill>
              <a:gsLst>
                <a:gs pos="0">
                  <a:schemeClr val="accent1">
                    <a:lumMod val="5000"/>
                    <a:lumOff val="95000"/>
                  </a:schemeClr>
                </a:gs>
                <a:gs pos="100000">
                  <a:schemeClr val="bg1">
                    <a:lumMod val="8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490" name="TextBox 489">
            <a:extLst>
              <a:ext uri="{FF2B5EF4-FFF2-40B4-BE49-F238E27FC236}">
                <a16:creationId xmlns:a16="http://schemas.microsoft.com/office/drawing/2014/main" id="{ED951575-6D9E-8444-AF65-4E4F4F15AFAD}"/>
              </a:ext>
            </a:extLst>
          </p:cNvPr>
          <p:cNvSpPr txBox="1"/>
          <p:nvPr/>
        </p:nvSpPr>
        <p:spPr>
          <a:xfrm>
            <a:off x="4979542" y="6158950"/>
            <a:ext cx="537397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tunneling: IPv6 datagram as payload in a IPv4 datagram</a:t>
            </a:r>
          </a:p>
        </p:txBody>
      </p:sp>
      <p:grpSp>
        <p:nvGrpSpPr>
          <p:cNvPr id="460" name="Group 459">
            <a:extLst>
              <a:ext uri="{FF2B5EF4-FFF2-40B4-BE49-F238E27FC236}">
                <a16:creationId xmlns:a16="http://schemas.microsoft.com/office/drawing/2014/main" id="{4D18DF3D-F021-0C48-A36D-4B23F8AAFD1C}"/>
              </a:ext>
            </a:extLst>
          </p:cNvPr>
          <p:cNvGrpSpPr/>
          <p:nvPr/>
        </p:nvGrpSpPr>
        <p:grpSpPr>
          <a:xfrm>
            <a:off x="6903720" y="4965117"/>
            <a:ext cx="838200" cy="376503"/>
            <a:chOff x="6827520" y="2412417"/>
            <a:chExt cx="838200" cy="376503"/>
          </a:xfrm>
        </p:grpSpPr>
        <p:sp>
          <p:nvSpPr>
            <p:cNvPr id="461" name="Right Arrow 460">
              <a:extLst>
                <a:ext uri="{FF2B5EF4-FFF2-40B4-BE49-F238E27FC236}">
                  <a16:creationId xmlns:a16="http://schemas.microsoft.com/office/drawing/2014/main" id="{FEC858D0-05CB-1D47-B1C9-43E27921274B}"/>
                </a:ext>
              </a:extLst>
            </p:cNvPr>
            <p:cNvSpPr/>
            <p:nvPr/>
          </p:nvSpPr>
          <p:spPr>
            <a:xfrm>
              <a:off x="7178040" y="2468880"/>
              <a:ext cx="487680" cy="304800"/>
            </a:xfrm>
            <a:prstGeom prst="rightArrow">
              <a:avLst/>
            </a:prstGeom>
            <a:gradFill>
              <a:gsLst>
                <a:gs pos="0">
                  <a:schemeClr val="accent1">
                    <a:lumMod val="5000"/>
                    <a:lumOff val="95000"/>
                  </a:schemeClr>
                </a:gs>
                <a:gs pos="100000">
                  <a:srgbClr val="CC0001"/>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462" name="Group 61">
              <a:extLst>
                <a:ext uri="{FF2B5EF4-FFF2-40B4-BE49-F238E27FC236}">
                  <a16:creationId xmlns:a16="http://schemas.microsoft.com/office/drawing/2014/main" id="{43EB2327-7325-AB41-A3B5-0C0DE2655D45}"/>
                </a:ext>
              </a:extLst>
            </p:cNvPr>
            <p:cNvGrpSpPr>
              <a:grpSpLocks/>
            </p:cNvGrpSpPr>
            <p:nvPr/>
          </p:nvGrpSpPr>
          <p:grpSpPr bwMode="auto">
            <a:xfrm>
              <a:off x="6827520" y="2412417"/>
              <a:ext cx="335280" cy="376503"/>
              <a:chOff x="335231" y="4405745"/>
              <a:chExt cx="1252537" cy="2138362"/>
            </a:xfrm>
          </p:grpSpPr>
          <p:sp>
            <p:nvSpPr>
              <p:cNvPr id="463" name="Freeform 462">
                <a:extLst>
                  <a:ext uri="{FF2B5EF4-FFF2-40B4-BE49-F238E27FC236}">
                    <a16:creationId xmlns:a16="http://schemas.microsoft.com/office/drawing/2014/main" id="{10DEFA56-477A-FB49-8503-F1F4C4F92FF5}"/>
                  </a:ext>
                </a:extLst>
              </p:cNvPr>
              <p:cNvSpPr/>
              <p:nvPr/>
            </p:nvSpPr>
            <p:spPr>
              <a:xfrm>
                <a:off x="335231" y="4406992"/>
                <a:ext cx="965619" cy="2136350"/>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787" h="2138362">
                    <a:moveTo>
                      <a:pt x="0" y="0"/>
                    </a:moveTo>
                    <a:lnTo>
                      <a:pt x="0" y="1190625"/>
                    </a:lnTo>
                    <a:lnTo>
                      <a:pt x="966787" y="2138362"/>
                    </a:lnTo>
                    <a:cubicBezTo>
                      <a:pt x="965200" y="1673225"/>
                      <a:pt x="963612" y="1208087"/>
                      <a:pt x="962025" y="742950"/>
                    </a:cubicBezTo>
                    <a:lnTo>
                      <a:pt x="0" y="0"/>
                    </a:lnTo>
                    <a:close/>
                  </a:path>
                </a:pathLst>
              </a:custGeom>
              <a:solidFill>
                <a:srgbClr val="CC0001"/>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64" name="Freeform 463">
                <a:extLst>
                  <a:ext uri="{FF2B5EF4-FFF2-40B4-BE49-F238E27FC236}">
                    <a16:creationId xmlns:a16="http://schemas.microsoft.com/office/drawing/2014/main" id="{2E0154E9-B9C9-C04C-B69D-570B28DA959C}"/>
                  </a:ext>
                </a:extLst>
              </p:cNvPr>
              <p:cNvSpPr/>
              <p:nvPr/>
            </p:nvSpPr>
            <p:spPr>
              <a:xfrm>
                <a:off x="351325" y="4411451"/>
                <a:ext cx="1235186" cy="771586"/>
              </a:xfrm>
              <a:custGeom>
                <a:avLst/>
                <a:gdLst>
                  <a:gd name="connsiteX0" fmla="*/ 0 w 966787"/>
                  <a:gd name="connsiteY0" fmla="*/ 0 h 2138362"/>
                  <a:gd name="connsiteX1" fmla="*/ 0 w 966787"/>
                  <a:gd name="connsiteY1" fmla="*/ 1190625 h 2138362"/>
                  <a:gd name="connsiteX2" fmla="*/ 966787 w 966787"/>
                  <a:gd name="connsiteY2" fmla="*/ 2138362 h 2138362"/>
                  <a:gd name="connsiteX3" fmla="*/ 962025 w 966787"/>
                  <a:gd name="connsiteY3" fmla="*/ 742950 h 2138362"/>
                  <a:gd name="connsiteX4" fmla="*/ 0 w 966787"/>
                  <a:gd name="connsiteY4" fmla="*/ 0 h 2138362"/>
                  <a:gd name="connsiteX0" fmla="*/ 928688 w 1895475"/>
                  <a:gd name="connsiteY0" fmla="*/ 0 h 2138362"/>
                  <a:gd name="connsiteX1" fmla="*/ 0 w 1895475"/>
                  <a:gd name="connsiteY1" fmla="*/ 461963 h 2138362"/>
                  <a:gd name="connsiteX2" fmla="*/ 1895475 w 1895475"/>
                  <a:gd name="connsiteY2" fmla="*/ 2138362 h 2138362"/>
                  <a:gd name="connsiteX3" fmla="*/ 1890713 w 1895475"/>
                  <a:gd name="connsiteY3" fmla="*/ 742950 h 2138362"/>
                  <a:gd name="connsiteX4" fmla="*/ 928688 w 1895475"/>
                  <a:gd name="connsiteY4" fmla="*/ 0 h 2138362"/>
                  <a:gd name="connsiteX0" fmla="*/ 247650 w 1895475"/>
                  <a:gd name="connsiteY0" fmla="*/ 0 h 1738312"/>
                  <a:gd name="connsiteX1" fmla="*/ 0 w 1895475"/>
                  <a:gd name="connsiteY1" fmla="*/ 61913 h 1738312"/>
                  <a:gd name="connsiteX2" fmla="*/ 1895475 w 1895475"/>
                  <a:gd name="connsiteY2" fmla="*/ 1738312 h 1738312"/>
                  <a:gd name="connsiteX3" fmla="*/ 1890713 w 1895475"/>
                  <a:gd name="connsiteY3" fmla="*/ 342900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143000 w 1895475"/>
                  <a:gd name="connsiteY3" fmla="*/ 7762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895475"/>
                  <a:gd name="connsiteY0" fmla="*/ 0 h 1738312"/>
                  <a:gd name="connsiteX1" fmla="*/ 0 w 1895475"/>
                  <a:gd name="connsiteY1" fmla="*/ 61913 h 1738312"/>
                  <a:gd name="connsiteX2" fmla="*/ 1895475 w 1895475"/>
                  <a:gd name="connsiteY2" fmla="*/ 1738312 h 1738312"/>
                  <a:gd name="connsiteX3" fmla="*/ 1238250 w 1895475"/>
                  <a:gd name="connsiteY3" fmla="*/ 814388 h 1738312"/>
                  <a:gd name="connsiteX4" fmla="*/ 247650 w 1895475"/>
                  <a:gd name="connsiteY4" fmla="*/ 0 h 1738312"/>
                  <a:gd name="connsiteX0" fmla="*/ 247650 w 1238250"/>
                  <a:gd name="connsiteY0" fmla="*/ 0 h 862012"/>
                  <a:gd name="connsiteX1" fmla="*/ 0 w 1238250"/>
                  <a:gd name="connsiteY1" fmla="*/ 61913 h 862012"/>
                  <a:gd name="connsiteX2" fmla="*/ 947738 w 1238250"/>
                  <a:gd name="connsiteY2" fmla="*/ 862012 h 862012"/>
                  <a:gd name="connsiteX3" fmla="*/ 1238250 w 1238250"/>
                  <a:gd name="connsiteY3" fmla="*/ 814388 h 862012"/>
                  <a:gd name="connsiteX4" fmla="*/ 247650 w 1238250"/>
                  <a:gd name="connsiteY4" fmla="*/ 0 h 8620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47650 w 1238250"/>
                  <a:gd name="connsiteY0" fmla="*/ 0 h 823912"/>
                  <a:gd name="connsiteX1" fmla="*/ 0 w 1238250"/>
                  <a:gd name="connsiteY1" fmla="*/ 61913 h 823912"/>
                  <a:gd name="connsiteX2" fmla="*/ 952500 w 1238250"/>
                  <a:gd name="connsiteY2" fmla="*/ 823912 h 823912"/>
                  <a:gd name="connsiteX3" fmla="*/ 1238250 w 1238250"/>
                  <a:gd name="connsiteY3" fmla="*/ 814388 h 823912"/>
                  <a:gd name="connsiteX4" fmla="*/ 247650 w 1238250"/>
                  <a:gd name="connsiteY4" fmla="*/ 0 h 823912"/>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8 h 766762"/>
                  <a:gd name="connsiteX4" fmla="*/ 233363 w 1238250"/>
                  <a:gd name="connsiteY4" fmla="*/ 0 h 766762"/>
                  <a:gd name="connsiteX0" fmla="*/ 233363 w 1238250"/>
                  <a:gd name="connsiteY0" fmla="*/ 0 h 773376"/>
                  <a:gd name="connsiteX1" fmla="*/ 0 w 1238250"/>
                  <a:gd name="connsiteY1" fmla="*/ 4763 h 773376"/>
                  <a:gd name="connsiteX2" fmla="*/ 952500 w 1238250"/>
                  <a:gd name="connsiteY2" fmla="*/ 766762 h 773376"/>
                  <a:gd name="connsiteX3" fmla="*/ 1238250 w 1238250"/>
                  <a:gd name="connsiteY3" fmla="*/ 771525 h 773376"/>
                  <a:gd name="connsiteX4" fmla="*/ 233363 w 1238250"/>
                  <a:gd name="connsiteY4" fmla="*/ 0 h 773376"/>
                  <a:gd name="connsiteX0" fmla="*/ 233363 w 1238250"/>
                  <a:gd name="connsiteY0" fmla="*/ 0 h 766762"/>
                  <a:gd name="connsiteX1" fmla="*/ 0 w 1238250"/>
                  <a:gd name="connsiteY1" fmla="*/ 4763 h 766762"/>
                  <a:gd name="connsiteX2" fmla="*/ 952500 w 1238250"/>
                  <a:gd name="connsiteY2" fmla="*/ 766762 h 766762"/>
                  <a:gd name="connsiteX3" fmla="*/ 1238250 w 1238250"/>
                  <a:gd name="connsiteY3" fmla="*/ 757236 h 766762"/>
                  <a:gd name="connsiteX4" fmla="*/ 233363 w 1238250"/>
                  <a:gd name="connsiteY4" fmla="*/ 0 h 766762"/>
                  <a:gd name="connsiteX0" fmla="*/ 233363 w 1238250"/>
                  <a:gd name="connsiteY0" fmla="*/ 0 h 773375"/>
                  <a:gd name="connsiteX1" fmla="*/ 0 w 1238250"/>
                  <a:gd name="connsiteY1" fmla="*/ 4763 h 773375"/>
                  <a:gd name="connsiteX2" fmla="*/ 952500 w 1238250"/>
                  <a:gd name="connsiteY2" fmla="*/ 766762 h 773375"/>
                  <a:gd name="connsiteX3" fmla="*/ 1238250 w 1238250"/>
                  <a:gd name="connsiteY3" fmla="*/ 771523 h 773375"/>
                  <a:gd name="connsiteX4" fmla="*/ 233363 w 1238250"/>
                  <a:gd name="connsiteY4" fmla="*/ 0 h 773375"/>
                  <a:gd name="connsiteX0" fmla="*/ 233363 w 1238250"/>
                  <a:gd name="connsiteY0" fmla="*/ 0 h 771523"/>
                  <a:gd name="connsiteX1" fmla="*/ 0 w 1238250"/>
                  <a:gd name="connsiteY1" fmla="*/ 4763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71523"/>
                  <a:gd name="connsiteX1" fmla="*/ 0 w 1238250"/>
                  <a:gd name="connsiteY1" fmla="*/ 23466 h 771523"/>
                  <a:gd name="connsiteX2" fmla="*/ 952500 w 1238250"/>
                  <a:gd name="connsiteY2" fmla="*/ 766762 h 771523"/>
                  <a:gd name="connsiteX3" fmla="*/ 1238250 w 1238250"/>
                  <a:gd name="connsiteY3" fmla="*/ 771523 h 771523"/>
                  <a:gd name="connsiteX4" fmla="*/ 233363 w 1238250"/>
                  <a:gd name="connsiteY4" fmla="*/ 0 h 771523"/>
                  <a:gd name="connsiteX0" fmla="*/ 233363 w 1238250"/>
                  <a:gd name="connsiteY0" fmla="*/ 0 h 757496"/>
                  <a:gd name="connsiteX1" fmla="*/ 0 w 1238250"/>
                  <a:gd name="connsiteY1" fmla="*/ 9439 h 757496"/>
                  <a:gd name="connsiteX2" fmla="*/ 952500 w 1238250"/>
                  <a:gd name="connsiteY2" fmla="*/ 752735 h 757496"/>
                  <a:gd name="connsiteX3" fmla="*/ 1238250 w 1238250"/>
                  <a:gd name="connsiteY3" fmla="*/ 757496 h 757496"/>
                  <a:gd name="connsiteX4" fmla="*/ 233363 w 1238250"/>
                  <a:gd name="connsiteY4" fmla="*/ 0 h 7574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8250" h="757496">
                    <a:moveTo>
                      <a:pt x="233363" y="0"/>
                    </a:moveTo>
                    <a:lnTo>
                      <a:pt x="0" y="9439"/>
                    </a:lnTo>
                    <a:lnTo>
                      <a:pt x="952500" y="752735"/>
                    </a:lnTo>
                    <a:cubicBezTo>
                      <a:pt x="1060450" y="744798"/>
                      <a:pt x="1035049" y="751145"/>
                      <a:pt x="1238250" y="757496"/>
                    </a:cubicBezTo>
                    <a:lnTo>
                      <a:pt x="233363" y="0"/>
                    </a:lnTo>
                    <a:close/>
                  </a:path>
                </a:pathLst>
              </a:custGeom>
              <a:solidFill>
                <a:srgbClr val="E23934"/>
              </a:solidFill>
              <a:ln w="25400" cap="flat" cmpd="sng" algn="ctr">
                <a:noFill/>
                <a:prstDash val="solid"/>
              </a:ln>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 lastClr="FFFFFF"/>
                  </a:solidFill>
                  <a:effectLst/>
                  <a:uLnTx/>
                  <a:uFillTx/>
                  <a:latin typeface="Calibri"/>
                  <a:ea typeface="+mn-ea"/>
                  <a:cs typeface="+mn-cs"/>
                </a:endParaRPr>
              </a:p>
            </p:txBody>
          </p:sp>
          <p:sp>
            <p:nvSpPr>
              <p:cNvPr id="465" name="Rectangle 65">
                <a:extLst>
                  <a:ext uri="{FF2B5EF4-FFF2-40B4-BE49-F238E27FC236}">
                    <a16:creationId xmlns:a16="http://schemas.microsoft.com/office/drawing/2014/main" id="{1C32B141-66A3-F744-B5C1-7283AA1EDE73}"/>
                  </a:ext>
                </a:extLst>
              </p:cNvPr>
              <p:cNvSpPr>
                <a:spLocks noChangeArrowheads="1"/>
              </p:cNvSpPr>
              <p:nvPr/>
            </p:nvSpPr>
            <p:spPr bwMode="auto">
              <a:xfrm>
                <a:off x="1296825" y="5178575"/>
                <a:ext cx="289686" cy="1351389"/>
              </a:xfrm>
              <a:prstGeom prst="rect">
                <a:avLst/>
              </a:prstGeom>
              <a:solidFill>
                <a:srgbClr val="EBADAA"/>
              </a:solidFill>
              <a:ln>
                <a:noFill/>
              </a:ln>
              <a:extLst>
                <a:ext uri="{91240B29-F687-4F45-9708-019B960494DF}">
                  <a14:hiddenLine xmlns:a14="http://schemas.microsoft.com/office/drawing/2010/main" w="25400">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srgbClr val="FFFFFF"/>
                  </a:solidFill>
                  <a:effectLst/>
                  <a:uLnTx/>
                  <a:uFillTx/>
                  <a:latin typeface="Calibri" panose="020F0502020204030204" pitchFamily="34" charset="0"/>
                  <a:ea typeface="ＭＳ Ｐゴシック" panose="020B0600070205080204" pitchFamily="34" charset="-128"/>
                  <a:cs typeface="+mn-cs"/>
                </a:endParaRPr>
              </a:p>
            </p:txBody>
          </p:sp>
        </p:grpSp>
      </p:grpSp>
      <p:sp>
        <p:nvSpPr>
          <p:cNvPr id="20" name="Rectangle 19">
            <a:extLst>
              <a:ext uri="{FF2B5EF4-FFF2-40B4-BE49-F238E27FC236}">
                <a16:creationId xmlns:a16="http://schemas.microsoft.com/office/drawing/2014/main" id="{00DD4844-819E-9E45-B164-6CDFAEE54721}"/>
              </a:ext>
            </a:extLst>
          </p:cNvPr>
          <p:cNvSpPr/>
          <p:nvPr/>
        </p:nvSpPr>
        <p:spPr>
          <a:xfrm>
            <a:off x="822960" y="1356360"/>
            <a:ext cx="10058400" cy="2407920"/>
          </a:xfrm>
          <a:prstGeom prst="rect">
            <a:avLst/>
          </a:prstGeom>
          <a:solidFill>
            <a:schemeClr val="bg1">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7" name="Group 6">
            <a:extLst>
              <a:ext uri="{FF2B5EF4-FFF2-40B4-BE49-F238E27FC236}">
                <a16:creationId xmlns:a16="http://schemas.microsoft.com/office/drawing/2014/main" id="{6576096C-AF15-BD40-9CA1-5F9A555E20FA}"/>
              </a:ext>
            </a:extLst>
          </p:cNvPr>
          <p:cNvGrpSpPr/>
          <p:nvPr/>
        </p:nvGrpSpPr>
        <p:grpSpPr>
          <a:xfrm>
            <a:off x="5243279" y="4964546"/>
            <a:ext cx="3924175" cy="366887"/>
            <a:chOff x="5243279" y="4964546"/>
            <a:chExt cx="3924175" cy="366887"/>
          </a:xfrm>
        </p:grpSpPr>
        <p:sp>
          <p:nvSpPr>
            <p:cNvPr id="165" name="Text Box 144">
              <a:extLst>
                <a:ext uri="{FF2B5EF4-FFF2-40B4-BE49-F238E27FC236}">
                  <a16:creationId xmlns:a16="http://schemas.microsoft.com/office/drawing/2014/main" id="{5162208E-6A82-C943-B994-B2D4BDC38859}"/>
                </a:ext>
              </a:extLst>
            </p:cNvPr>
            <p:cNvSpPr txBox="1">
              <a:spLocks noChangeArrowheads="1"/>
            </p:cNvSpPr>
            <p:nvPr/>
          </p:nvSpPr>
          <p:spPr bwMode="auto">
            <a:xfrm>
              <a:off x="5243279" y="4964546"/>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sp>
          <p:nvSpPr>
            <p:cNvPr id="214" name="Text Box 143">
              <a:extLst>
                <a:ext uri="{FF2B5EF4-FFF2-40B4-BE49-F238E27FC236}">
                  <a16:creationId xmlns:a16="http://schemas.microsoft.com/office/drawing/2014/main" id="{E4FD710E-6938-5A41-BE72-D4BFF3EB9495}"/>
                </a:ext>
              </a:extLst>
            </p:cNvPr>
            <p:cNvSpPr txBox="1">
              <a:spLocks noChangeArrowheads="1"/>
            </p:cNvSpPr>
            <p:nvPr/>
          </p:nvSpPr>
          <p:spPr bwMode="auto">
            <a:xfrm>
              <a:off x="8298305" y="4992879"/>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grpSp>
      <p:sp>
        <p:nvSpPr>
          <p:cNvPr id="175" name="Slide Number Placeholder 3">
            <a:extLst>
              <a:ext uri="{FF2B5EF4-FFF2-40B4-BE49-F238E27FC236}">
                <a16:creationId xmlns:a16="http://schemas.microsoft.com/office/drawing/2014/main" id="{9F47540C-0C6C-044C-8C90-FAB0F57C41C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15</a:t>
            </a:fld>
            <a:endParaRPr lang="en-US" dirty="0"/>
          </a:p>
        </p:txBody>
      </p:sp>
    </p:spTree>
    <p:extLst>
      <p:ext uri="{BB962C8B-B14F-4D97-AF65-F5344CB8AC3E}">
        <p14:creationId xmlns:p14="http://schemas.microsoft.com/office/powerpoint/2010/main" val="338337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63"/>
                                        </p:tgtEl>
                                        <p:attrNameLst>
                                          <p:attrName>style.visibility</p:attrName>
                                        </p:attrNameLst>
                                      </p:cBhvr>
                                      <p:to>
                                        <p:strVal val="visible"/>
                                      </p:to>
                                    </p:set>
                                    <p:animEffect transition="in" filter="dissolve">
                                      <p:cBhvr>
                                        <p:cTn id="10" dur="500"/>
                                        <p:tgtEl>
                                          <p:spTgt spid="16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460"/>
                                        </p:tgtEl>
                                        <p:attrNameLst>
                                          <p:attrName>style.visibility</p:attrName>
                                        </p:attrNameLst>
                                      </p:cBhvr>
                                      <p:to>
                                        <p:strVal val="visible"/>
                                      </p:to>
                                    </p:set>
                                    <p:animEffect transition="in" filter="wipe(left)">
                                      <p:cBhvr>
                                        <p:cTn id="15" dur="500"/>
                                        <p:tgtEl>
                                          <p:spTgt spid="46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nodeType="clickEffect">
                                  <p:stCondLst>
                                    <p:cond delay="0"/>
                                  </p:stCondLst>
                                  <p:childTnLst>
                                    <p:set>
                                      <p:cBhvr>
                                        <p:cTn id="19" dur="1" fill="hold">
                                          <p:stCondLst>
                                            <p:cond delay="0"/>
                                          </p:stCondLst>
                                        </p:cTn>
                                        <p:tgtEl>
                                          <p:spTgt spid="470"/>
                                        </p:tgtEl>
                                        <p:attrNameLst>
                                          <p:attrName>style.visibility</p:attrName>
                                        </p:attrNameLst>
                                      </p:cBhvr>
                                      <p:to>
                                        <p:strVal val="visible"/>
                                      </p:to>
                                    </p:set>
                                    <p:animEffect transition="in" filter="wipe(up)">
                                      <p:cBhvr>
                                        <p:cTn id="20" dur="500"/>
                                        <p:tgtEl>
                                          <p:spTgt spid="470"/>
                                        </p:tgtEl>
                                      </p:cBhvr>
                                    </p:animEffect>
                                  </p:childTnLst>
                                </p:cTn>
                              </p:par>
                            </p:childTnLst>
                          </p:cTn>
                        </p:par>
                        <p:par>
                          <p:cTn id="21" fill="hold">
                            <p:stCondLst>
                              <p:cond delay="500"/>
                            </p:stCondLst>
                            <p:childTnLst>
                              <p:par>
                                <p:cTn id="22" presetID="9" presetClass="entr" presetSubtype="0" fill="hold" nodeType="afterEffect">
                                  <p:stCondLst>
                                    <p:cond delay="500"/>
                                  </p:stCondLst>
                                  <p:childTnLst>
                                    <p:set>
                                      <p:cBhvr>
                                        <p:cTn id="23" dur="1" fill="hold">
                                          <p:stCondLst>
                                            <p:cond delay="0"/>
                                          </p:stCondLst>
                                        </p:cTn>
                                        <p:tgtEl>
                                          <p:spTgt spid="467"/>
                                        </p:tgtEl>
                                        <p:attrNameLst>
                                          <p:attrName>style.visibility</p:attrName>
                                        </p:attrNameLst>
                                      </p:cBhvr>
                                      <p:to>
                                        <p:strVal val="visible"/>
                                      </p:to>
                                    </p:set>
                                    <p:animEffect transition="in" filter="dissolve">
                                      <p:cBhvr>
                                        <p:cTn id="24" dur="500"/>
                                        <p:tgtEl>
                                          <p:spTgt spid="467"/>
                                        </p:tgtEl>
                                      </p:cBhvr>
                                    </p:animEffect>
                                  </p:childTnLst>
                                </p:cTn>
                              </p:par>
                            </p:childTnLst>
                          </p:cTn>
                        </p:par>
                        <p:par>
                          <p:cTn id="25" fill="hold">
                            <p:stCondLst>
                              <p:cond delay="1500"/>
                            </p:stCondLst>
                            <p:childTnLst>
                              <p:par>
                                <p:cTn id="26" presetID="9" presetClass="entr" presetSubtype="0" fill="hold" grpId="0" nodeType="afterEffect">
                                  <p:stCondLst>
                                    <p:cond delay="500"/>
                                  </p:stCondLst>
                                  <p:childTnLst>
                                    <p:set>
                                      <p:cBhvr>
                                        <p:cTn id="27" dur="1" fill="hold">
                                          <p:stCondLst>
                                            <p:cond delay="0"/>
                                          </p:stCondLst>
                                        </p:cTn>
                                        <p:tgtEl>
                                          <p:spTgt spid="490"/>
                                        </p:tgtEl>
                                        <p:attrNameLst>
                                          <p:attrName>style.visibility</p:attrName>
                                        </p:attrNameLst>
                                      </p:cBhvr>
                                      <p:to>
                                        <p:strVal val="visible"/>
                                      </p:to>
                                    </p:set>
                                    <p:animEffect transition="in" filter="dissolve">
                                      <p:cBhvr>
                                        <p:cTn id="28" dur="500"/>
                                        <p:tgtEl>
                                          <p:spTgt spid="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 grpId="0"/>
      <p:bldP spid="49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0" name="Group 354">
            <a:extLst>
              <a:ext uri="{FF2B5EF4-FFF2-40B4-BE49-F238E27FC236}">
                <a16:creationId xmlns:a16="http://schemas.microsoft.com/office/drawing/2014/main" id="{8664861B-122E-9E40-A054-FD448E175B48}"/>
              </a:ext>
            </a:extLst>
          </p:cNvPr>
          <p:cNvGrpSpPr>
            <a:grpSpLocks/>
          </p:cNvGrpSpPr>
          <p:nvPr/>
        </p:nvGrpSpPr>
        <p:grpSpPr bwMode="auto">
          <a:xfrm>
            <a:off x="6285630" y="3268207"/>
            <a:ext cx="1176337" cy="3330575"/>
            <a:chOff x="3507" y="2128"/>
            <a:chExt cx="741" cy="2098"/>
          </a:xfrm>
        </p:grpSpPr>
        <p:sp>
          <p:nvSpPr>
            <p:cNvPr id="171" name="Line 196">
              <a:extLst>
                <a:ext uri="{FF2B5EF4-FFF2-40B4-BE49-F238E27FC236}">
                  <a16:creationId xmlns:a16="http://schemas.microsoft.com/office/drawing/2014/main" id="{5F8A900E-F4A9-C049-BD79-B1EA7B6F499A}"/>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72" name="Text Box 210">
              <a:extLst>
                <a:ext uri="{FF2B5EF4-FFF2-40B4-BE49-F238E27FC236}">
                  <a16:creationId xmlns:a16="http://schemas.microsoft.com/office/drawing/2014/main" id="{857A6CF4-362B-DD44-B28A-D45F0134BB80}"/>
                </a:ext>
              </a:extLst>
            </p:cNvPr>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B-to-C:</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inside</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a:t>
              </a:r>
            </a:p>
          </p:txBody>
        </p:sp>
        <p:sp>
          <p:nvSpPr>
            <p:cNvPr id="173" name="Line 211">
              <a:extLst>
                <a:ext uri="{FF2B5EF4-FFF2-40B4-BE49-F238E27FC236}">
                  <a16:creationId xmlns:a16="http://schemas.microsoft.com/office/drawing/2014/main" id="{E8B43FB3-D739-F746-A9FF-D32BF1E82C48}"/>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4" name="Group 217">
              <a:extLst>
                <a:ext uri="{FF2B5EF4-FFF2-40B4-BE49-F238E27FC236}">
                  <a16:creationId xmlns:a16="http://schemas.microsoft.com/office/drawing/2014/main" id="{A90D65B9-F6BA-EE47-BCAA-41FC80D0D98B}"/>
                </a:ext>
              </a:extLst>
            </p:cNvPr>
            <p:cNvGrpSpPr>
              <a:grpSpLocks/>
            </p:cNvGrpSpPr>
            <p:nvPr/>
          </p:nvGrpSpPr>
          <p:grpSpPr bwMode="auto">
            <a:xfrm>
              <a:off x="3558" y="2220"/>
              <a:ext cx="583" cy="1388"/>
              <a:chOff x="478" y="2082"/>
              <a:chExt cx="583" cy="1388"/>
            </a:xfrm>
          </p:grpSpPr>
          <p:sp>
            <p:nvSpPr>
              <p:cNvPr id="175" name="Rectangle 218">
                <a:extLst>
                  <a:ext uri="{FF2B5EF4-FFF2-40B4-BE49-F238E27FC236}">
                    <a16:creationId xmlns:a16="http://schemas.microsoft.com/office/drawing/2014/main" id="{450F7344-AA44-114F-BAED-E52F2048F2A2}"/>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176" name="Group 219">
                <a:extLst>
                  <a:ext uri="{FF2B5EF4-FFF2-40B4-BE49-F238E27FC236}">
                    <a16:creationId xmlns:a16="http://schemas.microsoft.com/office/drawing/2014/main" id="{1411D276-5368-954A-BD00-E54BD0F43AC9}"/>
                  </a:ext>
                </a:extLst>
              </p:cNvPr>
              <p:cNvGrpSpPr>
                <a:grpSpLocks/>
              </p:cNvGrpSpPr>
              <p:nvPr/>
            </p:nvGrpSpPr>
            <p:grpSpPr bwMode="auto">
              <a:xfrm>
                <a:off x="499" y="2471"/>
                <a:ext cx="493" cy="908"/>
                <a:chOff x="4869" y="143"/>
                <a:chExt cx="493" cy="908"/>
              </a:xfrm>
            </p:grpSpPr>
            <p:sp>
              <p:nvSpPr>
                <p:cNvPr id="178" name="Rectangle 220">
                  <a:extLst>
                    <a:ext uri="{FF2B5EF4-FFF2-40B4-BE49-F238E27FC236}">
                      <a16:creationId xmlns:a16="http://schemas.microsoft.com/office/drawing/2014/main" id="{C5BF02DE-C1F8-BB4A-8D32-290E9B10039C}"/>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79" name="Text Box 221">
                  <a:extLst>
                    <a:ext uri="{FF2B5EF4-FFF2-40B4-BE49-F238E27FC236}">
                      <a16:creationId xmlns:a16="http://schemas.microsoft.com/office/drawing/2014/main" id="{0AF63432-1868-7041-BC7C-74D54D5D6950}"/>
                    </a:ext>
                  </a:extLst>
                </p:cNvPr>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177" name="Text Box 222">
                <a:extLst>
                  <a:ext uri="{FF2B5EF4-FFF2-40B4-BE49-F238E27FC236}">
                    <a16:creationId xmlns:a16="http://schemas.microsoft.com/office/drawing/2014/main" id="{CB089CAC-22C3-6542-8215-15782FB5B57E}"/>
                  </a:ext>
                </a:extLst>
              </p:cNvPr>
              <p:cNvSpPr txBox="1">
                <a:spLocks noChangeArrowheads="1"/>
              </p:cNvSpPr>
              <p:nvPr/>
            </p:nvSpPr>
            <p:spPr bwMode="auto">
              <a:xfrm>
                <a:off x="49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src:B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dest: E</a:t>
                </a:r>
              </a:p>
            </p:txBody>
          </p:sp>
        </p:grpSp>
      </p:gr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Tunneling</a:t>
            </a:r>
          </a:p>
        </p:txBody>
      </p:sp>
      <p:sp>
        <p:nvSpPr>
          <p:cNvPr id="94" name="Text Box 76">
            <a:extLst>
              <a:ext uri="{FF2B5EF4-FFF2-40B4-BE49-F238E27FC236}">
                <a16:creationId xmlns:a16="http://schemas.microsoft.com/office/drawing/2014/main" id="{62F1B7C4-0039-A74A-B993-603447F55862}"/>
              </a:ext>
            </a:extLst>
          </p:cNvPr>
          <p:cNvSpPr txBox="1">
            <a:spLocks noChangeArrowheads="1"/>
          </p:cNvSpPr>
          <p:nvPr/>
        </p:nvSpPr>
        <p:spPr bwMode="auto">
          <a:xfrm>
            <a:off x="1638577" y="2479069"/>
            <a:ext cx="19080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physical view:</a:t>
            </a:r>
          </a:p>
        </p:txBody>
      </p:sp>
      <p:sp>
        <p:nvSpPr>
          <p:cNvPr id="95" name="Line 147">
            <a:extLst>
              <a:ext uri="{FF2B5EF4-FFF2-40B4-BE49-F238E27FC236}">
                <a16:creationId xmlns:a16="http://schemas.microsoft.com/office/drawing/2014/main" id="{189F3025-CEBB-CD49-B964-56C598B88309}"/>
              </a:ext>
            </a:extLst>
          </p:cNvPr>
          <p:cNvSpPr>
            <a:spLocks noChangeShapeType="1"/>
          </p:cNvSpPr>
          <p:nvPr/>
        </p:nvSpPr>
        <p:spPr bwMode="auto">
          <a:xfrm flipV="1">
            <a:off x="5432976" y="2762595"/>
            <a:ext cx="2750903" cy="0"/>
          </a:xfrm>
          <a:prstGeom prst="line">
            <a:avLst/>
          </a:prstGeom>
          <a:noFill/>
          <a:ln w="19050">
            <a:solidFill>
              <a:srgbClr val="CC000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96" name="Text Box 180">
            <a:extLst>
              <a:ext uri="{FF2B5EF4-FFF2-40B4-BE49-F238E27FC236}">
                <a16:creationId xmlns:a16="http://schemas.microsoft.com/office/drawing/2014/main" id="{A633AB40-6115-0148-BF57-58966884971E}"/>
              </a:ext>
            </a:extLst>
          </p:cNvPr>
          <p:cNvSpPr txBox="1">
            <a:spLocks noChangeArrowheads="1"/>
          </p:cNvSpPr>
          <p:nvPr/>
        </p:nvSpPr>
        <p:spPr bwMode="auto">
          <a:xfrm>
            <a:off x="5807990" y="2886420"/>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a:t>
            </a:r>
          </a:p>
        </p:txBody>
      </p:sp>
      <p:sp>
        <p:nvSpPr>
          <p:cNvPr id="97" name="Text Box 181">
            <a:extLst>
              <a:ext uri="{FF2B5EF4-FFF2-40B4-BE49-F238E27FC236}">
                <a16:creationId xmlns:a16="http://schemas.microsoft.com/office/drawing/2014/main" id="{931D1568-1B10-2D4F-B743-5FD9A1B5FEC0}"/>
              </a:ext>
            </a:extLst>
          </p:cNvPr>
          <p:cNvSpPr txBox="1">
            <a:spLocks noChangeArrowheads="1"/>
          </p:cNvSpPr>
          <p:nvPr/>
        </p:nvSpPr>
        <p:spPr bwMode="auto">
          <a:xfrm>
            <a:off x="7170020" y="2888007"/>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a:t>
            </a:r>
          </a:p>
        </p:txBody>
      </p:sp>
      <p:sp>
        <p:nvSpPr>
          <p:cNvPr id="141" name="Text Box 50">
            <a:extLst>
              <a:ext uri="{FF2B5EF4-FFF2-40B4-BE49-F238E27FC236}">
                <a16:creationId xmlns:a16="http://schemas.microsoft.com/office/drawing/2014/main" id="{AEE118FB-311C-E349-8593-792B261584D5}"/>
              </a:ext>
            </a:extLst>
          </p:cNvPr>
          <p:cNvSpPr txBox="1">
            <a:spLocks noChangeArrowheads="1"/>
          </p:cNvSpPr>
          <p:nvPr/>
        </p:nvSpPr>
        <p:spPr bwMode="auto">
          <a:xfrm>
            <a:off x="8317782" y="2256182"/>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142" name="Line 142">
            <a:extLst>
              <a:ext uri="{FF2B5EF4-FFF2-40B4-BE49-F238E27FC236}">
                <a16:creationId xmlns:a16="http://schemas.microsoft.com/office/drawing/2014/main" id="{B207ED6F-0861-6549-ACDE-1CC3A99A2CAC}"/>
              </a:ext>
            </a:extLst>
          </p:cNvPr>
          <p:cNvSpPr>
            <a:spLocks noChangeShapeType="1"/>
          </p:cNvSpPr>
          <p:nvPr/>
        </p:nvSpPr>
        <p:spPr bwMode="auto">
          <a:xfrm flipV="1">
            <a:off x="8857532" y="275307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43" name="Text Box 145">
            <a:extLst>
              <a:ext uri="{FF2B5EF4-FFF2-40B4-BE49-F238E27FC236}">
                <a16:creationId xmlns:a16="http://schemas.microsoft.com/office/drawing/2014/main" id="{1227F6DB-46DA-1841-BA2F-8F0DEEC6D107}"/>
              </a:ext>
            </a:extLst>
          </p:cNvPr>
          <p:cNvSpPr txBox="1">
            <a:spLocks noChangeArrowheads="1"/>
          </p:cNvSpPr>
          <p:nvPr/>
        </p:nvSpPr>
        <p:spPr bwMode="auto">
          <a:xfrm>
            <a:off x="8099025" y="2875307"/>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sp>
        <p:nvSpPr>
          <p:cNvPr id="144" name="Text Box 146">
            <a:extLst>
              <a:ext uri="{FF2B5EF4-FFF2-40B4-BE49-F238E27FC236}">
                <a16:creationId xmlns:a16="http://schemas.microsoft.com/office/drawing/2014/main" id="{5E720538-FCCC-3B43-88A3-8D7219A344B6}"/>
              </a:ext>
            </a:extLst>
          </p:cNvPr>
          <p:cNvSpPr txBox="1">
            <a:spLocks noChangeArrowheads="1"/>
          </p:cNvSpPr>
          <p:nvPr/>
        </p:nvSpPr>
        <p:spPr bwMode="auto">
          <a:xfrm>
            <a:off x="9202020" y="2878482"/>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147" name="Text Box 299">
            <a:extLst>
              <a:ext uri="{FF2B5EF4-FFF2-40B4-BE49-F238E27FC236}">
                <a16:creationId xmlns:a16="http://schemas.microsoft.com/office/drawing/2014/main" id="{8CB09BD1-4824-F647-AAE9-42E9C8BCF505}"/>
              </a:ext>
            </a:extLst>
          </p:cNvPr>
          <p:cNvSpPr txBox="1">
            <a:spLocks noChangeArrowheads="1"/>
          </p:cNvSpPr>
          <p:nvPr/>
        </p:nvSpPr>
        <p:spPr bwMode="auto">
          <a:xfrm>
            <a:off x="9334991" y="2262532"/>
            <a:ext cx="3238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164" name="Text Box 300">
            <a:extLst>
              <a:ext uri="{FF2B5EF4-FFF2-40B4-BE49-F238E27FC236}">
                <a16:creationId xmlns:a16="http://schemas.microsoft.com/office/drawing/2014/main" id="{0AED3E2E-7EF0-D24B-88E2-E14C6018ACAD}"/>
              </a:ext>
            </a:extLst>
          </p:cNvPr>
          <p:cNvSpPr txBox="1">
            <a:spLocks noChangeArrowheads="1"/>
          </p:cNvSpPr>
          <p:nvPr/>
        </p:nvSpPr>
        <p:spPr bwMode="auto">
          <a:xfrm>
            <a:off x="5923515" y="2249832"/>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C</a:t>
            </a:r>
          </a:p>
        </p:txBody>
      </p:sp>
      <p:sp>
        <p:nvSpPr>
          <p:cNvPr id="165" name="Text Box 301">
            <a:extLst>
              <a:ext uri="{FF2B5EF4-FFF2-40B4-BE49-F238E27FC236}">
                <a16:creationId xmlns:a16="http://schemas.microsoft.com/office/drawing/2014/main" id="{39A05E3B-A345-BB4E-B350-FFA01EA28B89}"/>
              </a:ext>
            </a:extLst>
          </p:cNvPr>
          <p:cNvSpPr txBox="1">
            <a:spLocks noChangeArrowheads="1"/>
          </p:cNvSpPr>
          <p:nvPr/>
        </p:nvSpPr>
        <p:spPr bwMode="auto">
          <a:xfrm>
            <a:off x="7311307" y="2253007"/>
            <a:ext cx="3492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
            </a:r>
          </a:p>
        </p:txBody>
      </p:sp>
      <p:grpSp>
        <p:nvGrpSpPr>
          <p:cNvPr id="228" name="Group 227">
            <a:extLst>
              <a:ext uri="{FF2B5EF4-FFF2-40B4-BE49-F238E27FC236}">
                <a16:creationId xmlns:a16="http://schemas.microsoft.com/office/drawing/2014/main" id="{39028889-DBAA-3341-BA48-2F577863B977}"/>
              </a:ext>
            </a:extLst>
          </p:cNvPr>
          <p:cNvGrpSpPr/>
          <p:nvPr/>
        </p:nvGrpSpPr>
        <p:grpSpPr>
          <a:xfrm>
            <a:off x="5730326" y="2580911"/>
            <a:ext cx="735192" cy="352789"/>
            <a:chOff x="7493876" y="2774731"/>
            <a:chExt cx="1481958" cy="894622"/>
          </a:xfrm>
        </p:grpSpPr>
        <p:sp>
          <p:nvSpPr>
            <p:cNvPr id="229" name="Freeform 228">
              <a:extLst>
                <a:ext uri="{FF2B5EF4-FFF2-40B4-BE49-F238E27FC236}">
                  <a16:creationId xmlns:a16="http://schemas.microsoft.com/office/drawing/2014/main" id="{CB310358-E859-094E-BA99-37FCB4BFEAE9}"/>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0" name="Oval 229">
              <a:extLst>
                <a:ext uri="{FF2B5EF4-FFF2-40B4-BE49-F238E27FC236}">
                  <a16:creationId xmlns:a16="http://schemas.microsoft.com/office/drawing/2014/main" id="{BDD1722D-BC4F-C74B-9D5B-6930831E774E}"/>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1" name="Group 230">
              <a:extLst>
                <a:ext uri="{FF2B5EF4-FFF2-40B4-BE49-F238E27FC236}">
                  <a16:creationId xmlns:a16="http://schemas.microsoft.com/office/drawing/2014/main" id="{365AE07F-5A02-F246-9B95-59DB9423D00E}"/>
                </a:ext>
              </a:extLst>
            </p:cNvPr>
            <p:cNvGrpSpPr/>
            <p:nvPr/>
          </p:nvGrpSpPr>
          <p:grpSpPr>
            <a:xfrm>
              <a:off x="7713663" y="2848339"/>
              <a:ext cx="1042107" cy="425543"/>
              <a:chOff x="7786941" y="2884917"/>
              <a:chExt cx="897649" cy="353919"/>
            </a:xfrm>
          </p:grpSpPr>
          <p:sp>
            <p:nvSpPr>
              <p:cNvPr id="232" name="Freeform 231">
                <a:extLst>
                  <a:ext uri="{FF2B5EF4-FFF2-40B4-BE49-F238E27FC236}">
                    <a16:creationId xmlns:a16="http://schemas.microsoft.com/office/drawing/2014/main" id="{14FD44EE-3757-4A4D-A18D-C61EFBB439F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3" name="Freeform 232">
                <a:extLst>
                  <a:ext uri="{FF2B5EF4-FFF2-40B4-BE49-F238E27FC236}">
                    <a16:creationId xmlns:a16="http://schemas.microsoft.com/office/drawing/2014/main" id="{226F2D87-B266-FA4E-A83F-3DC6A4A918A7}"/>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4" name="Freeform 233">
                <a:extLst>
                  <a:ext uri="{FF2B5EF4-FFF2-40B4-BE49-F238E27FC236}">
                    <a16:creationId xmlns:a16="http://schemas.microsoft.com/office/drawing/2014/main" id="{1C9C26E9-F250-174F-B690-FE783CED195C}"/>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35" name="Freeform 234">
                <a:extLst>
                  <a:ext uri="{FF2B5EF4-FFF2-40B4-BE49-F238E27FC236}">
                    <a16:creationId xmlns:a16="http://schemas.microsoft.com/office/drawing/2014/main" id="{059C9F2E-BB6A-0F4E-9FD4-EF90C4B9491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6" name="Group 5">
            <a:extLst>
              <a:ext uri="{FF2B5EF4-FFF2-40B4-BE49-F238E27FC236}">
                <a16:creationId xmlns:a16="http://schemas.microsoft.com/office/drawing/2014/main" id="{2014D45D-C451-BD45-B3E1-5D0E9F0BB121}"/>
              </a:ext>
            </a:extLst>
          </p:cNvPr>
          <p:cNvGrpSpPr/>
          <p:nvPr/>
        </p:nvGrpSpPr>
        <p:grpSpPr>
          <a:xfrm>
            <a:off x="3670217" y="2228091"/>
            <a:ext cx="1845462" cy="967204"/>
            <a:chOff x="3670217" y="2254595"/>
            <a:chExt cx="1845462" cy="967204"/>
          </a:xfrm>
        </p:grpSpPr>
        <p:sp>
          <p:nvSpPr>
            <p:cNvPr id="108" name="Text Box 92">
              <a:extLst>
                <a:ext uri="{FF2B5EF4-FFF2-40B4-BE49-F238E27FC236}">
                  <a16:creationId xmlns:a16="http://schemas.microsoft.com/office/drawing/2014/main" id="{DC72D4CE-728B-FA4B-B59D-377BAA1C8D48}"/>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109" name="Text Box 108">
              <a:extLst>
                <a:ext uri="{FF2B5EF4-FFF2-40B4-BE49-F238E27FC236}">
                  <a16:creationId xmlns:a16="http://schemas.microsoft.com/office/drawing/2014/main" id="{85A19B03-1473-714F-9887-6504518B21C6}"/>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110" name="Line 141">
              <a:extLst>
                <a:ext uri="{FF2B5EF4-FFF2-40B4-BE49-F238E27FC236}">
                  <a16:creationId xmlns:a16="http://schemas.microsoft.com/office/drawing/2014/main" id="{F2FAFBC3-4C7D-C642-A947-11DC85620955}"/>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1" name="Text Box 143">
              <a:extLst>
                <a:ext uri="{FF2B5EF4-FFF2-40B4-BE49-F238E27FC236}">
                  <a16:creationId xmlns:a16="http://schemas.microsoft.com/office/drawing/2014/main" id="{00EF4233-9EC3-844D-8E2A-77960111BBD8}"/>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112" name="Text Box 144">
              <a:extLst>
                <a:ext uri="{FF2B5EF4-FFF2-40B4-BE49-F238E27FC236}">
                  <a16:creationId xmlns:a16="http://schemas.microsoft.com/office/drawing/2014/main" id="{5E2FA2CC-4EA4-AD41-95CA-1861738152CB}"/>
                </a:ext>
              </a:extLst>
            </p:cNvPr>
            <p:cNvSpPr txBox="1">
              <a:spLocks noChangeArrowheads="1"/>
            </p:cNvSpPr>
            <p:nvPr/>
          </p:nvSpPr>
          <p:spPr bwMode="auto">
            <a:xfrm>
              <a:off x="4646530" y="2883245"/>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grpSp>
          <p:nvGrpSpPr>
            <p:cNvPr id="220" name="Group 219">
              <a:extLst>
                <a:ext uri="{FF2B5EF4-FFF2-40B4-BE49-F238E27FC236}">
                  <a16:creationId xmlns:a16="http://schemas.microsoft.com/office/drawing/2014/main" id="{74CC5104-3EFC-E748-9B0E-5926A004A103}"/>
                </a:ext>
              </a:extLst>
            </p:cNvPr>
            <p:cNvGrpSpPr/>
            <p:nvPr/>
          </p:nvGrpSpPr>
          <p:grpSpPr>
            <a:xfrm>
              <a:off x="3670217" y="2586162"/>
              <a:ext cx="731126" cy="344556"/>
              <a:chOff x="7493876" y="2774731"/>
              <a:chExt cx="1481958" cy="894622"/>
            </a:xfrm>
          </p:grpSpPr>
          <p:sp>
            <p:nvSpPr>
              <p:cNvPr id="221" name="Freeform 220">
                <a:extLst>
                  <a:ext uri="{FF2B5EF4-FFF2-40B4-BE49-F238E27FC236}">
                    <a16:creationId xmlns:a16="http://schemas.microsoft.com/office/drawing/2014/main" id="{0BF917FE-20F1-4D4B-96F5-AD639F3236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22" name="Oval 221">
                <a:extLst>
                  <a:ext uri="{FF2B5EF4-FFF2-40B4-BE49-F238E27FC236}">
                    <a16:creationId xmlns:a16="http://schemas.microsoft.com/office/drawing/2014/main" id="{18C3CC32-D6FE-ED4C-AD44-2E0696436D35}"/>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23" name="Group 222">
                <a:extLst>
                  <a:ext uri="{FF2B5EF4-FFF2-40B4-BE49-F238E27FC236}">
                    <a16:creationId xmlns:a16="http://schemas.microsoft.com/office/drawing/2014/main" id="{050D50AB-99F7-7848-816D-ACDFFEBC137C}"/>
                  </a:ext>
                </a:extLst>
              </p:cNvPr>
              <p:cNvGrpSpPr/>
              <p:nvPr/>
            </p:nvGrpSpPr>
            <p:grpSpPr>
              <a:xfrm>
                <a:off x="7713663" y="2848339"/>
                <a:ext cx="1042107" cy="425543"/>
                <a:chOff x="7786941" y="2884917"/>
                <a:chExt cx="897649" cy="353919"/>
              </a:xfrm>
            </p:grpSpPr>
            <p:sp>
              <p:nvSpPr>
                <p:cNvPr id="224" name="Freeform 223">
                  <a:extLst>
                    <a:ext uri="{FF2B5EF4-FFF2-40B4-BE49-F238E27FC236}">
                      <a16:creationId xmlns:a16="http://schemas.microsoft.com/office/drawing/2014/main" id="{FB5F5580-B0CB-AA4B-8DF1-EEE382384DEE}"/>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5" name="Freeform 224">
                  <a:extLst>
                    <a:ext uri="{FF2B5EF4-FFF2-40B4-BE49-F238E27FC236}">
                      <a16:creationId xmlns:a16="http://schemas.microsoft.com/office/drawing/2014/main" id="{25BB82A7-BED3-A344-8C34-8B87559B06A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6" name="Freeform 225">
                  <a:extLst>
                    <a:ext uri="{FF2B5EF4-FFF2-40B4-BE49-F238E27FC236}">
                      <a16:creationId xmlns:a16="http://schemas.microsoft.com/office/drawing/2014/main" id="{D4F8AB81-DCE9-9446-8DA1-C8D6725E7FE4}"/>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27" name="Freeform 226">
                  <a:extLst>
                    <a:ext uri="{FF2B5EF4-FFF2-40B4-BE49-F238E27FC236}">
                      <a16:creationId xmlns:a16="http://schemas.microsoft.com/office/drawing/2014/main" id="{B92654A9-F3B1-4D42-9026-275B3599AEF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36" name="Group 235">
              <a:extLst>
                <a:ext uri="{FF2B5EF4-FFF2-40B4-BE49-F238E27FC236}">
                  <a16:creationId xmlns:a16="http://schemas.microsoft.com/office/drawing/2014/main" id="{DB5F07A2-77E1-3F44-82A2-FAFB1D6E8265}"/>
                </a:ext>
              </a:extLst>
            </p:cNvPr>
            <p:cNvGrpSpPr/>
            <p:nvPr/>
          </p:nvGrpSpPr>
          <p:grpSpPr>
            <a:xfrm>
              <a:off x="4703149" y="2589549"/>
              <a:ext cx="731126" cy="344556"/>
              <a:chOff x="7493876" y="2774731"/>
              <a:chExt cx="1481958" cy="894622"/>
            </a:xfrm>
          </p:grpSpPr>
          <p:sp>
            <p:nvSpPr>
              <p:cNvPr id="237" name="Freeform 236">
                <a:extLst>
                  <a:ext uri="{FF2B5EF4-FFF2-40B4-BE49-F238E27FC236}">
                    <a16:creationId xmlns:a16="http://schemas.microsoft.com/office/drawing/2014/main" id="{E0C1A841-EEA2-9245-81BC-B16DAB8EF22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38" name="Oval 237">
                <a:extLst>
                  <a:ext uri="{FF2B5EF4-FFF2-40B4-BE49-F238E27FC236}">
                    <a16:creationId xmlns:a16="http://schemas.microsoft.com/office/drawing/2014/main" id="{944A78DE-8BD9-704D-89D8-A35BDB215604}"/>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39" name="Group 238">
                <a:extLst>
                  <a:ext uri="{FF2B5EF4-FFF2-40B4-BE49-F238E27FC236}">
                    <a16:creationId xmlns:a16="http://schemas.microsoft.com/office/drawing/2014/main" id="{F0C4EB01-0400-2141-BFB2-C0309A22DF76}"/>
                  </a:ext>
                </a:extLst>
              </p:cNvPr>
              <p:cNvGrpSpPr/>
              <p:nvPr/>
            </p:nvGrpSpPr>
            <p:grpSpPr>
              <a:xfrm>
                <a:off x="7713663" y="2848339"/>
                <a:ext cx="1042107" cy="425543"/>
                <a:chOff x="7786941" y="2884917"/>
                <a:chExt cx="897649" cy="353919"/>
              </a:xfrm>
            </p:grpSpPr>
            <p:sp>
              <p:nvSpPr>
                <p:cNvPr id="240" name="Freeform 239">
                  <a:extLst>
                    <a:ext uri="{FF2B5EF4-FFF2-40B4-BE49-F238E27FC236}">
                      <a16:creationId xmlns:a16="http://schemas.microsoft.com/office/drawing/2014/main" id="{B8D4A940-A832-3241-98A7-BB1908240A02}"/>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1" name="Freeform 240">
                  <a:extLst>
                    <a:ext uri="{FF2B5EF4-FFF2-40B4-BE49-F238E27FC236}">
                      <a16:creationId xmlns:a16="http://schemas.microsoft.com/office/drawing/2014/main" id="{00FF0D0E-05AB-944C-A79B-3423CEB49133}"/>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2" name="Freeform 241">
                  <a:extLst>
                    <a:ext uri="{FF2B5EF4-FFF2-40B4-BE49-F238E27FC236}">
                      <a16:creationId xmlns:a16="http://schemas.microsoft.com/office/drawing/2014/main" id="{8CD9AC42-4B77-F74D-86DE-346EA94EAF03}"/>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3" name="Freeform 242">
                  <a:extLst>
                    <a:ext uri="{FF2B5EF4-FFF2-40B4-BE49-F238E27FC236}">
                      <a16:creationId xmlns:a16="http://schemas.microsoft.com/office/drawing/2014/main" id="{5305C70E-2DCA-0E47-AAFF-96E48AEB60D6}"/>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244" name="Group 243">
            <a:extLst>
              <a:ext uri="{FF2B5EF4-FFF2-40B4-BE49-F238E27FC236}">
                <a16:creationId xmlns:a16="http://schemas.microsoft.com/office/drawing/2014/main" id="{260C4F26-23D6-9242-8BE5-74523DD9653A}"/>
              </a:ext>
            </a:extLst>
          </p:cNvPr>
          <p:cNvGrpSpPr/>
          <p:nvPr/>
        </p:nvGrpSpPr>
        <p:grpSpPr>
          <a:xfrm>
            <a:off x="8149080" y="2589144"/>
            <a:ext cx="731126" cy="344556"/>
            <a:chOff x="7493876" y="2774731"/>
            <a:chExt cx="1481958" cy="894622"/>
          </a:xfrm>
        </p:grpSpPr>
        <p:sp>
          <p:nvSpPr>
            <p:cNvPr id="245" name="Freeform 244">
              <a:extLst>
                <a:ext uri="{FF2B5EF4-FFF2-40B4-BE49-F238E27FC236}">
                  <a16:creationId xmlns:a16="http://schemas.microsoft.com/office/drawing/2014/main" id="{F105FE72-06AE-6B4F-96BE-504B2FAEC5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6" name="Oval 245">
              <a:extLst>
                <a:ext uri="{FF2B5EF4-FFF2-40B4-BE49-F238E27FC236}">
                  <a16:creationId xmlns:a16="http://schemas.microsoft.com/office/drawing/2014/main" id="{B7217426-8714-C946-9C1A-40D47C566B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47" name="Group 246">
              <a:extLst>
                <a:ext uri="{FF2B5EF4-FFF2-40B4-BE49-F238E27FC236}">
                  <a16:creationId xmlns:a16="http://schemas.microsoft.com/office/drawing/2014/main" id="{0DEF368C-5725-BB4C-AB45-C0FF709C0A05}"/>
                </a:ext>
              </a:extLst>
            </p:cNvPr>
            <p:cNvGrpSpPr/>
            <p:nvPr/>
          </p:nvGrpSpPr>
          <p:grpSpPr>
            <a:xfrm>
              <a:off x="7713663" y="2848339"/>
              <a:ext cx="1042107" cy="425543"/>
              <a:chOff x="7786941" y="2884917"/>
              <a:chExt cx="897649" cy="353919"/>
            </a:xfrm>
          </p:grpSpPr>
          <p:sp>
            <p:nvSpPr>
              <p:cNvPr id="248" name="Freeform 247">
                <a:extLst>
                  <a:ext uri="{FF2B5EF4-FFF2-40B4-BE49-F238E27FC236}">
                    <a16:creationId xmlns:a16="http://schemas.microsoft.com/office/drawing/2014/main" id="{BCB05907-54A9-3F40-AB68-756B29FC9B3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49" name="Freeform 248">
                <a:extLst>
                  <a:ext uri="{FF2B5EF4-FFF2-40B4-BE49-F238E27FC236}">
                    <a16:creationId xmlns:a16="http://schemas.microsoft.com/office/drawing/2014/main" id="{79501DF3-6EA0-C949-A4D8-B34748F5CFB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0" name="Freeform 249">
                <a:extLst>
                  <a:ext uri="{FF2B5EF4-FFF2-40B4-BE49-F238E27FC236}">
                    <a16:creationId xmlns:a16="http://schemas.microsoft.com/office/drawing/2014/main" id="{2FF40264-FA3D-8E42-BDB3-D20205B74816}"/>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1" name="Freeform 250">
                <a:extLst>
                  <a:ext uri="{FF2B5EF4-FFF2-40B4-BE49-F238E27FC236}">
                    <a16:creationId xmlns:a16="http://schemas.microsoft.com/office/drawing/2014/main" id="{2F811DAE-742A-554D-98AE-297E33C3AF7D}"/>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52" name="Group 251">
            <a:extLst>
              <a:ext uri="{FF2B5EF4-FFF2-40B4-BE49-F238E27FC236}">
                <a16:creationId xmlns:a16="http://schemas.microsoft.com/office/drawing/2014/main" id="{73DAB662-46A3-1740-895A-C9F59057714E}"/>
              </a:ext>
            </a:extLst>
          </p:cNvPr>
          <p:cNvGrpSpPr/>
          <p:nvPr/>
        </p:nvGrpSpPr>
        <p:grpSpPr>
          <a:xfrm>
            <a:off x="9154917" y="2589144"/>
            <a:ext cx="731126" cy="344556"/>
            <a:chOff x="7493876" y="2774731"/>
            <a:chExt cx="1481958" cy="894622"/>
          </a:xfrm>
        </p:grpSpPr>
        <p:sp>
          <p:nvSpPr>
            <p:cNvPr id="253" name="Freeform 252">
              <a:extLst>
                <a:ext uri="{FF2B5EF4-FFF2-40B4-BE49-F238E27FC236}">
                  <a16:creationId xmlns:a16="http://schemas.microsoft.com/office/drawing/2014/main" id="{1F23325B-DEF1-D147-BA2A-F13EB3A20BED}"/>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54" name="Oval 253">
              <a:extLst>
                <a:ext uri="{FF2B5EF4-FFF2-40B4-BE49-F238E27FC236}">
                  <a16:creationId xmlns:a16="http://schemas.microsoft.com/office/drawing/2014/main" id="{5AB66852-5B5D-6043-B152-508CF80D02A3}"/>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5" name="Group 254">
              <a:extLst>
                <a:ext uri="{FF2B5EF4-FFF2-40B4-BE49-F238E27FC236}">
                  <a16:creationId xmlns:a16="http://schemas.microsoft.com/office/drawing/2014/main" id="{48443CFC-B0D9-0140-AE3D-34EF9D94A9B9}"/>
                </a:ext>
              </a:extLst>
            </p:cNvPr>
            <p:cNvGrpSpPr/>
            <p:nvPr/>
          </p:nvGrpSpPr>
          <p:grpSpPr>
            <a:xfrm>
              <a:off x="7713663" y="2848339"/>
              <a:ext cx="1042107" cy="425543"/>
              <a:chOff x="7786941" y="2884917"/>
              <a:chExt cx="897649" cy="353919"/>
            </a:xfrm>
          </p:grpSpPr>
          <p:sp>
            <p:nvSpPr>
              <p:cNvPr id="256" name="Freeform 255">
                <a:extLst>
                  <a:ext uri="{FF2B5EF4-FFF2-40B4-BE49-F238E27FC236}">
                    <a16:creationId xmlns:a16="http://schemas.microsoft.com/office/drawing/2014/main" id="{CD09D57E-4177-1D43-9D16-CF4BB72D4E5D}"/>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7" name="Freeform 256">
                <a:extLst>
                  <a:ext uri="{FF2B5EF4-FFF2-40B4-BE49-F238E27FC236}">
                    <a16:creationId xmlns:a16="http://schemas.microsoft.com/office/drawing/2014/main" id="{17840F7D-2E73-6B4D-A846-155663EFFC4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8" name="Freeform 257">
                <a:extLst>
                  <a:ext uri="{FF2B5EF4-FFF2-40B4-BE49-F238E27FC236}">
                    <a16:creationId xmlns:a16="http://schemas.microsoft.com/office/drawing/2014/main" id="{D154457B-75BC-3744-B03C-20ED7891E27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9" name="Freeform 258">
                <a:extLst>
                  <a:ext uri="{FF2B5EF4-FFF2-40B4-BE49-F238E27FC236}">
                    <a16:creationId xmlns:a16="http://schemas.microsoft.com/office/drawing/2014/main" id="{BD794E38-3FFD-774D-ABE1-907A2A8AE37C}"/>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61" name="Group 260">
            <a:extLst>
              <a:ext uri="{FF2B5EF4-FFF2-40B4-BE49-F238E27FC236}">
                <a16:creationId xmlns:a16="http://schemas.microsoft.com/office/drawing/2014/main" id="{DE5BA2A6-B0B3-FF49-992D-05869D73B8DF}"/>
              </a:ext>
            </a:extLst>
          </p:cNvPr>
          <p:cNvGrpSpPr/>
          <p:nvPr/>
        </p:nvGrpSpPr>
        <p:grpSpPr>
          <a:xfrm>
            <a:off x="7115503" y="2580911"/>
            <a:ext cx="735192" cy="352789"/>
            <a:chOff x="7493876" y="2774731"/>
            <a:chExt cx="1481958" cy="894622"/>
          </a:xfrm>
        </p:grpSpPr>
        <p:sp>
          <p:nvSpPr>
            <p:cNvPr id="262" name="Freeform 261">
              <a:extLst>
                <a:ext uri="{FF2B5EF4-FFF2-40B4-BE49-F238E27FC236}">
                  <a16:creationId xmlns:a16="http://schemas.microsoft.com/office/drawing/2014/main" id="{557EE858-39ED-F647-8008-B12C2A120AA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63" name="Oval 262">
              <a:extLst>
                <a:ext uri="{FF2B5EF4-FFF2-40B4-BE49-F238E27FC236}">
                  <a16:creationId xmlns:a16="http://schemas.microsoft.com/office/drawing/2014/main" id="{F1649AEA-C6EA-AC4F-9B25-9370FAD9086B}"/>
                </a:ext>
              </a:extLst>
            </p:cNvPr>
            <p:cNvSpPr/>
            <p:nvPr/>
          </p:nvSpPr>
          <p:spPr>
            <a:xfrm>
              <a:off x="7494729" y="2774731"/>
              <a:ext cx="1480163" cy="579140"/>
            </a:xfrm>
            <a:prstGeom prst="ellipse">
              <a:avLst/>
            </a:prstGeom>
            <a:solidFill>
              <a:srgbClr val="B8C2C9"/>
            </a:solidFill>
            <a:ln w="6350">
              <a:solidFill>
                <a:srgbClr val="E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64" name="Group 263">
              <a:extLst>
                <a:ext uri="{FF2B5EF4-FFF2-40B4-BE49-F238E27FC236}">
                  <a16:creationId xmlns:a16="http://schemas.microsoft.com/office/drawing/2014/main" id="{C9DE58EE-1FB9-3E4E-B762-21A246C09B13}"/>
                </a:ext>
              </a:extLst>
            </p:cNvPr>
            <p:cNvGrpSpPr/>
            <p:nvPr/>
          </p:nvGrpSpPr>
          <p:grpSpPr>
            <a:xfrm>
              <a:off x="7713663" y="2848339"/>
              <a:ext cx="1042107" cy="425543"/>
              <a:chOff x="7786941" y="2884917"/>
              <a:chExt cx="897649" cy="353919"/>
            </a:xfrm>
          </p:grpSpPr>
          <p:sp>
            <p:nvSpPr>
              <p:cNvPr id="265" name="Freeform 264">
                <a:extLst>
                  <a:ext uri="{FF2B5EF4-FFF2-40B4-BE49-F238E27FC236}">
                    <a16:creationId xmlns:a16="http://schemas.microsoft.com/office/drawing/2014/main" id="{DF8564C7-5BDF-0F46-B18C-70B1E7AE832A}"/>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6" name="Freeform 265">
                <a:extLst>
                  <a:ext uri="{FF2B5EF4-FFF2-40B4-BE49-F238E27FC236}">
                    <a16:creationId xmlns:a16="http://schemas.microsoft.com/office/drawing/2014/main" id="{25151B35-6950-F04D-B899-96D24ECA1CBC}"/>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7" name="Freeform 266">
                <a:extLst>
                  <a:ext uri="{FF2B5EF4-FFF2-40B4-BE49-F238E27FC236}">
                    <a16:creationId xmlns:a16="http://schemas.microsoft.com/office/drawing/2014/main" id="{6F57A9C6-B303-3D43-B30F-B41EDFD88EB9}"/>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C00000"/>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68" name="Freeform 267">
                <a:extLst>
                  <a:ext uri="{FF2B5EF4-FFF2-40B4-BE49-F238E27FC236}">
                    <a16:creationId xmlns:a16="http://schemas.microsoft.com/office/drawing/2014/main" id="{370B2DF2-4F6B-1147-8ED0-B7B0F512B4B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rgbClr val="FFB3D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sp>
        <p:nvSpPr>
          <p:cNvPr id="167" name="Rectangle 67">
            <a:extLst>
              <a:ext uri="{FF2B5EF4-FFF2-40B4-BE49-F238E27FC236}">
                <a16:creationId xmlns:a16="http://schemas.microsoft.com/office/drawing/2014/main" id="{09A35161-06D7-5F46-8581-CAD586A060A0}"/>
              </a:ext>
            </a:extLst>
          </p:cNvPr>
          <p:cNvSpPr>
            <a:spLocks noChangeArrowheads="1"/>
          </p:cNvSpPr>
          <p:nvPr/>
        </p:nvSpPr>
        <p:spPr bwMode="auto">
          <a:xfrm>
            <a:off x="5385351" y="1603264"/>
            <a:ext cx="2751341" cy="76275"/>
          </a:xfrm>
          <a:prstGeom prst="rect">
            <a:avLst/>
          </a:prstGeom>
          <a:solidFill>
            <a:srgbClr val="CC0000"/>
          </a:solidFill>
          <a:ln w="9525">
            <a:solidFill>
              <a:srgbClr val="CC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168" name="Text Box 75">
            <a:extLst>
              <a:ext uri="{FF2B5EF4-FFF2-40B4-BE49-F238E27FC236}">
                <a16:creationId xmlns:a16="http://schemas.microsoft.com/office/drawing/2014/main" id="{9929FFB1-4B85-B14E-8A8D-EE3B2BBCB609}"/>
              </a:ext>
            </a:extLst>
          </p:cNvPr>
          <p:cNvSpPr txBox="1">
            <a:spLocks noChangeArrowheads="1"/>
          </p:cNvSpPr>
          <p:nvPr/>
        </p:nvSpPr>
        <p:spPr bwMode="auto">
          <a:xfrm>
            <a:off x="1850265" y="1375666"/>
            <a:ext cx="170989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logical view:</a:t>
            </a:r>
          </a:p>
        </p:txBody>
      </p:sp>
      <p:sp>
        <p:nvSpPr>
          <p:cNvPr id="169" name="Text Box 244">
            <a:extLst>
              <a:ext uri="{FF2B5EF4-FFF2-40B4-BE49-F238E27FC236}">
                <a16:creationId xmlns:a16="http://schemas.microsoft.com/office/drawing/2014/main" id="{8F946424-1CCF-1D48-9329-4BE5B2E1BE06}"/>
              </a:ext>
            </a:extLst>
          </p:cNvPr>
          <p:cNvSpPr txBox="1">
            <a:spLocks noChangeArrowheads="1"/>
          </p:cNvSpPr>
          <p:nvPr/>
        </p:nvSpPr>
        <p:spPr bwMode="auto">
          <a:xfrm>
            <a:off x="5677401" y="1119786"/>
            <a:ext cx="2319337"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IPv4 tunnel </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1" u="none" strike="noStrike" kern="1200" cap="none" spc="0" normalizeH="0" baseline="0" noProof="0" dirty="0">
                <a:ln>
                  <a:noFill/>
                </a:ln>
                <a:solidFill>
                  <a:srgbClr val="CC0000"/>
                </a:solidFill>
                <a:effectLst/>
                <a:uLnTx/>
                <a:uFillTx/>
                <a:latin typeface="Arial" panose="020B0604020202020204" pitchFamily="34" charset="0"/>
                <a:ea typeface="ＭＳ Ｐゴシック" panose="020B0600070205080204" pitchFamily="34" charset="-128"/>
                <a:cs typeface="+mn-cs"/>
              </a:rPr>
              <a:t>connecting IPv6 routers</a:t>
            </a:r>
          </a:p>
        </p:txBody>
      </p:sp>
      <p:grpSp>
        <p:nvGrpSpPr>
          <p:cNvPr id="269" name="Group 268">
            <a:extLst>
              <a:ext uri="{FF2B5EF4-FFF2-40B4-BE49-F238E27FC236}">
                <a16:creationId xmlns:a16="http://schemas.microsoft.com/office/drawing/2014/main" id="{F2AFC9CA-57A7-2A4B-B2A8-73EE2B3D1201}"/>
              </a:ext>
            </a:extLst>
          </p:cNvPr>
          <p:cNvGrpSpPr/>
          <p:nvPr/>
        </p:nvGrpSpPr>
        <p:grpSpPr>
          <a:xfrm>
            <a:off x="3663591" y="1108282"/>
            <a:ext cx="1860702" cy="967204"/>
            <a:chOff x="3670217" y="2254595"/>
            <a:chExt cx="1860702" cy="967204"/>
          </a:xfrm>
        </p:grpSpPr>
        <p:sp>
          <p:nvSpPr>
            <p:cNvPr id="270" name="Text Box 92">
              <a:extLst>
                <a:ext uri="{FF2B5EF4-FFF2-40B4-BE49-F238E27FC236}">
                  <a16:creationId xmlns:a16="http://schemas.microsoft.com/office/drawing/2014/main" id="{2E0B16B3-F2F3-2C48-B2D9-7825734D0A01}"/>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a:t>
              </a:r>
            </a:p>
          </p:txBody>
        </p:sp>
        <p:sp>
          <p:nvSpPr>
            <p:cNvPr id="271" name="Text Box 108">
              <a:extLst>
                <a:ext uri="{FF2B5EF4-FFF2-40B4-BE49-F238E27FC236}">
                  <a16:creationId xmlns:a16="http://schemas.microsoft.com/office/drawing/2014/main" id="{F159ED48-E177-7C41-B64B-06B2B085521B}"/>
                </a:ext>
              </a:extLst>
            </p:cNvPr>
            <p:cNvSpPr txBox="1">
              <a:spLocks noChangeArrowheads="1"/>
            </p:cNvSpPr>
            <p:nvPr/>
          </p:nvSpPr>
          <p:spPr bwMode="auto">
            <a:xfrm>
              <a:off x="4904340"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a:t>
              </a:r>
            </a:p>
          </p:txBody>
        </p:sp>
        <p:sp>
          <p:nvSpPr>
            <p:cNvPr id="272" name="Line 141">
              <a:extLst>
                <a:ext uri="{FF2B5EF4-FFF2-40B4-BE49-F238E27FC236}">
                  <a16:creationId xmlns:a16="http://schemas.microsoft.com/office/drawing/2014/main" id="{0635167B-2AF3-A14C-85E2-3598CB9CF52F}"/>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3" name="Text Box 143">
              <a:extLst>
                <a:ext uri="{FF2B5EF4-FFF2-40B4-BE49-F238E27FC236}">
                  <a16:creationId xmlns:a16="http://schemas.microsoft.com/office/drawing/2014/main" id="{87A044D8-2093-0E46-9D20-BAE30730DC1F}"/>
                </a:ext>
              </a:extLst>
            </p:cNvPr>
            <p:cNvSpPr txBox="1">
              <a:spLocks noChangeArrowheads="1"/>
            </p:cNvSpPr>
            <p:nvPr/>
          </p:nvSpPr>
          <p:spPr bwMode="auto">
            <a:xfrm>
              <a:off x="3737527" y="2881658"/>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274" name="Text Box 144">
              <a:extLst>
                <a:ext uri="{FF2B5EF4-FFF2-40B4-BE49-F238E27FC236}">
                  <a16:creationId xmlns:a16="http://schemas.microsoft.com/office/drawing/2014/main" id="{F207BD95-5E7A-4D4E-BE7D-41925B60863F}"/>
                </a:ext>
              </a:extLst>
            </p:cNvPr>
            <p:cNvSpPr txBox="1">
              <a:spLocks noChangeArrowheads="1"/>
            </p:cNvSpPr>
            <p:nvPr/>
          </p:nvSpPr>
          <p:spPr bwMode="auto">
            <a:xfrm>
              <a:off x="4661770" y="2883245"/>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grpSp>
          <p:nvGrpSpPr>
            <p:cNvPr id="275" name="Group 274">
              <a:extLst>
                <a:ext uri="{FF2B5EF4-FFF2-40B4-BE49-F238E27FC236}">
                  <a16:creationId xmlns:a16="http://schemas.microsoft.com/office/drawing/2014/main" id="{4A073E69-860F-5249-AFC4-C4A38D391439}"/>
                </a:ext>
              </a:extLst>
            </p:cNvPr>
            <p:cNvGrpSpPr/>
            <p:nvPr/>
          </p:nvGrpSpPr>
          <p:grpSpPr>
            <a:xfrm>
              <a:off x="3670217" y="2586162"/>
              <a:ext cx="731126" cy="344556"/>
              <a:chOff x="7493876" y="2774731"/>
              <a:chExt cx="1481958" cy="894622"/>
            </a:xfrm>
          </p:grpSpPr>
          <p:sp>
            <p:nvSpPr>
              <p:cNvPr id="284" name="Freeform 283">
                <a:extLst>
                  <a:ext uri="{FF2B5EF4-FFF2-40B4-BE49-F238E27FC236}">
                    <a16:creationId xmlns:a16="http://schemas.microsoft.com/office/drawing/2014/main" id="{F8A16A7C-85C7-A24F-BB87-4093501CBD3E}"/>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85" name="Oval 284">
                <a:extLst>
                  <a:ext uri="{FF2B5EF4-FFF2-40B4-BE49-F238E27FC236}">
                    <a16:creationId xmlns:a16="http://schemas.microsoft.com/office/drawing/2014/main" id="{8BC5BF39-F377-5146-97C0-6EF8F1928312}"/>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86" name="Group 285">
                <a:extLst>
                  <a:ext uri="{FF2B5EF4-FFF2-40B4-BE49-F238E27FC236}">
                    <a16:creationId xmlns:a16="http://schemas.microsoft.com/office/drawing/2014/main" id="{591C4487-83B3-D542-ADA7-A3219B9450D3}"/>
                  </a:ext>
                </a:extLst>
              </p:cNvPr>
              <p:cNvGrpSpPr/>
              <p:nvPr/>
            </p:nvGrpSpPr>
            <p:grpSpPr>
              <a:xfrm>
                <a:off x="7713663" y="2848339"/>
                <a:ext cx="1042107" cy="425543"/>
                <a:chOff x="7786941" y="2884917"/>
                <a:chExt cx="897649" cy="353919"/>
              </a:xfrm>
            </p:grpSpPr>
            <p:sp>
              <p:nvSpPr>
                <p:cNvPr id="287" name="Freeform 286">
                  <a:extLst>
                    <a:ext uri="{FF2B5EF4-FFF2-40B4-BE49-F238E27FC236}">
                      <a16:creationId xmlns:a16="http://schemas.microsoft.com/office/drawing/2014/main" id="{587D49BB-7359-F14F-9FAA-DBE4B215BD5F}"/>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8" name="Freeform 287">
                  <a:extLst>
                    <a:ext uri="{FF2B5EF4-FFF2-40B4-BE49-F238E27FC236}">
                      <a16:creationId xmlns:a16="http://schemas.microsoft.com/office/drawing/2014/main" id="{A081F8B5-4855-AD41-8946-CFB9780B4B2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9" name="Freeform 288">
                  <a:extLst>
                    <a:ext uri="{FF2B5EF4-FFF2-40B4-BE49-F238E27FC236}">
                      <a16:creationId xmlns:a16="http://schemas.microsoft.com/office/drawing/2014/main" id="{12524264-0777-0C42-AF6A-3CBF1F755F5A}"/>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90" name="Freeform 289">
                  <a:extLst>
                    <a:ext uri="{FF2B5EF4-FFF2-40B4-BE49-F238E27FC236}">
                      <a16:creationId xmlns:a16="http://schemas.microsoft.com/office/drawing/2014/main" id="{FF4F4DB1-DF2D-BD4D-8E20-DCBADE21EC3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76" name="Group 275">
              <a:extLst>
                <a:ext uri="{FF2B5EF4-FFF2-40B4-BE49-F238E27FC236}">
                  <a16:creationId xmlns:a16="http://schemas.microsoft.com/office/drawing/2014/main" id="{B5FF489C-4A51-4246-9098-943E871C0053}"/>
                </a:ext>
              </a:extLst>
            </p:cNvPr>
            <p:cNvGrpSpPr/>
            <p:nvPr/>
          </p:nvGrpSpPr>
          <p:grpSpPr>
            <a:xfrm>
              <a:off x="4703149" y="2589549"/>
              <a:ext cx="731126" cy="344556"/>
              <a:chOff x="7493876" y="2774731"/>
              <a:chExt cx="1481958" cy="894622"/>
            </a:xfrm>
          </p:grpSpPr>
          <p:sp>
            <p:nvSpPr>
              <p:cNvPr id="277" name="Freeform 276">
                <a:extLst>
                  <a:ext uri="{FF2B5EF4-FFF2-40B4-BE49-F238E27FC236}">
                    <a16:creationId xmlns:a16="http://schemas.microsoft.com/office/drawing/2014/main" id="{DF781C98-CD40-6448-A759-51A33B9B7868}"/>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78" name="Oval 277">
                <a:extLst>
                  <a:ext uri="{FF2B5EF4-FFF2-40B4-BE49-F238E27FC236}">
                    <a16:creationId xmlns:a16="http://schemas.microsoft.com/office/drawing/2014/main" id="{1ED403CB-BAEA-6B47-A295-E1B338E81081}"/>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79" name="Group 278">
                <a:extLst>
                  <a:ext uri="{FF2B5EF4-FFF2-40B4-BE49-F238E27FC236}">
                    <a16:creationId xmlns:a16="http://schemas.microsoft.com/office/drawing/2014/main" id="{B654F614-FA15-3B4E-AF13-036BBC0D152E}"/>
                  </a:ext>
                </a:extLst>
              </p:cNvPr>
              <p:cNvGrpSpPr/>
              <p:nvPr/>
            </p:nvGrpSpPr>
            <p:grpSpPr>
              <a:xfrm>
                <a:off x="7713663" y="2848339"/>
                <a:ext cx="1042107" cy="425543"/>
                <a:chOff x="7786941" y="2884917"/>
                <a:chExt cx="897649" cy="353919"/>
              </a:xfrm>
            </p:grpSpPr>
            <p:sp>
              <p:nvSpPr>
                <p:cNvPr id="280" name="Freeform 279">
                  <a:extLst>
                    <a:ext uri="{FF2B5EF4-FFF2-40B4-BE49-F238E27FC236}">
                      <a16:creationId xmlns:a16="http://schemas.microsoft.com/office/drawing/2014/main" id="{3010894A-4D62-8948-8AAC-9B942BF5F273}"/>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1" name="Freeform 280">
                  <a:extLst>
                    <a:ext uri="{FF2B5EF4-FFF2-40B4-BE49-F238E27FC236}">
                      <a16:creationId xmlns:a16="http://schemas.microsoft.com/office/drawing/2014/main" id="{27D3A458-EB4A-F945-B4E8-15003E8491A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2" name="Freeform 281">
                  <a:extLst>
                    <a:ext uri="{FF2B5EF4-FFF2-40B4-BE49-F238E27FC236}">
                      <a16:creationId xmlns:a16="http://schemas.microsoft.com/office/drawing/2014/main" id="{CEF2E442-594C-4E44-B866-4A37719675A7}"/>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83" name="Freeform 282">
                  <a:extLst>
                    <a:ext uri="{FF2B5EF4-FFF2-40B4-BE49-F238E27FC236}">
                      <a16:creationId xmlns:a16="http://schemas.microsoft.com/office/drawing/2014/main" id="{4AEACB60-4D98-B143-9AD1-BDCACC684278}"/>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291" name="Group 290">
            <a:extLst>
              <a:ext uri="{FF2B5EF4-FFF2-40B4-BE49-F238E27FC236}">
                <a16:creationId xmlns:a16="http://schemas.microsoft.com/office/drawing/2014/main" id="{6CD9FE67-1834-004F-B7B8-EC2ACE51FC02}"/>
              </a:ext>
            </a:extLst>
          </p:cNvPr>
          <p:cNvGrpSpPr/>
          <p:nvPr/>
        </p:nvGrpSpPr>
        <p:grpSpPr>
          <a:xfrm>
            <a:off x="8121650" y="1138202"/>
            <a:ext cx="1788188" cy="965617"/>
            <a:chOff x="3646087" y="2254595"/>
            <a:chExt cx="1788188" cy="965617"/>
          </a:xfrm>
        </p:grpSpPr>
        <p:sp>
          <p:nvSpPr>
            <p:cNvPr id="292" name="Text Box 92">
              <a:extLst>
                <a:ext uri="{FF2B5EF4-FFF2-40B4-BE49-F238E27FC236}">
                  <a16:creationId xmlns:a16="http://schemas.microsoft.com/office/drawing/2014/main" id="{4E1422BC-3A6A-6B44-A701-1A4C4A646A43}"/>
                </a:ext>
              </a:extLst>
            </p:cNvPr>
            <p:cNvSpPr txBox="1">
              <a:spLocks noChangeArrowheads="1"/>
            </p:cNvSpPr>
            <p:nvPr/>
          </p:nvSpPr>
          <p:spPr bwMode="auto">
            <a:xfrm>
              <a:off x="3858177" y="2254595"/>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a:t>
              </a:r>
            </a:p>
          </p:txBody>
        </p:sp>
        <p:sp>
          <p:nvSpPr>
            <p:cNvPr id="293" name="Text Box 108">
              <a:extLst>
                <a:ext uri="{FF2B5EF4-FFF2-40B4-BE49-F238E27FC236}">
                  <a16:creationId xmlns:a16="http://schemas.microsoft.com/office/drawing/2014/main" id="{6FC6F4F3-504B-0A4C-99EE-AAE5D6AF031D}"/>
                </a:ext>
              </a:extLst>
            </p:cNvPr>
            <p:cNvSpPr txBox="1">
              <a:spLocks noChangeArrowheads="1"/>
            </p:cNvSpPr>
            <p:nvPr/>
          </p:nvSpPr>
          <p:spPr bwMode="auto">
            <a:xfrm>
              <a:off x="4888228" y="2259358"/>
              <a:ext cx="336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a:t>
              </a:r>
            </a:p>
          </p:txBody>
        </p:sp>
        <p:sp>
          <p:nvSpPr>
            <p:cNvPr id="294" name="Line 141">
              <a:extLst>
                <a:ext uri="{FF2B5EF4-FFF2-40B4-BE49-F238E27FC236}">
                  <a16:creationId xmlns:a16="http://schemas.microsoft.com/office/drawing/2014/main" id="{90DCDADB-6394-A84B-BA95-D8E0F9F2E56B}"/>
                </a:ext>
              </a:extLst>
            </p:cNvPr>
            <p:cNvSpPr>
              <a:spLocks noChangeShapeType="1"/>
            </p:cNvSpPr>
            <p:nvPr/>
          </p:nvSpPr>
          <p:spPr bwMode="auto">
            <a:xfrm flipV="1">
              <a:off x="4399515" y="2772120"/>
              <a:ext cx="323850"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5" name="Text Box 143">
              <a:extLst>
                <a:ext uri="{FF2B5EF4-FFF2-40B4-BE49-F238E27FC236}">
                  <a16:creationId xmlns:a16="http://schemas.microsoft.com/office/drawing/2014/main" id="{18B62826-F267-0049-A412-8619C591057C}"/>
                </a:ext>
              </a:extLst>
            </p:cNvPr>
            <p:cNvSpPr txBox="1">
              <a:spLocks noChangeArrowheads="1"/>
            </p:cNvSpPr>
            <p:nvPr/>
          </p:nvSpPr>
          <p:spPr bwMode="auto">
            <a:xfrm>
              <a:off x="3646087" y="2881658"/>
              <a:ext cx="8691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r>
                <a:rPr kumimoji="0" lang="en-US" altLang="en-US" sz="1600" b="0" i="0" u="none" strike="noStrike" kern="1200" cap="none" spc="0" normalizeH="0" baseline="0" noProof="0" dirty="0">
                  <a:ln>
                    <a:noFill/>
                  </a:ln>
                  <a:solidFill>
                    <a:srgbClr val="C00000"/>
                  </a:solidFill>
                  <a:effectLst/>
                  <a:uLnTx/>
                  <a:uFillTx/>
                  <a:latin typeface="Arial" panose="020B0604020202020204" pitchFamily="34" charset="0"/>
                  <a:ea typeface="ＭＳ Ｐゴシック" panose="020B0600070205080204" pitchFamily="34" charset="-128"/>
                  <a:cs typeface="+mn-cs"/>
                </a:rPr>
                <a:t>v4</a:t>
              </a:r>
            </a:p>
          </p:txBody>
        </p:sp>
        <p:sp>
          <p:nvSpPr>
            <p:cNvPr id="296" name="Text Box 144">
              <a:extLst>
                <a:ext uri="{FF2B5EF4-FFF2-40B4-BE49-F238E27FC236}">
                  <a16:creationId xmlns:a16="http://schemas.microsoft.com/office/drawing/2014/main" id="{DB366F83-3A13-0249-80B2-D1CABCF6E95E}"/>
                </a:ext>
              </a:extLst>
            </p:cNvPr>
            <p:cNvSpPr txBox="1">
              <a:spLocks noChangeArrowheads="1"/>
            </p:cNvSpPr>
            <p:nvPr/>
          </p:nvSpPr>
          <p:spPr bwMode="auto">
            <a:xfrm>
              <a:off x="4783690" y="2883245"/>
              <a:ext cx="5905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grpSp>
          <p:nvGrpSpPr>
            <p:cNvPr id="297" name="Group 296">
              <a:extLst>
                <a:ext uri="{FF2B5EF4-FFF2-40B4-BE49-F238E27FC236}">
                  <a16:creationId xmlns:a16="http://schemas.microsoft.com/office/drawing/2014/main" id="{811A1EE5-9CFA-BD4B-BC78-E2DEBF1097E9}"/>
                </a:ext>
              </a:extLst>
            </p:cNvPr>
            <p:cNvGrpSpPr/>
            <p:nvPr/>
          </p:nvGrpSpPr>
          <p:grpSpPr>
            <a:xfrm>
              <a:off x="3670217" y="2586162"/>
              <a:ext cx="731126" cy="344556"/>
              <a:chOff x="7493876" y="2774731"/>
              <a:chExt cx="1481958" cy="894622"/>
            </a:xfrm>
          </p:grpSpPr>
          <p:sp>
            <p:nvSpPr>
              <p:cNvPr id="306" name="Freeform 305">
                <a:extLst>
                  <a:ext uri="{FF2B5EF4-FFF2-40B4-BE49-F238E27FC236}">
                    <a16:creationId xmlns:a16="http://schemas.microsoft.com/office/drawing/2014/main" id="{3A74AED1-F0EA-0349-BE24-8AC41946D59A}"/>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7" name="Oval 306">
                <a:extLst>
                  <a:ext uri="{FF2B5EF4-FFF2-40B4-BE49-F238E27FC236}">
                    <a16:creationId xmlns:a16="http://schemas.microsoft.com/office/drawing/2014/main" id="{EBB7616C-F33E-2141-AF35-E0C68F6DA62F}"/>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8" name="Group 307">
                <a:extLst>
                  <a:ext uri="{FF2B5EF4-FFF2-40B4-BE49-F238E27FC236}">
                    <a16:creationId xmlns:a16="http://schemas.microsoft.com/office/drawing/2014/main" id="{885BD882-BC9B-DD4D-8DDC-9F2AB1102AB3}"/>
                  </a:ext>
                </a:extLst>
              </p:cNvPr>
              <p:cNvGrpSpPr/>
              <p:nvPr/>
            </p:nvGrpSpPr>
            <p:grpSpPr>
              <a:xfrm>
                <a:off x="7713663" y="2848339"/>
                <a:ext cx="1042107" cy="425543"/>
                <a:chOff x="7786941" y="2884917"/>
                <a:chExt cx="897649" cy="353919"/>
              </a:xfrm>
            </p:grpSpPr>
            <p:sp>
              <p:nvSpPr>
                <p:cNvPr id="309" name="Freeform 308">
                  <a:extLst>
                    <a:ext uri="{FF2B5EF4-FFF2-40B4-BE49-F238E27FC236}">
                      <a16:creationId xmlns:a16="http://schemas.microsoft.com/office/drawing/2014/main" id="{B030882F-74FC-2847-B126-520EE1720666}"/>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0" name="Freeform 309">
                  <a:extLst>
                    <a:ext uri="{FF2B5EF4-FFF2-40B4-BE49-F238E27FC236}">
                      <a16:creationId xmlns:a16="http://schemas.microsoft.com/office/drawing/2014/main" id="{0E0B8D53-1472-DA4D-AE29-51DFB53F576B}"/>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1" name="Freeform 310">
                  <a:extLst>
                    <a:ext uri="{FF2B5EF4-FFF2-40B4-BE49-F238E27FC236}">
                      <a16:creationId xmlns:a16="http://schemas.microsoft.com/office/drawing/2014/main" id="{058C9471-DEE6-AE4F-8503-FD801436B8E5}"/>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12" name="Freeform 311">
                  <a:extLst>
                    <a:ext uri="{FF2B5EF4-FFF2-40B4-BE49-F238E27FC236}">
                      <a16:creationId xmlns:a16="http://schemas.microsoft.com/office/drawing/2014/main" id="{4F6D32E6-1749-DB4A-918E-98CCCD972510}"/>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nvGrpSpPr>
            <p:cNvPr id="298" name="Group 297">
              <a:extLst>
                <a:ext uri="{FF2B5EF4-FFF2-40B4-BE49-F238E27FC236}">
                  <a16:creationId xmlns:a16="http://schemas.microsoft.com/office/drawing/2014/main" id="{1DD98ED7-111E-954C-9872-D507EE1D2233}"/>
                </a:ext>
              </a:extLst>
            </p:cNvPr>
            <p:cNvGrpSpPr/>
            <p:nvPr/>
          </p:nvGrpSpPr>
          <p:grpSpPr>
            <a:xfrm>
              <a:off x="4703149" y="2589549"/>
              <a:ext cx="731126" cy="344556"/>
              <a:chOff x="7493876" y="2774731"/>
              <a:chExt cx="1481958" cy="894622"/>
            </a:xfrm>
          </p:grpSpPr>
          <p:sp>
            <p:nvSpPr>
              <p:cNvPr id="299" name="Freeform 298">
                <a:extLst>
                  <a:ext uri="{FF2B5EF4-FFF2-40B4-BE49-F238E27FC236}">
                    <a16:creationId xmlns:a16="http://schemas.microsoft.com/office/drawing/2014/main" id="{CE90818F-F7C9-8A4F-8C28-757575ABCAB7}"/>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300" name="Oval 299">
                <a:extLst>
                  <a:ext uri="{FF2B5EF4-FFF2-40B4-BE49-F238E27FC236}">
                    <a16:creationId xmlns:a16="http://schemas.microsoft.com/office/drawing/2014/main" id="{CEC89AC2-BDFD-AC4F-A951-DA4DB8992147}"/>
                  </a:ext>
                </a:extLst>
              </p:cNvPr>
              <p:cNvSpPr/>
              <p:nvPr/>
            </p:nvSpPr>
            <p:spPr>
              <a:xfrm>
                <a:off x="7494729" y="2774731"/>
                <a:ext cx="1480163" cy="579140"/>
              </a:xfrm>
              <a:prstGeom prst="ellipse">
                <a:avLst/>
              </a:prstGeom>
              <a:solidFill>
                <a:srgbClr val="B8C2C9"/>
              </a:solidFill>
              <a:ln w="6350">
                <a:solidFill>
                  <a:srgbClr val="0000A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301" name="Group 300">
                <a:extLst>
                  <a:ext uri="{FF2B5EF4-FFF2-40B4-BE49-F238E27FC236}">
                    <a16:creationId xmlns:a16="http://schemas.microsoft.com/office/drawing/2014/main" id="{695885FE-D0A9-7145-8BD4-0AB640821495}"/>
                  </a:ext>
                </a:extLst>
              </p:cNvPr>
              <p:cNvGrpSpPr/>
              <p:nvPr/>
            </p:nvGrpSpPr>
            <p:grpSpPr>
              <a:xfrm>
                <a:off x="7713663" y="2848339"/>
                <a:ext cx="1042107" cy="425543"/>
                <a:chOff x="7786941" y="2884917"/>
                <a:chExt cx="897649" cy="353919"/>
              </a:xfrm>
            </p:grpSpPr>
            <p:sp>
              <p:nvSpPr>
                <p:cNvPr id="302" name="Freeform 301">
                  <a:extLst>
                    <a:ext uri="{FF2B5EF4-FFF2-40B4-BE49-F238E27FC236}">
                      <a16:creationId xmlns:a16="http://schemas.microsoft.com/office/drawing/2014/main" id="{C9F1E916-77E1-464F-9DA9-93947467D4A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3" name="Freeform 302">
                  <a:extLst>
                    <a:ext uri="{FF2B5EF4-FFF2-40B4-BE49-F238E27FC236}">
                      <a16:creationId xmlns:a16="http://schemas.microsoft.com/office/drawing/2014/main" id="{D22EEE39-5B44-8441-8AA6-2DC425C85D55}"/>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4" name="Freeform 303">
                  <a:extLst>
                    <a:ext uri="{FF2B5EF4-FFF2-40B4-BE49-F238E27FC236}">
                      <a16:creationId xmlns:a16="http://schemas.microsoft.com/office/drawing/2014/main" id="{9DADD220-43C9-0848-95D9-0ED14661FF9E}"/>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05" name="Freeform 304">
                  <a:extLst>
                    <a:ext uri="{FF2B5EF4-FFF2-40B4-BE49-F238E27FC236}">
                      <a16:creationId xmlns:a16="http://schemas.microsoft.com/office/drawing/2014/main" id="{FF7D8FD7-6529-FE42-B132-6122472F4753}"/>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grpSp>
        <p:nvGrpSpPr>
          <p:cNvPr id="313" name="Group 352">
            <a:extLst>
              <a:ext uri="{FF2B5EF4-FFF2-40B4-BE49-F238E27FC236}">
                <a16:creationId xmlns:a16="http://schemas.microsoft.com/office/drawing/2014/main" id="{6D9D1049-F44E-3F4A-80FD-2483C456DB03}"/>
              </a:ext>
            </a:extLst>
          </p:cNvPr>
          <p:cNvGrpSpPr>
            <a:grpSpLocks/>
          </p:cNvGrpSpPr>
          <p:nvPr/>
        </p:nvGrpSpPr>
        <p:grpSpPr bwMode="auto">
          <a:xfrm>
            <a:off x="4068210" y="3305037"/>
            <a:ext cx="817562" cy="2981325"/>
            <a:chOff x="1611" y="2132"/>
            <a:chExt cx="515" cy="1878"/>
          </a:xfrm>
        </p:grpSpPr>
        <p:grpSp>
          <p:nvGrpSpPr>
            <p:cNvPr id="314" name="Group 212">
              <a:extLst>
                <a:ext uri="{FF2B5EF4-FFF2-40B4-BE49-F238E27FC236}">
                  <a16:creationId xmlns:a16="http://schemas.microsoft.com/office/drawing/2014/main" id="{08296943-CF65-6046-A639-281DB2B4159A}"/>
                </a:ext>
              </a:extLst>
            </p:cNvPr>
            <p:cNvGrpSpPr>
              <a:grpSpLocks/>
            </p:cNvGrpSpPr>
            <p:nvPr/>
          </p:nvGrpSpPr>
          <p:grpSpPr bwMode="auto">
            <a:xfrm>
              <a:off x="1634" y="2200"/>
              <a:ext cx="476" cy="908"/>
              <a:chOff x="652" y="2144"/>
              <a:chExt cx="476" cy="908"/>
            </a:xfrm>
          </p:grpSpPr>
          <p:sp>
            <p:nvSpPr>
              <p:cNvPr id="318" name="Rectangle 183">
                <a:extLst>
                  <a:ext uri="{FF2B5EF4-FFF2-40B4-BE49-F238E27FC236}">
                    <a16:creationId xmlns:a16="http://schemas.microsoft.com/office/drawing/2014/main" id="{BFBED704-56E4-AA44-8C48-A95A3F1E9ECC}"/>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19" name="Text Box 184">
                <a:extLst>
                  <a:ext uri="{FF2B5EF4-FFF2-40B4-BE49-F238E27FC236}">
                    <a16:creationId xmlns:a16="http://schemas.microsoft.com/office/drawing/2014/main" id="{582CD7EF-8435-564C-A54E-C5300FC7AE01}"/>
                  </a:ext>
                </a:extLst>
              </p:cNvPr>
              <p:cNvSpPr txBox="1">
                <a:spLocks noChangeArrowheads="1"/>
              </p:cNvSpPr>
              <p:nvPr/>
            </p:nvSpPr>
            <p:spPr bwMode="auto">
              <a:xfrm>
                <a:off x="667" y="2162"/>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315" name="Line 194">
              <a:extLst>
                <a:ext uri="{FF2B5EF4-FFF2-40B4-BE49-F238E27FC236}">
                  <a16:creationId xmlns:a16="http://schemas.microsoft.com/office/drawing/2014/main" id="{502430B4-5780-C542-8B2D-1CF5A6D0F224}"/>
                </a:ext>
              </a:extLst>
            </p:cNvPr>
            <p:cNvSpPr>
              <a:spLocks noChangeShapeType="1"/>
            </p:cNvSpPr>
            <p:nvPr/>
          </p:nvSpPr>
          <p:spPr bwMode="auto">
            <a:xfrm>
              <a:off x="1661" y="2132"/>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6" name="Text Box 204">
              <a:extLst>
                <a:ext uri="{FF2B5EF4-FFF2-40B4-BE49-F238E27FC236}">
                  <a16:creationId xmlns:a16="http://schemas.microsoft.com/office/drawing/2014/main" id="{BF78DD92-AFFB-9349-A4B6-0E5E3DC0C488}"/>
                </a:ext>
              </a:extLst>
            </p:cNvPr>
            <p:cNvSpPr txBox="1">
              <a:spLocks noChangeArrowheads="1"/>
            </p:cNvSpPr>
            <p:nvPr/>
          </p:nvSpPr>
          <p:spPr bwMode="auto">
            <a:xfrm>
              <a:off x="1611" y="3690"/>
              <a:ext cx="51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A-to-B:</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317" name="Line 205">
              <a:extLst>
                <a:ext uri="{FF2B5EF4-FFF2-40B4-BE49-F238E27FC236}">
                  <a16:creationId xmlns:a16="http://schemas.microsoft.com/office/drawing/2014/main" id="{563E255C-9996-4045-82D6-10D683D9A50A}"/>
                </a:ext>
              </a:extLst>
            </p:cNvPr>
            <p:cNvSpPr>
              <a:spLocks noChangeShapeType="1"/>
            </p:cNvSpPr>
            <p:nvPr/>
          </p:nvSpPr>
          <p:spPr bwMode="auto">
            <a:xfrm>
              <a:off x="1856" y="3230"/>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20" name="Group 353">
            <a:extLst>
              <a:ext uri="{FF2B5EF4-FFF2-40B4-BE49-F238E27FC236}">
                <a16:creationId xmlns:a16="http://schemas.microsoft.com/office/drawing/2014/main" id="{A328CA0B-F627-524F-A2DA-8DD10274F500}"/>
              </a:ext>
            </a:extLst>
          </p:cNvPr>
          <p:cNvGrpSpPr>
            <a:grpSpLocks/>
          </p:cNvGrpSpPr>
          <p:nvPr/>
        </p:nvGrpSpPr>
        <p:grpSpPr bwMode="auto">
          <a:xfrm>
            <a:off x="5052460" y="3297100"/>
            <a:ext cx="1176337" cy="3319462"/>
            <a:chOff x="2231" y="2127"/>
            <a:chExt cx="741" cy="2091"/>
          </a:xfrm>
        </p:grpSpPr>
        <p:grpSp>
          <p:nvGrpSpPr>
            <p:cNvPr id="321" name="Group 216">
              <a:extLst>
                <a:ext uri="{FF2B5EF4-FFF2-40B4-BE49-F238E27FC236}">
                  <a16:creationId xmlns:a16="http://schemas.microsoft.com/office/drawing/2014/main" id="{B4FDDA2F-9F53-A94C-93FE-47EAA7C6BAC0}"/>
                </a:ext>
              </a:extLst>
            </p:cNvPr>
            <p:cNvGrpSpPr>
              <a:grpSpLocks/>
            </p:cNvGrpSpPr>
            <p:nvPr/>
          </p:nvGrpSpPr>
          <p:grpSpPr bwMode="auto">
            <a:xfrm>
              <a:off x="2262" y="2194"/>
              <a:ext cx="583" cy="1388"/>
              <a:chOff x="478" y="2082"/>
              <a:chExt cx="583" cy="1388"/>
            </a:xfrm>
          </p:grpSpPr>
          <p:sp>
            <p:nvSpPr>
              <p:cNvPr id="325" name="Rectangle 189">
                <a:extLst>
                  <a:ext uri="{FF2B5EF4-FFF2-40B4-BE49-F238E27FC236}">
                    <a16:creationId xmlns:a16="http://schemas.microsoft.com/office/drawing/2014/main" id="{70B74872-C217-FC41-88E4-62EA004C8BB5}"/>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26" name="Group 190">
                <a:extLst>
                  <a:ext uri="{FF2B5EF4-FFF2-40B4-BE49-F238E27FC236}">
                    <a16:creationId xmlns:a16="http://schemas.microsoft.com/office/drawing/2014/main" id="{CF809BF0-4E65-1B40-AB07-4F110FD0C354}"/>
                  </a:ext>
                </a:extLst>
              </p:cNvPr>
              <p:cNvGrpSpPr>
                <a:grpSpLocks/>
              </p:cNvGrpSpPr>
              <p:nvPr/>
            </p:nvGrpSpPr>
            <p:grpSpPr bwMode="auto">
              <a:xfrm>
                <a:off x="499" y="2471"/>
                <a:ext cx="493" cy="908"/>
                <a:chOff x="4869" y="143"/>
                <a:chExt cx="493" cy="908"/>
              </a:xfrm>
            </p:grpSpPr>
            <p:sp>
              <p:nvSpPr>
                <p:cNvPr id="328" name="Rectangle 191">
                  <a:extLst>
                    <a:ext uri="{FF2B5EF4-FFF2-40B4-BE49-F238E27FC236}">
                      <a16:creationId xmlns:a16="http://schemas.microsoft.com/office/drawing/2014/main" id="{A8B5E821-E51C-5E4F-B431-DA1FBAC1A13F}"/>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29" name="Text Box 192">
                  <a:extLst>
                    <a:ext uri="{FF2B5EF4-FFF2-40B4-BE49-F238E27FC236}">
                      <a16:creationId xmlns:a16="http://schemas.microsoft.com/office/drawing/2014/main" id="{35AB2FDE-8EF6-194F-8B89-3E69A80B07F1}"/>
                    </a:ext>
                  </a:extLst>
                </p:cNvPr>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327" name="Text Box 193">
                <a:extLst>
                  <a:ext uri="{FF2B5EF4-FFF2-40B4-BE49-F238E27FC236}">
                    <a16:creationId xmlns:a16="http://schemas.microsoft.com/office/drawing/2014/main" id="{2B7B6EF8-F396-7A49-BF06-3BB5819D48AC}"/>
                  </a:ext>
                </a:extLst>
              </p:cNvPr>
              <p:cNvSpPr txBox="1">
                <a:spLocks noChangeArrowheads="1"/>
              </p:cNvSpPr>
              <p:nvPr/>
            </p:nvSpPr>
            <p:spPr bwMode="auto">
              <a:xfrm>
                <a:off x="48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src:B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dest: E</a:t>
                </a:r>
              </a:p>
            </p:txBody>
          </p:sp>
        </p:grpSp>
        <p:sp>
          <p:nvSpPr>
            <p:cNvPr id="322" name="Line 195">
              <a:extLst>
                <a:ext uri="{FF2B5EF4-FFF2-40B4-BE49-F238E27FC236}">
                  <a16:creationId xmlns:a16="http://schemas.microsoft.com/office/drawing/2014/main" id="{8310E25A-1203-8D49-8C94-6972726DCA5F}"/>
                </a:ext>
              </a:extLst>
            </p:cNvPr>
            <p:cNvSpPr>
              <a:spLocks noChangeShapeType="1"/>
            </p:cNvSpPr>
            <p:nvPr/>
          </p:nvSpPr>
          <p:spPr bwMode="auto">
            <a:xfrm>
              <a:off x="2345" y="2127"/>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3" name="Text Box 208">
              <a:extLst>
                <a:ext uri="{FF2B5EF4-FFF2-40B4-BE49-F238E27FC236}">
                  <a16:creationId xmlns:a16="http://schemas.microsoft.com/office/drawing/2014/main" id="{DF910F24-596F-2549-BDA0-45F975CF1772}"/>
                </a:ext>
              </a:extLst>
            </p:cNvPr>
            <p:cNvSpPr txBox="1">
              <a:spLocks noChangeArrowheads="1"/>
            </p:cNvSpPr>
            <p:nvPr/>
          </p:nvSpPr>
          <p:spPr bwMode="auto">
            <a:xfrm>
              <a:off x="2231" y="3767"/>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B-to-C:</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inside</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a:t>
              </a:r>
            </a:p>
          </p:txBody>
        </p:sp>
        <p:sp>
          <p:nvSpPr>
            <p:cNvPr id="324" name="Line 209">
              <a:extLst>
                <a:ext uri="{FF2B5EF4-FFF2-40B4-BE49-F238E27FC236}">
                  <a16:creationId xmlns:a16="http://schemas.microsoft.com/office/drawing/2014/main" id="{770F9B39-DA00-7740-A72A-70BC8C220591}"/>
                </a:ext>
              </a:extLst>
            </p:cNvPr>
            <p:cNvSpPr>
              <a:spLocks noChangeShapeType="1"/>
            </p:cNvSpPr>
            <p:nvPr/>
          </p:nvSpPr>
          <p:spPr bwMode="auto">
            <a:xfrm>
              <a:off x="2588" y="3604"/>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0" name="Group 355">
            <a:extLst>
              <a:ext uri="{FF2B5EF4-FFF2-40B4-BE49-F238E27FC236}">
                <a16:creationId xmlns:a16="http://schemas.microsoft.com/office/drawing/2014/main" id="{1860701B-D666-A942-B647-446429C42779}"/>
              </a:ext>
            </a:extLst>
          </p:cNvPr>
          <p:cNvGrpSpPr>
            <a:grpSpLocks/>
          </p:cNvGrpSpPr>
          <p:nvPr/>
        </p:nvGrpSpPr>
        <p:grpSpPr bwMode="auto">
          <a:xfrm>
            <a:off x="8670690" y="3300275"/>
            <a:ext cx="881062" cy="2998787"/>
            <a:chOff x="4251" y="2129"/>
            <a:chExt cx="555" cy="1889"/>
          </a:xfrm>
        </p:grpSpPr>
        <p:sp>
          <p:nvSpPr>
            <p:cNvPr id="331" name="Line 197">
              <a:extLst>
                <a:ext uri="{FF2B5EF4-FFF2-40B4-BE49-F238E27FC236}">
                  <a16:creationId xmlns:a16="http://schemas.microsoft.com/office/drawing/2014/main" id="{9838CAC1-9152-ED45-9E04-F02ADCA7725C}"/>
                </a:ext>
              </a:extLst>
            </p:cNvPr>
            <p:cNvSpPr>
              <a:spLocks noChangeShapeType="1"/>
            </p:cNvSpPr>
            <p:nvPr/>
          </p:nvSpPr>
          <p:spPr bwMode="auto">
            <a:xfrm>
              <a:off x="4292" y="2129"/>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2" name="Text Box 206">
              <a:extLst>
                <a:ext uri="{FF2B5EF4-FFF2-40B4-BE49-F238E27FC236}">
                  <a16:creationId xmlns:a16="http://schemas.microsoft.com/office/drawing/2014/main" id="{0791224F-29E6-2344-A509-946FF13DB5AB}"/>
                </a:ext>
              </a:extLst>
            </p:cNvPr>
            <p:cNvSpPr txBox="1">
              <a:spLocks noChangeArrowheads="1"/>
            </p:cNvSpPr>
            <p:nvPr/>
          </p:nvSpPr>
          <p:spPr bwMode="auto">
            <a:xfrm>
              <a:off x="4298" y="3698"/>
              <a:ext cx="50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E-to-F:</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a:t>
              </a:r>
            </a:p>
          </p:txBody>
        </p:sp>
        <p:sp>
          <p:nvSpPr>
            <p:cNvPr id="333" name="Line 207">
              <a:extLst>
                <a:ext uri="{FF2B5EF4-FFF2-40B4-BE49-F238E27FC236}">
                  <a16:creationId xmlns:a16="http://schemas.microsoft.com/office/drawing/2014/main" id="{8802785F-9EA9-AC4C-866D-E933ACDFA815}"/>
                </a:ext>
              </a:extLst>
            </p:cNvPr>
            <p:cNvSpPr>
              <a:spLocks noChangeShapeType="1"/>
            </p:cNvSpPr>
            <p:nvPr/>
          </p:nvSpPr>
          <p:spPr bwMode="auto">
            <a:xfrm>
              <a:off x="4540" y="3238"/>
              <a:ext cx="0" cy="495"/>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4" name="Group 213">
              <a:extLst>
                <a:ext uri="{FF2B5EF4-FFF2-40B4-BE49-F238E27FC236}">
                  <a16:creationId xmlns:a16="http://schemas.microsoft.com/office/drawing/2014/main" id="{00A04B74-FADB-AF47-AE24-A5BC92AC0F69}"/>
                </a:ext>
              </a:extLst>
            </p:cNvPr>
            <p:cNvGrpSpPr>
              <a:grpSpLocks/>
            </p:cNvGrpSpPr>
            <p:nvPr/>
          </p:nvGrpSpPr>
          <p:grpSpPr bwMode="auto">
            <a:xfrm>
              <a:off x="4251" y="2205"/>
              <a:ext cx="471" cy="908"/>
              <a:chOff x="643" y="2144"/>
              <a:chExt cx="471" cy="908"/>
            </a:xfrm>
          </p:grpSpPr>
          <p:sp>
            <p:nvSpPr>
              <p:cNvPr id="335" name="Rectangle 214">
                <a:extLst>
                  <a:ext uri="{FF2B5EF4-FFF2-40B4-BE49-F238E27FC236}">
                    <a16:creationId xmlns:a16="http://schemas.microsoft.com/office/drawing/2014/main" id="{92ABE520-4D89-5243-B8E0-AA1832554DE2}"/>
                  </a:ext>
                </a:extLst>
              </p:cNvPr>
              <p:cNvSpPr>
                <a:spLocks noChangeArrowheads="1"/>
              </p:cNvSpPr>
              <p:nvPr/>
            </p:nvSpPr>
            <p:spPr bwMode="auto">
              <a:xfrm>
                <a:off x="652" y="2144"/>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36" name="Text Box 215">
                <a:extLst>
                  <a:ext uri="{FF2B5EF4-FFF2-40B4-BE49-F238E27FC236}">
                    <a16:creationId xmlns:a16="http://schemas.microsoft.com/office/drawing/2014/main" id="{8DB6921A-514A-DF40-AA1D-5E33B5A17AC8}"/>
                  </a:ext>
                </a:extLst>
              </p:cNvPr>
              <p:cNvSpPr txBox="1">
                <a:spLocks noChangeArrowheads="1"/>
              </p:cNvSpPr>
              <p:nvPr/>
            </p:nvSpPr>
            <p:spPr bwMode="auto">
              <a:xfrm>
                <a:off x="643" y="2169"/>
                <a:ext cx="461"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grpSp>
      <p:grpSp>
        <p:nvGrpSpPr>
          <p:cNvPr id="337" name="Group 354">
            <a:extLst>
              <a:ext uri="{FF2B5EF4-FFF2-40B4-BE49-F238E27FC236}">
                <a16:creationId xmlns:a16="http://schemas.microsoft.com/office/drawing/2014/main" id="{AEF5EEBA-1CC2-1D45-968E-5F8EE015BEB7}"/>
              </a:ext>
            </a:extLst>
          </p:cNvPr>
          <p:cNvGrpSpPr>
            <a:grpSpLocks/>
          </p:cNvGrpSpPr>
          <p:nvPr/>
        </p:nvGrpSpPr>
        <p:grpSpPr bwMode="auto">
          <a:xfrm>
            <a:off x="7489590" y="3298687"/>
            <a:ext cx="1176337" cy="3330575"/>
            <a:chOff x="3507" y="2128"/>
            <a:chExt cx="741" cy="2098"/>
          </a:xfrm>
        </p:grpSpPr>
        <p:sp>
          <p:nvSpPr>
            <p:cNvPr id="338" name="Line 196">
              <a:extLst>
                <a:ext uri="{FF2B5EF4-FFF2-40B4-BE49-F238E27FC236}">
                  <a16:creationId xmlns:a16="http://schemas.microsoft.com/office/drawing/2014/main" id="{ACF5DC03-9E4C-804F-8AE9-B7190FB2EA8F}"/>
                </a:ext>
              </a:extLst>
            </p:cNvPr>
            <p:cNvSpPr>
              <a:spLocks noChangeShapeType="1"/>
            </p:cNvSpPr>
            <p:nvPr/>
          </p:nvSpPr>
          <p:spPr bwMode="auto">
            <a:xfrm>
              <a:off x="3627" y="2128"/>
              <a:ext cx="434"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9" name="Text Box 210">
              <a:extLst>
                <a:ext uri="{FF2B5EF4-FFF2-40B4-BE49-F238E27FC236}">
                  <a16:creationId xmlns:a16="http://schemas.microsoft.com/office/drawing/2014/main" id="{700C4A8D-C752-F544-9167-054CECEB980A}"/>
                </a:ext>
              </a:extLst>
            </p:cNvPr>
            <p:cNvSpPr txBox="1">
              <a:spLocks noChangeArrowheads="1"/>
            </p:cNvSpPr>
            <p:nvPr/>
          </p:nvSpPr>
          <p:spPr bwMode="auto">
            <a:xfrm>
              <a:off x="3507" y="3775"/>
              <a:ext cx="741"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B-to-C:</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IPv6 inside</a:t>
              </a:r>
            </a:p>
            <a:p>
              <a:pPr marL="0" marR="0" lvl="0" indent="0" algn="ctr" defTabSz="914400" rtl="0" eaLnBrk="1" fontAlgn="auto" latinLnBrk="0" hangingPunct="1">
                <a:lnSpc>
                  <a:spcPct val="85000"/>
                </a:lnSpc>
                <a:spcBef>
                  <a:spcPts val="0"/>
                </a:spcBef>
                <a:spcAft>
                  <a:spcPts val="0"/>
                </a:spcAft>
                <a:buClrTx/>
                <a:buSzTx/>
                <a:buFontTx/>
                <a:buNone/>
                <a:tabLst/>
                <a:defRPr/>
              </a:pPr>
              <a:r>
                <a:rPr kumimoji="0" lang="en-US" altLang="en-US" sz="16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IPv4</a:t>
              </a:r>
            </a:p>
          </p:txBody>
        </p:sp>
        <p:sp>
          <p:nvSpPr>
            <p:cNvPr id="340" name="Line 211">
              <a:extLst>
                <a:ext uri="{FF2B5EF4-FFF2-40B4-BE49-F238E27FC236}">
                  <a16:creationId xmlns:a16="http://schemas.microsoft.com/office/drawing/2014/main" id="{18667784-6243-834D-8EEA-D006E122B854}"/>
                </a:ext>
              </a:extLst>
            </p:cNvPr>
            <p:cNvSpPr>
              <a:spLocks noChangeShapeType="1"/>
            </p:cNvSpPr>
            <p:nvPr/>
          </p:nvSpPr>
          <p:spPr bwMode="auto">
            <a:xfrm>
              <a:off x="3883" y="3640"/>
              <a:ext cx="0" cy="116"/>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41" name="Group 217">
              <a:extLst>
                <a:ext uri="{FF2B5EF4-FFF2-40B4-BE49-F238E27FC236}">
                  <a16:creationId xmlns:a16="http://schemas.microsoft.com/office/drawing/2014/main" id="{FF2C4C60-AABF-3B4E-B780-B25D35F6F447}"/>
                </a:ext>
              </a:extLst>
            </p:cNvPr>
            <p:cNvGrpSpPr>
              <a:grpSpLocks/>
            </p:cNvGrpSpPr>
            <p:nvPr/>
          </p:nvGrpSpPr>
          <p:grpSpPr bwMode="auto">
            <a:xfrm>
              <a:off x="3558" y="2220"/>
              <a:ext cx="583" cy="1388"/>
              <a:chOff x="478" y="2082"/>
              <a:chExt cx="583" cy="1388"/>
            </a:xfrm>
          </p:grpSpPr>
          <p:sp>
            <p:nvSpPr>
              <p:cNvPr id="342" name="Rectangle 218">
                <a:extLst>
                  <a:ext uri="{FF2B5EF4-FFF2-40B4-BE49-F238E27FC236}">
                    <a16:creationId xmlns:a16="http://schemas.microsoft.com/office/drawing/2014/main" id="{0FAC5552-F17D-B849-AA73-E78F0E6B9790}"/>
                  </a:ext>
                </a:extLst>
              </p:cNvPr>
              <p:cNvSpPr>
                <a:spLocks noChangeArrowheads="1"/>
              </p:cNvSpPr>
              <p:nvPr/>
            </p:nvSpPr>
            <p:spPr bwMode="auto">
              <a:xfrm>
                <a:off x="478" y="2088"/>
                <a:ext cx="583" cy="1382"/>
              </a:xfrm>
              <a:prstGeom prst="rect">
                <a:avLst/>
              </a:prstGeom>
              <a:solidFill>
                <a:srgbClr val="CC000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grpSp>
            <p:nvGrpSpPr>
              <p:cNvPr id="343" name="Group 219">
                <a:extLst>
                  <a:ext uri="{FF2B5EF4-FFF2-40B4-BE49-F238E27FC236}">
                    <a16:creationId xmlns:a16="http://schemas.microsoft.com/office/drawing/2014/main" id="{DD102A9F-6EC4-4241-BD0B-7E5E1621B859}"/>
                  </a:ext>
                </a:extLst>
              </p:cNvPr>
              <p:cNvGrpSpPr>
                <a:grpSpLocks/>
              </p:cNvGrpSpPr>
              <p:nvPr/>
            </p:nvGrpSpPr>
            <p:grpSpPr bwMode="auto">
              <a:xfrm>
                <a:off x="499" y="2471"/>
                <a:ext cx="493" cy="908"/>
                <a:chOff x="4869" y="143"/>
                <a:chExt cx="493" cy="908"/>
              </a:xfrm>
            </p:grpSpPr>
            <p:sp>
              <p:nvSpPr>
                <p:cNvPr id="345" name="Rectangle 220">
                  <a:extLst>
                    <a:ext uri="{FF2B5EF4-FFF2-40B4-BE49-F238E27FC236}">
                      <a16:creationId xmlns:a16="http://schemas.microsoft.com/office/drawing/2014/main" id="{2A2FB562-2D33-8042-ADAD-FFE91DA662B3}"/>
                    </a:ext>
                  </a:extLst>
                </p:cNvPr>
                <p:cNvSpPr>
                  <a:spLocks noChangeArrowheads="1"/>
                </p:cNvSpPr>
                <p:nvPr/>
              </p:nvSpPr>
              <p:spPr bwMode="auto">
                <a:xfrm>
                  <a:off x="4893" y="143"/>
                  <a:ext cx="462" cy="908"/>
                </a:xfrm>
                <a:prstGeom prst="rect">
                  <a:avLst/>
                </a:prstGeom>
                <a:solidFill>
                  <a:srgbClr val="B5E7FF"/>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p:txBody>
            </p:sp>
            <p:sp>
              <p:nvSpPr>
                <p:cNvPr id="346" name="Text Box 221">
                  <a:extLst>
                    <a:ext uri="{FF2B5EF4-FFF2-40B4-BE49-F238E27FC236}">
                      <a16:creationId xmlns:a16="http://schemas.microsoft.com/office/drawing/2014/main" id="{E5FF5A8B-3342-274C-8146-5A2A1B7BC2CE}"/>
                    </a:ext>
                  </a:extLst>
                </p:cNvPr>
                <p:cNvSpPr txBox="1">
                  <a:spLocks noChangeArrowheads="1"/>
                </p:cNvSpPr>
                <p:nvPr/>
              </p:nvSpPr>
              <p:spPr bwMode="auto">
                <a:xfrm>
                  <a:off x="4869" y="161"/>
                  <a:ext cx="493" cy="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Flow: 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Src: 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Dest: F</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400" b="0" i="0" u="none" strike="noStrike" kern="1200" cap="none" spc="0" normalizeH="0" baseline="0" noProof="0" dirty="0">
                      <a:ln>
                        <a:noFill/>
                      </a:ln>
                      <a:solidFill>
                        <a:prstClr val="black"/>
                      </a:solidFill>
                      <a:effectLst/>
                      <a:uLnTx/>
                      <a:uFillTx/>
                      <a:latin typeface="Arial" panose="020B0604020202020204" pitchFamily="34" charset="0"/>
                      <a:ea typeface="ＭＳ Ｐゴシック" panose="020B0600070205080204" pitchFamily="34" charset="-128"/>
                      <a:cs typeface="+mn-cs"/>
                    </a:rPr>
                    <a:t>data</a:t>
                  </a:r>
                </a:p>
              </p:txBody>
            </p:sp>
          </p:grpSp>
          <p:sp>
            <p:nvSpPr>
              <p:cNvPr id="344" name="Text Box 222">
                <a:extLst>
                  <a:ext uri="{FF2B5EF4-FFF2-40B4-BE49-F238E27FC236}">
                    <a16:creationId xmlns:a16="http://schemas.microsoft.com/office/drawing/2014/main" id="{8FCCEF0D-286B-C44E-BA22-94BF032AFDCB}"/>
                  </a:ext>
                </a:extLst>
              </p:cNvPr>
              <p:cNvSpPr txBox="1">
                <a:spLocks noChangeArrowheads="1"/>
              </p:cNvSpPr>
              <p:nvPr/>
            </p:nvSpPr>
            <p:spPr bwMode="auto">
              <a:xfrm>
                <a:off x="481" y="2082"/>
                <a:ext cx="56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src:B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kern="1200" cap="none" spc="0" normalizeH="0" baseline="0" noProof="0" dirty="0">
                    <a:ln>
                      <a:noFill/>
                    </a:ln>
                    <a:solidFill>
                      <a:prstClr val="white"/>
                    </a:solidFill>
                    <a:effectLst/>
                    <a:uLnTx/>
                    <a:uFillTx/>
                    <a:latin typeface="Arial" panose="020B0604020202020204" pitchFamily="34" charset="0"/>
                    <a:ea typeface="ＭＳ Ｐゴシック" panose="020B0600070205080204" pitchFamily="34" charset="-128"/>
                    <a:cs typeface="+mn-cs"/>
                  </a:rPr>
                  <a:t>dest: E</a:t>
                </a:r>
              </a:p>
            </p:txBody>
          </p:sp>
        </p:grpSp>
      </p:grpSp>
      <p:sp>
        <p:nvSpPr>
          <p:cNvPr id="2" name="Rectangle 1">
            <a:extLst>
              <a:ext uri="{FF2B5EF4-FFF2-40B4-BE49-F238E27FC236}">
                <a16:creationId xmlns:a16="http://schemas.microsoft.com/office/drawing/2014/main" id="{F10D6C81-F7CD-4C46-8149-0FAE399F43DE}"/>
              </a:ext>
            </a:extLst>
          </p:cNvPr>
          <p:cNvSpPr/>
          <p:nvPr/>
        </p:nvSpPr>
        <p:spPr>
          <a:xfrm>
            <a:off x="5400881" y="1522904"/>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2" name="Rectangle 161">
            <a:extLst>
              <a:ext uri="{FF2B5EF4-FFF2-40B4-BE49-F238E27FC236}">
                <a16:creationId xmlns:a16="http://schemas.microsoft.com/office/drawing/2014/main" id="{30D76FC4-6C07-EB4A-BCF2-E2B2EEF8B9EB}"/>
              </a:ext>
            </a:extLst>
          </p:cNvPr>
          <p:cNvSpPr/>
          <p:nvPr/>
        </p:nvSpPr>
        <p:spPr>
          <a:xfrm>
            <a:off x="8135639" y="1540447"/>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3" name="Rectangle 162">
            <a:extLst>
              <a:ext uri="{FF2B5EF4-FFF2-40B4-BE49-F238E27FC236}">
                <a16:creationId xmlns:a16="http://schemas.microsoft.com/office/drawing/2014/main" id="{BB8DC798-AC4D-764E-B057-214B9D5D3927}"/>
              </a:ext>
            </a:extLst>
          </p:cNvPr>
          <p:cNvSpPr/>
          <p:nvPr/>
        </p:nvSpPr>
        <p:spPr>
          <a:xfrm>
            <a:off x="5408555" y="2639042"/>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66" name="Rectangle 165">
            <a:extLst>
              <a:ext uri="{FF2B5EF4-FFF2-40B4-BE49-F238E27FC236}">
                <a16:creationId xmlns:a16="http://schemas.microsoft.com/office/drawing/2014/main" id="{92559629-838F-3942-9672-3BDCF8B24153}"/>
              </a:ext>
            </a:extLst>
          </p:cNvPr>
          <p:cNvSpPr/>
          <p:nvPr/>
        </p:nvSpPr>
        <p:spPr>
          <a:xfrm>
            <a:off x="8123579" y="2663164"/>
            <a:ext cx="45719" cy="210509"/>
          </a:xfrm>
          <a:prstGeom prst="rect">
            <a:avLst/>
          </a:prstGeom>
          <a:solidFill>
            <a:srgbClr val="CC0001"/>
          </a:solidFill>
          <a:ln>
            <a:solidFill>
              <a:srgbClr val="CC000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ED068552-57F0-AF4C-8DA3-019ACF254CBF}"/>
              </a:ext>
            </a:extLst>
          </p:cNvPr>
          <p:cNvGrpSpPr/>
          <p:nvPr/>
        </p:nvGrpSpPr>
        <p:grpSpPr>
          <a:xfrm>
            <a:off x="1285129" y="3401170"/>
            <a:ext cx="8091447" cy="2055959"/>
            <a:chOff x="-2159111" y="3797410"/>
            <a:chExt cx="8091447" cy="2055959"/>
          </a:xfrm>
        </p:grpSpPr>
        <p:grpSp>
          <p:nvGrpSpPr>
            <p:cNvPr id="17" name="Group 16">
              <a:extLst>
                <a:ext uri="{FF2B5EF4-FFF2-40B4-BE49-F238E27FC236}">
                  <a16:creationId xmlns:a16="http://schemas.microsoft.com/office/drawing/2014/main" id="{BE531892-4CBC-8C43-A56C-AA850071412B}"/>
                </a:ext>
              </a:extLst>
            </p:cNvPr>
            <p:cNvGrpSpPr/>
            <p:nvPr/>
          </p:nvGrpSpPr>
          <p:grpSpPr>
            <a:xfrm>
              <a:off x="-2159111" y="3797410"/>
              <a:ext cx="8091447" cy="2055959"/>
              <a:chOff x="1300369" y="3385930"/>
              <a:chExt cx="8091447" cy="2055959"/>
            </a:xfrm>
          </p:grpSpPr>
          <p:grpSp>
            <p:nvGrpSpPr>
              <p:cNvPr id="16" name="Group 15">
                <a:extLst>
                  <a:ext uri="{FF2B5EF4-FFF2-40B4-BE49-F238E27FC236}">
                    <a16:creationId xmlns:a16="http://schemas.microsoft.com/office/drawing/2014/main" id="{45CCC299-2C28-0048-B84B-B11820EAC0CD}"/>
                  </a:ext>
                </a:extLst>
              </p:cNvPr>
              <p:cNvGrpSpPr/>
              <p:nvPr/>
            </p:nvGrpSpPr>
            <p:grpSpPr>
              <a:xfrm>
                <a:off x="1300369" y="3385930"/>
                <a:ext cx="8091447" cy="2055959"/>
                <a:chOff x="1300369" y="3385930"/>
                <a:chExt cx="8091447" cy="2055959"/>
              </a:xfrm>
            </p:grpSpPr>
            <p:sp>
              <p:nvSpPr>
                <p:cNvPr id="8" name="Oval 7">
                  <a:extLst>
                    <a:ext uri="{FF2B5EF4-FFF2-40B4-BE49-F238E27FC236}">
                      <a16:creationId xmlns:a16="http://schemas.microsoft.com/office/drawing/2014/main" id="{7AB1942A-9DAD-1745-8163-6ABEF5D1D8C1}"/>
                    </a:ext>
                  </a:extLst>
                </p:cNvPr>
                <p:cNvSpPr/>
                <p:nvPr/>
              </p:nvSpPr>
              <p:spPr>
                <a:xfrm>
                  <a:off x="4108174" y="3670852"/>
                  <a:ext cx="715617" cy="53008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8" name="Oval 347">
                  <a:extLst>
                    <a:ext uri="{FF2B5EF4-FFF2-40B4-BE49-F238E27FC236}">
                      <a16:creationId xmlns:a16="http://schemas.microsoft.com/office/drawing/2014/main" id="{A1900E9C-BBC0-3445-AD24-FF5DCAD23CF4}"/>
                    </a:ext>
                  </a:extLst>
                </p:cNvPr>
                <p:cNvSpPr/>
                <p:nvPr/>
              </p:nvSpPr>
              <p:spPr>
                <a:xfrm>
                  <a:off x="5044440" y="338593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49" name="Oval 348">
                  <a:extLst>
                    <a:ext uri="{FF2B5EF4-FFF2-40B4-BE49-F238E27FC236}">
                      <a16:creationId xmlns:a16="http://schemas.microsoft.com/office/drawing/2014/main" id="{0C87EC48-1316-A84D-8E62-504A6DA4E80B}"/>
                    </a:ext>
                  </a:extLst>
                </p:cNvPr>
                <p:cNvSpPr/>
                <p:nvPr/>
              </p:nvSpPr>
              <p:spPr>
                <a:xfrm>
                  <a:off x="7533861" y="3432312"/>
                  <a:ext cx="974035"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350" name="Oval 349">
                  <a:extLst>
                    <a:ext uri="{FF2B5EF4-FFF2-40B4-BE49-F238E27FC236}">
                      <a16:creationId xmlns:a16="http://schemas.microsoft.com/office/drawing/2014/main" id="{EF61C189-2330-9440-9F7E-120291CCA148}"/>
                    </a:ext>
                  </a:extLst>
                </p:cNvPr>
                <p:cNvSpPr/>
                <p:nvPr/>
              </p:nvSpPr>
              <p:spPr>
                <a:xfrm>
                  <a:off x="8676199" y="3678803"/>
                  <a:ext cx="715617" cy="542677"/>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AD10F548-95FC-9F46-8B84-BCF5664002EC}"/>
                    </a:ext>
                  </a:extLst>
                </p:cNvPr>
                <p:cNvSpPr txBox="1"/>
                <p:nvPr/>
              </p:nvSpPr>
              <p:spPr>
                <a:xfrm>
                  <a:off x="1300369" y="4426226"/>
                  <a:ext cx="1933161" cy="1015663"/>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Note source and destination addresses!</a:t>
                  </a:r>
                </a:p>
              </p:txBody>
            </p:sp>
            <p:cxnSp>
              <p:nvCxnSpPr>
                <p:cNvPr id="12" name="Straight Connector 11">
                  <a:extLst>
                    <a:ext uri="{FF2B5EF4-FFF2-40B4-BE49-F238E27FC236}">
                      <a16:creationId xmlns:a16="http://schemas.microsoft.com/office/drawing/2014/main" id="{54D692D2-3154-2C43-AEBC-48FED218407D}"/>
                    </a:ext>
                  </a:extLst>
                </p:cNvPr>
                <p:cNvCxnSpPr>
                  <a:stCxn id="8" idx="2"/>
                  <a:endCxn id="9" idx="3"/>
                </p:cNvCxnSpPr>
                <p:nvPr/>
              </p:nvCxnSpPr>
              <p:spPr>
                <a:xfrm flipH="1">
                  <a:off x="3233530" y="3935896"/>
                  <a:ext cx="874644" cy="998162"/>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Straight Connector 350">
                  <a:extLst>
                    <a:ext uri="{FF2B5EF4-FFF2-40B4-BE49-F238E27FC236}">
                      <a16:creationId xmlns:a16="http://schemas.microsoft.com/office/drawing/2014/main" id="{397E0575-92AD-B245-B180-8310A054B81F}"/>
                    </a:ext>
                  </a:extLst>
                </p:cNvPr>
                <p:cNvCxnSpPr>
                  <a:cxnSpLocks/>
                  <a:endCxn id="9" idx="3"/>
                </p:cNvCxnSpPr>
                <p:nvPr/>
              </p:nvCxnSpPr>
              <p:spPr>
                <a:xfrm flipH="1">
                  <a:off x="3233530" y="3690731"/>
                  <a:ext cx="1769166" cy="1243327"/>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Straight Connector 351">
                  <a:extLst>
                    <a:ext uri="{FF2B5EF4-FFF2-40B4-BE49-F238E27FC236}">
                      <a16:creationId xmlns:a16="http://schemas.microsoft.com/office/drawing/2014/main" id="{7A8FC108-BC9B-7B4F-8C30-B1B2FB0B6630}"/>
                    </a:ext>
                  </a:extLst>
                </p:cNvPr>
                <p:cNvCxnSpPr>
                  <a:cxnSpLocks/>
                  <a:stCxn id="349" idx="2"/>
                  <a:endCxn id="9" idx="3"/>
                </p:cNvCxnSpPr>
                <p:nvPr/>
              </p:nvCxnSpPr>
              <p:spPr>
                <a:xfrm flipH="1">
                  <a:off x="3233530" y="3766930"/>
                  <a:ext cx="4300331" cy="116712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53" name="Straight Connector 352">
                <a:extLst>
                  <a:ext uri="{FF2B5EF4-FFF2-40B4-BE49-F238E27FC236}">
                    <a16:creationId xmlns:a16="http://schemas.microsoft.com/office/drawing/2014/main" id="{2E34DF7B-8B1F-9A49-9DCA-13E9621EB46A}"/>
                  </a:ext>
                </a:extLst>
              </p:cNvPr>
              <p:cNvCxnSpPr>
                <a:cxnSpLocks/>
                <a:stCxn id="350" idx="2"/>
                <a:endCxn id="9" idx="3"/>
              </p:cNvCxnSpPr>
              <p:nvPr/>
            </p:nvCxnSpPr>
            <p:spPr>
              <a:xfrm flipH="1">
                <a:off x="3233530" y="3950142"/>
                <a:ext cx="5442669" cy="983916"/>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5" name="Oval 184">
              <a:extLst>
                <a:ext uri="{FF2B5EF4-FFF2-40B4-BE49-F238E27FC236}">
                  <a16:creationId xmlns:a16="http://schemas.microsoft.com/office/drawing/2014/main" id="{6AAC3EC9-4867-0941-8198-7A4C70909795}"/>
                </a:ext>
              </a:extLst>
            </p:cNvPr>
            <p:cNvSpPr/>
            <p:nvPr/>
          </p:nvSpPr>
          <p:spPr>
            <a:xfrm>
              <a:off x="2880360" y="3803100"/>
              <a:ext cx="1023731" cy="669235"/>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cxnSp>
          <p:nvCxnSpPr>
            <p:cNvPr id="191" name="Straight Connector 190">
              <a:extLst>
                <a:ext uri="{FF2B5EF4-FFF2-40B4-BE49-F238E27FC236}">
                  <a16:creationId xmlns:a16="http://schemas.microsoft.com/office/drawing/2014/main" id="{F52F217E-25A4-774F-89E1-664523F0BE3E}"/>
                </a:ext>
              </a:extLst>
            </p:cNvPr>
            <p:cNvCxnSpPr>
              <a:cxnSpLocks/>
              <a:endCxn id="9" idx="3"/>
            </p:cNvCxnSpPr>
            <p:nvPr/>
          </p:nvCxnSpPr>
          <p:spPr>
            <a:xfrm flipH="1">
              <a:off x="-225950" y="4267200"/>
              <a:ext cx="3182510" cy="1078338"/>
            </a:xfrm>
            <a:prstGeom prst="line">
              <a:avLst/>
            </a:prstGeom>
            <a:ln w="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0" name="Slide Number Placeholder 3">
            <a:extLst>
              <a:ext uri="{FF2B5EF4-FFF2-40B4-BE49-F238E27FC236}">
                <a16:creationId xmlns:a16="http://schemas.microsoft.com/office/drawing/2014/main" id="{BEAF9563-F70F-5542-A925-4ECE2B10605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16</a:t>
            </a:fld>
            <a:endParaRPr lang="en-US" dirty="0"/>
          </a:p>
        </p:txBody>
      </p:sp>
    </p:spTree>
    <p:extLst>
      <p:ext uri="{BB962C8B-B14F-4D97-AF65-F5344CB8AC3E}">
        <p14:creationId xmlns:p14="http://schemas.microsoft.com/office/powerpoint/2010/main" val="360709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3"/>
                                        </p:tgtEl>
                                        <p:attrNameLst>
                                          <p:attrName>style.visibility</p:attrName>
                                        </p:attrNameLst>
                                      </p:cBhvr>
                                      <p:to>
                                        <p:strVal val="visible"/>
                                      </p:to>
                                    </p:set>
                                    <p:animEffect transition="in" filter="wipe(left)">
                                      <p:cBhvr>
                                        <p:cTn id="7" dur="500"/>
                                        <p:tgtEl>
                                          <p:spTgt spid="3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20"/>
                                        </p:tgtEl>
                                        <p:attrNameLst>
                                          <p:attrName>style.visibility</p:attrName>
                                        </p:attrNameLst>
                                      </p:cBhvr>
                                      <p:to>
                                        <p:strVal val="visible"/>
                                      </p:to>
                                    </p:set>
                                    <p:animEffect transition="in" filter="wipe(left)">
                                      <p:cBhvr>
                                        <p:cTn id="12" dur="500"/>
                                        <p:tgtEl>
                                          <p:spTgt spid="3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70"/>
                                        </p:tgtEl>
                                        <p:attrNameLst>
                                          <p:attrName>style.visibility</p:attrName>
                                        </p:attrNameLst>
                                      </p:cBhvr>
                                      <p:to>
                                        <p:strVal val="visible"/>
                                      </p:to>
                                    </p:set>
                                    <p:animEffect transition="in" filter="wipe(left)">
                                      <p:cBhvr>
                                        <p:cTn id="17" dur="500"/>
                                        <p:tgtEl>
                                          <p:spTgt spid="17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37"/>
                                        </p:tgtEl>
                                        <p:attrNameLst>
                                          <p:attrName>style.visibility</p:attrName>
                                        </p:attrNameLst>
                                      </p:cBhvr>
                                      <p:to>
                                        <p:strVal val="visible"/>
                                      </p:to>
                                    </p:set>
                                    <p:animEffect transition="in" filter="wipe(left)">
                                      <p:cBhvr>
                                        <p:cTn id="22" dur="500"/>
                                        <p:tgtEl>
                                          <p:spTgt spid="33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30"/>
                                        </p:tgtEl>
                                        <p:attrNameLst>
                                          <p:attrName>style.visibility</p:attrName>
                                        </p:attrNameLst>
                                      </p:cBhvr>
                                      <p:to>
                                        <p:strVal val="visible"/>
                                      </p:to>
                                    </p:set>
                                    <p:animEffect transition="in" filter="wipe(left)">
                                      <p:cBhvr>
                                        <p:cTn id="27" dur="500"/>
                                        <p:tgtEl>
                                          <p:spTgt spid="330"/>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dissolv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2F64-5368-38B8-C872-AAAC3E4F3B00}"/>
              </a:ext>
            </a:extLst>
          </p:cNvPr>
          <p:cNvSpPr>
            <a:spLocks noGrp="1"/>
          </p:cNvSpPr>
          <p:nvPr>
            <p:ph type="title"/>
          </p:nvPr>
        </p:nvSpPr>
        <p:spPr/>
        <p:txBody>
          <a:bodyPr/>
          <a:lstStyle/>
          <a:p>
            <a:r>
              <a:rPr lang="en-US" dirty="0"/>
              <a:t>How do two IPv6 routers discover each other?</a:t>
            </a:r>
          </a:p>
        </p:txBody>
      </p:sp>
      <p:sp>
        <p:nvSpPr>
          <p:cNvPr id="3" name="Content Placeholder 2">
            <a:extLst>
              <a:ext uri="{FF2B5EF4-FFF2-40B4-BE49-F238E27FC236}">
                <a16:creationId xmlns:a16="http://schemas.microsoft.com/office/drawing/2014/main" id="{5994AE04-3C32-42C8-91A6-194CD4C8B2FE}"/>
              </a:ext>
            </a:extLst>
          </p:cNvPr>
          <p:cNvSpPr>
            <a:spLocks noGrp="1"/>
          </p:cNvSpPr>
          <p:nvPr>
            <p:ph idx="1"/>
          </p:nvPr>
        </p:nvSpPr>
        <p:spPr/>
        <p:txBody>
          <a:bodyPr/>
          <a:lstStyle/>
          <a:p>
            <a:r>
              <a:rPr lang="en-US" dirty="0"/>
              <a:t>A large suite of protocols we will not cover in class, but the following methods are broadly used</a:t>
            </a:r>
          </a:p>
          <a:p>
            <a:pPr lvl="1"/>
            <a:r>
              <a:rPr lang="en-US" dirty="0"/>
              <a:t>Manual</a:t>
            </a:r>
          </a:p>
          <a:p>
            <a:pPr lvl="1"/>
            <a:r>
              <a:rPr lang="en-US" dirty="0"/>
              <a:t>Put the 32-bit IPv4 address in an IPv6 address so the IPv6 routers can discover each other while being transparent to the IPv4 routers</a:t>
            </a:r>
          </a:p>
          <a:p>
            <a:pPr lvl="1"/>
            <a:r>
              <a:rPr lang="en-US" dirty="0"/>
              <a:t>(Somewhat) centralized databases that can be discovered by each IPv6 endpoint and keeps track of everyone else in the network.</a:t>
            </a:r>
          </a:p>
        </p:txBody>
      </p:sp>
    </p:spTree>
    <p:extLst>
      <p:ext uri="{BB962C8B-B14F-4D97-AF65-F5344CB8AC3E}">
        <p14:creationId xmlns:p14="http://schemas.microsoft.com/office/powerpoint/2010/main" val="279226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1149413"/>
          </a:xfrm>
        </p:spPr>
        <p:txBody>
          <a:bodyPr>
            <a:normAutofit/>
          </a:bodyPr>
          <a:lstStyle/>
          <a:p>
            <a:pPr marL="471488" indent="-341313"/>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40% of clients access services via IPv6 </a:t>
            </a:r>
            <a:r>
              <a:rPr lang="en-US" altLang="en-US" sz="2000" dirty="0">
                <a:ea typeface="ＭＳ Ｐゴシック" panose="020B0600070205080204" pitchFamily="34" charset="-128"/>
                <a:cs typeface="ＭＳ Ｐゴシック" panose="020B0600070205080204" pitchFamily="34" charset="-128"/>
              </a:rPr>
              <a:t>(2023)</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sp>
        <p:nvSpPr>
          <p:cNvPr id="7" name="Slide Number Placeholder 3">
            <a:extLst>
              <a:ext uri="{FF2B5EF4-FFF2-40B4-BE49-F238E27FC236}">
                <a16:creationId xmlns:a16="http://schemas.microsoft.com/office/drawing/2014/main" id="{89FADA88-24D6-414D-8D4C-1C3C85DF6E9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18</a:t>
            </a:fld>
            <a:endParaRPr lang="en-US" dirty="0"/>
          </a:p>
        </p:txBody>
      </p:sp>
      <p:pic>
        <p:nvPicPr>
          <p:cNvPr id="6" name="Picture 5">
            <a:extLst>
              <a:ext uri="{FF2B5EF4-FFF2-40B4-BE49-F238E27FC236}">
                <a16:creationId xmlns:a16="http://schemas.microsoft.com/office/drawing/2014/main" id="{9851BFC3-ED64-D83C-CAD7-8F394FCE4735}"/>
              </a:ext>
            </a:extLst>
          </p:cNvPr>
          <p:cNvPicPr>
            <a:picLocks noChangeAspect="1"/>
          </p:cNvPicPr>
          <p:nvPr/>
        </p:nvPicPr>
        <p:blipFill>
          <a:blip r:embed="rId3"/>
          <a:stretch>
            <a:fillRect/>
          </a:stretch>
        </p:blipFill>
        <p:spPr>
          <a:xfrm>
            <a:off x="2209800" y="2433109"/>
            <a:ext cx="7772400" cy="4194374"/>
          </a:xfrm>
          <a:prstGeom prst="rect">
            <a:avLst/>
          </a:prstGeom>
        </p:spPr>
      </p:pic>
    </p:spTree>
    <p:extLst>
      <p:ext uri="{BB962C8B-B14F-4D97-AF65-F5344CB8AC3E}">
        <p14:creationId xmlns:p14="http://schemas.microsoft.com/office/powerpoint/2010/main" val="2212721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719438-0C98-CC4E-B2A6-DFB0F8C5A663}"/>
              </a:ext>
            </a:extLst>
          </p:cNvPr>
          <p:cNvSpPr>
            <a:spLocks noGrp="1"/>
          </p:cNvSpPr>
          <p:nvPr>
            <p:ph idx="1"/>
          </p:nvPr>
        </p:nvSpPr>
        <p:spPr>
          <a:xfrm>
            <a:off x="838200" y="1379475"/>
            <a:ext cx="10515600" cy="4663516"/>
          </a:xfrm>
        </p:spPr>
        <p:txBody>
          <a:bodyPr>
            <a:normAutofit/>
          </a:bodyPr>
          <a:lstStyle/>
          <a:p>
            <a:pPr marL="471488" marR="0" lvl="0" indent="-341313" algn="l" defTabSz="914400" rtl="0" eaLnBrk="1" fontAlgn="auto" latinLnBrk="0" hangingPunct="1">
              <a:lnSpc>
                <a:spcPct val="90000"/>
              </a:lnSpc>
              <a:spcBef>
                <a:spcPts val="1000"/>
              </a:spcBef>
              <a:spcAft>
                <a:spcPts val="0"/>
              </a:spcAft>
              <a:buClr>
                <a:srgbClr val="0000A3"/>
              </a:buClr>
              <a:buSzTx/>
              <a:buFont typeface="Wingdings" pitchFamily="2" charset="2"/>
              <a:buChar char="§"/>
              <a:tabLst/>
              <a:defRPr/>
            </a:pPr>
            <a:r>
              <a:rPr lang="en-US" altLang="en-US" sz="3200" dirty="0">
                <a:ea typeface="ＭＳ Ｐゴシック" panose="020B0600070205080204" pitchFamily="34" charset="-128"/>
                <a:cs typeface="ＭＳ Ｐゴシック" panose="020B0600070205080204" pitchFamily="34" charset="-128"/>
              </a:rPr>
              <a:t>Google</a:t>
            </a:r>
            <a:r>
              <a:rPr lang="en-US" altLang="en-US" sz="3200" baseline="30000" dirty="0">
                <a:ea typeface="ＭＳ Ｐゴシック" panose="020B0600070205080204" pitchFamily="34" charset="-128"/>
                <a:cs typeface="ＭＳ Ｐゴシック" panose="020B0600070205080204" pitchFamily="34" charset="-128"/>
              </a:rPr>
              <a:t>1</a:t>
            </a:r>
            <a:r>
              <a:rPr lang="en-US" altLang="en-US" sz="3200" dirty="0">
                <a:ea typeface="ＭＳ Ｐゴシック" panose="020B0600070205080204" pitchFamily="34" charset="-128"/>
                <a:cs typeface="ＭＳ Ｐゴシック" panose="020B0600070205080204" pitchFamily="34" charset="-128"/>
              </a:rPr>
              <a:t>: ~ 40% of clients access services via </a:t>
            </a:r>
            <a:r>
              <a:rPr kumimoji="0" lang="en-US" altLang="en-US" sz="3200" b="0" i="0" u="none" strike="noStrike" kern="1200" cap="none" spc="0" normalizeH="0" baseline="0" noProof="0" dirty="0">
                <a:ln>
                  <a:noFill/>
                </a:ln>
                <a:solidFill>
                  <a:prstClr val="black"/>
                </a:solidFill>
                <a:effectLst/>
                <a:uLnTx/>
                <a:uFillTx/>
                <a:ea typeface="ＭＳ Ｐゴシック" panose="020B0600070205080204" pitchFamily="34" charset="-128"/>
                <a:cs typeface="ＭＳ Ｐゴシック" panose="020B0600070205080204" pitchFamily="34" charset="-128"/>
              </a:rPr>
              <a:t>IPv6 </a:t>
            </a:r>
            <a:r>
              <a:rPr kumimoji="0" lang="en-US" altLang="en-US" sz="20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(2023)</a:t>
            </a:r>
          </a:p>
          <a:p>
            <a:pPr marL="471488" indent="-341313"/>
            <a:r>
              <a:rPr lang="en-US" altLang="en-US" sz="3200" dirty="0">
                <a:ea typeface="ＭＳ Ｐゴシック" panose="020B0600070205080204" pitchFamily="34" charset="-128"/>
                <a:cs typeface="ＭＳ Ｐゴシック" panose="020B0600070205080204" pitchFamily="34" charset="-128"/>
              </a:rPr>
              <a:t>NIST: 1/3 of all US government domains are IPv6 capable</a:t>
            </a:r>
          </a:p>
          <a:p>
            <a:pPr marL="471488" indent="-341313"/>
            <a:r>
              <a:rPr lang="en-US" altLang="en-US" sz="3200" dirty="0">
                <a:ea typeface="ＭＳ Ｐゴシック" panose="020B0600070205080204" pitchFamily="34" charset="-128"/>
                <a:cs typeface="ＭＳ Ｐゴシック" panose="020B0600070205080204" pitchFamily="34" charset="-128"/>
              </a:rPr>
              <a:t>Long (long!) time for deployment, use</a:t>
            </a:r>
          </a:p>
          <a:p>
            <a:pPr marL="914400" lvl="1" indent="-328613"/>
            <a:r>
              <a:rPr lang="en-US" altLang="en-US" sz="2800" dirty="0">
                <a:ea typeface="ＭＳ Ｐゴシック" panose="020B0600070205080204" pitchFamily="34" charset="-128"/>
              </a:rPr>
              <a:t>25 years and counting!</a:t>
            </a:r>
          </a:p>
          <a:p>
            <a:pPr marL="914400" lvl="1" indent="-328613"/>
            <a:r>
              <a:rPr lang="en-US" altLang="en-US" sz="2800" dirty="0">
                <a:ea typeface="ＭＳ Ｐゴシック" panose="020B0600070205080204" pitchFamily="34" charset="-128"/>
              </a:rPr>
              <a:t>think of application-level changes in last 25 years: WWW, social media, streaming media, gaming, telepresence, …</a:t>
            </a:r>
          </a:p>
          <a:p>
            <a:pPr marL="914400" lvl="1" indent="-328613"/>
            <a:r>
              <a:rPr lang="en-US" altLang="en-US" sz="2800" i="1" dirty="0">
                <a:solidFill>
                  <a:srgbClr val="CC0000"/>
                </a:solidFill>
                <a:ea typeface="ＭＳ Ｐゴシック" panose="020B0600070205080204" pitchFamily="34" charset="-128"/>
              </a:rPr>
              <a:t>Why?</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838200" y="345805"/>
            <a:ext cx="10515600" cy="894622"/>
          </a:xfrm>
        </p:spPr>
        <p:txBody>
          <a:bodyPr>
            <a:normAutofit/>
          </a:bodyPr>
          <a:lstStyle/>
          <a:p>
            <a:r>
              <a:rPr lang="en-US" sz="4800" dirty="0"/>
              <a:t>IPv6: adoption</a:t>
            </a:r>
          </a:p>
        </p:txBody>
      </p:sp>
      <p:sp>
        <p:nvSpPr>
          <p:cNvPr id="4" name="TextBox 3">
            <a:extLst>
              <a:ext uri="{FF2B5EF4-FFF2-40B4-BE49-F238E27FC236}">
                <a16:creationId xmlns:a16="http://schemas.microsoft.com/office/drawing/2014/main" id="{80A49F01-0502-D745-8771-4AE4FBD24A44}"/>
              </a:ext>
            </a:extLst>
          </p:cNvPr>
          <p:cNvSpPr txBox="1"/>
          <p:nvPr/>
        </p:nvSpPr>
        <p:spPr>
          <a:xfrm>
            <a:off x="928255" y="6289964"/>
            <a:ext cx="4729436"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30000" noProof="0" dirty="0">
                <a:ln>
                  <a:noFill/>
                </a:ln>
                <a:solidFill>
                  <a:prstClr val="black"/>
                </a:solidFill>
                <a:effectLst/>
                <a:uLnTx/>
                <a:uFillTx/>
                <a:latin typeface="Calibri" panose="020F0502020204030204"/>
                <a:ea typeface="+mn-ea"/>
                <a:cs typeface="+mn-cs"/>
              </a:rPr>
              <a:t>1</a:t>
            </a: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 </a:t>
            </a:r>
            <a:r>
              <a:rPr kumimoji="0" lang="en-US" sz="1600" b="0" i="0" u="none" strike="noStrike" kern="1200" cap="none" spc="0" normalizeH="0" baseline="0" noProof="0" dirty="0">
                <a:ln>
                  <a:noFill/>
                </a:ln>
                <a:solidFill>
                  <a:prstClr val="black"/>
                </a:solidFill>
                <a:effectLst/>
                <a:uLnTx/>
                <a:uFillTx/>
                <a:latin typeface="Calibri" panose="020F0502020204030204"/>
                <a:ea typeface="+mn-ea"/>
                <a:cs typeface="+mn-cs"/>
              </a:rPr>
              <a:t>https://www.google.com/intl/en/ipv6/statistics.html</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3">
            <a:extLst>
              <a:ext uri="{FF2B5EF4-FFF2-40B4-BE49-F238E27FC236}">
                <a16:creationId xmlns:a16="http://schemas.microsoft.com/office/drawing/2014/main" id="{93499F0B-8A43-B042-94A3-D83FC9EF406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19</a:t>
            </a:fld>
            <a:endParaRPr lang="en-US" dirty="0"/>
          </a:p>
        </p:txBody>
      </p:sp>
    </p:spTree>
    <p:extLst>
      <p:ext uri="{BB962C8B-B14F-4D97-AF65-F5344CB8AC3E}">
        <p14:creationId xmlns:p14="http://schemas.microsoft.com/office/powerpoint/2010/main" val="1737484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BAEE-4C0A-2F74-E003-C27BDCB3C453}"/>
              </a:ext>
            </a:extLst>
          </p:cNvPr>
          <p:cNvSpPr>
            <a:spLocks noGrp="1"/>
          </p:cNvSpPr>
          <p:nvPr>
            <p:ph type="title"/>
          </p:nvPr>
        </p:nvSpPr>
        <p:spPr/>
        <p:txBody>
          <a:bodyPr/>
          <a:lstStyle/>
          <a:p>
            <a:r>
              <a:rPr lang="en-US" dirty="0"/>
              <a:t>The IP Address Scarcity</a:t>
            </a:r>
          </a:p>
        </p:txBody>
      </p:sp>
      <p:sp>
        <p:nvSpPr>
          <p:cNvPr id="3" name="Content Placeholder 2">
            <a:extLst>
              <a:ext uri="{FF2B5EF4-FFF2-40B4-BE49-F238E27FC236}">
                <a16:creationId xmlns:a16="http://schemas.microsoft.com/office/drawing/2014/main" id="{92EB41C3-E98D-3E30-6501-4ADD5C489C8C}"/>
              </a:ext>
            </a:extLst>
          </p:cNvPr>
          <p:cNvSpPr>
            <a:spLocks noGrp="1"/>
          </p:cNvSpPr>
          <p:nvPr>
            <p:ph idx="1"/>
          </p:nvPr>
        </p:nvSpPr>
        <p:spPr/>
        <p:txBody>
          <a:bodyPr>
            <a:normAutofit fontScale="92500" lnSpcReduction="20000"/>
          </a:bodyPr>
          <a:lstStyle/>
          <a:p>
            <a:r>
              <a:rPr lang="en-US" dirty="0"/>
              <a:t>There are only 2^32 ~ 4 billion IP addresses, but there are more devices connected to the internet. How?</a:t>
            </a:r>
          </a:p>
          <a:p>
            <a:r>
              <a:rPr lang="en-US" dirty="0"/>
              <a:t>Plus, like most resources on this planet, IP addresses are not distributed evenly</a:t>
            </a:r>
          </a:p>
          <a:p>
            <a:pPr marL="0" indent="0">
              <a:buNone/>
            </a:pPr>
            <a:endParaRPr lang="en-US" dirty="0"/>
          </a:p>
          <a:p>
            <a:pPr marL="0" indent="0">
              <a:buNone/>
            </a:pPr>
            <a:r>
              <a:rPr lang="en-US" dirty="0"/>
              <a:t>Solutions</a:t>
            </a:r>
          </a:p>
          <a:p>
            <a:r>
              <a:rPr lang="en-US" dirty="0"/>
              <a:t>IPv6 has 128-bit addresses</a:t>
            </a:r>
          </a:p>
          <a:p>
            <a:pPr lvl="1"/>
            <a:r>
              <a:rPr lang="en-US" dirty="0"/>
              <a:t>Theoretically enough to address every grain of sand on earth. Since it is unlikely we will want to do that in the foreseeable future, we allocate addresses to prioritize convenience over efficiency</a:t>
            </a:r>
          </a:p>
          <a:p>
            <a:r>
              <a:rPr lang="en-US" dirty="0"/>
              <a:t>Network Address Translation (NAT) </a:t>
            </a:r>
          </a:p>
          <a:p>
            <a:pPr lvl="1"/>
            <a:r>
              <a:rPr lang="en-US" dirty="0"/>
              <a:t>Key Idea: Use port numbers (16 bit) in addition to the 32-bit IPv4 address</a:t>
            </a:r>
          </a:p>
        </p:txBody>
      </p:sp>
    </p:spTree>
    <p:extLst>
      <p:ext uri="{BB962C8B-B14F-4D97-AF65-F5344CB8AC3E}">
        <p14:creationId xmlns:p14="http://schemas.microsoft.com/office/powerpoint/2010/main" val="1534245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8EF214-E924-8C12-E220-D36C312B6CDA}"/>
              </a:ext>
            </a:extLst>
          </p:cNvPr>
          <p:cNvSpPr>
            <a:spLocks noGrp="1"/>
          </p:cNvSpPr>
          <p:nvPr>
            <p:ph type="title"/>
          </p:nvPr>
        </p:nvSpPr>
        <p:spPr/>
        <p:txBody>
          <a:bodyPr/>
          <a:lstStyle/>
          <a:p>
            <a:r>
              <a:rPr lang="en-US" dirty="0"/>
              <a:t>Overlay Networks</a:t>
            </a:r>
          </a:p>
        </p:txBody>
      </p:sp>
      <p:sp>
        <p:nvSpPr>
          <p:cNvPr id="5" name="Text Placeholder 4">
            <a:extLst>
              <a:ext uri="{FF2B5EF4-FFF2-40B4-BE49-F238E27FC236}">
                <a16:creationId xmlns:a16="http://schemas.microsoft.com/office/drawing/2014/main" id="{18124061-7704-5A9F-7599-FB483F28F5EA}"/>
              </a:ext>
            </a:extLst>
          </p:cNvPr>
          <p:cNvSpPr>
            <a:spLocks noGrp="1"/>
          </p:cNvSpPr>
          <p:nvPr>
            <p:ph type="body" idx="1"/>
          </p:nvPr>
        </p:nvSpPr>
        <p:spPr/>
        <p:txBody>
          <a:bodyPr>
            <a:normAutofit fontScale="92500" lnSpcReduction="10000"/>
          </a:bodyPr>
          <a:lstStyle/>
          <a:p>
            <a:r>
              <a:rPr lang="en-US" dirty="0"/>
              <a:t>Overlay networks are a general way to deploy new protocols in a backwards compatible way</a:t>
            </a:r>
          </a:p>
          <a:p>
            <a:endParaRPr lang="en-US" dirty="0"/>
          </a:p>
          <a:p>
            <a:r>
              <a:rPr lang="en-US" dirty="0"/>
              <a:t>P&amp;D chapter 9</a:t>
            </a:r>
          </a:p>
        </p:txBody>
      </p:sp>
    </p:spTree>
    <p:extLst>
      <p:ext uri="{BB962C8B-B14F-4D97-AF65-F5344CB8AC3E}">
        <p14:creationId xmlns:p14="http://schemas.microsoft.com/office/powerpoint/2010/main" val="29122610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F479-2B4E-368F-730C-F7548C054F3D}"/>
              </a:ext>
            </a:extLst>
          </p:cNvPr>
          <p:cNvSpPr>
            <a:spLocks noGrp="1"/>
          </p:cNvSpPr>
          <p:nvPr>
            <p:ph type="title"/>
          </p:nvPr>
        </p:nvSpPr>
        <p:spPr/>
        <p:txBody>
          <a:bodyPr/>
          <a:lstStyle/>
          <a:p>
            <a:r>
              <a:rPr lang="en-US" dirty="0"/>
              <a:t>Overlay Networks</a:t>
            </a:r>
          </a:p>
        </p:txBody>
      </p:sp>
      <p:sp>
        <p:nvSpPr>
          <p:cNvPr id="3" name="Content Placeholder 2">
            <a:extLst>
              <a:ext uri="{FF2B5EF4-FFF2-40B4-BE49-F238E27FC236}">
                <a16:creationId xmlns:a16="http://schemas.microsoft.com/office/drawing/2014/main" id="{FF55AA17-FE9E-E5CC-5A46-76B7F504E9C7}"/>
              </a:ext>
            </a:extLst>
          </p:cNvPr>
          <p:cNvSpPr>
            <a:spLocks noGrp="1"/>
          </p:cNvSpPr>
          <p:nvPr>
            <p:ph idx="1"/>
          </p:nvPr>
        </p:nvSpPr>
        <p:spPr>
          <a:xfrm>
            <a:off x="838200" y="1450109"/>
            <a:ext cx="6421582" cy="4726853"/>
          </a:xfrm>
        </p:spPr>
        <p:txBody>
          <a:bodyPr>
            <a:normAutofit fontScale="92500" lnSpcReduction="10000"/>
          </a:bodyPr>
          <a:lstStyle/>
          <a:p>
            <a:r>
              <a:rPr lang="en-US" dirty="0"/>
              <a:t>Suppose the brown (lower) network already exists, but does not support your fancy new protocol X</a:t>
            </a:r>
          </a:p>
          <a:p>
            <a:r>
              <a:rPr lang="en-US" dirty="0"/>
              <a:t>One option is to force everyone to support X. This is never going to happen in the real world</a:t>
            </a:r>
          </a:p>
          <a:p>
            <a:r>
              <a:rPr lang="en-US" dirty="0"/>
              <a:t>The other option is to make participation optional. Nodes that participate form an overlay network (blue/top) on top of the physical network (gray/bottom)</a:t>
            </a:r>
          </a:p>
          <a:p>
            <a:r>
              <a:rPr lang="en-US" dirty="0"/>
              <a:t>The blue nodes are not connected by physical links. Instead, they use the gray network to form virtual links</a:t>
            </a:r>
          </a:p>
        </p:txBody>
      </p:sp>
      <p:pic>
        <p:nvPicPr>
          <p:cNvPr id="1026" name="Picture 2">
            <a:extLst>
              <a:ext uri="{FF2B5EF4-FFF2-40B4-BE49-F238E27FC236}">
                <a16:creationId xmlns:a16="http://schemas.microsoft.com/office/drawing/2014/main" id="{DEC4B35D-14FF-207F-2858-2E58AC84713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54925" y="1270010"/>
            <a:ext cx="4019839" cy="4906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0703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1535F-FC83-7F92-A353-7FA4437C618E}"/>
              </a:ext>
            </a:extLst>
          </p:cNvPr>
          <p:cNvSpPr>
            <a:spLocks noGrp="1"/>
          </p:cNvSpPr>
          <p:nvPr>
            <p:ph type="title"/>
          </p:nvPr>
        </p:nvSpPr>
        <p:spPr/>
        <p:txBody>
          <a:bodyPr/>
          <a:lstStyle/>
          <a:p>
            <a:r>
              <a:rPr lang="en-US" dirty="0"/>
              <a:t>We have already seen several overlay networks</a:t>
            </a:r>
          </a:p>
        </p:txBody>
      </p:sp>
      <p:sp>
        <p:nvSpPr>
          <p:cNvPr id="3" name="Content Placeholder 2">
            <a:extLst>
              <a:ext uri="{FF2B5EF4-FFF2-40B4-BE49-F238E27FC236}">
                <a16:creationId xmlns:a16="http://schemas.microsoft.com/office/drawing/2014/main" id="{C84A8990-FEC3-DE7A-ECBB-A33D05F4BD71}"/>
              </a:ext>
            </a:extLst>
          </p:cNvPr>
          <p:cNvSpPr>
            <a:spLocks noGrp="1"/>
          </p:cNvSpPr>
          <p:nvPr>
            <p:ph idx="1"/>
          </p:nvPr>
        </p:nvSpPr>
        <p:spPr>
          <a:xfrm>
            <a:off x="838200" y="1825625"/>
            <a:ext cx="10744199" cy="4351338"/>
          </a:xfrm>
        </p:spPr>
        <p:txBody>
          <a:bodyPr>
            <a:normAutofit/>
          </a:bodyPr>
          <a:lstStyle/>
          <a:p>
            <a:r>
              <a:rPr lang="en-US" dirty="0"/>
              <a:t>IPv6</a:t>
            </a:r>
          </a:p>
          <a:p>
            <a:r>
              <a:rPr lang="en-US" dirty="0"/>
              <a:t>CDNs can be organized as an overlay network. Only some nodes participate. These cache whatever objects are most popular with the clients that they talk to</a:t>
            </a:r>
          </a:p>
          <a:p>
            <a:r>
              <a:rPr lang="en-US" dirty="0"/>
              <a:t>The internet originally began as an overlay over the telephone network. To participate, you bought a “dial-up modem” that send data instead of human voice. This is why you head “beep bops” on the phone. A modem on the other end understood those messages.</a:t>
            </a:r>
          </a:p>
        </p:txBody>
      </p:sp>
      <p:pic>
        <p:nvPicPr>
          <p:cNvPr id="5" name="V.90_-_RockWeller_-_56k.wav">
            <a:hlinkClick r:id="" action="ppaction://media"/>
            <a:extLst>
              <a:ext uri="{FF2B5EF4-FFF2-40B4-BE49-F238E27FC236}">
                <a16:creationId xmlns:a16="http://schemas.microsoft.com/office/drawing/2014/main" id="{0B6EBC80-BED0-AF43-DFE8-96B9E1E86A2B}"/>
              </a:ext>
            </a:extLst>
          </p:cNvPr>
          <p:cNvPicPr>
            <a:picLocks noChangeAspect="1"/>
          </p:cNvPicPr>
          <p:nvPr>
            <a:audioFile r:link="rId2"/>
            <p:extLst>
              <p:ext uri="{DAA4B4D4-6D71-4841-9C94-3DE7FCFB9230}">
                <p14:media xmlns:p14="http://schemas.microsoft.com/office/powerpoint/2010/main" r:embed="rId1"/>
              </p:ext>
            </p:extLst>
          </p:nvPr>
        </p:nvPicPr>
        <p:blipFill>
          <a:blip r:embed="rId4"/>
          <a:stretch>
            <a:fillRect/>
          </a:stretch>
        </p:blipFill>
        <p:spPr>
          <a:xfrm>
            <a:off x="6348844" y="5364163"/>
            <a:ext cx="812800" cy="812800"/>
          </a:xfrm>
          <a:prstGeom prst="rect">
            <a:avLst/>
          </a:prstGeom>
        </p:spPr>
      </p:pic>
      <p:sp>
        <p:nvSpPr>
          <p:cNvPr id="6" name="TextBox 5">
            <a:extLst>
              <a:ext uri="{FF2B5EF4-FFF2-40B4-BE49-F238E27FC236}">
                <a16:creationId xmlns:a16="http://schemas.microsoft.com/office/drawing/2014/main" id="{26CD37B7-8EAC-F336-432D-9AA690FC693E}"/>
              </a:ext>
            </a:extLst>
          </p:cNvPr>
          <p:cNvSpPr txBox="1"/>
          <p:nvPr/>
        </p:nvSpPr>
        <p:spPr>
          <a:xfrm>
            <a:off x="1782618" y="5717309"/>
            <a:ext cx="3851760" cy="369332"/>
          </a:xfrm>
          <a:prstGeom prst="rect">
            <a:avLst/>
          </a:prstGeom>
          <a:noFill/>
        </p:spPr>
        <p:txBody>
          <a:bodyPr wrap="none" rtlCol="0">
            <a:spAutoFit/>
          </a:bodyPr>
          <a:lstStyle/>
          <a:p>
            <a:r>
              <a:rPr lang="en-US" dirty="0"/>
              <a:t>Sound produced by a dial-up modem</a:t>
            </a:r>
          </a:p>
        </p:txBody>
      </p:sp>
    </p:spTree>
    <p:extLst>
      <p:ext uri="{BB962C8B-B14F-4D97-AF65-F5344CB8AC3E}">
        <p14:creationId xmlns:p14="http://schemas.microsoft.com/office/powerpoint/2010/main" val="1641215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20588"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reeform 80">
            <a:extLst>
              <a:ext uri="{FF2B5EF4-FFF2-40B4-BE49-F238E27FC236}">
                <a16:creationId xmlns:a16="http://schemas.microsoft.com/office/drawing/2014/main" id="{E4A69AE9-9C27-CE49-8761-21FC6391CC79}"/>
              </a:ext>
            </a:extLst>
          </p:cNvPr>
          <p:cNvSpPr>
            <a:spLocks/>
          </p:cNvSpPr>
          <p:nvPr/>
        </p:nvSpPr>
        <p:spPr bwMode="auto">
          <a:xfrm>
            <a:off x="6624872" y="2978590"/>
            <a:ext cx="3273778" cy="2294055"/>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4" name="Text Box 12">
            <a:extLst>
              <a:ext uri="{FF2B5EF4-FFF2-40B4-BE49-F238E27FC236}">
                <a16:creationId xmlns:a16="http://schemas.microsoft.com/office/drawing/2014/main" id="{160FAFD7-0598-5243-851C-EDC8ADECCF38}"/>
              </a:ext>
            </a:extLst>
          </p:cNvPr>
          <p:cNvSpPr txBox="1">
            <a:spLocks noChangeArrowheads="1"/>
          </p:cNvSpPr>
          <p:nvPr/>
        </p:nvSpPr>
        <p:spPr bwMode="auto">
          <a:xfrm>
            <a:off x="9236240" y="326469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55" name="Text Box 13">
            <a:extLst>
              <a:ext uri="{FF2B5EF4-FFF2-40B4-BE49-F238E27FC236}">
                <a16:creationId xmlns:a16="http://schemas.microsoft.com/office/drawing/2014/main" id="{0C2F1B46-63B4-2448-9F86-DCE0FFD3B780}"/>
              </a:ext>
            </a:extLst>
          </p:cNvPr>
          <p:cNvSpPr txBox="1">
            <a:spLocks noChangeArrowheads="1"/>
          </p:cNvSpPr>
          <p:nvPr/>
        </p:nvSpPr>
        <p:spPr bwMode="auto">
          <a:xfrm>
            <a:off x="9181489" y="3988217"/>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56" name="Text Box 14">
            <a:extLst>
              <a:ext uri="{FF2B5EF4-FFF2-40B4-BE49-F238E27FC236}">
                <a16:creationId xmlns:a16="http://schemas.microsoft.com/office/drawing/2014/main" id="{64025A8E-DCF1-D643-BEC4-D5D76E02D59E}"/>
              </a:ext>
            </a:extLst>
          </p:cNvPr>
          <p:cNvSpPr txBox="1">
            <a:spLocks noChangeArrowheads="1"/>
          </p:cNvSpPr>
          <p:nvPr/>
        </p:nvSpPr>
        <p:spPr bwMode="auto">
          <a:xfrm>
            <a:off x="9155136" y="4742372"/>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sp>
        <p:nvSpPr>
          <p:cNvPr id="57" name="Text Box 15">
            <a:extLst>
              <a:ext uri="{FF2B5EF4-FFF2-40B4-BE49-F238E27FC236}">
                <a16:creationId xmlns:a16="http://schemas.microsoft.com/office/drawing/2014/main" id="{DAA05697-C5E0-8546-AB80-63B7917239F5}"/>
              </a:ext>
            </a:extLst>
          </p:cNvPr>
          <p:cNvSpPr txBox="1">
            <a:spLocks noChangeArrowheads="1"/>
          </p:cNvSpPr>
          <p:nvPr/>
        </p:nvSpPr>
        <p:spPr bwMode="auto">
          <a:xfrm>
            <a:off x="6464854" y="3424079"/>
            <a:ext cx="859531"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58" name="Line 16">
            <a:extLst>
              <a:ext uri="{FF2B5EF4-FFF2-40B4-BE49-F238E27FC236}">
                <a16:creationId xmlns:a16="http://schemas.microsoft.com/office/drawing/2014/main" id="{7A263ADA-FEA5-9749-93B9-2C606DDDAFFF}"/>
              </a:ext>
            </a:extLst>
          </p:cNvPr>
          <p:cNvSpPr>
            <a:spLocks noChangeShapeType="1"/>
          </p:cNvSpPr>
          <p:nvPr/>
        </p:nvSpPr>
        <p:spPr bwMode="auto">
          <a:xfrm>
            <a:off x="6820885" y="3727909"/>
            <a:ext cx="2090" cy="358873"/>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2" name="Text Box 81">
            <a:extLst>
              <a:ext uri="{FF2B5EF4-FFF2-40B4-BE49-F238E27FC236}">
                <a16:creationId xmlns:a16="http://schemas.microsoft.com/office/drawing/2014/main" id="{CC371830-F400-E64E-BBD6-B5CDA5AE6E70}"/>
              </a:ext>
            </a:extLst>
          </p:cNvPr>
          <p:cNvSpPr txBox="1">
            <a:spLocks noChangeArrowheads="1"/>
          </p:cNvSpPr>
          <p:nvPr/>
        </p:nvSpPr>
        <p:spPr bwMode="auto">
          <a:xfrm>
            <a:off x="6679771" y="2473869"/>
            <a:ext cx="2802851" cy="569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local network (e.g., home network) 10.0.0/24</a:t>
            </a:r>
          </a:p>
        </p:txBody>
      </p:sp>
      <p:sp>
        <p:nvSpPr>
          <p:cNvPr id="63" name="Line 82">
            <a:extLst>
              <a:ext uri="{FF2B5EF4-FFF2-40B4-BE49-F238E27FC236}">
                <a16:creationId xmlns:a16="http://schemas.microsoft.com/office/drawing/2014/main" id="{088E5B6E-277B-E04A-9B50-44C102E23E15}"/>
              </a:ext>
            </a:extLst>
          </p:cNvPr>
          <p:cNvSpPr>
            <a:spLocks noChangeShapeType="1"/>
          </p:cNvSpPr>
          <p:nvPr/>
        </p:nvSpPr>
        <p:spPr bwMode="auto">
          <a:xfrm>
            <a:off x="9417628" y="2709128"/>
            <a:ext cx="112466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4" name="Line 83">
            <a:extLst>
              <a:ext uri="{FF2B5EF4-FFF2-40B4-BE49-F238E27FC236}">
                <a16:creationId xmlns:a16="http://schemas.microsoft.com/office/drawing/2014/main" id="{709B9FA0-ACAA-A845-AE33-47EEFB4EB1F7}"/>
              </a:ext>
            </a:extLst>
          </p:cNvPr>
          <p:cNvSpPr>
            <a:spLocks noChangeShapeType="1"/>
          </p:cNvSpPr>
          <p:nvPr/>
        </p:nvSpPr>
        <p:spPr bwMode="auto">
          <a:xfrm>
            <a:off x="6205244" y="2589251"/>
            <a:ext cx="0" cy="112825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5" name="Line 84">
            <a:extLst>
              <a:ext uri="{FF2B5EF4-FFF2-40B4-BE49-F238E27FC236}">
                <a16:creationId xmlns:a16="http://schemas.microsoft.com/office/drawing/2014/main" id="{FF34E808-0600-054A-9F51-077FECC17882}"/>
              </a:ext>
            </a:extLst>
          </p:cNvPr>
          <p:cNvSpPr>
            <a:spLocks noChangeShapeType="1"/>
          </p:cNvSpPr>
          <p:nvPr/>
        </p:nvSpPr>
        <p:spPr bwMode="auto">
          <a:xfrm flipH="1" flipV="1">
            <a:off x="6344943" y="2721791"/>
            <a:ext cx="427910" cy="447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nvGrpSpPr>
          <p:cNvPr id="82" name="Group 107">
            <a:extLst>
              <a:ext uri="{FF2B5EF4-FFF2-40B4-BE49-F238E27FC236}">
                <a16:creationId xmlns:a16="http://schemas.microsoft.com/office/drawing/2014/main" id="{148E112E-E90E-834A-811C-CD872028B70D}"/>
              </a:ext>
            </a:extLst>
          </p:cNvPr>
          <p:cNvGrpSpPr>
            <a:grpSpLocks/>
          </p:cNvGrpSpPr>
          <p:nvPr/>
        </p:nvGrpSpPr>
        <p:grpSpPr bwMode="auto">
          <a:xfrm flipH="1">
            <a:off x="9988255" y="3097875"/>
            <a:ext cx="641350" cy="583178"/>
            <a:chOff x="-44" y="1473"/>
            <a:chExt cx="981" cy="1105"/>
          </a:xfrm>
        </p:grpSpPr>
        <p:pic>
          <p:nvPicPr>
            <p:cNvPr id="83" name="Picture 108" descr="desktop_computer_stylized_medium">
              <a:extLst>
                <a:ext uri="{FF2B5EF4-FFF2-40B4-BE49-F238E27FC236}">
                  <a16:creationId xmlns:a16="http://schemas.microsoft.com/office/drawing/2014/main" id="{B9390BE0-7119-AB41-B6E6-B8B9B6EAFE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4" name="Freeform 109">
              <a:extLst>
                <a:ext uri="{FF2B5EF4-FFF2-40B4-BE49-F238E27FC236}">
                  <a16:creationId xmlns:a16="http://schemas.microsoft.com/office/drawing/2014/main" id="{293E3B7E-E5D1-5346-ACF1-D67B1F6CA315}"/>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5" name="Group 110">
            <a:extLst>
              <a:ext uri="{FF2B5EF4-FFF2-40B4-BE49-F238E27FC236}">
                <a16:creationId xmlns:a16="http://schemas.microsoft.com/office/drawing/2014/main" id="{2DD7477F-5AAB-0746-AAA0-47FB5D4798FA}"/>
              </a:ext>
            </a:extLst>
          </p:cNvPr>
          <p:cNvGrpSpPr>
            <a:grpSpLocks/>
          </p:cNvGrpSpPr>
          <p:nvPr/>
        </p:nvGrpSpPr>
        <p:grpSpPr bwMode="auto">
          <a:xfrm flipH="1">
            <a:off x="9915055" y="3818933"/>
            <a:ext cx="641350" cy="583178"/>
            <a:chOff x="-44" y="1473"/>
            <a:chExt cx="981" cy="1105"/>
          </a:xfrm>
        </p:grpSpPr>
        <p:pic>
          <p:nvPicPr>
            <p:cNvPr id="86" name="Picture 111" descr="desktop_computer_stylized_medium">
              <a:extLst>
                <a:ext uri="{FF2B5EF4-FFF2-40B4-BE49-F238E27FC236}">
                  <a16:creationId xmlns:a16="http://schemas.microsoft.com/office/drawing/2014/main" id="{01B20CC0-1736-964F-BCF0-1E8797D8E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 name="Freeform 112">
              <a:extLst>
                <a:ext uri="{FF2B5EF4-FFF2-40B4-BE49-F238E27FC236}">
                  <a16:creationId xmlns:a16="http://schemas.microsoft.com/office/drawing/2014/main" id="{336B69AD-10ED-4543-8BB7-FE48585F59CF}"/>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88" name="Group 113">
            <a:extLst>
              <a:ext uri="{FF2B5EF4-FFF2-40B4-BE49-F238E27FC236}">
                <a16:creationId xmlns:a16="http://schemas.microsoft.com/office/drawing/2014/main" id="{7FA0B98C-5F93-3E44-B2CB-BA99E8BB49FF}"/>
              </a:ext>
            </a:extLst>
          </p:cNvPr>
          <p:cNvGrpSpPr>
            <a:grpSpLocks/>
          </p:cNvGrpSpPr>
          <p:nvPr/>
        </p:nvGrpSpPr>
        <p:grpSpPr bwMode="auto">
          <a:xfrm flipH="1">
            <a:off x="9934281" y="4558766"/>
            <a:ext cx="641350" cy="583178"/>
            <a:chOff x="-44" y="1473"/>
            <a:chExt cx="981" cy="1105"/>
          </a:xfrm>
        </p:grpSpPr>
        <p:pic>
          <p:nvPicPr>
            <p:cNvPr id="89" name="Picture 114" descr="desktop_computer_stylized_medium">
              <a:extLst>
                <a:ext uri="{FF2B5EF4-FFF2-40B4-BE49-F238E27FC236}">
                  <a16:creationId xmlns:a16="http://schemas.microsoft.com/office/drawing/2014/main" id="{09369A99-2EFC-9B40-AF93-FDC1562536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 name="Freeform 115">
              <a:extLst>
                <a:ext uri="{FF2B5EF4-FFF2-40B4-BE49-F238E27FC236}">
                  <a16:creationId xmlns:a16="http://schemas.microsoft.com/office/drawing/2014/main" id="{464C0B53-AAB8-564F-8088-920F60DC7AB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 name="Group 9">
            <a:extLst>
              <a:ext uri="{FF2B5EF4-FFF2-40B4-BE49-F238E27FC236}">
                <a16:creationId xmlns:a16="http://schemas.microsoft.com/office/drawing/2014/main" id="{1A06E053-CAB3-9D4A-8BE9-102F522689C4}"/>
              </a:ext>
            </a:extLst>
          </p:cNvPr>
          <p:cNvGrpSpPr/>
          <p:nvPr/>
        </p:nvGrpSpPr>
        <p:grpSpPr>
          <a:xfrm>
            <a:off x="2171406" y="2486532"/>
            <a:ext cx="3963988" cy="2445373"/>
            <a:chOff x="2171406" y="2486532"/>
            <a:chExt cx="3963988" cy="2445373"/>
          </a:xfrm>
        </p:grpSpPr>
        <p:sp>
          <p:nvSpPr>
            <p:cNvPr id="49" name="Freeform 4">
              <a:extLst>
                <a:ext uri="{FF2B5EF4-FFF2-40B4-BE49-F238E27FC236}">
                  <a16:creationId xmlns:a16="http://schemas.microsoft.com/office/drawing/2014/main" id="{DCC2D4F1-C60F-1E4E-BA36-DFAF4B8F7B69}"/>
                </a:ext>
              </a:extLst>
            </p:cNvPr>
            <p:cNvSpPr>
              <a:spLocks/>
            </p:cNvSpPr>
            <p:nvPr/>
          </p:nvSpPr>
          <p:spPr bwMode="auto">
            <a:xfrm>
              <a:off x="2171406" y="3444138"/>
              <a:ext cx="3640666" cy="1487767"/>
            </a:xfrm>
            <a:custGeom>
              <a:avLst/>
              <a:gdLst>
                <a:gd name="T0" fmla="*/ 2147483647 w 2425"/>
                <a:gd name="T1" fmla="*/ 2147483647 h 898"/>
                <a:gd name="T2" fmla="*/ 2147483647 w 2425"/>
                <a:gd name="T3" fmla="*/ 2147483647 h 898"/>
                <a:gd name="T4" fmla="*/ 2147483647 w 2425"/>
                <a:gd name="T5" fmla="*/ 2147483647 h 898"/>
                <a:gd name="T6" fmla="*/ 2147483647 w 2425"/>
                <a:gd name="T7" fmla="*/ 2147483647 h 898"/>
                <a:gd name="T8" fmla="*/ 2147483647 w 2425"/>
                <a:gd name="T9" fmla="*/ 2147483647 h 898"/>
                <a:gd name="T10" fmla="*/ 2147483647 w 2425"/>
                <a:gd name="T11" fmla="*/ 2147483647 h 898"/>
                <a:gd name="T12" fmla="*/ 2147483647 w 2425"/>
                <a:gd name="T13" fmla="*/ 2147483647 h 898"/>
                <a:gd name="T14" fmla="*/ 2147483647 w 2425"/>
                <a:gd name="T15" fmla="*/ 2147483647 h 898"/>
                <a:gd name="T16" fmla="*/ 0 60000 65536"/>
                <a:gd name="T17" fmla="*/ 0 60000 65536"/>
                <a:gd name="T18" fmla="*/ 0 60000 65536"/>
                <a:gd name="T19" fmla="*/ 0 60000 65536"/>
                <a:gd name="T20" fmla="*/ 0 60000 65536"/>
                <a:gd name="T21" fmla="*/ 0 60000 65536"/>
                <a:gd name="T22" fmla="*/ 0 60000 65536"/>
                <a:gd name="T23" fmla="*/ 0 60000 65536"/>
                <a:gd name="T24" fmla="*/ 0 w 2425"/>
                <a:gd name="T25" fmla="*/ 0 h 898"/>
                <a:gd name="T26" fmla="*/ 2425 w 2425"/>
                <a:gd name="T27" fmla="*/ 898 h 89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425" h="898">
                  <a:moveTo>
                    <a:pt x="2056" y="289"/>
                  </a:moveTo>
                  <a:cubicBezTo>
                    <a:pt x="1826" y="223"/>
                    <a:pt x="1133" y="113"/>
                    <a:pt x="810" y="75"/>
                  </a:cubicBezTo>
                  <a:cubicBezTo>
                    <a:pt x="487" y="37"/>
                    <a:pt x="230" y="0"/>
                    <a:pt x="115" y="60"/>
                  </a:cubicBezTo>
                  <a:cubicBezTo>
                    <a:pt x="0" y="120"/>
                    <a:pt x="121" y="301"/>
                    <a:pt x="121" y="433"/>
                  </a:cubicBezTo>
                  <a:cubicBezTo>
                    <a:pt x="121" y="565"/>
                    <a:pt x="25" y="802"/>
                    <a:pt x="115" y="850"/>
                  </a:cubicBezTo>
                  <a:cubicBezTo>
                    <a:pt x="205" y="898"/>
                    <a:pt x="316" y="784"/>
                    <a:pt x="662" y="721"/>
                  </a:cubicBezTo>
                  <a:cubicBezTo>
                    <a:pt x="1008" y="658"/>
                    <a:pt x="1961" y="544"/>
                    <a:pt x="2193" y="472"/>
                  </a:cubicBezTo>
                  <a:cubicBezTo>
                    <a:pt x="2425" y="400"/>
                    <a:pt x="2292" y="327"/>
                    <a:pt x="2056" y="289"/>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59" name="Text Box 17">
              <a:extLst>
                <a:ext uri="{FF2B5EF4-FFF2-40B4-BE49-F238E27FC236}">
                  <a16:creationId xmlns:a16="http://schemas.microsoft.com/office/drawing/2014/main" id="{E30571BA-05AF-0B45-BA07-E31ED33E2027}"/>
                </a:ext>
              </a:extLst>
            </p:cNvPr>
            <p:cNvSpPr txBox="1">
              <a:spLocks noChangeArrowheads="1"/>
            </p:cNvSpPr>
            <p:nvPr/>
          </p:nvSpPr>
          <p:spPr bwMode="auto">
            <a:xfrm>
              <a:off x="4504384" y="3410471"/>
              <a:ext cx="1172116" cy="353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sp>
          <p:nvSpPr>
            <p:cNvPr id="60" name="Line 18">
              <a:extLst>
                <a:ext uri="{FF2B5EF4-FFF2-40B4-BE49-F238E27FC236}">
                  <a16:creationId xmlns:a16="http://schemas.microsoft.com/office/drawing/2014/main" id="{8992B4D5-4037-2B4E-93F8-5AB3897EDA38}"/>
                </a:ext>
              </a:extLst>
            </p:cNvPr>
            <p:cNvSpPr>
              <a:spLocks noChangeShapeType="1"/>
            </p:cNvSpPr>
            <p:nvPr/>
          </p:nvSpPr>
          <p:spPr bwMode="auto">
            <a:xfrm flipH="1" flipV="1">
              <a:off x="5504641" y="3720817"/>
              <a:ext cx="4440" cy="35670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6" name="Line 86">
              <a:extLst>
                <a:ext uri="{FF2B5EF4-FFF2-40B4-BE49-F238E27FC236}">
                  <a16:creationId xmlns:a16="http://schemas.microsoft.com/office/drawing/2014/main" id="{EE50E18D-731D-DF47-B118-B4345E03D95C}"/>
                </a:ext>
              </a:extLst>
            </p:cNvPr>
            <p:cNvSpPr>
              <a:spLocks noChangeShapeType="1"/>
            </p:cNvSpPr>
            <p:nvPr/>
          </p:nvSpPr>
          <p:spPr bwMode="auto">
            <a:xfrm>
              <a:off x="4749506" y="2735046"/>
              <a:ext cx="1385888"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7" name="Line 87">
              <a:extLst>
                <a:ext uri="{FF2B5EF4-FFF2-40B4-BE49-F238E27FC236}">
                  <a16:creationId xmlns:a16="http://schemas.microsoft.com/office/drawing/2014/main" id="{C0557AD9-6792-174F-BDA1-0FE8C031C6F2}"/>
                </a:ext>
              </a:extLst>
            </p:cNvPr>
            <p:cNvSpPr>
              <a:spLocks noChangeShapeType="1"/>
            </p:cNvSpPr>
            <p:nvPr/>
          </p:nvSpPr>
          <p:spPr bwMode="auto">
            <a:xfrm flipH="1" flipV="1">
              <a:off x="2938169" y="2721792"/>
              <a:ext cx="89852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sp>
          <p:nvSpPr>
            <p:cNvPr id="68" name="Text Box 88">
              <a:extLst>
                <a:ext uri="{FF2B5EF4-FFF2-40B4-BE49-F238E27FC236}">
                  <a16:creationId xmlns:a16="http://schemas.microsoft.com/office/drawing/2014/main" id="{871C9E7E-B867-EC4D-B2AF-320388F7299F}"/>
                </a:ext>
              </a:extLst>
            </p:cNvPr>
            <p:cNvSpPr txBox="1">
              <a:spLocks noChangeArrowheads="1"/>
            </p:cNvSpPr>
            <p:nvPr/>
          </p:nvSpPr>
          <p:spPr bwMode="auto">
            <a:xfrm>
              <a:off x="3829555" y="2486532"/>
              <a:ext cx="950901" cy="6167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rest of</a:t>
              </a:r>
            </a:p>
            <a:p>
              <a:pPr marL="0" marR="0" lvl="0" indent="0" algn="ctr" defTabSz="914400" rtl="0" eaLnBrk="0" fontAlgn="base" latinLnBrk="0" hangingPunct="0">
                <a:lnSpc>
                  <a:spcPct val="9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Internet</a:t>
              </a:r>
            </a:p>
          </p:txBody>
        </p:sp>
        <p:cxnSp>
          <p:nvCxnSpPr>
            <p:cNvPr id="100" name="Straight Connector 99">
              <a:extLst>
                <a:ext uri="{FF2B5EF4-FFF2-40B4-BE49-F238E27FC236}">
                  <a16:creationId xmlns:a16="http://schemas.microsoft.com/office/drawing/2014/main" id="{150858C1-088D-F54E-93D3-2431EDC19F7F}"/>
                </a:ext>
              </a:extLst>
            </p:cNvPr>
            <p:cNvCxnSpPr>
              <a:cxnSpLocks/>
            </p:cNvCxnSpPr>
            <p:nvPr/>
          </p:nvCxnSpPr>
          <p:spPr>
            <a:xfrm>
              <a:off x="2743200" y="4135538"/>
              <a:ext cx="29437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1" name="Group 90">
            <a:extLst>
              <a:ext uri="{FF2B5EF4-FFF2-40B4-BE49-F238E27FC236}">
                <a16:creationId xmlns:a16="http://schemas.microsoft.com/office/drawing/2014/main" id="{45BDAD16-73BC-D94F-A2DF-E2B2A45A02F7}"/>
              </a:ext>
            </a:extLst>
          </p:cNvPr>
          <p:cNvGrpSpPr/>
          <p:nvPr/>
        </p:nvGrpSpPr>
        <p:grpSpPr>
          <a:xfrm>
            <a:off x="5685800" y="3913064"/>
            <a:ext cx="1040553" cy="449888"/>
            <a:chOff x="7493876" y="2774731"/>
            <a:chExt cx="1481958" cy="894622"/>
          </a:xfrm>
        </p:grpSpPr>
        <p:sp>
          <p:nvSpPr>
            <p:cNvPr id="93" name="Freeform 92">
              <a:extLst>
                <a:ext uri="{FF2B5EF4-FFF2-40B4-BE49-F238E27FC236}">
                  <a16:creationId xmlns:a16="http://schemas.microsoft.com/office/drawing/2014/main" id="{57554E4B-6AC8-0F4D-9587-02056E04ABBC}"/>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94" name="Oval 93">
              <a:extLst>
                <a:ext uri="{FF2B5EF4-FFF2-40B4-BE49-F238E27FC236}">
                  <a16:creationId xmlns:a16="http://schemas.microsoft.com/office/drawing/2014/main" id="{C36E53E2-F166-0242-9060-47F57E4B32B7}"/>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95" name="Group 94">
              <a:extLst>
                <a:ext uri="{FF2B5EF4-FFF2-40B4-BE49-F238E27FC236}">
                  <a16:creationId xmlns:a16="http://schemas.microsoft.com/office/drawing/2014/main" id="{C2B76B53-8A9E-9746-BCEA-A8C7D842688D}"/>
                </a:ext>
              </a:extLst>
            </p:cNvPr>
            <p:cNvGrpSpPr/>
            <p:nvPr/>
          </p:nvGrpSpPr>
          <p:grpSpPr>
            <a:xfrm>
              <a:off x="7713663" y="2848339"/>
              <a:ext cx="1042107" cy="425543"/>
              <a:chOff x="7786941" y="2884917"/>
              <a:chExt cx="897649" cy="353919"/>
            </a:xfrm>
          </p:grpSpPr>
          <p:sp>
            <p:nvSpPr>
              <p:cNvPr id="96" name="Freeform 95">
                <a:extLst>
                  <a:ext uri="{FF2B5EF4-FFF2-40B4-BE49-F238E27FC236}">
                    <a16:creationId xmlns:a16="http://schemas.microsoft.com/office/drawing/2014/main" id="{B06470D2-5187-0248-942C-0180B21B5B50}"/>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7" name="Freeform 96">
                <a:extLst>
                  <a:ext uri="{FF2B5EF4-FFF2-40B4-BE49-F238E27FC236}">
                    <a16:creationId xmlns:a16="http://schemas.microsoft.com/office/drawing/2014/main" id="{7ACE4034-22E7-4042-8641-12B84FBD3798}"/>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8" name="Freeform 97">
                <a:extLst>
                  <a:ext uri="{FF2B5EF4-FFF2-40B4-BE49-F238E27FC236}">
                    <a16:creationId xmlns:a16="http://schemas.microsoft.com/office/drawing/2014/main" id="{D499314E-78D6-EA42-9F51-F19C0BD7CD3B}"/>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99" name="Freeform 98">
                <a:extLst>
                  <a:ext uri="{FF2B5EF4-FFF2-40B4-BE49-F238E27FC236}">
                    <a16:creationId xmlns:a16="http://schemas.microsoft.com/office/drawing/2014/main" id="{66172900-9068-FA4E-88B9-FDFBC7A671AE}"/>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cxnSp>
        <p:nvCxnSpPr>
          <p:cNvPr id="102" name="Straight Connector 101">
            <a:extLst>
              <a:ext uri="{FF2B5EF4-FFF2-40B4-BE49-F238E27FC236}">
                <a16:creationId xmlns:a16="http://schemas.microsoft.com/office/drawing/2014/main" id="{A22AE88A-A305-524E-B84B-0B76D7B61A34}"/>
              </a:ext>
            </a:extLst>
          </p:cNvPr>
          <p:cNvCxnSpPr>
            <a:cxnSpLocks/>
          </p:cNvCxnSpPr>
          <p:nvPr/>
        </p:nvCxnSpPr>
        <p:spPr>
          <a:xfrm>
            <a:off x="9757680" y="3564123"/>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E0700875-0DC6-5E45-AA18-90F4BFEE78F0}"/>
              </a:ext>
            </a:extLst>
          </p:cNvPr>
          <p:cNvCxnSpPr>
            <a:cxnSpLocks/>
          </p:cNvCxnSpPr>
          <p:nvPr/>
        </p:nvCxnSpPr>
        <p:spPr>
          <a:xfrm>
            <a:off x="9685290" y="4279842"/>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DAF57DEB-1FD3-0148-A063-19891BA88EFC}"/>
              </a:ext>
            </a:extLst>
          </p:cNvPr>
          <p:cNvCxnSpPr>
            <a:cxnSpLocks/>
          </p:cNvCxnSpPr>
          <p:nvPr/>
        </p:nvCxnSpPr>
        <p:spPr>
          <a:xfrm>
            <a:off x="9704340" y="5027371"/>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itle 2">
            <a:extLst>
              <a:ext uri="{FF2B5EF4-FFF2-40B4-BE49-F238E27FC236}">
                <a16:creationId xmlns:a16="http://schemas.microsoft.com/office/drawing/2014/main" id="{E6236E45-D353-3946-A538-2B64275829F3}"/>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grpSp>
        <p:nvGrpSpPr>
          <p:cNvPr id="106" name="Group 105">
            <a:extLst>
              <a:ext uri="{FF2B5EF4-FFF2-40B4-BE49-F238E27FC236}">
                <a16:creationId xmlns:a16="http://schemas.microsoft.com/office/drawing/2014/main" id="{7CDF8C58-9021-0F45-A760-A2349ED7BDDE}"/>
              </a:ext>
            </a:extLst>
          </p:cNvPr>
          <p:cNvGrpSpPr/>
          <p:nvPr/>
        </p:nvGrpSpPr>
        <p:grpSpPr>
          <a:xfrm>
            <a:off x="6231591" y="4144216"/>
            <a:ext cx="5475817" cy="2433887"/>
            <a:chOff x="6191250" y="3243263"/>
            <a:chExt cx="5475817" cy="2433887"/>
          </a:xfrm>
        </p:grpSpPr>
        <p:sp>
          <p:nvSpPr>
            <p:cNvPr id="69" name="Text Box 90">
              <a:extLst>
                <a:ext uri="{FF2B5EF4-FFF2-40B4-BE49-F238E27FC236}">
                  <a16:creationId xmlns:a16="http://schemas.microsoft.com/office/drawing/2014/main" id="{C3D3888E-0889-EC4A-A8F0-844A733687B1}"/>
                </a:ext>
              </a:extLst>
            </p:cNvPr>
            <p:cNvSpPr txBox="1">
              <a:spLocks noChangeArrowheads="1"/>
            </p:cNvSpPr>
            <p:nvPr/>
          </p:nvSpPr>
          <p:spPr bwMode="auto">
            <a:xfrm>
              <a:off x="6191250" y="4640263"/>
              <a:ext cx="5475817"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with source or destination in this network have 10.0.0/24 address for  source, destination (as usual)</a:t>
              </a:r>
            </a:p>
          </p:txBody>
        </p:sp>
        <p:sp>
          <p:nvSpPr>
            <p:cNvPr id="71" name="Line 96">
              <a:extLst>
                <a:ext uri="{FF2B5EF4-FFF2-40B4-BE49-F238E27FC236}">
                  <a16:creationId xmlns:a16="http://schemas.microsoft.com/office/drawing/2014/main" id="{EF9E06A3-F0A2-D04B-881A-B1FA9D6105CC}"/>
                </a:ext>
              </a:extLst>
            </p:cNvPr>
            <p:cNvSpPr>
              <a:spLocks noChangeShapeType="1"/>
            </p:cNvSpPr>
            <p:nvPr/>
          </p:nvSpPr>
          <p:spPr bwMode="auto">
            <a:xfrm flipV="1">
              <a:off x="6731530" y="3243263"/>
              <a:ext cx="668337" cy="1427162"/>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107" name="Group 106">
            <a:extLst>
              <a:ext uri="{FF2B5EF4-FFF2-40B4-BE49-F238E27FC236}">
                <a16:creationId xmlns:a16="http://schemas.microsoft.com/office/drawing/2014/main" id="{AD291785-CEE8-4E4A-AA83-F757C708CBFB}"/>
              </a:ext>
            </a:extLst>
          </p:cNvPr>
          <p:cNvGrpSpPr/>
          <p:nvPr/>
        </p:nvGrpSpPr>
        <p:grpSpPr>
          <a:xfrm>
            <a:off x="380010" y="4107703"/>
            <a:ext cx="5528261" cy="2475162"/>
            <a:chOff x="339669" y="3206750"/>
            <a:chExt cx="5528261" cy="2475162"/>
          </a:xfrm>
        </p:grpSpPr>
        <p:sp>
          <p:nvSpPr>
            <p:cNvPr id="70" name="Text Box 92">
              <a:extLst>
                <a:ext uri="{FF2B5EF4-FFF2-40B4-BE49-F238E27FC236}">
                  <a16:creationId xmlns:a16="http://schemas.microsoft.com/office/drawing/2014/main" id="{CBD8DA55-6AFE-D449-BB96-966C7F5EBC12}"/>
                </a:ext>
              </a:extLst>
            </p:cNvPr>
            <p:cNvSpPr txBox="1">
              <a:spLocks noChangeArrowheads="1"/>
            </p:cNvSpPr>
            <p:nvPr/>
          </p:nvSpPr>
          <p:spPr bwMode="auto">
            <a:xfrm>
              <a:off x="339669" y="4645025"/>
              <a:ext cx="5528261" cy="103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r" defTabSz="914400" rtl="0" eaLnBrk="0" fontAlgn="base" latinLnBrk="0" hangingPunct="0">
                <a:lnSpc>
                  <a:spcPct val="85000"/>
                </a:lnSpc>
                <a:spcBef>
                  <a:spcPct val="0"/>
                </a:spcBef>
                <a:spcAft>
                  <a:spcPct val="0"/>
                </a:spcAft>
                <a:buClrTx/>
                <a:buSzTx/>
                <a:buFontTx/>
                <a:buNone/>
                <a:tabLst/>
                <a:defRPr/>
              </a:pP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all</a:t>
              </a:r>
              <a:r>
                <a:rPr kumimoji="0" lang="en-US" altLang="en-US" sz="24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 </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datagrams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leaving</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local network have </a:t>
              </a:r>
              <a:r>
                <a:rPr kumimoji="0" lang="en-US" altLang="en-US" sz="24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same</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NAT IP address: 138.76.29.7,  but </a:t>
              </a:r>
              <a:r>
                <a:rPr kumimoji="0" lang="en-US" altLang="en-US" sz="2400" b="0" i="1"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different</a:t>
              </a:r>
              <a:r>
                <a:rPr kumimoji="0" lang="en-US" altLang="en-US" sz="24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source port numbers</a:t>
              </a:r>
            </a:p>
          </p:txBody>
        </p:sp>
        <p:sp>
          <p:nvSpPr>
            <p:cNvPr id="72" name="Line 97">
              <a:extLst>
                <a:ext uri="{FF2B5EF4-FFF2-40B4-BE49-F238E27FC236}">
                  <a16:creationId xmlns:a16="http://schemas.microsoft.com/office/drawing/2014/main" id="{889B3E74-1C09-0F4E-8E4B-3B9C0D2650DF}"/>
                </a:ext>
              </a:extLst>
            </p:cNvPr>
            <p:cNvSpPr>
              <a:spLocks noChangeShapeType="1"/>
            </p:cNvSpPr>
            <p:nvPr/>
          </p:nvSpPr>
          <p:spPr bwMode="auto">
            <a:xfrm flipV="1">
              <a:off x="4620155" y="3206750"/>
              <a:ext cx="668337" cy="1427163"/>
            </a:xfrm>
            <a:prstGeom prst="line">
              <a:avLst/>
            </a:prstGeom>
            <a:noFill/>
            <a:ln w="9525">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sp>
        <p:nvSpPr>
          <p:cNvPr id="4" name="Rectangle 3">
            <a:extLst>
              <a:ext uri="{FF2B5EF4-FFF2-40B4-BE49-F238E27FC236}">
                <a16:creationId xmlns:a16="http://schemas.microsoft.com/office/drawing/2014/main" id="{D7D39038-77D9-D24B-96C2-D00AB29DC0A3}"/>
              </a:ext>
            </a:extLst>
          </p:cNvPr>
          <p:cNvSpPr/>
          <p:nvPr/>
        </p:nvSpPr>
        <p:spPr>
          <a:xfrm>
            <a:off x="438310" y="1328747"/>
            <a:ext cx="11125200" cy="1034129"/>
          </a:xfrm>
          <a:prstGeom prst="rect">
            <a:avLst/>
          </a:prstGeom>
        </p:spPr>
        <p:txBody>
          <a:bodyPr wrap="square">
            <a:spAutoFit/>
          </a:bodyPr>
          <a:lstStyle/>
          <a:p>
            <a:pPr marL="239713" marR="0" lvl="0" indent="0" algn="l" defTabSz="914400" rtl="0" eaLnBrk="1" fontAlgn="auto" latinLnBrk="0" hangingPunct="1">
              <a:lnSpc>
                <a:spcPct val="90000"/>
              </a:lnSpc>
              <a:spcBef>
                <a:spcPts val="1000"/>
              </a:spcBef>
              <a:spcAft>
                <a:spcPts val="0"/>
              </a:spcAft>
              <a:buClr>
                <a:srgbClr val="0000A3"/>
              </a:buClr>
              <a:buSzTx/>
              <a:buFontTx/>
              <a:buNone/>
              <a:tabLst/>
              <a:defRPr/>
            </a:pPr>
            <a:r>
              <a:rPr kumimoji="0" lang="en-US" altLang="en-US" sz="36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NAT:</a:t>
            </a: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all devices in local network share just </a:t>
            </a:r>
            <a:r>
              <a:rPr kumimoji="0" lang="en-US" altLang="en-US" sz="32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ＭＳ Ｐゴシック" panose="020B0600070205080204" pitchFamily="34" charset="-128"/>
              </a:rPr>
              <a:t>one</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IPv4 address as far as outside world is concerned</a:t>
            </a:r>
          </a:p>
        </p:txBody>
      </p:sp>
      <p:cxnSp>
        <p:nvCxnSpPr>
          <p:cNvPr id="52" name="Straight Connector 51">
            <a:extLst>
              <a:ext uri="{FF2B5EF4-FFF2-40B4-BE49-F238E27FC236}">
                <a16:creationId xmlns:a16="http://schemas.microsoft.com/office/drawing/2014/main" id="{430B61CD-48A3-4A40-98F0-DA3F309E2D8D}"/>
              </a:ext>
            </a:extLst>
          </p:cNvPr>
          <p:cNvCxnSpPr>
            <a:cxnSpLocks/>
          </p:cNvCxnSpPr>
          <p:nvPr/>
        </p:nvCxnSpPr>
        <p:spPr>
          <a:xfrm>
            <a:off x="6743699" y="4124653"/>
            <a:ext cx="548895"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0" name="Slide Number Placeholder 3">
            <a:extLst>
              <a:ext uri="{FF2B5EF4-FFF2-40B4-BE49-F238E27FC236}">
                <a16:creationId xmlns:a16="http://schemas.microsoft.com/office/drawing/2014/main" id="{ECE95E76-8D3F-5D49-BBDA-40760E7D55EE}"/>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3</a:t>
            </a:fld>
            <a:endParaRPr lang="en-US" dirty="0"/>
          </a:p>
        </p:txBody>
      </p:sp>
    </p:spTree>
    <p:extLst>
      <p:ext uri="{BB962C8B-B14F-4D97-AF65-F5344CB8AC3E}">
        <p14:creationId xmlns:p14="http://schemas.microsoft.com/office/powerpoint/2010/main" val="743261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6"/>
                                        </p:tgtEl>
                                        <p:attrNameLst>
                                          <p:attrName>style.visibility</p:attrName>
                                        </p:attrNameLst>
                                      </p:cBhvr>
                                      <p:to>
                                        <p:strVal val="visible"/>
                                      </p:to>
                                    </p:set>
                                    <p:animEffect transition="in" filter="dissolve">
                                      <p:cBhvr>
                                        <p:cTn id="7" dur="500"/>
                                        <p:tgtEl>
                                          <p:spTgt spid="10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7"/>
                                        </p:tgtEl>
                                        <p:attrNameLst>
                                          <p:attrName>style.visibility</p:attrName>
                                        </p:attrNameLst>
                                      </p:cBhvr>
                                      <p:to>
                                        <p:strVal val="visible"/>
                                      </p:to>
                                    </p:set>
                                    <p:animEffect transition="in" filter="dissolve">
                                      <p:cBhvr>
                                        <p:cTn id="12" dur="500"/>
                                        <p:tgtEl>
                                          <p:spTgt spid="107"/>
                                        </p:tgtEl>
                                      </p:cBhvr>
                                    </p:animEffect>
                                  </p:childTnLst>
                                </p:cTn>
                              </p:par>
                              <p:par>
                                <p:cTn id="13" presetID="9"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dissolv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475014" y="1411941"/>
            <a:ext cx="10603804" cy="528469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all devices in local network have 32-bit addresses in a </a:t>
            </a:r>
            <a:r>
              <a:rPr kumimoji="0" lang="en-US" altLang="en-US" sz="2800" b="0" i="0" u="none" strike="noStrike" kern="1200" cap="none" spc="0" normalizeH="0" baseline="0" noProof="0" dirty="0">
                <a:ln>
                  <a:noFill/>
                </a:ln>
                <a:solidFill>
                  <a:schemeClr val="accent1"/>
                </a:solidFill>
                <a:effectLst/>
                <a:uLnTx/>
                <a:uFillTx/>
                <a:latin typeface="Calibri" panose="020F0502020204030204"/>
                <a:ea typeface="ＭＳ Ｐゴシック" panose="020B0600070205080204" pitchFamily="34" charset="-128"/>
                <a:cs typeface="+mn-cs"/>
              </a:rPr>
              <a:t>special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“private” IP address space (</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10/8, 172.16/12, 192.168/16 prefixes) that can only be used in local network. These </a:t>
            </a:r>
            <a:r>
              <a:rPr kumimoji="0" lang="en-US" sz="2800" b="0" i="1" u="none" strike="noStrike" kern="1200" cap="none" spc="0" normalizeH="0" baseline="0" noProof="0" dirty="0">
                <a:ln>
                  <a:noFill/>
                </a:ln>
                <a:solidFill>
                  <a:prstClr val="black"/>
                </a:solidFill>
                <a:effectLst/>
                <a:uLnTx/>
                <a:uFillTx/>
                <a:latin typeface="Calibri" panose="020F0502020204030204"/>
                <a:ea typeface="+mn-ea"/>
                <a:cs typeface="+mn-cs"/>
              </a:rPr>
              <a:t>cannot</a:t>
            </a:r>
            <a:r>
              <a:rPr kumimoji="0" lang="en-US" sz="2800" b="0" i="0" u="none" strike="noStrike" kern="1200" cap="none" spc="0" normalizeH="0" baseline="0" noProof="0" dirty="0">
                <a:ln>
                  <a:noFill/>
                </a:ln>
                <a:solidFill>
                  <a:prstClr val="black"/>
                </a:solidFill>
                <a:effectLst/>
                <a:uLnTx/>
                <a:uFillTx/>
                <a:latin typeface="Calibri" panose="020F0502020204030204"/>
                <a:ea typeface="+mn-ea"/>
                <a:cs typeface="+mn-cs"/>
              </a:rPr>
              <a:t> be used in the public internet</a:t>
            </a:r>
          </a:p>
          <a:p>
            <a:pPr marL="695325" marR="0" lvl="1"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advantages:</a:t>
            </a:r>
          </a:p>
          <a:p>
            <a:pPr marL="1143000" marR="0" lvl="2" indent="-290513" algn="l" defTabSz="914400" rtl="0" eaLnBrk="1" fontAlgn="auto" latinLnBrk="0" hangingPunct="1">
              <a:lnSpc>
                <a:spcPct val="90000"/>
              </a:lnSpc>
              <a:spcBef>
                <a:spcPts val="500"/>
              </a:spcBef>
              <a:spcAft>
                <a:spcPts val="0"/>
              </a:spcAft>
              <a:buClr>
                <a:srgbClr val="0000A3"/>
              </a:buClr>
              <a:buSzTx/>
              <a:buFont typeface="Wingdings" pitchFamily="2" charset="2"/>
              <a:buChar char="§"/>
              <a:tabLst/>
              <a:defRPr/>
            </a:pPr>
            <a:r>
              <a:rPr lang="en-US" altLang="en-US" sz="2800" dirty="0">
                <a:solidFill>
                  <a:prstClr val="black"/>
                </a:solidFill>
                <a:latin typeface="Calibri" panose="020F0502020204030204"/>
                <a:ea typeface="ＭＳ Ｐゴシック" panose="020B0600070205080204" pitchFamily="34" charset="-128"/>
              </a:rPr>
              <a:t>J</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ust</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srgbClr val="C00000"/>
                </a:solidFill>
                <a:effectLst/>
                <a:uLnTx/>
                <a:uFillTx/>
                <a:latin typeface="Calibri" panose="020F0502020204030204"/>
                <a:ea typeface="ＭＳ Ｐゴシック" panose="020B0600070205080204" pitchFamily="34" charset="-128"/>
                <a:cs typeface="+mn-cs"/>
              </a:rPr>
              <a:t>one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IP address needed from provider ISP for </a:t>
            </a:r>
            <a:r>
              <a:rPr kumimoji="0" lang="en-US" altLang="en-US" sz="2800" b="0" i="1" u="none" strike="noStrike" kern="1200" cap="none" spc="0" normalizeH="0" baseline="0" noProof="0" dirty="0">
                <a:ln>
                  <a:noFill/>
                </a:ln>
                <a:solidFill>
                  <a:srgbClr val="0000A3"/>
                </a:solidFill>
                <a:effectLst/>
                <a:uLnTx/>
                <a:uFillTx/>
                <a:latin typeface="Calibri" panose="020F0502020204030204"/>
                <a:ea typeface="ＭＳ Ｐゴシック" panose="020B0600070205080204" pitchFamily="34" charset="-128"/>
                <a:cs typeface="+mn-cs"/>
              </a:rPr>
              <a:t>all</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devices</a:t>
            </a:r>
          </a:p>
          <a:p>
            <a:pPr marL="1143000" marR="0" lvl="2" indent="-290513" algn="l" defTabSz="914400" rtl="0" eaLnBrk="1" fontAlgn="auto" latinLnBrk="0" hangingPunct="1">
              <a:lnSpc>
                <a:spcPct val="90000"/>
              </a:lnSpc>
              <a:spcBef>
                <a:spcPts val="500"/>
              </a:spcBef>
              <a:spcAft>
                <a:spcPts val="0"/>
              </a:spcAft>
              <a:buClr>
                <a:srgbClr val="0000A8"/>
              </a:buClr>
              <a:buSzTx/>
              <a:buFont typeface="Wingdings" pitchFamily="2" charset="2"/>
              <a:buChar char="§"/>
              <a:tabLst/>
              <a:defRPr/>
            </a:pPr>
            <a:r>
              <a:rPr lang="en-US" altLang="en-US" sz="2800" dirty="0">
                <a:solidFill>
                  <a:prstClr val="black"/>
                </a:solidFill>
                <a:latin typeface="Calibri" panose="020F0502020204030204"/>
                <a:ea typeface="ＭＳ Ｐゴシック" panose="020B0600070205080204" pitchFamily="34" charset="-128"/>
              </a:rPr>
              <a:t>S</a:t>
            </a:r>
            <a:r>
              <a:rPr kumimoji="0" lang="en-US" altLang="en-US" sz="2800" b="0" i="0" u="none" strike="noStrike" kern="1200" cap="none" spc="0" normalizeH="0" baseline="0" noProof="0" dirty="0" err="1">
                <a:ln>
                  <a:noFill/>
                </a:ln>
                <a:solidFill>
                  <a:prstClr val="black"/>
                </a:solidFill>
                <a:effectLst/>
                <a:uLnTx/>
                <a:uFillTx/>
                <a:latin typeface="Calibri" panose="020F0502020204030204"/>
                <a:ea typeface="ＭＳ Ｐゴシック" panose="020B0600070205080204" pitchFamily="34" charset="-128"/>
                <a:cs typeface="+mn-cs"/>
              </a:rPr>
              <a:t>ecurity</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we will discuss why</a:t>
            </a:r>
            <a:r>
              <a:rPr kumimoji="0" lang="en-US" altLang="en-US" sz="2800" b="0" i="0" u="none" strike="noStrike" kern="1200" cap="none" spc="0" normalizeH="0" noProof="0" dirty="0">
                <a:ln>
                  <a:noFill/>
                </a:ln>
                <a:solidFill>
                  <a:prstClr val="black"/>
                </a:solidFill>
                <a:effectLst/>
                <a:uLnTx/>
                <a:uFillTx/>
                <a:latin typeface="Calibri" panose="020F0502020204030204"/>
                <a:ea typeface="ＭＳ Ｐゴシック" panose="020B0600070205080204" pitchFamily="34" charset="-128"/>
                <a:cs typeface="+mn-cs"/>
              </a:rPr>
              <a:t> NAT improves security 3 slides later</a:t>
            </a:r>
            <a:endParaRPr kumimoji="0" lang="en-US" altLang="en-US" sz="28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FF7E4BF2-C93E-374A-8155-EA75613E8F4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4</a:t>
            </a:fld>
            <a:endParaRPr lang="en-US" dirty="0"/>
          </a:p>
        </p:txBody>
      </p:sp>
    </p:spTree>
    <p:extLst>
      <p:ext uri="{BB962C8B-B14F-4D97-AF65-F5344CB8AC3E}">
        <p14:creationId xmlns:p14="http://schemas.microsoft.com/office/powerpoint/2010/main" val="475275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1">
                                            <p:txEl>
                                              <p:pRg st="1" end="1"/>
                                            </p:txEl>
                                          </p:spTgt>
                                        </p:tgtEl>
                                        <p:attrNameLst>
                                          <p:attrName>style.visibility</p:attrName>
                                        </p:attrNameLst>
                                      </p:cBhvr>
                                      <p:to>
                                        <p:strVal val="visible"/>
                                      </p:to>
                                    </p:set>
                                    <p:animEffect transition="in" filter="dissolve">
                                      <p:cBhvr>
                                        <p:cTn id="12" dur="500"/>
                                        <p:tgtEl>
                                          <p:spTgt spid="81">
                                            <p:txEl>
                                              <p:pRg st="1" end="1"/>
                                            </p:txEl>
                                          </p:spTgt>
                                        </p:tgtEl>
                                      </p:cBhvr>
                                    </p:animEffect>
                                  </p:childTnLst>
                                </p:cTn>
                              </p:par>
                              <p:par>
                                <p:cTn id="13" presetID="9" presetClass="entr" presetSubtype="0" fill="hold" nodeType="with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animEffect transition="in" filter="dissolve">
                                      <p:cBhvr>
                                        <p:cTn id="15" dur="500"/>
                                        <p:tgtEl>
                                          <p:spTgt spid="81">
                                            <p:txEl>
                                              <p:pRg st="2" end="2"/>
                                            </p:txEl>
                                          </p:spTgt>
                                        </p:tgtEl>
                                      </p:cBhvr>
                                    </p:animEffect>
                                  </p:childTnLst>
                                </p:cTn>
                              </p:par>
                              <p:par>
                                <p:cTn id="16" presetID="9" presetClass="entr" presetSubtype="0" fill="hold" nodeType="withEffect">
                                  <p:stCondLst>
                                    <p:cond delay="0"/>
                                  </p:stCondLst>
                                  <p:childTnLst>
                                    <p:set>
                                      <p:cBhvr>
                                        <p:cTn id="17" dur="1" fill="hold">
                                          <p:stCondLst>
                                            <p:cond delay="0"/>
                                          </p:stCondLst>
                                        </p:cTn>
                                        <p:tgtEl>
                                          <p:spTgt spid="81">
                                            <p:txEl>
                                              <p:pRg st="3" end="3"/>
                                            </p:txEl>
                                          </p:spTgt>
                                        </p:tgtEl>
                                        <p:attrNameLst>
                                          <p:attrName>style.visibility</p:attrName>
                                        </p:attrNameLst>
                                      </p:cBhvr>
                                      <p:to>
                                        <p:strVal val="visible"/>
                                      </p:to>
                                    </p:set>
                                    <p:animEffect transition="in" filter="dissolve">
                                      <p:cBhvr>
                                        <p:cTn id="18" dur="500"/>
                                        <p:tgtEl>
                                          <p:spTgt spid="8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1">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1">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1">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2425" marR="0" lvl="0" indent="-222250" algn="l" defTabSz="914400" rtl="0" eaLnBrk="1" fontAlgn="auto" latinLnBrk="0" hangingPunct="1">
              <a:lnSpc>
                <a:spcPct val="80000"/>
              </a:lnSpc>
              <a:spcBef>
                <a:spcPts val="1000"/>
              </a:spcBef>
              <a:spcAft>
                <a:spcPts val="0"/>
              </a:spcAft>
              <a:buClr>
                <a:srgbClr val="0000A3"/>
              </a:buClr>
              <a:buSzTx/>
              <a:buFont typeface="Wingdings" pitchFamily="2" charset="2"/>
              <a:buNone/>
              <a:tabLst/>
              <a:defRPr/>
            </a:pPr>
            <a:r>
              <a:rPr kumimoji="0" lang="en-US" altLang="en-US" sz="3200" b="0" i="0" u="none" strike="noStrike" kern="120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ＭＳ Ｐゴシック" panose="020B0600070205080204" pitchFamily="34" charset="-128"/>
              </a:rPr>
              <a:t> </a:t>
            </a:r>
            <a:r>
              <a:rPr kumimoji="0" lang="en-US" altLang="en-US" sz="3200" b="0" i="0"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ＭＳ Ｐゴシック" panose="020B0600070205080204" pitchFamily="34" charset="-128"/>
              </a:rPr>
              <a:t>implementation:</a:t>
            </a: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 NAT router must (transparently):</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endParaRP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outgoing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(source IP address, port #) of every outgoing datagram to (NAT IP address, new port #)</a:t>
            </a:r>
          </a:p>
          <a:p>
            <a:pPr marL="1150938" marR="0" lvl="3" indent="-287338" algn="l" defTabSz="914400" rtl="0" eaLnBrk="1" fontAlgn="auto" latinLnBrk="0" hangingPunct="1">
              <a:lnSpc>
                <a:spcPct val="100000"/>
              </a:lnSpc>
              <a:spcBef>
                <a:spcPts val="1100"/>
              </a:spcBef>
              <a:spcAft>
                <a:spcPts val="0"/>
              </a:spcAft>
              <a:buClr>
                <a:srgbClr val="0000A3"/>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Gill Sans MT" panose="020B0502020104020203" pitchFamily="34" charset="77"/>
                <a:cs typeface="Gill Sans MT" panose="020B0502020104020203" pitchFamily="34" charset="77"/>
              </a:rPr>
              <a:t>remote clients/servers will respond using (NAT IP address, new port #) as destination address</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remember (in NAT translation table)</a:t>
            </a:r>
            <a:r>
              <a:rPr kumimoji="0" lang="en-US" altLang="en-US" sz="2800" b="0" i="0" u="none" strike="noStrike" kern="1200" cap="none" spc="0" normalizeH="0" baseline="0" noProof="0" dirty="0">
                <a:ln>
                  <a:noFill/>
                </a:ln>
                <a:solidFill>
                  <a:srgbClr val="ED7D31"/>
                </a:solidFill>
                <a:effectLst/>
                <a:uLnTx/>
                <a:uFillTx/>
                <a:latin typeface="Calibri" panose="020F0502020204030204"/>
                <a:ea typeface="ＭＳ Ｐゴシック" panose="020B0600070205080204" pitchFamily="34" charset="-128"/>
                <a:cs typeface="+mn-cs"/>
              </a:rPr>
              <a:t> </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every (source IP address, port #)  to (NAT IP address, new port #) translation pair</a:t>
            </a:r>
          </a:p>
          <a:p>
            <a:pPr marL="695325" marR="0" lvl="1" indent="-290513" algn="l" defTabSz="914400" rtl="0" eaLnBrk="1" fontAlgn="auto" latinLnBrk="0" hangingPunct="1">
              <a:lnSpc>
                <a:spcPct val="100000"/>
              </a:lnSpc>
              <a:spcBef>
                <a:spcPts val="1100"/>
              </a:spcBef>
              <a:spcAft>
                <a:spcPts val="0"/>
              </a:spcAft>
              <a:buClr>
                <a:srgbClr val="0000A8"/>
              </a:buClr>
              <a:buSzTx/>
              <a:buFont typeface="Wingdings" pitchFamily="2" charset="2"/>
              <a:buChar char="§"/>
              <a:tabLst/>
              <a:defRPr/>
            </a:pPr>
            <a:r>
              <a:rPr kumimoji="0" lang="en-US" altLang="en-US" sz="2800" b="0" i="0" u="none" strike="noStrike" kern="120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incoming datagrams: replace</a:t>
            </a: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(NAT IP address, new port #) in destination fields of every incoming datagram with corresponding (source IP address, port #) stored in NAT table</a:t>
            </a:r>
            <a:endParaRPr kumimoji="0" lang="en-US" altLang="en-US" sz="3200" b="0" i="1" u="none" strike="noStrike" kern="120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endParaRP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4" name="Slide Number Placeholder 3">
            <a:extLst>
              <a:ext uri="{FF2B5EF4-FFF2-40B4-BE49-F238E27FC236}">
                <a16:creationId xmlns:a16="http://schemas.microsoft.com/office/drawing/2014/main" id="{7312DB5A-90B0-B243-B2F8-16B9A390DE3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5</a:t>
            </a:fld>
            <a:endParaRPr lang="en-US" dirty="0"/>
          </a:p>
        </p:txBody>
      </p:sp>
    </p:spTree>
    <p:extLst>
      <p:ext uri="{BB962C8B-B14F-4D97-AF65-F5344CB8AC3E}">
        <p14:creationId xmlns:p14="http://schemas.microsoft.com/office/powerpoint/2010/main" val="1107749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1" end="1"/>
                                            </p:txEl>
                                          </p:spTgt>
                                        </p:tgtEl>
                                        <p:attrNameLst>
                                          <p:attrName>style.visibility</p:attrName>
                                        </p:attrNameLst>
                                      </p:cBhvr>
                                      <p:to>
                                        <p:strVal val="visible"/>
                                      </p:to>
                                    </p:set>
                                  </p:childTnLst>
                                </p:cTn>
                              </p:par>
                              <p:par>
                                <p:cTn id="7" presetID="9" presetClass="entr" presetSubtype="0" fill="hold" nodeType="withEffect">
                                  <p:stCondLst>
                                    <p:cond delay="0"/>
                                  </p:stCondLst>
                                  <p:childTnLst>
                                    <p:set>
                                      <p:cBhvr>
                                        <p:cTn id="8" dur="1" fill="hold">
                                          <p:stCondLst>
                                            <p:cond delay="0"/>
                                          </p:stCondLst>
                                        </p:cTn>
                                        <p:tgtEl>
                                          <p:spTgt spid="81">
                                            <p:txEl>
                                              <p:pRg st="2" end="2"/>
                                            </p:txEl>
                                          </p:spTgt>
                                        </p:tgtEl>
                                        <p:attrNameLst>
                                          <p:attrName>style.visibility</p:attrName>
                                        </p:attrNameLst>
                                      </p:cBhvr>
                                      <p:to>
                                        <p:strVal val="visible"/>
                                      </p:to>
                                    </p:set>
                                    <p:animEffect transition="in" filter="dissolve">
                                      <p:cBhvr>
                                        <p:cTn id="9" dur="500"/>
                                        <p:tgtEl>
                                          <p:spTgt spid="81">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81">
                                            <p:txEl>
                                              <p:pRg st="3" end="3"/>
                                            </p:txEl>
                                          </p:spTgt>
                                        </p:tgtEl>
                                        <p:attrNameLst>
                                          <p:attrName>style.visibility</p:attrName>
                                        </p:attrNameLst>
                                      </p:cBhvr>
                                      <p:to>
                                        <p:strVal val="visible"/>
                                      </p:to>
                                    </p:set>
                                    <p:animEffect transition="in" filter="dissolve">
                                      <p:cBhvr>
                                        <p:cTn id="14" dur="500"/>
                                        <p:tgtEl>
                                          <p:spTgt spid="81">
                                            <p:txEl>
                                              <p:pRg st="3" end="3"/>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animEffect transition="in" filter="dissolve">
                                      <p:cBhvr>
                                        <p:cTn id="19" dur="500"/>
                                        <p:tgtEl>
                                          <p:spTgt spid="8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network address translation</a:t>
            </a:r>
          </a:p>
        </p:txBody>
      </p:sp>
      <p:sp>
        <p:nvSpPr>
          <p:cNvPr id="117" name="Freeform 139">
            <a:extLst>
              <a:ext uri="{FF2B5EF4-FFF2-40B4-BE49-F238E27FC236}">
                <a16:creationId xmlns:a16="http://schemas.microsoft.com/office/drawing/2014/main" id="{25239C36-70B4-154F-8B1E-2AF050DF8BD5}"/>
              </a:ext>
            </a:extLst>
          </p:cNvPr>
          <p:cNvSpPr>
            <a:spLocks/>
          </p:cNvSpPr>
          <p:nvPr/>
        </p:nvSpPr>
        <p:spPr bwMode="auto">
          <a:xfrm>
            <a:off x="2061197" y="3850033"/>
            <a:ext cx="4089400" cy="1355725"/>
          </a:xfrm>
          <a:custGeom>
            <a:avLst/>
            <a:gdLst>
              <a:gd name="T0" fmla="*/ 2147483647 w 2269"/>
              <a:gd name="T1" fmla="*/ 2147483647 h 854"/>
              <a:gd name="T2" fmla="*/ 2147483647 w 2269"/>
              <a:gd name="T3" fmla="*/ 2147483647 h 854"/>
              <a:gd name="T4" fmla="*/ 2147483647 w 2269"/>
              <a:gd name="T5" fmla="*/ 2147483647 h 854"/>
              <a:gd name="T6" fmla="*/ 2147483647 w 2269"/>
              <a:gd name="T7" fmla="*/ 2147483647 h 854"/>
              <a:gd name="T8" fmla="*/ 2147483647 w 2269"/>
              <a:gd name="T9" fmla="*/ 2147483647 h 854"/>
              <a:gd name="T10" fmla="*/ 2147483647 w 2269"/>
              <a:gd name="T11" fmla="*/ 2147483647 h 854"/>
              <a:gd name="T12" fmla="*/ 2147483647 w 2269"/>
              <a:gd name="T13" fmla="*/ 2147483647 h 854"/>
              <a:gd name="T14" fmla="*/ 0 60000 65536"/>
              <a:gd name="T15" fmla="*/ 0 60000 65536"/>
              <a:gd name="T16" fmla="*/ 0 60000 65536"/>
              <a:gd name="T17" fmla="*/ 0 60000 65536"/>
              <a:gd name="T18" fmla="*/ 0 60000 65536"/>
              <a:gd name="T19" fmla="*/ 0 60000 65536"/>
              <a:gd name="T20" fmla="*/ 0 60000 65536"/>
              <a:gd name="T21" fmla="*/ 0 w 2269"/>
              <a:gd name="T22" fmla="*/ 0 h 854"/>
              <a:gd name="T23" fmla="*/ 2269 w 2269"/>
              <a:gd name="T24" fmla="*/ 854 h 85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269" h="854">
                <a:moveTo>
                  <a:pt x="1888" y="285"/>
                </a:moveTo>
                <a:cubicBezTo>
                  <a:pt x="1622" y="258"/>
                  <a:pt x="723" y="317"/>
                  <a:pt x="418" y="283"/>
                </a:cubicBezTo>
                <a:cubicBezTo>
                  <a:pt x="113" y="249"/>
                  <a:pt x="120" y="0"/>
                  <a:pt x="60" y="83"/>
                </a:cubicBezTo>
                <a:cubicBezTo>
                  <a:pt x="0" y="166"/>
                  <a:pt x="8" y="708"/>
                  <a:pt x="60" y="781"/>
                </a:cubicBezTo>
                <a:cubicBezTo>
                  <a:pt x="112" y="854"/>
                  <a:pt x="48" y="575"/>
                  <a:pt x="374" y="519"/>
                </a:cubicBezTo>
                <a:cubicBezTo>
                  <a:pt x="700" y="463"/>
                  <a:pt x="1765" y="486"/>
                  <a:pt x="2017" y="447"/>
                </a:cubicBezTo>
                <a:cubicBezTo>
                  <a:pt x="2269" y="408"/>
                  <a:pt x="2110" y="319"/>
                  <a:pt x="1888" y="285"/>
                </a:cubicBezTo>
                <a:close/>
              </a:path>
            </a:pathLst>
          </a:custGeom>
          <a:gradFill rotWithShape="1">
            <a:gsLst>
              <a:gs pos="0">
                <a:srgbClr val="FFFFFF">
                  <a:alpha val="98000"/>
                </a:srgbClr>
              </a:gs>
              <a:gs pos="100000">
                <a:srgbClr val="66CCFF"/>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18" name="Freeform 29">
            <a:extLst>
              <a:ext uri="{FF2B5EF4-FFF2-40B4-BE49-F238E27FC236}">
                <a16:creationId xmlns:a16="http://schemas.microsoft.com/office/drawing/2014/main" id="{09E817BD-9E51-D244-857E-1A5952711F94}"/>
              </a:ext>
            </a:extLst>
          </p:cNvPr>
          <p:cNvSpPr>
            <a:spLocks/>
          </p:cNvSpPr>
          <p:nvPr/>
        </p:nvSpPr>
        <p:spPr bwMode="auto">
          <a:xfrm>
            <a:off x="6350622" y="3121371"/>
            <a:ext cx="3738562" cy="2697162"/>
          </a:xfrm>
          <a:custGeom>
            <a:avLst/>
            <a:gdLst>
              <a:gd name="T0" fmla="*/ 2147483647 w 2355"/>
              <a:gd name="T1" fmla="*/ 2147483647 h 1699"/>
              <a:gd name="T2" fmla="*/ 2147483647 w 2355"/>
              <a:gd name="T3" fmla="*/ 2147483647 h 1699"/>
              <a:gd name="T4" fmla="*/ 2147483647 w 2355"/>
              <a:gd name="T5" fmla="*/ 2147483647 h 1699"/>
              <a:gd name="T6" fmla="*/ 2147483647 w 2355"/>
              <a:gd name="T7" fmla="*/ 2147483647 h 1699"/>
              <a:gd name="T8" fmla="*/ 2147483647 w 2355"/>
              <a:gd name="T9" fmla="*/ 2147483647 h 1699"/>
              <a:gd name="T10" fmla="*/ 2147483647 w 2355"/>
              <a:gd name="T11" fmla="*/ 2147483647 h 1699"/>
              <a:gd name="T12" fmla="*/ 2147483647 w 2355"/>
              <a:gd name="T13" fmla="*/ 2147483647 h 1699"/>
              <a:gd name="T14" fmla="*/ 2147483647 w 2355"/>
              <a:gd name="T15" fmla="*/ 2147483647 h 1699"/>
              <a:gd name="T16" fmla="*/ 2147483647 w 2355"/>
              <a:gd name="T17" fmla="*/ 2147483647 h 1699"/>
              <a:gd name="T18" fmla="*/ 2147483647 w 2355"/>
              <a:gd name="T19" fmla="*/ 2147483647 h 1699"/>
              <a:gd name="T20" fmla="*/ 2147483647 w 2355"/>
              <a:gd name="T21" fmla="*/ 2147483647 h 169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355"/>
              <a:gd name="T34" fmla="*/ 0 h 1699"/>
              <a:gd name="T35" fmla="*/ 2355 w 2355"/>
              <a:gd name="T36" fmla="*/ 1699 h 169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355" h="1699">
                <a:moveTo>
                  <a:pt x="349" y="761"/>
                </a:moveTo>
                <a:cubicBezTo>
                  <a:pt x="587" y="729"/>
                  <a:pt x="1414" y="820"/>
                  <a:pt x="1651" y="732"/>
                </a:cubicBezTo>
                <a:cubicBezTo>
                  <a:pt x="1888" y="644"/>
                  <a:pt x="1710" y="351"/>
                  <a:pt x="1773" y="230"/>
                </a:cubicBezTo>
                <a:cubicBezTo>
                  <a:pt x="1836" y="109"/>
                  <a:pt x="1947" y="16"/>
                  <a:pt x="2029" y="8"/>
                </a:cubicBezTo>
                <a:cubicBezTo>
                  <a:pt x="2111" y="0"/>
                  <a:pt x="2213" y="27"/>
                  <a:pt x="2267" y="183"/>
                </a:cubicBezTo>
                <a:cubicBezTo>
                  <a:pt x="2321" y="339"/>
                  <a:pt x="2355" y="707"/>
                  <a:pt x="2355" y="942"/>
                </a:cubicBezTo>
                <a:cubicBezTo>
                  <a:pt x="2355" y="1177"/>
                  <a:pt x="2353" y="1485"/>
                  <a:pt x="2267" y="1592"/>
                </a:cubicBezTo>
                <a:cubicBezTo>
                  <a:pt x="2181" y="1699"/>
                  <a:pt x="1939" y="1680"/>
                  <a:pt x="1840" y="1586"/>
                </a:cubicBezTo>
                <a:cubicBezTo>
                  <a:pt x="1741" y="1492"/>
                  <a:pt x="1940" y="1135"/>
                  <a:pt x="1670" y="1025"/>
                </a:cubicBezTo>
                <a:cubicBezTo>
                  <a:pt x="1400" y="915"/>
                  <a:pt x="440" y="967"/>
                  <a:pt x="220" y="923"/>
                </a:cubicBezTo>
                <a:cubicBezTo>
                  <a:pt x="0" y="879"/>
                  <a:pt x="127" y="795"/>
                  <a:pt x="349" y="761"/>
                </a:cubicBezTo>
                <a:close/>
              </a:path>
            </a:pathLst>
          </a:custGeom>
          <a:solidFill>
            <a:srgbClr val="9CE0FA"/>
          </a:solidFill>
          <a:ln>
            <a:noFill/>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5" name="Group 88">
            <a:extLst>
              <a:ext uri="{FF2B5EF4-FFF2-40B4-BE49-F238E27FC236}">
                <a16:creationId xmlns:a16="http://schemas.microsoft.com/office/drawing/2014/main" id="{0D4BF38D-31DF-AA43-80FA-55295BD8C6F8}"/>
              </a:ext>
            </a:extLst>
          </p:cNvPr>
          <p:cNvGrpSpPr>
            <a:grpSpLocks/>
          </p:cNvGrpSpPr>
          <p:nvPr/>
        </p:nvGrpSpPr>
        <p:grpSpPr bwMode="auto">
          <a:xfrm>
            <a:off x="7512672" y="3054696"/>
            <a:ext cx="1871662" cy="1033462"/>
            <a:chOff x="3550" y="2055"/>
            <a:chExt cx="1179" cy="651"/>
          </a:xfrm>
        </p:grpSpPr>
        <p:grpSp>
          <p:nvGrpSpPr>
            <p:cNvPr id="126" name="Group 50">
              <a:extLst>
                <a:ext uri="{FF2B5EF4-FFF2-40B4-BE49-F238E27FC236}">
                  <a16:creationId xmlns:a16="http://schemas.microsoft.com/office/drawing/2014/main" id="{3FE7E5C2-BBF3-1543-A115-A24F66EA59A7}"/>
                </a:ext>
              </a:extLst>
            </p:cNvPr>
            <p:cNvGrpSpPr>
              <a:grpSpLocks/>
            </p:cNvGrpSpPr>
            <p:nvPr/>
          </p:nvGrpSpPr>
          <p:grpSpPr bwMode="auto">
            <a:xfrm>
              <a:off x="3550" y="2055"/>
              <a:ext cx="1179" cy="357"/>
              <a:chOff x="4381" y="786"/>
              <a:chExt cx="1108" cy="357"/>
            </a:xfrm>
          </p:grpSpPr>
          <p:sp>
            <p:nvSpPr>
              <p:cNvPr id="131" name="Rectangle 40">
                <a:extLst>
                  <a:ext uri="{FF2B5EF4-FFF2-40B4-BE49-F238E27FC236}">
                    <a16:creationId xmlns:a16="http://schemas.microsoft.com/office/drawing/2014/main" id="{D890A494-B490-7F4B-A152-0218E447371A}"/>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2" name="Text Box 39">
                <a:extLst>
                  <a:ext uri="{FF2B5EF4-FFF2-40B4-BE49-F238E27FC236}">
                    <a16:creationId xmlns:a16="http://schemas.microsoft.com/office/drawing/2014/main" id="{539BB5B8-E120-9C46-A6FF-A4DC37EFC4C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10.0.0.1, 3345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33" name="Group 44">
                <a:extLst>
                  <a:ext uri="{FF2B5EF4-FFF2-40B4-BE49-F238E27FC236}">
                    <a16:creationId xmlns:a16="http://schemas.microsoft.com/office/drawing/2014/main" id="{F01451B6-72E8-E14F-A3BE-A3D92947A027}"/>
                  </a:ext>
                </a:extLst>
              </p:cNvPr>
              <p:cNvGrpSpPr>
                <a:grpSpLocks/>
              </p:cNvGrpSpPr>
              <p:nvPr/>
            </p:nvGrpSpPr>
            <p:grpSpPr bwMode="auto">
              <a:xfrm>
                <a:off x="5394" y="786"/>
                <a:ext cx="48" cy="99"/>
                <a:chOff x="5508" y="1599"/>
                <a:chExt cx="48" cy="99"/>
              </a:xfrm>
            </p:grpSpPr>
            <p:sp>
              <p:nvSpPr>
                <p:cNvPr id="138" name="Freeform 43">
                  <a:extLst>
                    <a:ext uri="{FF2B5EF4-FFF2-40B4-BE49-F238E27FC236}">
                      <a16:creationId xmlns:a16="http://schemas.microsoft.com/office/drawing/2014/main" id="{7590FA6A-21FF-4147-9315-E66B7B10CDC0}"/>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9" name="Line 41">
                  <a:extLst>
                    <a:ext uri="{FF2B5EF4-FFF2-40B4-BE49-F238E27FC236}">
                      <a16:creationId xmlns:a16="http://schemas.microsoft.com/office/drawing/2014/main" id="{724261B3-0C45-E540-BE14-8B7D04C5E64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0" name="Line 42">
                  <a:extLst>
                    <a:ext uri="{FF2B5EF4-FFF2-40B4-BE49-F238E27FC236}">
                      <a16:creationId xmlns:a16="http://schemas.microsoft.com/office/drawing/2014/main" id="{31B331E7-F46A-CA4B-A722-11046B73D4F2}"/>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34" name="Group 45">
                <a:extLst>
                  <a:ext uri="{FF2B5EF4-FFF2-40B4-BE49-F238E27FC236}">
                    <a16:creationId xmlns:a16="http://schemas.microsoft.com/office/drawing/2014/main" id="{E2B96F9F-CB85-DB4A-97AC-CEB92A9C11B7}"/>
                  </a:ext>
                </a:extLst>
              </p:cNvPr>
              <p:cNvGrpSpPr>
                <a:grpSpLocks/>
              </p:cNvGrpSpPr>
              <p:nvPr/>
            </p:nvGrpSpPr>
            <p:grpSpPr bwMode="auto">
              <a:xfrm>
                <a:off x="5382" y="1044"/>
                <a:ext cx="48" cy="99"/>
                <a:chOff x="5508" y="1599"/>
                <a:chExt cx="48" cy="99"/>
              </a:xfrm>
            </p:grpSpPr>
            <p:sp>
              <p:nvSpPr>
                <p:cNvPr id="135" name="Freeform 46">
                  <a:extLst>
                    <a:ext uri="{FF2B5EF4-FFF2-40B4-BE49-F238E27FC236}">
                      <a16:creationId xmlns:a16="http://schemas.microsoft.com/office/drawing/2014/main" id="{E8E10251-9A2B-344B-9DC6-65EF85B4AA62}"/>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6" name="Line 47">
                  <a:extLst>
                    <a:ext uri="{FF2B5EF4-FFF2-40B4-BE49-F238E27FC236}">
                      <a16:creationId xmlns:a16="http://schemas.microsoft.com/office/drawing/2014/main" id="{A6EF77CD-E8A4-1840-8450-5EFD2E289E94}"/>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7" name="Line 48">
                  <a:extLst>
                    <a:ext uri="{FF2B5EF4-FFF2-40B4-BE49-F238E27FC236}">
                      <a16:creationId xmlns:a16="http://schemas.microsoft.com/office/drawing/2014/main" id="{7F05DD0D-2118-EC4A-A829-134FA165FCA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27" name="Freeform 51">
              <a:extLst>
                <a:ext uri="{FF2B5EF4-FFF2-40B4-BE49-F238E27FC236}">
                  <a16:creationId xmlns:a16="http://schemas.microsoft.com/office/drawing/2014/main" id="{060B2C65-BCB3-C542-840F-14D5F3297188}"/>
                </a:ext>
              </a:extLst>
            </p:cNvPr>
            <p:cNvSpPr>
              <a:spLocks/>
            </p:cNvSpPr>
            <p:nvPr/>
          </p:nvSpPr>
          <p:spPr bwMode="auto">
            <a:xfrm>
              <a:off x="3573" y="2364"/>
              <a:ext cx="564" cy="342"/>
            </a:xfrm>
            <a:custGeom>
              <a:avLst/>
              <a:gdLst>
                <a:gd name="T0" fmla="*/ 0 w 417"/>
                <a:gd name="T1" fmla="*/ 9905 h 264"/>
                <a:gd name="T2" fmla="*/ 28602 w 417"/>
                <a:gd name="T3" fmla="*/ 9905 h 264"/>
                <a:gd name="T4" fmla="*/ 28602 w 417"/>
                <a:gd name="T5" fmla="*/ 0 h 264"/>
                <a:gd name="T6" fmla="*/ 0 60000 65536"/>
                <a:gd name="T7" fmla="*/ 0 60000 65536"/>
                <a:gd name="T8" fmla="*/ 0 60000 65536"/>
                <a:gd name="T9" fmla="*/ 0 w 417"/>
                <a:gd name="T10" fmla="*/ 0 h 264"/>
                <a:gd name="T11" fmla="*/ 417 w 417"/>
                <a:gd name="T12" fmla="*/ 264 h 264"/>
              </a:gdLst>
              <a:ahLst/>
              <a:cxnLst>
                <a:cxn ang="T6">
                  <a:pos x="T0" y="T1"/>
                </a:cxn>
                <a:cxn ang="T7">
                  <a:pos x="T2" y="T3"/>
                </a:cxn>
                <a:cxn ang="T8">
                  <a:pos x="T4" y="T5"/>
                </a:cxn>
              </a:cxnLst>
              <a:rect l="T9" t="T10" r="T11" b="T12"/>
              <a:pathLst>
                <a:path w="417" h="264">
                  <a:moveTo>
                    <a:pt x="0" y="264"/>
                  </a:moveTo>
                  <a:lnTo>
                    <a:pt x="417" y="264"/>
                  </a:lnTo>
                  <a:lnTo>
                    <a:pt x="417" y="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28" name="Group 87">
              <a:extLst>
                <a:ext uri="{FF2B5EF4-FFF2-40B4-BE49-F238E27FC236}">
                  <a16:creationId xmlns:a16="http://schemas.microsoft.com/office/drawing/2014/main" id="{C99ECC6F-CEF6-CE4E-834E-EA3CA67400C4}"/>
                </a:ext>
              </a:extLst>
            </p:cNvPr>
            <p:cNvGrpSpPr>
              <a:grpSpLocks/>
            </p:cNvGrpSpPr>
            <p:nvPr/>
          </p:nvGrpSpPr>
          <p:grpSpPr bwMode="auto">
            <a:xfrm>
              <a:off x="4032" y="2416"/>
              <a:ext cx="218" cy="231"/>
              <a:chOff x="5140" y="400"/>
              <a:chExt cx="218" cy="231"/>
            </a:xfrm>
          </p:grpSpPr>
          <p:sp>
            <p:nvSpPr>
              <p:cNvPr id="129" name="Oval 86">
                <a:extLst>
                  <a:ext uri="{FF2B5EF4-FFF2-40B4-BE49-F238E27FC236}">
                    <a16:creationId xmlns:a16="http://schemas.microsoft.com/office/drawing/2014/main" id="{7031C354-ABE6-4445-B334-3D3A7B81ED33}"/>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30" name="Text Box 52">
                <a:extLst>
                  <a:ext uri="{FF2B5EF4-FFF2-40B4-BE49-F238E27FC236}">
                    <a16:creationId xmlns:a16="http://schemas.microsoft.com/office/drawing/2014/main" id="{674E9B8F-78AF-644A-9565-10139D2B1BF3}"/>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p>
            </p:txBody>
          </p:sp>
        </p:grpSp>
      </p:grpSp>
      <p:sp>
        <p:nvSpPr>
          <p:cNvPr id="141" name="Text Box 54">
            <a:extLst>
              <a:ext uri="{FF2B5EF4-FFF2-40B4-BE49-F238E27FC236}">
                <a16:creationId xmlns:a16="http://schemas.microsoft.com/office/drawing/2014/main" id="{CDAED30B-CF2D-F747-9B04-4E25A3292D60}"/>
              </a:ext>
            </a:extLst>
          </p:cNvPr>
          <p:cNvSpPr txBox="1">
            <a:spLocks noChangeArrowheads="1"/>
          </p:cNvSpPr>
          <p:nvPr/>
        </p:nvSpPr>
        <p:spPr bwMode="auto">
          <a:xfrm>
            <a:off x="6542534" y="403628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10.0.0.4</a:t>
            </a:r>
          </a:p>
        </p:txBody>
      </p:sp>
      <p:sp>
        <p:nvSpPr>
          <p:cNvPr id="143" name="Text Box 56">
            <a:extLst>
              <a:ext uri="{FF2B5EF4-FFF2-40B4-BE49-F238E27FC236}">
                <a16:creationId xmlns:a16="http://schemas.microsoft.com/office/drawing/2014/main" id="{FA8BA81A-A11E-3444-B959-B6B4289DFB43}"/>
              </a:ext>
            </a:extLst>
          </p:cNvPr>
          <p:cNvSpPr txBox="1">
            <a:spLocks noChangeArrowheads="1"/>
          </p:cNvSpPr>
          <p:nvPr/>
        </p:nvSpPr>
        <p:spPr bwMode="auto">
          <a:xfrm>
            <a:off x="4572494" y="4525035"/>
            <a:ext cx="117211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138.76.29.7</a:t>
            </a:r>
          </a:p>
        </p:txBody>
      </p:sp>
      <p:grpSp>
        <p:nvGrpSpPr>
          <p:cNvPr id="145" name="Group 59">
            <a:extLst>
              <a:ext uri="{FF2B5EF4-FFF2-40B4-BE49-F238E27FC236}">
                <a16:creationId xmlns:a16="http://schemas.microsoft.com/office/drawing/2014/main" id="{A7EF89DD-32D9-D642-937E-1B899DCB8C23}"/>
              </a:ext>
            </a:extLst>
          </p:cNvPr>
          <p:cNvGrpSpPr>
            <a:grpSpLocks/>
          </p:cNvGrpSpPr>
          <p:nvPr/>
        </p:nvGrpSpPr>
        <p:grpSpPr bwMode="auto">
          <a:xfrm>
            <a:off x="8350874" y="1768821"/>
            <a:ext cx="3351213" cy="1389062"/>
            <a:chOff x="3944" y="989"/>
            <a:chExt cx="2111" cy="875"/>
          </a:xfrm>
        </p:grpSpPr>
        <p:sp>
          <p:nvSpPr>
            <p:cNvPr id="146" name="Text Box 53">
              <a:extLst>
                <a:ext uri="{FF2B5EF4-FFF2-40B4-BE49-F238E27FC236}">
                  <a16:creationId xmlns:a16="http://schemas.microsoft.com/office/drawing/2014/main" id="{0391C7DC-1175-E845-9B14-6647A56B1E19}"/>
                </a:ext>
              </a:extLst>
            </p:cNvPr>
            <p:cNvSpPr txBox="1">
              <a:spLocks noChangeArrowheads="1"/>
            </p:cNvSpPr>
            <p:nvPr/>
          </p:nvSpPr>
          <p:spPr bwMode="auto">
            <a:xfrm>
              <a:off x="4121" y="989"/>
              <a:ext cx="1934" cy="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host 10.0.0.1 sends datagram to 128.119.40.186, 80</a:t>
              </a:r>
            </a:p>
          </p:txBody>
        </p:sp>
        <p:sp>
          <p:nvSpPr>
            <p:cNvPr id="147" name="Line 58">
              <a:extLst>
                <a:ext uri="{FF2B5EF4-FFF2-40B4-BE49-F238E27FC236}">
                  <a16:creationId xmlns:a16="http://schemas.microsoft.com/office/drawing/2014/main" id="{626A4678-2DEB-354F-8342-8CBF580B90F3}"/>
                </a:ext>
              </a:extLst>
            </p:cNvPr>
            <p:cNvSpPr>
              <a:spLocks noChangeShapeType="1"/>
            </p:cNvSpPr>
            <p:nvPr/>
          </p:nvSpPr>
          <p:spPr bwMode="auto">
            <a:xfrm flipH="1">
              <a:off x="3944" y="1105"/>
              <a:ext cx="197" cy="759"/>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48" name="Freeform 67">
            <a:extLst>
              <a:ext uri="{FF2B5EF4-FFF2-40B4-BE49-F238E27FC236}">
                <a16:creationId xmlns:a16="http://schemas.microsoft.com/office/drawing/2014/main" id="{4174D505-6F98-2145-B896-FFAF43F9F39D}"/>
              </a:ext>
            </a:extLst>
          </p:cNvPr>
          <p:cNvSpPr>
            <a:spLocks/>
          </p:cNvSpPr>
          <p:nvPr/>
        </p:nvSpPr>
        <p:spPr bwMode="auto">
          <a:xfrm>
            <a:off x="4226547" y="2826096"/>
            <a:ext cx="3862387" cy="1531937"/>
          </a:xfrm>
          <a:custGeom>
            <a:avLst/>
            <a:gdLst>
              <a:gd name="T0" fmla="*/ 0 w 2433"/>
              <a:gd name="T1" fmla="*/ 2147483647 h 965"/>
              <a:gd name="T2" fmla="*/ 2147483647 w 2433"/>
              <a:gd name="T3" fmla="*/ 2147483647 h 965"/>
              <a:gd name="T4" fmla="*/ 2147483647 w 2433"/>
              <a:gd name="T5" fmla="*/ 2147483647 h 965"/>
              <a:gd name="T6" fmla="*/ 2147483647 w 2433"/>
              <a:gd name="T7" fmla="*/ 2147483647 h 965"/>
              <a:gd name="T8" fmla="*/ 2147483647 w 2433"/>
              <a:gd name="T9" fmla="*/ 2147483647 h 965"/>
              <a:gd name="T10" fmla="*/ 2147483647 w 2433"/>
              <a:gd name="T11" fmla="*/ 2147483647 h 965"/>
              <a:gd name="T12" fmla="*/ 0 w 2433"/>
              <a:gd name="T13" fmla="*/ 2147483647 h 965"/>
              <a:gd name="T14" fmla="*/ 0 60000 65536"/>
              <a:gd name="T15" fmla="*/ 0 60000 65536"/>
              <a:gd name="T16" fmla="*/ 0 60000 65536"/>
              <a:gd name="T17" fmla="*/ 0 60000 65536"/>
              <a:gd name="T18" fmla="*/ 0 60000 65536"/>
              <a:gd name="T19" fmla="*/ 0 60000 65536"/>
              <a:gd name="T20" fmla="*/ 0 60000 65536"/>
              <a:gd name="T21" fmla="*/ 0 w 2433"/>
              <a:gd name="T22" fmla="*/ 0 h 965"/>
              <a:gd name="T23" fmla="*/ 2433 w 2433"/>
              <a:gd name="T24" fmla="*/ 965 h 96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433" h="965">
                <a:moveTo>
                  <a:pt x="0" y="64"/>
                </a:moveTo>
                <a:cubicBezTo>
                  <a:pt x="0" y="64"/>
                  <a:pt x="2079" y="0"/>
                  <a:pt x="2352" y="64"/>
                </a:cubicBezTo>
                <a:cubicBezTo>
                  <a:pt x="2433" y="57"/>
                  <a:pt x="1814" y="309"/>
                  <a:pt x="1640" y="450"/>
                </a:cubicBezTo>
                <a:cubicBezTo>
                  <a:pt x="1466" y="591"/>
                  <a:pt x="1383" y="888"/>
                  <a:pt x="1308" y="965"/>
                </a:cubicBezTo>
                <a:lnTo>
                  <a:pt x="1159" y="965"/>
                </a:lnTo>
                <a:cubicBezTo>
                  <a:pt x="1078" y="870"/>
                  <a:pt x="1013" y="546"/>
                  <a:pt x="820" y="396"/>
                </a:cubicBezTo>
                <a:cubicBezTo>
                  <a:pt x="583" y="207"/>
                  <a:pt x="189" y="142"/>
                  <a:pt x="0" y="64"/>
                </a:cubicBezTo>
                <a:close/>
              </a:path>
            </a:pathLst>
          </a:custGeom>
          <a:gradFill rotWithShape="1">
            <a:gsLst>
              <a:gs pos="0">
                <a:schemeClr val="bg1">
                  <a:lumMod val="75000"/>
                </a:schemeClr>
              </a:gs>
              <a:gs pos="100000">
                <a:srgbClr val="FFFFFF"/>
              </a:gs>
            </a:gsLst>
            <a:lin ang="5400000" scaled="1"/>
          </a:gradFill>
          <a:ln w="3175" cap="flat" cmpd="sng">
            <a:noFill/>
            <a:prstDash val="solid"/>
            <a:round/>
            <a:headEnd/>
            <a:tailEnd/>
          </a:ln>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49" name="Rectangle 62">
            <a:extLst>
              <a:ext uri="{FF2B5EF4-FFF2-40B4-BE49-F238E27FC236}">
                <a16:creationId xmlns:a16="http://schemas.microsoft.com/office/drawing/2014/main" id="{5E7F8FBF-9C54-C64A-B416-FE684B2E2E2D}"/>
              </a:ext>
            </a:extLst>
          </p:cNvPr>
          <p:cNvSpPr>
            <a:spLocks noChangeArrowheads="1"/>
          </p:cNvSpPr>
          <p:nvPr/>
        </p:nvSpPr>
        <p:spPr bwMode="auto">
          <a:xfrm>
            <a:off x="4226547" y="1573558"/>
            <a:ext cx="3784600" cy="1354138"/>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0" name="Text Box 60">
            <a:extLst>
              <a:ext uri="{FF2B5EF4-FFF2-40B4-BE49-F238E27FC236}">
                <a16:creationId xmlns:a16="http://schemas.microsoft.com/office/drawing/2014/main" id="{10FA6F49-5A78-864A-B681-890D92966207}"/>
              </a:ext>
            </a:extLst>
          </p:cNvPr>
          <p:cNvSpPr txBox="1">
            <a:spLocks noChangeArrowheads="1"/>
          </p:cNvSpPr>
          <p:nvPr/>
        </p:nvSpPr>
        <p:spPr bwMode="auto">
          <a:xfrm>
            <a:off x="4280166" y="1578252"/>
            <a:ext cx="365196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NAT translation table</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WAN side addr        LAN side addr</a:t>
            </a:r>
          </a:p>
        </p:txBody>
      </p:sp>
      <p:sp>
        <p:nvSpPr>
          <p:cNvPr id="151" name="Line 63">
            <a:extLst>
              <a:ext uri="{FF2B5EF4-FFF2-40B4-BE49-F238E27FC236}">
                <a16:creationId xmlns:a16="http://schemas.microsoft.com/office/drawing/2014/main" id="{FB815ECB-E54F-2947-939E-EB6F6507C03A}"/>
              </a:ext>
            </a:extLst>
          </p:cNvPr>
          <p:cNvSpPr>
            <a:spLocks noChangeShapeType="1"/>
          </p:cNvSpPr>
          <p:nvPr/>
        </p:nvSpPr>
        <p:spPr bwMode="auto">
          <a:xfrm flipV="1">
            <a:off x="4226547" y="1946621"/>
            <a:ext cx="3790950" cy="1111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2" name="Line 64">
            <a:extLst>
              <a:ext uri="{FF2B5EF4-FFF2-40B4-BE49-F238E27FC236}">
                <a16:creationId xmlns:a16="http://schemas.microsoft.com/office/drawing/2014/main" id="{354E4388-5108-DE4A-A93B-B36EC84BFB9C}"/>
              </a:ext>
            </a:extLst>
          </p:cNvPr>
          <p:cNvSpPr>
            <a:spLocks noChangeShapeType="1"/>
          </p:cNvSpPr>
          <p:nvPr/>
        </p:nvSpPr>
        <p:spPr bwMode="auto">
          <a:xfrm flipV="1">
            <a:off x="4240834" y="2224433"/>
            <a:ext cx="3749675" cy="111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3" name="Line 65">
            <a:extLst>
              <a:ext uri="{FF2B5EF4-FFF2-40B4-BE49-F238E27FC236}">
                <a16:creationId xmlns:a16="http://schemas.microsoft.com/office/drawing/2014/main" id="{924CA7C1-7023-E749-A732-1D8BF0866557}"/>
              </a:ext>
            </a:extLst>
          </p:cNvPr>
          <p:cNvSpPr>
            <a:spLocks noChangeShapeType="1"/>
          </p:cNvSpPr>
          <p:nvPr/>
        </p:nvSpPr>
        <p:spPr bwMode="auto">
          <a:xfrm>
            <a:off x="6350622" y="1968846"/>
            <a:ext cx="3175" cy="9556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4" name="Text Box 61">
            <a:extLst>
              <a:ext uri="{FF2B5EF4-FFF2-40B4-BE49-F238E27FC236}">
                <a16:creationId xmlns:a16="http://schemas.microsoft.com/office/drawing/2014/main" id="{27F84A28-C4A8-B64C-A522-ED96A70BF4F6}"/>
              </a:ext>
            </a:extLst>
          </p:cNvPr>
          <p:cNvSpPr txBox="1">
            <a:spLocks noChangeArrowheads="1"/>
          </p:cNvSpPr>
          <p:nvPr/>
        </p:nvSpPr>
        <p:spPr bwMode="auto">
          <a:xfrm>
            <a:off x="4450607" y="2243483"/>
            <a:ext cx="336823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138.76.29.7, 5001   10.0.0.1, 3345</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                                         ……</a:t>
            </a:r>
          </a:p>
        </p:txBody>
      </p:sp>
      <p:grpSp>
        <p:nvGrpSpPr>
          <p:cNvPr id="155" name="Group 135">
            <a:extLst>
              <a:ext uri="{FF2B5EF4-FFF2-40B4-BE49-F238E27FC236}">
                <a16:creationId xmlns:a16="http://schemas.microsoft.com/office/drawing/2014/main" id="{3F4A61E6-1F91-CD48-9817-3EFAAE316322}"/>
              </a:ext>
            </a:extLst>
          </p:cNvPr>
          <p:cNvGrpSpPr>
            <a:grpSpLocks/>
          </p:cNvGrpSpPr>
          <p:nvPr/>
        </p:nvGrpSpPr>
        <p:grpSpPr bwMode="auto">
          <a:xfrm>
            <a:off x="6647484" y="3634133"/>
            <a:ext cx="2784475" cy="1638300"/>
            <a:chOff x="3002" y="2417"/>
            <a:chExt cx="1754" cy="1032"/>
          </a:xfrm>
        </p:grpSpPr>
        <p:sp>
          <p:nvSpPr>
            <p:cNvPr id="156" name="Rectangle 91">
              <a:extLst>
                <a:ext uri="{FF2B5EF4-FFF2-40B4-BE49-F238E27FC236}">
                  <a16:creationId xmlns:a16="http://schemas.microsoft.com/office/drawing/2014/main" id="{29BBA0F8-D8A2-8948-9316-2CD52A8E777D}"/>
                </a:ext>
              </a:extLst>
            </p:cNvPr>
            <p:cNvSpPr>
              <a:spLocks noChangeArrowheads="1"/>
            </p:cNvSpPr>
            <p:nvPr/>
          </p:nvSpPr>
          <p:spPr bwMode="auto">
            <a:xfrm>
              <a:off x="3002" y="3051"/>
              <a:ext cx="1175"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57" name="Text Box 92">
              <a:extLst>
                <a:ext uri="{FF2B5EF4-FFF2-40B4-BE49-F238E27FC236}">
                  <a16:creationId xmlns:a16="http://schemas.microsoft.com/office/drawing/2014/main" id="{8C1E4275-2F68-5849-B286-D5540D1A27D3}"/>
                </a:ext>
              </a:extLst>
            </p:cNvPr>
            <p:cNvSpPr txBox="1">
              <a:spLocks noChangeArrowheads="1"/>
            </p:cNvSpPr>
            <p:nvPr/>
          </p:nvSpPr>
          <p:spPr bwMode="auto">
            <a:xfrm>
              <a:off x="3104" y="3042"/>
              <a:ext cx="1112"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10.0.0.1, 3345</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58" name="Group 93">
              <a:extLst>
                <a:ext uri="{FF2B5EF4-FFF2-40B4-BE49-F238E27FC236}">
                  <a16:creationId xmlns:a16="http://schemas.microsoft.com/office/drawing/2014/main" id="{ACAC77B2-102B-FF40-A235-6EDFA119EEEF}"/>
                </a:ext>
              </a:extLst>
            </p:cNvPr>
            <p:cNvGrpSpPr>
              <a:grpSpLocks/>
            </p:cNvGrpSpPr>
            <p:nvPr/>
          </p:nvGrpSpPr>
          <p:grpSpPr bwMode="auto">
            <a:xfrm>
              <a:off x="3054" y="3007"/>
              <a:ext cx="51" cy="99"/>
              <a:chOff x="5508" y="1599"/>
              <a:chExt cx="48" cy="99"/>
            </a:xfrm>
          </p:grpSpPr>
          <p:sp>
            <p:nvSpPr>
              <p:cNvPr id="167" name="Freeform 94">
                <a:extLst>
                  <a:ext uri="{FF2B5EF4-FFF2-40B4-BE49-F238E27FC236}">
                    <a16:creationId xmlns:a16="http://schemas.microsoft.com/office/drawing/2014/main" id="{2C175D47-A4A4-6645-8086-F38DC38BE77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8" name="Line 95">
                <a:extLst>
                  <a:ext uri="{FF2B5EF4-FFF2-40B4-BE49-F238E27FC236}">
                    <a16:creationId xmlns:a16="http://schemas.microsoft.com/office/drawing/2014/main" id="{B39131BB-ACC2-8347-8518-C3598BDDB3E9}"/>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9" name="Line 96">
                <a:extLst>
                  <a:ext uri="{FF2B5EF4-FFF2-40B4-BE49-F238E27FC236}">
                    <a16:creationId xmlns:a16="http://schemas.microsoft.com/office/drawing/2014/main" id="{C9868D3D-F7AB-374B-AF8C-1A31B3333D67}"/>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59" name="Group 97">
              <a:extLst>
                <a:ext uri="{FF2B5EF4-FFF2-40B4-BE49-F238E27FC236}">
                  <a16:creationId xmlns:a16="http://schemas.microsoft.com/office/drawing/2014/main" id="{BCF07584-F53B-6A40-9D40-F36827FA8B4B}"/>
                </a:ext>
              </a:extLst>
            </p:cNvPr>
            <p:cNvGrpSpPr>
              <a:grpSpLocks/>
            </p:cNvGrpSpPr>
            <p:nvPr/>
          </p:nvGrpSpPr>
          <p:grpSpPr bwMode="auto">
            <a:xfrm>
              <a:off x="3059" y="3248"/>
              <a:ext cx="51" cy="99"/>
              <a:chOff x="5508" y="1599"/>
              <a:chExt cx="48" cy="99"/>
            </a:xfrm>
          </p:grpSpPr>
          <p:sp>
            <p:nvSpPr>
              <p:cNvPr id="164" name="Freeform 98">
                <a:extLst>
                  <a:ext uri="{FF2B5EF4-FFF2-40B4-BE49-F238E27FC236}">
                    <a16:creationId xmlns:a16="http://schemas.microsoft.com/office/drawing/2014/main" id="{8C8E8062-3BC7-ED40-9145-8E53CCF57A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5" name="Line 99">
                <a:extLst>
                  <a:ext uri="{FF2B5EF4-FFF2-40B4-BE49-F238E27FC236}">
                    <a16:creationId xmlns:a16="http://schemas.microsoft.com/office/drawing/2014/main" id="{F05CF0B2-ADFC-5642-9080-810974A88D92}"/>
                  </a:ext>
                </a:extLst>
              </p:cNvPr>
              <p:cNvSpPr>
                <a:spLocks noChangeShapeType="1"/>
              </p:cNvSpPr>
              <p:nvPr/>
            </p:nvSpPr>
            <p:spPr bwMode="auto">
              <a:xfrm flipH="1">
                <a:off x="5512" y="1608"/>
                <a:ext cx="22"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6" name="Line 100">
                <a:extLst>
                  <a:ext uri="{FF2B5EF4-FFF2-40B4-BE49-F238E27FC236}">
                    <a16:creationId xmlns:a16="http://schemas.microsoft.com/office/drawing/2014/main" id="{B4BFAC33-A46F-6F48-88E9-334122FDFB51}"/>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60" name="Freeform 101">
              <a:extLst>
                <a:ext uri="{FF2B5EF4-FFF2-40B4-BE49-F238E27FC236}">
                  <a16:creationId xmlns:a16="http://schemas.microsoft.com/office/drawing/2014/main" id="{B75AE57F-3BEF-314F-8999-B1D6040F33CD}"/>
                </a:ext>
              </a:extLst>
            </p:cNvPr>
            <p:cNvSpPr>
              <a:spLocks/>
            </p:cNvSpPr>
            <p:nvPr/>
          </p:nvSpPr>
          <p:spPr bwMode="auto">
            <a:xfrm>
              <a:off x="4179" y="2417"/>
              <a:ext cx="577" cy="768"/>
            </a:xfrm>
            <a:custGeom>
              <a:avLst/>
              <a:gdLst>
                <a:gd name="T0" fmla="*/ 577 w 577"/>
                <a:gd name="T1" fmla="*/ 0 h 768"/>
                <a:gd name="T2" fmla="*/ 342 w 577"/>
                <a:gd name="T3" fmla="*/ 0 h 768"/>
                <a:gd name="T4" fmla="*/ 342 w 577"/>
                <a:gd name="T5" fmla="*/ 768 h 768"/>
                <a:gd name="T6" fmla="*/ 0 w 577"/>
                <a:gd name="T7" fmla="*/ 760 h 768"/>
                <a:gd name="T8" fmla="*/ 0 60000 65536"/>
                <a:gd name="T9" fmla="*/ 0 60000 65536"/>
                <a:gd name="T10" fmla="*/ 0 60000 65536"/>
                <a:gd name="T11" fmla="*/ 0 60000 65536"/>
                <a:gd name="T12" fmla="*/ 0 w 577"/>
                <a:gd name="T13" fmla="*/ 0 h 768"/>
                <a:gd name="T14" fmla="*/ 577 w 577"/>
                <a:gd name="T15" fmla="*/ 768 h 768"/>
              </a:gdLst>
              <a:ahLst/>
              <a:cxnLst>
                <a:cxn ang="T8">
                  <a:pos x="T0" y="T1"/>
                </a:cxn>
                <a:cxn ang="T9">
                  <a:pos x="T2" y="T3"/>
                </a:cxn>
                <a:cxn ang="T10">
                  <a:pos x="T4" y="T5"/>
                </a:cxn>
                <a:cxn ang="T11">
                  <a:pos x="T6" y="T7"/>
                </a:cxn>
              </a:cxnLst>
              <a:rect l="T12" t="T13" r="T14" b="T15"/>
              <a:pathLst>
                <a:path w="577" h="768">
                  <a:moveTo>
                    <a:pt x="577" y="0"/>
                  </a:moveTo>
                  <a:lnTo>
                    <a:pt x="342" y="0"/>
                  </a:lnTo>
                  <a:lnTo>
                    <a:pt x="342" y="768"/>
                  </a:lnTo>
                  <a:lnTo>
                    <a:pt x="0" y="760"/>
                  </a:lnTo>
                </a:path>
              </a:pathLst>
            </a:custGeom>
            <a:noFill/>
            <a:ln w="28575" cap="flat" cmpd="sng">
              <a:solidFill>
                <a:srgbClr val="000000"/>
              </a:solidFill>
              <a:prstDash val="solid"/>
              <a:round/>
              <a:headEnd type="triangle" w="med" len="med"/>
              <a:tailEnd type="none" w="med" len="med"/>
            </a:ln>
            <a:extLst>
              <a:ext uri="{909E8E84-426E-40DD-AFC4-6F175D3DCCD1}">
                <a14:hiddenFill xmlns:a14="http://schemas.microsoft.com/office/drawing/2010/main">
                  <a:solidFill>
                    <a:srgbClr val="FFFFFF"/>
                  </a:solid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61" name="Group 102">
              <a:extLst>
                <a:ext uri="{FF2B5EF4-FFF2-40B4-BE49-F238E27FC236}">
                  <a16:creationId xmlns:a16="http://schemas.microsoft.com/office/drawing/2014/main" id="{02FFB4A2-3C39-EA49-A1C9-F69127E1B83F}"/>
                </a:ext>
              </a:extLst>
            </p:cNvPr>
            <p:cNvGrpSpPr>
              <a:grpSpLocks/>
            </p:cNvGrpSpPr>
            <p:nvPr/>
          </p:nvGrpSpPr>
          <p:grpSpPr bwMode="auto">
            <a:xfrm>
              <a:off x="4240" y="3061"/>
              <a:ext cx="218" cy="231"/>
              <a:chOff x="5140" y="400"/>
              <a:chExt cx="218" cy="231"/>
            </a:xfrm>
          </p:grpSpPr>
          <p:sp>
            <p:nvSpPr>
              <p:cNvPr id="162" name="Oval 103">
                <a:extLst>
                  <a:ext uri="{FF2B5EF4-FFF2-40B4-BE49-F238E27FC236}">
                    <a16:creationId xmlns:a16="http://schemas.microsoft.com/office/drawing/2014/main" id="{6F177354-84EF-E44F-BD75-48DAE4C983D1}"/>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63" name="Text Box 104">
                <a:extLst>
                  <a:ext uri="{FF2B5EF4-FFF2-40B4-BE49-F238E27FC236}">
                    <a16:creationId xmlns:a16="http://schemas.microsoft.com/office/drawing/2014/main" id="{1375D29A-087E-7E46-9CEA-14416B49BF28}"/>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4</a:t>
                </a:r>
              </a:p>
            </p:txBody>
          </p:sp>
        </p:grpSp>
      </p:grpSp>
      <p:grpSp>
        <p:nvGrpSpPr>
          <p:cNvPr id="170" name="Group 108">
            <a:extLst>
              <a:ext uri="{FF2B5EF4-FFF2-40B4-BE49-F238E27FC236}">
                <a16:creationId xmlns:a16="http://schemas.microsoft.com/office/drawing/2014/main" id="{DC525981-2B14-2640-B158-CE02695B558C}"/>
              </a:ext>
            </a:extLst>
          </p:cNvPr>
          <p:cNvGrpSpPr>
            <a:grpSpLocks/>
          </p:cNvGrpSpPr>
          <p:nvPr/>
        </p:nvGrpSpPr>
        <p:grpSpPr bwMode="auto">
          <a:xfrm>
            <a:off x="3413747" y="3851621"/>
            <a:ext cx="2497137" cy="566737"/>
            <a:chOff x="1026" y="3559"/>
            <a:chExt cx="1573" cy="357"/>
          </a:xfrm>
        </p:grpSpPr>
        <p:grpSp>
          <p:nvGrpSpPr>
            <p:cNvPr id="171" name="Group 68">
              <a:extLst>
                <a:ext uri="{FF2B5EF4-FFF2-40B4-BE49-F238E27FC236}">
                  <a16:creationId xmlns:a16="http://schemas.microsoft.com/office/drawing/2014/main" id="{BDC038F8-12DC-9B48-A68C-450577D1A20F}"/>
                </a:ext>
              </a:extLst>
            </p:cNvPr>
            <p:cNvGrpSpPr>
              <a:grpSpLocks/>
            </p:cNvGrpSpPr>
            <p:nvPr/>
          </p:nvGrpSpPr>
          <p:grpSpPr bwMode="auto">
            <a:xfrm>
              <a:off x="1412" y="3559"/>
              <a:ext cx="1187" cy="357"/>
              <a:chOff x="4381" y="786"/>
              <a:chExt cx="1108" cy="357"/>
            </a:xfrm>
          </p:grpSpPr>
          <p:sp>
            <p:nvSpPr>
              <p:cNvPr id="176" name="Rectangle 69">
                <a:extLst>
                  <a:ext uri="{FF2B5EF4-FFF2-40B4-BE49-F238E27FC236}">
                    <a16:creationId xmlns:a16="http://schemas.microsoft.com/office/drawing/2014/main" id="{4D5710FE-0785-5A48-AEAB-0C21EC1AE885}"/>
                  </a:ext>
                </a:extLst>
              </p:cNvPr>
              <p:cNvSpPr>
                <a:spLocks noChangeArrowheads="1"/>
              </p:cNvSpPr>
              <p:nvPr/>
            </p:nvSpPr>
            <p:spPr bwMode="auto">
              <a:xfrm>
                <a:off x="4385" y="830"/>
                <a:ext cx="1104"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7" name="Text Box 70">
                <a:extLst>
                  <a:ext uri="{FF2B5EF4-FFF2-40B4-BE49-F238E27FC236}">
                    <a16:creationId xmlns:a16="http://schemas.microsoft.com/office/drawing/2014/main" id="{43A695E4-463A-2748-9301-7528118E9D30}"/>
                  </a:ext>
                </a:extLst>
              </p:cNvPr>
              <p:cNvSpPr txBox="1">
                <a:spLocks noChangeArrowheads="1"/>
              </p:cNvSpPr>
              <p:nvPr/>
            </p:nvSpPr>
            <p:spPr bwMode="auto">
              <a:xfrm>
                <a:off x="4381" y="813"/>
                <a:ext cx="104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138.76.29.7, 5001</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128.119.40.186, 80</a:t>
                </a:r>
              </a:p>
            </p:txBody>
          </p:sp>
          <p:grpSp>
            <p:nvGrpSpPr>
              <p:cNvPr id="178" name="Group 71">
                <a:extLst>
                  <a:ext uri="{FF2B5EF4-FFF2-40B4-BE49-F238E27FC236}">
                    <a16:creationId xmlns:a16="http://schemas.microsoft.com/office/drawing/2014/main" id="{5EFBE55D-A0D8-694A-88A8-B573ACAB13D6}"/>
                  </a:ext>
                </a:extLst>
              </p:cNvPr>
              <p:cNvGrpSpPr>
                <a:grpSpLocks/>
              </p:cNvGrpSpPr>
              <p:nvPr/>
            </p:nvGrpSpPr>
            <p:grpSpPr bwMode="auto">
              <a:xfrm>
                <a:off x="5394" y="786"/>
                <a:ext cx="48" cy="99"/>
                <a:chOff x="5508" y="1599"/>
                <a:chExt cx="48" cy="99"/>
              </a:xfrm>
            </p:grpSpPr>
            <p:sp>
              <p:nvSpPr>
                <p:cNvPr id="183" name="Freeform 72">
                  <a:extLst>
                    <a:ext uri="{FF2B5EF4-FFF2-40B4-BE49-F238E27FC236}">
                      <a16:creationId xmlns:a16="http://schemas.microsoft.com/office/drawing/2014/main" id="{402B8F20-1A59-4B4A-B3CF-303CC9B8E967}"/>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4" name="Line 73">
                  <a:extLst>
                    <a:ext uri="{FF2B5EF4-FFF2-40B4-BE49-F238E27FC236}">
                      <a16:creationId xmlns:a16="http://schemas.microsoft.com/office/drawing/2014/main" id="{C93A4D0A-A948-B34D-A905-1543094B96EB}"/>
                    </a:ext>
                  </a:extLst>
                </p:cNvPr>
                <p:cNvSpPr>
                  <a:spLocks noChangeShapeType="1"/>
                </p:cNvSpPr>
                <p:nvPr/>
              </p:nvSpPr>
              <p:spPr bwMode="auto">
                <a:xfrm flipH="1">
                  <a:off x="5512"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5" name="Line 74">
                  <a:extLst>
                    <a:ext uri="{FF2B5EF4-FFF2-40B4-BE49-F238E27FC236}">
                      <a16:creationId xmlns:a16="http://schemas.microsoft.com/office/drawing/2014/main" id="{3BACA1BE-7962-FA48-BEC5-4229D5B10C4E}"/>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79" name="Group 75">
                <a:extLst>
                  <a:ext uri="{FF2B5EF4-FFF2-40B4-BE49-F238E27FC236}">
                    <a16:creationId xmlns:a16="http://schemas.microsoft.com/office/drawing/2014/main" id="{FFF4A8ED-4027-F64B-8F00-59B9F44532D9}"/>
                  </a:ext>
                </a:extLst>
              </p:cNvPr>
              <p:cNvGrpSpPr>
                <a:grpSpLocks/>
              </p:cNvGrpSpPr>
              <p:nvPr/>
            </p:nvGrpSpPr>
            <p:grpSpPr bwMode="auto">
              <a:xfrm>
                <a:off x="5382" y="1044"/>
                <a:ext cx="48" cy="99"/>
                <a:chOff x="5508" y="1599"/>
                <a:chExt cx="48" cy="99"/>
              </a:xfrm>
            </p:grpSpPr>
            <p:sp>
              <p:nvSpPr>
                <p:cNvPr id="180" name="Freeform 76">
                  <a:extLst>
                    <a:ext uri="{FF2B5EF4-FFF2-40B4-BE49-F238E27FC236}">
                      <a16:creationId xmlns:a16="http://schemas.microsoft.com/office/drawing/2014/main" id="{02A7CED3-D721-B04F-9DD9-9B40C20BEDBD}"/>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1" name="Line 77">
                  <a:extLst>
                    <a:ext uri="{FF2B5EF4-FFF2-40B4-BE49-F238E27FC236}">
                      <a16:creationId xmlns:a16="http://schemas.microsoft.com/office/drawing/2014/main" id="{788D0873-6A2B-684C-959E-AF81C0E35B39}"/>
                    </a:ext>
                  </a:extLst>
                </p:cNvPr>
                <p:cNvSpPr>
                  <a:spLocks noChangeShapeType="1"/>
                </p:cNvSpPr>
                <p:nvPr/>
              </p:nvSpPr>
              <p:spPr bwMode="auto">
                <a:xfrm flipH="1">
                  <a:off x="5510" y="1608"/>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2" name="Line 78">
                  <a:extLst>
                    <a:ext uri="{FF2B5EF4-FFF2-40B4-BE49-F238E27FC236}">
                      <a16:creationId xmlns:a16="http://schemas.microsoft.com/office/drawing/2014/main" id="{3F474D4B-441F-5C41-AF76-916D637CC0B5}"/>
                    </a:ext>
                  </a:extLst>
                </p:cNvPr>
                <p:cNvSpPr>
                  <a:spLocks noChangeShapeType="1"/>
                </p:cNvSpPr>
                <p:nvPr/>
              </p:nvSpPr>
              <p:spPr bwMode="auto">
                <a:xfrm flipH="1">
                  <a:off x="5536" y="1620"/>
                  <a:ext cx="21"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sp>
          <p:nvSpPr>
            <p:cNvPr id="172" name="Line 79">
              <a:extLst>
                <a:ext uri="{FF2B5EF4-FFF2-40B4-BE49-F238E27FC236}">
                  <a16:creationId xmlns:a16="http://schemas.microsoft.com/office/drawing/2014/main" id="{9BE86E9B-A255-EA46-8072-9F9CD10625BB}"/>
                </a:ext>
              </a:extLst>
            </p:cNvPr>
            <p:cNvSpPr>
              <a:spLocks noChangeShapeType="1"/>
            </p:cNvSpPr>
            <p:nvPr/>
          </p:nvSpPr>
          <p:spPr bwMode="auto">
            <a:xfrm flipH="1">
              <a:off x="1026" y="3729"/>
              <a:ext cx="376"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73" name="Group 105">
              <a:extLst>
                <a:ext uri="{FF2B5EF4-FFF2-40B4-BE49-F238E27FC236}">
                  <a16:creationId xmlns:a16="http://schemas.microsoft.com/office/drawing/2014/main" id="{06A01750-5D72-784D-A71D-2DB7AD454DC8}"/>
                </a:ext>
              </a:extLst>
            </p:cNvPr>
            <p:cNvGrpSpPr>
              <a:grpSpLocks/>
            </p:cNvGrpSpPr>
            <p:nvPr/>
          </p:nvGrpSpPr>
          <p:grpSpPr bwMode="auto">
            <a:xfrm>
              <a:off x="1143" y="3613"/>
              <a:ext cx="218" cy="231"/>
              <a:chOff x="5140" y="400"/>
              <a:chExt cx="218" cy="231"/>
            </a:xfrm>
          </p:grpSpPr>
          <p:sp>
            <p:nvSpPr>
              <p:cNvPr id="174" name="Oval 106">
                <a:extLst>
                  <a:ext uri="{FF2B5EF4-FFF2-40B4-BE49-F238E27FC236}">
                    <a16:creationId xmlns:a16="http://schemas.microsoft.com/office/drawing/2014/main" id="{2E30B4AA-4B2F-4A43-A5B1-B7EAE1C5ADFC}"/>
                  </a:ext>
                </a:extLst>
              </p:cNvPr>
              <p:cNvSpPr>
                <a:spLocks noChangeArrowheads="1"/>
              </p:cNvSpPr>
              <p:nvPr/>
            </p:nvSpPr>
            <p:spPr bwMode="auto">
              <a:xfrm>
                <a:off x="5140" y="410"/>
                <a:ext cx="218" cy="218"/>
              </a:xfrm>
              <a:prstGeom prst="ellipse">
                <a:avLst/>
              </a:prstGeom>
              <a:solidFill>
                <a:srgbClr val="FFFFFF"/>
              </a:solidFill>
              <a:ln w="9525">
                <a:solidFill>
                  <a:srgbClr val="FF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75" name="Text Box 107">
                <a:extLst>
                  <a:ext uri="{FF2B5EF4-FFF2-40B4-BE49-F238E27FC236}">
                    <a16:creationId xmlns:a16="http://schemas.microsoft.com/office/drawing/2014/main" id="{9624DBA2-B294-A642-8E53-F51CB962FB2D}"/>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p>
            </p:txBody>
          </p:sp>
        </p:grpSp>
      </p:grpSp>
      <p:grpSp>
        <p:nvGrpSpPr>
          <p:cNvPr id="186" name="Group 112">
            <a:extLst>
              <a:ext uri="{FF2B5EF4-FFF2-40B4-BE49-F238E27FC236}">
                <a16:creationId xmlns:a16="http://schemas.microsoft.com/office/drawing/2014/main" id="{A97E6727-89A2-3046-B6AF-31E613B89650}"/>
              </a:ext>
            </a:extLst>
          </p:cNvPr>
          <p:cNvGrpSpPr>
            <a:grpSpLocks/>
          </p:cNvGrpSpPr>
          <p:nvPr/>
        </p:nvGrpSpPr>
        <p:grpSpPr bwMode="auto">
          <a:xfrm>
            <a:off x="570534" y="1870421"/>
            <a:ext cx="6465888" cy="2052637"/>
            <a:chOff x="-826" y="1306"/>
            <a:chExt cx="4073" cy="1293"/>
          </a:xfrm>
        </p:grpSpPr>
        <p:sp>
          <p:nvSpPr>
            <p:cNvPr id="187" name="Text Box 82">
              <a:extLst>
                <a:ext uri="{FF2B5EF4-FFF2-40B4-BE49-F238E27FC236}">
                  <a16:creationId xmlns:a16="http://schemas.microsoft.com/office/drawing/2014/main" id="{B476178C-8B46-4945-9E70-1B47BD54703E}"/>
                </a:ext>
              </a:extLst>
            </p:cNvPr>
            <p:cNvSpPr txBox="1">
              <a:spLocks noChangeArrowheads="1"/>
            </p:cNvSpPr>
            <p:nvPr/>
          </p:nvSpPr>
          <p:spPr bwMode="auto">
            <a:xfrm>
              <a:off x="-826" y="1306"/>
              <a:ext cx="1986" cy="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2:</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NAT router changes datagram source address from 10.0.0.1, 3345 to 138.76.29.7, 5001,</a:t>
              </a:r>
            </a:p>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updates table</a:t>
              </a:r>
              <a:endParaRPr kumimoji="0" lang="en-US" altLang="en-US" sz="18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endParaRPr>
            </a:p>
          </p:txBody>
        </p:sp>
        <p:sp>
          <p:nvSpPr>
            <p:cNvPr id="188" name="Line 83">
              <a:extLst>
                <a:ext uri="{FF2B5EF4-FFF2-40B4-BE49-F238E27FC236}">
                  <a16:creationId xmlns:a16="http://schemas.microsoft.com/office/drawing/2014/main" id="{39A4F056-0635-3B4E-AF02-5943F4D9B3AF}"/>
                </a:ext>
              </a:extLst>
            </p:cNvPr>
            <p:cNvSpPr>
              <a:spLocks noChangeShapeType="1"/>
            </p:cNvSpPr>
            <p:nvPr/>
          </p:nvSpPr>
          <p:spPr bwMode="auto">
            <a:xfrm>
              <a:off x="1285" y="2243"/>
              <a:ext cx="147" cy="356"/>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89" name="Line 110">
              <a:extLst>
                <a:ext uri="{FF2B5EF4-FFF2-40B4-BE49-F238E27FC236}">
                  <a16:creationId xmlns:a16="http://schemas.microsoft.com/office/drawing/2014/main" id="{6A4AF0BA-7183-7E4F-8F56-54A31682489C}"/>
                </a:ext>
              </a:extLst>
            </p:cNvPr>
            <p:cNvSpPr>
              <a:spLocks noChangeShapeType="1"/>
            </p:cNvSpPr>
            <p:nvPr/>
          </p:nvSpPr>
          <p:spPr bwMode="auto">
            <a:xfrm flipV="1">
              <a:off x="1275" y="1788"/>
              <a:ext cx="663" cy="455"/>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0" name="Line 111">
              <a:extLst>
                <a:ext uri="{FF2B5EF4-FFF2-40B4-BE49-F238E27FC236}">
                  <a16:creationId xmlns:a16="http://schemas.microsoft.com/office/drawing/2014/main" id="{3FE0283C-E21B-D542-9E39-C2801B50C383}"/>
                </a:ext>
              </a:extLst>
            </p:cNvPr>
            <p:cNvSpPr>
              <a:spLocks noChangeShapeType="1"/>
            </p:cNvSpPr>
            <p:nvPr/>
          </p:nvSpPr>
          <p:spPr bwMode="auto">
            <a:xfrm flipV="1">
              <a:off x="1275" y="1751"/>
              <a:ext cx="1972" cy="491"/>
            </a:xfrm>
            <a:prstGeom prst="line">
              <a:avLst/>
            </a:prstGeom>
            <a:noFill/>
            <a:ln w="12700">
              <a:solidFill>
                <a:srgbClr val="CC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1" name="Group 129">
            <a:extLst>
              <a:ext uri="{FF2B5EF4-FFF2-40B4-BE49-F238E27FC236}">
                <a16:creationId xmlns:a16="http://schemas.microsoft.com/office/drawing/2014/main" id="{A019D077-2ABB-3344-ACBC-93645C742D99}"/>
              </a:ext>
            </a:extLst>
          </p:cNvPr>
          <p:cNvGrpSpPr>
            <a:grpSpLocks/>
          </p:cNvGrpSpPr>
          <p:nvPr/>
        </p:nvGrpSpPr>
        <p:grpSpPr bwMode="auto">
          <a:xfrm>
            <a:off x="3242297" y="4880321"/>
            <a:ext cx="2471737" cy="703262"/>
            <a:chOff x="1163" y="3752"/>
            <a:chExt cx="1557" cy="443"/>
          </a:xfrm>
        </p:grpSpPr>
        <p:sp>
          <p:nvSpPr>
            <p:cNvPr id="192" name="Rectangle 115">
              <a:extLst>
                <a:ext uri="{FF2B5EF4-FFF2-40B4-BE49-F238E27FC236}">
                  <a16:creationId xmlns:a16="http://schemas.microsoft.com/office/drawing/2014/main" id="{B8F66CC1-3037-E74D-A021-4043072ED947}"/>
                </a:ext>
              </a:extLst>
            </p:cNvPr>
            <p:cNvSpPr>
              <a:spLocks noChangeArrowheads="1"/>
            </p:cNvSpPr>
            <p:nvPr/>
          </p:nvSpPr>
          <p:spPr bwMode="auto">
            <a:xfrm>
              <a:off x="1163" y="3796"/>
              <a:ext cx="1183" cy="256"/>
            </a:xfrm>
            <a:prstGeom prst="rect">
              <a:avLst/>
            </a:prstGeom>
            <a:solidFill>
              <a:srgbClr val="FFFFFF"/>
            </a:solidFill>
            <a:ln w="9525">
              <a:solidFill>
                <a:srgbClr val="000000"/>
              </a:solidFill>
              <a:miter lim="800000"/>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3" name="Text Box 116">
              <a:extLst>
                <a:ext uri="{FF2B5EF4-FFF2-40B4-BE49-F238E27FC236}">
                  <a16:creationId xmlns:a16="http://schemas.microsoft.com/office/drawing/2014/main" id="{A4628EB5-017E-9542-B612-BEF665CB9DC7}"/>
                </a:ext>
              </a:extLst>
            </p:cNvPr>
            <p:cNvSpPr txBox="1">
              <a:spLocks noChangeArrowheads="1"/>
            </p:cNvSpPr>
            <p:nvPr/>
          </p:nvSpPr>
          <p:spPr bwMode="auto">
            <a:xfrm>
              <a:off x="1281" y="3788"/>
              <a:ext cx="1120" cy="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S: 128.119.40.186, 80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D: 138.76.29.7, 5001</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2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4" name="Group 117">
              <a:extLst>
                <a:ext uri="{FF2B5EF4-FFF2-40B4-BE49-F238E27FC236}">
                  <a16:creationId xmlns:a16="http://schemas.microsoft.com/office/drawing/2014/main" id="{42DDB704-CE98-4E46-A7DE-DDB1433EC314}"/>
                </a:ext>
              </a:extLst>
            </p:cNvPr>
            <p:cNvGrpSpPr>
              <a:grpSpLocks/>
            </p:cNvGrpSpPr>
            <p:nvPr/>
          </p:nvGrpSpPr>
          <p:grpSpPr bwMode="auto">
            <a:xfrm>
              <a:off x="1214" y="3752"/>
              <a:ext cx="52" cy="99"/>
              <a:chOff x="5508" y="1599"/>
              <a:chExt cx="48" cy="99"/>
            </a:xfrm>
          </p:grpSpPr>
          <p:sp>
            <p:nvSpPr>
              <p:cNvPr id="203" name="Freeform 118">
                <a:extLst>
                  <a:ext uri="{FF2B5EF4-FFF2-40B4-BE49-F238E27FC236}">
                    <a16:creationId xmlns:a16="http://schemas.microsoft.com/office/drawing/2014/main" id="{348FD55D-4B52-B141-A915-FB610816735E}"/>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4" name="Line 119">
                <a:extLst>
                  <a:ext uri="{FF2B5EF4-FFF2-40B4-BE49-F238E27FC236}">
                    <a16:creationId xmlns:a16="http://schemas.microsoft.com/office/drawing/2014/main" id="{89E11CA1-32B5-9E44-B372-81818A9648F2}"/>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5" name="Line 120">
                <a:extLst>
                  <a:ext uri="{FF2B5EF4-FFF2-40B4-BE49-F238E27FC236}">
                    <a16:creationId xmlns:a16="http://schemas.microsoft.com/office/drawing/2014/main" id="{E1A1A68F-98DF-6140-8A3B-CC4EC09C27CC}"/>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grpSp>
          <p:nvGrpSpPr>
            <p:cNvPr id="195" name="Group 121">
              <a:extLst>
                <a:ext uri="{FF2B5EF4-FFF2-40B4-BE49-F238E27FC236}">
                  <a16:creationId xmlns:a16="http://schemas.microsoft.com/office/drawing/2014/main" id="{AA767CA3-B9AF-1947-9E8B-7B78A42C71FF}"/>
                </a:ext>
              </a:extLst>
            </p:cNvPr>
            <p:cNvGrpSpPr>
              <a:grpSpLocks/>
            </p:cNvGrpSpPr>
            <p:nvPr/>
          </p:nvGrpSpPr>
          <p:grpSpPr bwMode="auto">
            <a:xfrm>
              <a:off x="1193" y="3984"/>
              <a:ext cx="52" cy="99"/>
              <a:chOff x="5508" y="1599"/>
              <a:chExt cx="48" cy="99"/>
            </a:xfrm>
          </p:grpSpPr>
          <p:sp>
            <p:nvSpPr>
              <p:cNvPr id="200" name="Freeform 122">
                <a:extLst>
                  <a:ext uri="{FF2B5EF4-FFF2-40B4-BE49-F238E27FC236}">
                    <a16:creationId xmlns:a16="http://schemas.microsoft.com/office/drawing/2014/main" id="{E2185BCA-8B31-CA41-B7BE-278DC93C1499}"/>
                  </a:ext>
                </a:extLst>
              </p:cNvPr>
              <p:cNvSpPr>
                <a:spLocks/>
              </p:cNvSpPr>
              <p:nvPr/>
            </p:nvSpPr>
            <p:spPr bwMode="auto">
              <a:xfrm>
                <a:off x="5508" y="1599"/>
                <a:ext cx="48" cy="99"/>
              </a:xfrm>
              <a:custGeom>
                <a:avLst/>
                <a:gdLst>
                  <a:gd name="T0" fmla="*/ 21 w 48"/>
                  <a:gd name="T1" fmla="*/ 0 h 99"/>
                  <a:gd name="T2" fmla="*/ 0 w 48"/>
                  <a:gd name="T3" fmla="*/ 72 h 99"/>
                  <a:gd name="T4" fmla="*/ 27 w 48"/>
                  <a:gd name="T5" fmla="*/ 99 h 99"/>
                  <a:gd name="T6" fmla="*/ 48 w 48"/>
                  <a:gd name="T7" fmla="*/ 21 h 99"/>
                  <a:gd name="T8" fmla="*/ 21 w 48"/>
                  <a:gd name="T9" fmla="*/ 0 h 99"/>
                  <a:gd name="T10" fmla="*/ 0 60000 65536"/>
                  <a:gd name="T11" fmla="*/ 0 60000 65536"/>
                  <a:gd name="T12" fmla="*/ 0 60000 65536"/>
                  <a:gd name="T13" fmla="*/ 0 60000 65536"/>
                  <a:gd name="T14" fmla="*/ 0 60000 65536"/>
                  <a:gd name="T15" fmla="*/ 0 w 48"/>
                  <a:gd name="T16" fmla="*/ 0 h 99"/>
                  <a:gd name="T17" fmla="*/ 48 w 48"/>
                  <a:gd name="T18" fmla="*/ 99 h 99"/>
                </a:gdLst>
                <a:ahLst/>
                <a:cxnLst>
                  <a:cxn ang="T10">
                    <a:pos x="T0" y="T1"/>
                  </a:cxn>
                  <a:cxn ang="T11">
                    <a:pos x="T2" y="T3"/>
                  </a:cxn>
                  <a:cxn ang="T12">
                    <a:pos x="T4" y="T5"/>
                  </a:cxn>
                  <a:cxn ang="T13">
                    <a:pos x="T6" y="T7"/>
                  </a:cxn>
                  <a:cxn ang="T14">
                    <a:pos x="T8" y="T9"/>
                  </a:cxn>
                </a:cxnLst>
                <a:rect l="T15" t="T16" r="T17" b="T18"/>
                <a:pathLst>
                  <a:path w="48" h="99">
                    <a:moveTo>
                      <a:pt x="21" y="0"/>
                    </a:moveTo>
                    <a:lnTo>
                      <a:pt x="0" y="72"/>
                    </a:lnTo>
                    <a:lnTo>
                      <a:pt x="27" y="99"/>
                    </a:lnTo>
                    <a:lnTo>
                      <a:pt x="48" y="21"/>
                    </a:lnTo>
                    <a:lnTo>
                      <a:pt x="21" y="0"/>
                    </a:lnTo>
                    <a:close/>
                  </a:path>
                </a:pathLst>
              </a:custGeom>
              <a:solidFill>
                <a:srgbClr val="FFFFFF"/>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1" name="Line 123">
                <a:extLst>
                  <a:ext uri="{FF2B5EF4-FFF2-40B4-BE49-F238E27FC236}">
                    <a16:creationId xmlns:a16="http://schemas.microsoft.com/office/drawing/2014/main" id="{4ACEFFB9-09D4-C34F-AFD8-91F81AEB14B7}"/>
                  </a:ext>
                </a:extLst>
              </p:cNvPr>
              <p:cNvSpPr>
                <a:spLocks noChangeShapeType="1"/>
              </p:cNvSpPr>
              <p:nvPr/>
            </p:nvSpPr>
            <p:spPr bwMode="auto">
              <a:xfrm flipH="1">
                <a:off x="5512" y="1608"/>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202" name="Line 124">
                <a:extLst>
                  <a:ext uri="{FF2B5EF4-FFF2-40B4-BE49-F238E27FC236}">
                    <a16:creationId xmlns:a16="http://schemas.microsoft.com/office/drawing/2014/main" id="{101431C9-4CC0-D847-919C-0DBB752E6ABE}"/>
                  </a:ext>
                </a:extLst>
              </p:cNvPr>
              <p:cNvSpPr>
                <a:spLocks noChangeShapeType="1"/>
              </p:cNvSpPr>
              <p:nvPr/>
            </p:nvSpPr>
            <p:spPr bwMode="auto">
              <a:xfrm flipH="1">
                <a:off x="5536" y="1620"/>
                <a:ext cx="20" cy="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sp>
          <p:nvSpPr>
            <p:cNvPr id="196" name="Line 125">
              <a:extLst>
                <a:ext uri="{FF2B5EF4-FFF2-40B4-BE49-F238E27FC236}">
                  <a16:creationId xmlns:a16="http://schemas.microsoft.com/office/drawing/2014/main" id="{502198D0-5261-8C4C-8E3A-DF3954900C3B}"/>
                </a:ext>
              </a:extLst>
            </p:cNvPr>
            <p:cNvSpPr>
              <a:spLocks noChangeShapeType="1"/>
            </p:cNvSpPr>
            <p:nvPr/>
          </p:nvSpPr>
          <p:spPr bwMode="auto">
            <a:xfrm flipH="1">
              <a:off x="2344" y="3931"/>
              <a:ext cx="376" cy="0"/>
            </a:xfrm>
            <a:prstGeom prst="line">
              <a:avLst/>
            </a:prstGeom>
            <a:noFill/>
            <a:ln w="19050">
              <a:solidFill>
                <a:srgbClr val="000000"/>
              </a:solidFill>
              <a:round/>
              <a:headEnd type="triangle" w="med" len="med"/>
              <a:tailEnd/>
            </a:ln>
            <a:extLst>
              <a:ext uri="{909E8E84-426E-40DD-AFC4-6F175D3DCCD1}">
                <a14:hiddenFill xmlns:a14="http://schemas.microsoft.com/office/drawing/2010/main">
                  <a:noFill/>
                </a14:hiddenFill>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grpSp>
          <p:nvGrpSpPr>
            <p:cNvPr id="197" name="Group 126">
              <a:extLst>
                <a:ext uri="{FF2B5EF4-FFF2-40B4-BE49-F238E27FC236}">
                  <a16:creationId xmlns:a16="http://schemas.microsoft.com/office/drawing/2014/main" id="{B5A4AEEA-E775-7C48-85F8-7A891122D441}"/>
                </a:ext>
              </a:extLst>
            </p:cNvPr>
            <p:cNvGrpSpPr>
              <a:grpSpLocks/>
            </p:cNvGrpSpPr>
            <p:nvPr/>
          </p:nvGrpSpPr>
          <p:grpSpPr bwMode="auto">
            <a:xfrm>
              <a:off x="2409" y="3815"/>
              <a:ext cx="218" cy="231"/>
              <a:chOff x="5140" y="400"/>
              <a:chExt cx="218" cy="231"/>
            </a:xfrm>
          </p:grpSpPr>
          <p:sp>
            <p:nvSpPr>
              <p:cNvPr id="198" name="Oval 127">
                <a:extLst>
                  <a:ext uri="{FF2B5EF4-FFF2-40B4-BE49-F238E27FC236}">
                    <a16:creationId xmlns:a16="http://schemas.microsoft.com/office/drawing/2014/main" id="{6DD6378B-4529-F246-A000-43AD78D87615}"/>
                  </a:ext>
                </a:extLst>
              </p:cNvPr>
              <p:cNvSpPr>
                <a:spLocks noChangeArrowheads="1"/>
              </p:cNvSpPr>
              <p:nvPr/>
            </p:nvSpPr>
            <p:spPr bwMode="auto">
              <a:xfrm>
                <a:off x="5140" y="410"/>
                <a:ext cx="218" cy="218"/>
              </a:xfrm>
              <a:prstGeom prst="ellipse">
                <a:avLst/>
              </a:prstGeom>
              <a:solidFill>
                <a:srgbClr val="FFFFFF"/>
              </a:solidFill>
              <a:ln w="9525">
                <a:solidFill>
                  <a:srgbClr val="CC0000"/>
                </a:solidFill>
                <a:round/>
                <a:headEnd/>
                <a:tailEnd/>
              </a:ln>
            </p:spPr>
            <p:txBody>
              <a:bodyPr wrap="none"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endParaRPr>
              </a:p>
            </p:txBody>
          </p:sp>
          <p:sp>
            <p:nvSpPr>
              <p:cNvPr id="199" name="Text Box 128">
                <a:extLst>
                  <a:ext uri="{FF2B5EF4-FFF2-40B4-BE49-F238E27FC236}">
                    <a16:creationId xmlns:a16="http://schemas.microsoft.com/office/drawing/2014/main" id="{3F008E50-4578-AA40-AA1A-1A25E18912AB}"/>
                  </a:ext>
                </a:extLst>
              </p:cNvPr>
              <p:cNvSpPr txBox="1">
                <a:spLocks noChangeArrowheads="1"/>
              </p:cNvSpPr>
              <p:nvPr/>
            </p:nvSpPr>
            <p:spPr bwMode="auto">
              <a:xfrm>
                <a:off x="5154" y="400"/>
                <a:ext cx="19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p>
            </p:txBody>
          </p:sp>
        </p:grpSp>
      </p:grpSp>
      <p:sp>
        <p:nvSpPr>
          <p:cNvPr id="206" name="Text Box 131">
            <a:extLst>
              <a:ext uri="{FF2B5EF4-FFF2-40B4-BE49-F238E27FC236}">
                <a16:creationId xmlns:a16="http://schemas.microsoft.com/office/drawing/2014/main" id="{5B16A2E0-A7C5-3944-8912-ED29E0528737}"/>
              </a:ext>
            </a:extLst>
          </p:cNvPr>
          <p:cNvSpPr txBox="1">
            <a:spLocks noChangeArrowheads="1"/>
          </p:cNvSpPr>
          <p:nvPr/>
        </p:nvSpPr>
        <p:spPr bwMode="auto">
          <a:xfrm>
            <a:off x="3146424" y="5435532"/>
            <a:ext cx="3559175"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85000"/>
              </a:lnSpc>
              <a:spcBef>
                <a:spcPct val="0"/>
              </a:spcBef>
              <a:spcAft>
                <a:spcPct val="0"/>
              </a:spcAft>
              <a:buClrTx/>
              <a:buSzTx/>
              <a:buFontTx/>
              <a:buNone/>
              <a:tabLst/>
              <a:defRPr/>
            </a:pPr>
            <a:r>
              <a:rPr kumimoji="0" lang="en-US" altLang="en-US" sz="2000" b="1" i="1" u="none" strike="noStrike" kern="0" cap="none" spc="0" normalizeH="0" baseline="0" noProof="0" dirty="0">
                <a:ln>
                  <a:noFill/>
                </a:ln>
                <a:solidFill>
                  <a:srgbClr val="CC0000"/>
                </a:solidFill>
                <a:effectLst/>
                <a:uLnTx/>
                <a:uFillTx/>
                <a:latin typeface="Calibri" panose="020F0502020204030204"/>
                <a:ea typeface="ＭＳ Ｐゴシック" panose="020B0600070205080204" pitchFamily="34" charset="-128"/>
                <a:cs typeface="+mn-cs"/>
              </a:rPr>
              <a:t>3:</a:t>
            </a:r>
            <a:r>
              <a:rPr kumimoji="0" lang="en-US" altLang="en-US" sz="2000" b="0" i="0" u="none" strike="noStrike" kern="0" cap="none" spc="0" normalizeH="0" baseline="0" noProof="0" dirty="0">
                <a:ln>
                  <a:noFill/>
                </a:ln>
                <a:solidFill>
                  <a:srgbClr val="FF0000"/>
                </a:solidFill>
                <a:effectLst/>
                <a:uLnTx/>
                <a:uFillTx/>
                <a:latin typeface="Calibri" panose="020F0502020204030204"/>
                <a:ea typeface="ＭＳ Ｐゴシック" panose="020B0600070205080204" pitchFamily="34" charset="-128"/>
                <a:cs typeface="+mn-cs"/>
              </a:rPr>
              <a:t> </a:t>
            </a:r>
            <a:r>
              <a:rPr kumimoji="0" lang="en-US" altLang="en-US" sz="2000" b="0" i="0" u="none" strike="noStrike" kern="0" cap="none" spc="0" normalizeH="0" baseline="0" noProof="0" dirty="0">
                <a:ln>
                  <a:noFill/>
                </a:ln>
                <a:solidFill>
                  <a:srgbClr val="000099"/>
                </a:solidFill>
                <a:effectLst/>
                <a:uLnTx/>
                <a:uFillTx/>
                <a:latin typeface="Calibri" panose="020F0502020204030204"/>
                <a:ea typeface="ＭＳ Ｐゴシック" panose="020B0600070205080204" pitchFamily="34" charset="-128"/>
                <a:cs typeface="+mn-cs"/>
              </a:rPr>
              <a:t>reply arrives, destination address: 138.76.29.7, 5001</a:t>
            </a:r>
          </a:p>
        </p:txBody>
      </p:sp>
      <p:sp>
        <p:nvSpPr>
          <p:cNvPr id="227" name="Text Box 12">
            <a:extLst>
              <a:ext uri="{FF2B5EF4-FFF2-40B4-BE49-F238E27FC236}">
                <a16:creationId xmlns:a16="http://schemas.microsoft.com/office/drawing/2014/main" id="{49399310-E32F-3746-9746-E3074C89CF53}"/>
              </a:ext>
            </a:extLst>
          </p:cNvPr>
          <p:cNvSpPr txBox="1">
            <a:spLocks noChangeArrowheads="1"/>
          </p:cNvSpPr>
          <p:nvPr/>
        </p:nvSpPr>
        <p:spPr bwMode="auto">
          <a:xfrm>
            <a:off x="9442128" y="3445831"/>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10.0.0.1</a:t>
            </a:r>
          </a:p>
        </p:txBody>
      </p:sp>
      <p:sp>
        <p:nvSpPr>
          <p:cNvPr id="228" name="Text Box 13">
            <a:extLst>
              <a:ext uri="{FF2B5EF4-FFF2-40B4-BE49-F238E27FC236}">
                <a16:creationId xmlns:a16="http://schemas.microsoft.com/office/drawing/2014/main" id="{79FD3F69-B708-374C-8283-25925B0CF8A1}"/>
              </a:ext>
            </a:extLst>
          </p:cNvPr>
          <p:cNvSpPr txBox="1">
            <a:spLocks noChangeArrowheads="1"/>
          </p:cNvSpPr>
          <p:nvPr/>
        </p:nvSpPr>
        <p:spPr bwMode="auto">
          <a:xfrm>
            <a:off x="9387377" y="413911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10.0.0.2</a:t>
            </a:r>
          </a:p>
        </p:txBody>
      </p:sp>
      <p:sp>
        <p:nvSpPr>
          <p:cNvPr id="229" name="Text Box 14">
            <a:extLst>
              <a:ext uri="{FF2B5EF4-FFF2-40B4-BE49-F238E27FC236}">
                <a16:creationId xmlns:a16="http://schemas.microsoft.com/office/drawing/2014/main" id="{7F37117D-9CBA-6142-9514-CEDB512B982C}"/>
              </a:ext>
            </a:extLst>
          </p:cNvPr>
          <p:cNvSpPr txBox="1">
            <a:spLocks noChangeArrowheads="1"/>
          </p:cNvSpPr>
          <p:nvPr/>
        </p:nvSpPr>
        <p:spPr bwMode="auto">
          <a:xfrm>
            <a:off x="9361024" y="4861740"/>
            <a:ext cx="85953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600" b="0" i="0" u="none" strike="noStrike" kern="0" cap="none" spc="0" normalizeH="0" baseline="0" noProof="0" dirty="0">
                <a:ln>
                  <a:noFill/>
                </a:ln>
                <a:solidFill>
                  <a:srgbClr val="000000"/>
                </a:solidFill>
                <a:effectLst/>
                <a:uLnTx/>
                <a:uFillTx/>
                <a:latin typeface="Calibri" panose="020F0502020204030204"/>
                <a:ea typeface="ＭＳ Ｐゴシック" panose="020B0600070205080204" pitchFamily="34" charset="-128"/>
                <a:cs typeface="+mn-cs"/>
              </a:rPr>
              <a:t>10.0.0.3</a:t>
            </a:r>
          </a:p>
        </p:txBody>
      </p:sp>
      <p:grpSp>
        <p:nvGrpSpPr>
          <p:cNvPr id="230" name="Group 107">
            <a:extLst>
              <a:ext uri="{FF2B5EF4-FFF2-40B4-BE49-F238E27FC236}">
                <a16:creationId xmlns:a16="http://schemas.microsoft.com/office/drawing/2014/main" id="{5A276570-5620-5249-95EA-FFEFE4E5954C}"/>
              </a:ext>
            </a:extLst>
          </p:cNvPr>
          <p:cNvGrpSpPr>
            <a:grpSpLocks/>
          </p:cNvGrpSpPr>
          <p:nvPr/>
        </p:nvGrpSpPr>
        <p:grpSpPr bwMode="auto">
          <a:xfrm flipH="1">
            <a:off x="10194143" y="3285987"/>
            <a:ext cx="641350" cy="558800"/>
            <a:chOff x="-44" y="1473"/>
            <a:chExt cx="981" cy="1105"/>
          </a:xfrm>
        </p:grpSpPr>
        <p:pic>
          <p:nvPicPr>
            <p:cNvPr id="231" name="Picture 108" descr="desktop_computer_stylized_medium">
              <a:extLst>
                <a:ext uri="{FF2B5EF4-FFF2-40B4-BE49-F238E27FC236}">
                  <a16:creationId xmlns:a16="http://schemas.microsoft.com/office/drawing/2014/main" id="{5A6AA966-22DC-6D4E-B91F-0DFE251A8C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 name="Freeform 109">
              <a:extLst>
                <a:ext uri="{FF2B5EF4-FFF2-40B4-BE49-F238E27FC236}">
                  <a16:creationId xmlns:a16="http://schemas.microsoft.com/office/drawing/2014/main" id="{AC8248F8-AA55-9E46-99C8-227C0C6A442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3" name="Group 110">
            <a:extLst>
              <a:ext uri="{FF2B5EF4-FFF2-40B4-BE49-F238E27FC236}">
                <a16:creationId xmlns:a16="http://schemas.microsoft.com/office/drawing/2014/main" id="{F7931E40-ABE0-FB4C-8BE6-E5CA5D446986}"/>
              </a:ext>
            </a:extLst>
          </p:cNvPr>
          <p:cNvGrpSpPr>
            <a:grpSpLocks/>
          </p:cNvGrpSpPr>
          <p:nvPr/>
        </p:nvGrpSpPr>
        <p:grpSpPr bwMode="auto">
          <a:xfrm flipH="1">
            <a:off x="10120943" y="3976903"/>
            <a:ext cx="641350" cy="558800"/>
            <a:chOff x="-44" y="1473"/>
            <a:chExt cx="981" cy="1105"/>
          </a:xfrm>
        </p:grpSpPr>
        <p:pic>
          <p:nvPicPr>
            <p:cNvPr id="234" name="Picture 111" descr="desktop_computer_stylized_medium">
              <a:extLst>
                <a:ext uri="{FF2B5EF4-FFF2-40B4-BE49-F238E27FC236}">
                  <a16:creationId xmlns:a16="http://schemas.microsoft.com/office/drawing/2014/main" id="{46410F71-6550-6941-8D6A-82A57E487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 name="Freeform 112">
              <a:extLst>
                <a:ext uri="{FF2B5EF4-FFF2-40B4-BE49-F238E27FC236}">
                  <a16:creationId xmlns:a16="http://schemas.microsoft.com/office/drawing/2014/main" id="{F4181B7B-5A98-CF43-AEE4-B0DD513BAC63}"/>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grpSp>
        <p:nvGrpSpPr>
          <p:cNvPr id="236" name="Group 113">
            <a:extLst>
              <a:ext uri="{FF2B5EF4-FFF2-40B4-BE49-F238E27FC236}">
                <a16:creationId xmlns:a16="http://schemas.microsoft.com/office/drawing/2014/main" id="{861D5467-8367-2443-9B4C-1AEA7B8ECA68}"/>
              </a:ext>
            </a:extLst>
          </p:cNvPr>
          <p:cNvGrpSpPr>
            <a:grpSpLocks/>
          </p:cNvGrpSpPr>
          <p:nvPr/>
        </p:nvGrpSpPr>
        <p:grpSpPr bwMode="auto">
          <a:xfrm flipH="1">
            <a:off x="10140169" y="4685809"/>
            <a:ext cx="641350" cy="558800"/>
            <a:chOff x="-44" y="1473"/>
            <a:chExt cx="981" cy="1105"/>
          </a:xfrm>
        </p:grpSpPr>
        <p:pic>
          <p:nvPicPr>
            <p:cNvPr id="237" name="Picture 114" descr="desktop_computer_stylized_medium">
              <a:extLst>
                <a:ext uri="{FF2B5EF4-FFF2-40B4-BE49-F238E27FC236}">
                  <a16:creationId xmlns:a16="http://schemas.microsoft.com/office/drawing/2014/main" id="{F446E0AC-D5ED-E540-8785-FC1BD31A3F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 name="Freeform 115">
              <a:extLst>
                <a:ext uri="{FF2B5EF4-FFF2-40B4-BE49-F238E27FC236}">
                  <a16:creationId xmlns:a16="http://schemas.microsoft.com/office/drawing/2014/main" id="{64F8FFEC-C205-9D46-881B-232F00BBEB1D}"/>
                </a:ext>
              </a:extLst>
            </p:cNvPr>
            <p:cNvSpPr>
              <a:spLocks/>
            </p:cNvSpPr>
            <p:nvPr/>
          </p:nvSpPr>
          <p:spPr bwMode="auto">
            <a:xfrm flipH="1">
              <a:off x="374" y="1579"/>
              <a:ext cx="477" cy="506"/>
            </a:xfrm>
            <a:custGeom>
              <a:avLst/>
              <a:gdLst>
                <a:gd name="T0" fmla="*/ 0 w 356"/>
                <a:gd name="T1" fmla="*/ 0 h 368"/>
                <a:gd name="T2" fmla="*/ 18034 w 356"/>
                <a:gd name="T3" fmla="*/ 1220 h 368"/>
                <a:gd name="T4" fmla="*/ 21394 w 356"/>
                <a:gd name="T5" fmla="*/ 25425 h 368"/>
                <a:gd name="T6" fmla="*/ 4715 w 356"/>
                <a:gd name="T7" fmla="*/ 31797 h 368"/>
                <a:gd name="T8" fmla="*/ 0 w 356"/>
                <a:gd name="T9" fmla="*/ 0 h 368"/>
                <a:gd name="T10" fmla="*/ 0 60000 65536"/>
                <a:gd name="T11" fmla="*/ 0 60000 65536"/>
                <a:gd name="T12" fmla="*/ 0 60000 65536"/>
                <a:gd name="T13" fmla="*/ 0 60000 65536"/>
                <a:gd name="T14" fmla="*/ 0 60000 65536"/>
                <a:gd name="T15" fmla="*/ 0 w 356"/>
                <a:gd name="T16" fmla="*/ 0 h 368"/>
                <a:gd name="T17" fmla="*/ 356 w 356"/>
                <a:gd name="T18" fmla="*/ 368 h 368"/>
              </a:gdLst>
              <a:ahLst/>
              <a:cxnLst>
                <a:cxn ang="T10">
                  <a:pos x="T0" y="T1"/>
                </a:cxn>
                <a:cxn ang="T11">
                  <a:pos x="T2" y="T3"/>
                </a:cxn>
                <a:cxn ang="T12">
                  <a:pos x="T4" y="T5"/>
                </a:cxn>
                <a:cxn ang="T13">
                  <a:pos x="T6" y="T7"/>
                </a:cxn>
                <a:cxn ang="T14">
                  <a:pos x="T8" y="T9"/>
                </a:cxn>
              </a:cxnLst>
              <a:rect l="T15" t="T16" r="T17" b="T18"/>
              <a:pathLst>
                <a:path w="356" h="368">
                  <a:moveTo>
                    <a:pt x="0" y="0"/>
                  </a:moveTo>
                  <a:lnTo>
                    <a:pt x="300" y="14"/>
                  </a:lnTo>
                  <a:lnTo>
                    <a:pt x="356" y="294"/>
                  </a:lnTo>
                  <a:lnTo>
                    <a:pt x="78" y="368"/>
                  </a:lnTo>
                  <a:lnTo>
                    <a:pt x="0" y="0"/>
                  </a:lnTo>
                  <a:close/>
                </a:path>
              </a:pathLst>
            </a:custGeom>
            <a:gradFill rotWithShape="1">
              <a:gsLst>
                <a:gs pos="0">
                  <a:srgbClr val="000099"/>
                </a:gs>
                <a:gs pos="100000">
                  <a:srgbClr val="FFFFFF"/>
                </a:gs>
              </a:gsLst>
              <a:lin ang="2700000" scaled="1"/>
            </a:gra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wrap="none"/>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panose="020B0604020202020204" pitchFamily="34" charset="0"/>
                <a:ea typeface="ＭＳ Ｐゴシック" panose="020B0600070205080204" pitchFamily="34" charset="-128"/>
                <a:cs typeface="+mn-cs"/>
              </a:endParaRPr>
            </a:p>
          </p:txBody>
        </p:sp>
      </p:grpSp>
      <p:cxnSp>
        <p:nvCxnSpPr>
          <p:cNvPr id="239" name="Straight Connector 238">
            <a:extLst>
              <a:ext uri="{FF2B5EF4-FFF2-40B4-BE49-F238E27FC236}">
                <a16:creationId xmlns:a16="http://schemas.microsoft.com/office/drawing/2014/main" id="{562723B0-260D-DF45-850D-1F83CDD55DF2}"/>
              </a:ext>
            </a:extLst>
          </p:cNvPr>
          <p:cNvCxnSpPr>
            <a:cxnSpLocks/>
          </p:cNvCxnSpPr>
          <p:nvPr/>
        </p:nvCxnSpPr>
        <p:spPr>
          <a:xfrm>
            <a:off x="9963568" y="37327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id="{E93D9DA7-8220-C94D-A035-54D2439B3DCA}"/>
              </a:ext>
            </a:extLst>
          </p:cNvPr>
          <p:cNvCxnSpPr>
            <a:cxnSpLocks/>
          </p:cNvCxnSpPr>
          <p:nvPr/>
        </p:nvCxnSpPr>
        <p:spPr>
          <a:xfrm>
            <a:off x="9891178" y="441854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18D6C476-F9DB-5545-BB86-8E00D4536D0E}"/>
              </a:ext>
            </a:extLst>
          </p:cNvPr>
          <p:cNvCxnSpPr>
            <a:cxnSpLocks/>
          </p:cNvCxnSpPr>
          <p:nvPr/>
        </p:nvCxnSpPr>
        <p:spPr>
          <a:xfrm>
            <a:off x="9910228" y="5134825"/>
            <a:ext cx="29351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B12C04C6-16E3-F846-AACA-B4245DBFD6F2}"/>
              </a:ext>
            </a:extLst>
          </p:cNvPr>
          <p:cNvGrpSpPr/>
          <p:nvPr/>
        </p:nvGrpSpPr>
        <p:grpSpPr>
          <a:xfrm>
            <a:off x="3937552" y="4333461"/>
            <a:ext cx="3034748" cy="304800"/>
            <a:chOff x="2454675" y="2927412"/>
            <a:chExt cx="4705166" cy="431082"/>
          </a:xfrm>
        </p:grpSpPr>
        <p:cxnSp>
          <p:nvCxnSpPr>
            <p:cNvPr id="246" name="Straight Connector 245">
              <a:extLst>
                <a:ext uri="{FF2B5EF4-FFF2-40B4-BE49-F238E27FC236}">
                  <a16:creationId xmlns:a16="http://schemas.microsoft.com/office/drawing/2014/main" id="{E627D780-1323-2748-B302-A7E383AEE6BE}"/>
                </a:ext>
              </a:extLst>
            </p:cNvPr>
            <p:cNvCxnSpPr/>
            <p:nvPr/>
          </p:nvCxnSpPr>
          <p:spPr>
            <a:xfrm>
              <a:off x="2454675" y="3124940"/>
              <a:ext cx="470516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47" name="Group 246">
              <a:extLst>
                <a:ext uri="{FF2B5EF4-FFF2-40B4-BE49-F238E27FC236}">
                  <a16:creationId xmlns:a16="http://schemas.microsoft.com/office/drawing/2014/main" id="{9AB30032-A510-F64D-97F2-6FC662A0EA56}"/>
                </a:ext>
              </a:extLst>
            </p:cNvPr>
            <p:cNvGrpSpPr/>
            <p:nvPr/>
          </p:nvGrpSpPr>
          <p:grpSpPr>
            <a:xfrm>
              <a:off x="5427861" y="2927412"/>
              <a:ext cx="1040553" cy="431082"/>
              <a:chOff x="7493876" y="2774731"/>
              <a:chExt cx="1481958" cy="894622"/>
            </a:xfrm>
          </p:grpSpPr>
          <p:sp>
            <p:nvSpPr>
              <p:cNvPr id="248" name="Freeform 247">
                <a:extLst>
                  <a:ext uri="{FF2B5EF4-FFF2-40B4-BE49-F238E27FC236}">
                    <a16:creationId xmlns:a16="http://schemas.microsoft.com/office/drawing/2014/main" id="{A1997FEC-C6AB-9545-A2D9-61FD862EE300}"/>
                  </a:ext>
                </a:extLst>
              </p:cNvPr>
              <p:cNvSpPr/>
              <p:nvPr/>
            </p:nvSpPr>
            <p:spPr>
              <a:xfrm>
                <a:off x="7493876" y="3084399"/>
                <a:ext cx="1481958" cy="584954"/>
              </a:xfrm>
              <a:custGeom>
                <a:avLst/>
                <a:gdLst>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17076"/>
                  <a:gd name="connsiteX1" fmla="*/ 8187558 w 8187558"/>
                  <a:gd name="connsiteY1" fmla="*/ 1271752 h 2617076"/>
                  <a:gd name="connsiteX2" fmla="*/ 4025462 w 8187558"/>
                  <a:gd name="connsiteY2" fmla="*/ 2617076 h 2617076"/>
                  <a:gd name="connsiteX3" fmla="*/ 0 w 8187558"/>
                  <a:gd name="connsiteY3" fmla="*/ 1229711 h 2617076"/>
                  <a:gd name="connsiteX4" fmla="*/ 31531 w 8187558"/>
                  <a:gd name="connsiteY4" fmla="*/ 147145 h 2617076"/>
                  <a:gd name="connsiteX5" fmla="*/ 4046482 w 8187558"/>
                  <a:gd name="connsiteY5" fmla="*/ 1576552 h 2617076"/>
                  <a:gd name="connsiteX6" fmla="*/ 8187558 w 8187558"/>
                  <a:gd name="connsiteY6" fmla="*/ 0 h 2617076"/>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46482 w 8187558"/>
                  <a:gd name="connsiteY5" fmla="*/ 157655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88524 w 8187558"/>
                  <a:gd name="connsiteY5" fmla="*/ 1597573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87558 w 8187558"/>
                  <a:gd name="connsiteY0" fmla="*/ 0 h 2638097"/>
                  <a:gd name="connsiteX1" fmla="*/ 8187558 w 8187558"/>
                  <a:gd name="connsiteY1" fmla="*/ 1271752 h 2638097"/>
                  <a:gd name="connsiteX2" fmla="*/ 4099035 w 8187558"/>
                  <a:gd name="connsiteY2" fmla="*/ 2638097 h 2638097"/>
                  <a:gd name="connsiteX3" fmla="*/ 0 w 8187558"/>
                  <a:gd name="connsiteY3" fmla="*/ 1229711 h 2638097"/>
                  <a:gd name="connsiteX4" fmla="*/ 31531 w 8187558"/>
                  <a:gd name="connsiteY4" fmla="*/ 147145 h 2638097"/>
                  <a:gd name="connsiteX5" fmla="*/ 4099035 w 8187558"/>
                  <a:gd name="connsiteY5" fmla="*/ 1566042 h 2638097"/>
                  <a:gd name="connsiteX6" fmla="*/ 8187558 w 8187558"/>
                  <a:gd name="connsiteY6" fmla="*/ 0 h 2638097"/>
                  <a:gd name="connsiteX0" fmla="*/ 8176538 w 8176538"/>
                  <a:gd name="connsiteY0" fmla="*/ 0 h 2638097"/>
                  <a:gd name="connsiteX1" fmla="*/ 8176538 w 8176538"/>
                  <a:gd name="connsiteY1" fmla="*/ 1271752 h 2638097"/>
                  <a:gd name="connsiteX2" fmla="*/ 4088015 w 8176538"/>
                  <a:gd name="connsiteY2" fmla="*/ 2638097 h 2638097"/>
                  <a:gd name="connsiteX3" fmla="*/ 0 w 8176538"/>
                  <a:gd name="connsiteY3" fmla="*/ 1269888 h 2638097"/>
                  <a:gd name="connsiteX4" fmla="*/ 20511 w 8176538"/>
                  <a:gd name="connsiteY4" fmla="*/ 147145 h 2638097"/>
                  <a:gd name="connsiteX5" fmla="*/ 4088015 w 8176538"/>
                  <a:gd name="connsiteY5" fmla="*/ 1566042 h 2638097"/>
                  <a:gd name="connsiteX6" fmla="*/ 8176538 w 8176538"/>
                  <a:gd name="connsiteY6" fmla="*/ 0 h 2638097"/>
                  <a:gd name="connsiteX0" fmla="*/ 8176538 w 8176538"/>
                  <a:gd name="connsiteY0" fmla="*/ 0 h 2772020"/>
                  <a:gd name="connsiteX1" fmla="*/ 8176538 w 8176538"/>
                  <a:gd name="connsiteY1" fmla="*/ 1271752 h 2772020"/>
                  <a:gd name="connsiteX2" fmla="*/ 4099034 w 8176538"/>
                  <a:gd name="connsiteY2" fmla="*/ 2772020 h 2772020"/>
                  <a:gd name="connsiteX3" fmla="*/ 0 w 8176538"/>
                  <a:gd name="connsiteY3" fmla="*/ 1269888 h 2772020"/>
                  <a:gd name="connsiteX4" fmla="*/ 20511 w 8176538"/>
                  <a:gd name="connsiteY4" fmla="*/ 147145 h 2772020"/>
                  <a:gd name="connsiteX5" fmla="*/ 4088015 w 8176538"/>
                  <a:gd name="connsiteY5" fmla="*/ 1566042 h 2772020"/>
                  <a:gd name="connsiteX6" fmla="*/ 8176538 w 8176538"/>
                  <a:gd name="connsiteY6" fmla="*/ 0 h 2772020"/>
                  <a:gd name="connsiteX0" fmla="*/ 8176538 w 8176538"/>
                  <a:gd name="connsiteY0" fmla="*/ 0 h 2772339"/>
                  <a:gd name="connsiteX1" fmla="*/ 8176538 w 8176538"/>
                  <a:gd name="connsiteY1" fmla="*/ 1378890 h 2772339"/>
                  <a:gd name="connsiteX2" fmla="*/ 4099034 w 8176538"/>
                  <a:gd name="connsiteY2" fmla="*/ 2772020 h 2772339"/>
                  <a:gd name="connsiteX3" fmla="*/ 0 w 8176538"/>
                  <a:gd name="connsiteY3" fmla="*/ 1269888 h 2772339"/>
                  <a:gd name="connsiteX4" fmla="*/ 20511 w 8176538"/>
                  <a:gd name="connsiteY4" fmla="*/ 147145 h 2772339"/>
                  <a:gd name="connsiteX5" fmla="*/ 4088015 w 8176538"/>
                  <a:gd name="connsiteY5" fmla="*/ 1566042 h 2772339"/>
                  <a:gd name="connsiteX6" fmla="*/ 8176538 w 8176538"/>
                  <a:gd name="connsiteY6" fmla="*/ 0 h 2772339"/>
                  <a:gd name="connsiteX0" fmla="*/ 8176538 w 8176538"/>
                  <a:gd name="connsiteY0" fmla="*/ 0 h 2825888"/>
                  <a:gd name="connsiteX1" fmla="*/ 8176538 w 8176538"/>
                  <a:gd name="connsiteY1" fmla="*/ 1378890 h 2825888"/>
                  <a:gd name="connsiteX2" fmla="*/ 4099034 w 8176538"/>
                  <a:gd name="connsiteY2" fmla="*/ 2825590 h 2825888"/>
                  <a:gd name="connsiteX3" fmla="*/ 0 w 8176538"/>
                  <a:gd name="connsiteY3" fmla="*/ 1269888 h 2825888"/>
                  <a:gd name="connsiteX4" fmla="*/ 20511 w 8176538"/>
                  <a:gd name="connsiteY4" fmla="*/ 147145 h 2825888"/>
                  <a:gd name="connsiteX5" fmla="*/ 4088015 w 8176538"/>
                  <a:gd name="connsiteY5" fmla="*/ 1566042 h 2825888"/>
                  <a:gd name="connsiteX6" fmla="*/ 8176538 w 8176538"/>
                  <a:gd name="connsiteY6" fmla="*/ 0 h 2825888"/>
                  <a:gd name="connsiteX0" fmla="*/ 8165518 w 8165518"/>
                  <a:gd name="connsiteY0" fmla="*/ 0 h 2825606"/>
                  <a:gd name="connsiteX1" fmla="*/ 8165518 w 8165518"/>
                  <a:gd name="connsiteY1" fmla="*/ 1378890 h 2825606"/>
                  <a:gd name="connsiteX2" fmla="*/ 4088014 w 8165518"/>
                  <a:gd name="connsiteY2" fmla="*/ 2825590 h 2825606"/>
                  <a:gd name="connsiteX3" fmla="*/ 0 w 8165518"/>
                  <a:gd name="connsiteY3" fmla="*/ 1403811 h 2825606"/>
                  <a:gd name="connsiteX4" fmla="*/ 9491 w 8165518"/>
                  <a:gd name="connsiteY4" fmla="*/ 147145 h 2825606"/>
                  <a:gd name="connsiteX5" fmla="*/ 4076995 w 8165518"/>
                  <a:gd name="connsiteY5" fmla="*/ 1566042 h 2825606"/>
                  <a:gd name="connsiteX6" fmla="*/ 8165518 w 8165518"/>
                  <a:gd name="connsiteY6" fmla="*/ 0 h 2825606"/>
                  <a:gd name="connsiteX0" fmla="*/ 8165518 w 8165518"/>
                  <a:gd name="connsiteY0" fmla="*/ 0 h 2879174"/>
                  <a:gd name="connsiteX1" fmla="*/ 8165518 w 8165518"/>
                  <a:gd name="connsiteY1" fmla="*/ 1378890 h 2879174"/>
                  <a:gd name="connsiteX2" fmla="*/ 4132092 w 8165518"/>
                  <a:gd name="connsiteY2" fmla="*/ 2879159 h 2879174"/>
                  <a:gd name="connsiteX3" fmla="*/ 0 w 8165518"/>
                  <a:gd name="connsiteY3" fmla="*/ 1403811 h 2879174"/>
                  <a:gd name="connsiteX4" fmla="*/ 9491 w 8165518"/>
                  <a:gd name="connsiteY4" fmla="*/ 147145 h 2879174"/>
                  <a:gd name="connsiteX5" fmla="*/ 4076995 w 8165518"/>
                  <a:gd name="connsiteY5" fmla="*/ 1566042 h 2879174"/>
                  <a:gd name="connsiteX6" fmla="*/ 8165518 w 8165518"/>
                  <a:gd name="connsiteY6" fmla="*/ 0 h 2879174"/>
                  <a:gd name="connsiteX0" fmla="*/ 8165518 w 8176537"/>
                  <a:gd name="connsiteY0" fmla="*/ 0 h 2879410"/>
                  <a:gd name="connsiteX1" fmla="*/ 8176537 w 8176537"/>
                  <a:gd name="connsiteY1" fmla="*/ 1499420 h 2879410"/>
                  <a:gd name="connsiteX2" fmla="*/ 4132092 w 8176537"/>
                  <a:gd name="connsiteY2" fmla="*/ 2879159 h 2879410"/>
                  <a:gd name="connsiteX3" fmla="*/ 0 w 8176537"/>
                  <a:gd name="connsiteY3" fmla="*/ 1403811 h 2879410"/>
                  <a:gd name="connsiteX4" fmla="*/ 9491 w 8176537"/>
                  <a:gd name="connsiteY4" fmla="*/ 147145 h 2879410"/>
                  <a:gd name="connsiteX5" fmla="*/ 4076995 w 8176537"/>
                  <a:gd name="connsiteY5" fmla="*/ 1566042 h 2879410"/>
                  <a:gd name="connsiteX6" fmla="*/ 8165518 w 8176537"/>
                  <a:gd name="connsiteY6" fmla="*/ 0 h 2879410"/>
                  <a:gd name="connsiteX0" fmla="*/ 8165518 w 8176537"/>
                  <a:gd name="connsiteY0" fmla="*/ 0 h 2879262"/>
                  <a:gd name="connsiteX1" fmla="*/ 8176537 w 8176537"/>
                  <a:gd name="connsiteY1" fmla="*/ 1499420 h 2879262"/>
                  <a:gd name="connsiteX2" fmla="*/ 4132092 w 8176537"/>
                  <a:gd name="connsiteY2" fmla="*/ 2879159 h 2879262"/>
                  <a:gd name="connsiteX3" fmla="*/ 0 w 8176537"/>
                  <a:gd name="connsiteY3" fmla="*/ 1403811 h 2879262"/>
                  <a:gd name="connsiteX4" fmla="*/ 9491 w 8176537"/>
                  <a:gd name="connsiteY4" fmla="*/ 147145 h 2879262"/>
                  <a:gd name="connsiteX5" fmla="*/ 4076995 w 8176537"/>
                  <a:gd name="connsiteY5" fmla="*/ 1566042 h 2879262"/>
                  <a:gd name="connsiteX6" fmla="*/ 8165518 w 8176537"/>
                  <a:gd name="connsiteY6" fmla="*/ 0 h 2879262"/>
                  <a:gd name="connsiteX0" fmla="*/ 8165518 w 8176537"/>
                  <a:gd name="connsiteY0" fmla="*/ 0 h 2879163"/>
                  <a:gd name="connsiteX1" fmla="*/ 8176537 w 8176537"/>
                  <a:gd name="connsiteY1" fmla="*/ 1499420 h 2879163"/>
                  <a:gd name="connsiteX2" fmla="*/ 4132092 w 8176537"/>
                  <a:gd name="connsiteY2" fmla="*/ 2879159 h 2879163"/>
                  <a:gd name="connsiteX3" fmla="*/ 0 w 8176537"/>
                  <a:gd name="connsiteY3" fmla="*/ 1510948 h 2879163"/>
                  <a:gd name="connsiteX4" fmla="*/ 9491 w 8176537"/>
                  <a:gd name="connsiteY4" fmla="*/ 147145 h 2879163"/>
                  <a:gd name="connsiteX5" fmla="*/ 4076995 w 8176537"/>
                  <a:gd name="connsiteY5" fmla="*/ 1566042 h 2879163"/>
                  <a:gd name="connsiteX6" fmla="*/ 8165518 w 8176537"/>
                  <a:gd name="connsiteY6" fmla="*/ 0 h 2879163"/>
                  <a:gd name="connsiteX0" fmla="*/ 8165518 w 8198577"/>
                  <a:gd name="connsiteY0" fmla="*/ 0 h 2879451"/>
                  <a:gd name="connsiteX1" fmla="*/ 8198577 w 8198577"/>
                  <a:gd name="connsiteY1" fmla="*/ 1606558 h 2879451"/>
                  <a:gd name="connsiteX2" fmla="*/ 4132092 w 8198577"/>
                  <a:gd name="connsiteY2" fmla="*/ 2879159 h 2879451"/>
                  <a:gd name="connsiteX3" fmla="*/ 0 w 8198577"/>
                  <a:gd name="connsiteY3" fmla="*/ 1510948 h 2879451"/>
                  <a:gd name="connsiteX4" fmla="*/ 9491 w 8198577"/>
                  <a:gd name="connsiteY4" fmla="*/ 147145 h 2879451"/>
                  <a:gd name="connsiteX5" fmla="*/ 4076995 w 8198577"/>
                  <a:gd name="connsiteY5" fmla="*/ 1566042 h 2879451"/>
                  <a:gd name="connsiteX6" fmla="*/ 8165518 w 8198577"/>
                  <a:gd name="connsiteY6" fmla="*/ 0 h 2879451"/>
                  <a:gd name="connsiteX0" fmla="*/ 8165518 w 8165518"/>
                  <a:gd name="connsiteY0" fmla="*/ 0 h 2880066"/>
                  <a:gd name="connsiteX1" fmla="*/ 8165518 w 8165518"/>
                  <a:gd name="connsiteY1" fmla="*/ 1673520 h 2880066"/>
                  <a:gd name="connsiteX2" fmla="*/ 4132092 w 8165518"/>
                  <a:gd name="connsiteY2" fmla="*/ 2879159 h 2880066"/>
                  <a:gd name="connsiteX3" fmla="*/ 0 w 8165518"/>
                  <a:gd name="connsiteY3" fmla="*/ 1510948 h 2880066"/>
                  <a:gd name="connsiteX4" fmla="*/ 9491 w 8165518"/>
                  <a:gd name="connsiteY4" fmla="*/ 147145 h 2880066"/>
                  <a:gd name="connsiteX5" fmla="*/ 4076995 w 8165518"/>
                  <a:gd name="connsiteY5" fmla="*/ 1566042 h 2880066"/>
                  <a:gd name="connsiteX6" fmla="*/ 8165518 w 8165518"/>
                  <a:gd name="connsiteY6" fmla="*/ 0 h 2880066"/>
                  <a:gd name="connsiteX0" fmla="*/ 8156794 w 8156794"/>
                  <a:gd name="connsiteY0" fmla="*/ 0 h 2879270"/>
                  <a:gd name="connsiteX1" fmla="*/ 8156794 w 8156794"/>
                  <a:gd name="connsiteY1" fmla="*/ 1673520 h 2879270"/>
                  <a:gd name="connsiteX2" fmla="*/ 4123368 w 8156794"/>
                  <a:gd name="connsiteY2" fmla="*/ 2879159 h 2879270"/>
                  <a:gd name="connsiteX3" fmla="*/ 2295 w 8156794"/>
                  <a:gd name="connsiteY3" fmla="*/ 1618086 h 2879270"/>
                  <a:gd name="connsiteX4" fmla="*/ 767 w 8156794"/>
                  <a:gd name="connsiteY4" fmla="*/ 147145 h 2879270"/>
                  <a:gd name="connsiteX5" fmla="*/ 4068271 w 8156794"/>
                  <a:gd name="connsiteY5" fmla="*/ 1566042 h 2879270"/>
                  <a:gd name="connsiteX6" fmla="*/ 8156794 w 8156794"/>
                  <a:gd name="connsiteY6" fmla="*/ 0 h 287927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00"/>
                  <a:gd name="connsiteX1" fmla="*/ 8156794 w 8156794"/>
                  <a:gd name="connsiteY1" fmla="*/ 1673520 h 2973000"/>
                  <a:gd name="connsiteX2" fmla="*/ 4134388 w 8156794"/>
                  <a:gd name="connsiteY2" fmla="*/ 2972904 h 2973000"/>
                  <a:gd name="connsiteX3" fmla="*/ 2295 w 8156794"/>
                  <a:gd name="connsiteY3" fmla="*/ 1618086 h 2973000"/>
                  <a:gd name="connsiteX4" fmla="*/ 767 w 8156794"/>
                  <a:gd name="connsiteY4" fmla="*/ 147145 h 2973000"/>
                  <a:gd name="connsiteX5" fmla="*/ 4068271 w 8156794"/>
                  <a:gd name="connsiteY5" fmla="*/ 1566042 h 2973000"/>
                  <a:gd name="connsiteX6" fmla="*/ 8156794 w 8156794"/>
                  <a:gd name="connsiteY6" fmla="*/ 0 h 2973000"/>
                  <a:gd name="connsiteX0" fmla="*/ 8156794 w 8156794"/>
                  <a:gd name="connsiteY0" fmla="*/ 0 h 2973020"/>
                  <a:gd name="connsiteX1" fmla="*/ 8156794 w 8156794"/>
                  <a:gd name="connsiteY1" fmla="*/ 1673520 h 2973020"/>
                  <a:gd name="connsiteX2" fmla="*/ 4134388 w 8156794"/>
                  <a:gd name="connsiteY2" fmla="*/ 2972904 h 2973020"/>
                  <a:gd name="connsiteX3" fmla="*/ 2295 w 8156794"/>
                  <a:gd name="connsiteY3" fmla="*/ 1618086 h 2973020"/>
                  <a:gd name="connsiteX4" fmla="*/ 767 w 8156794"/>
                  <a:gd name="connsiteY4" fmla="*/ 147145 h 2973020"/>
                  <a:gd name="connsiteX5" fmla="*/ 4068271 w 8156794"/>
                  <a:gd name="connsiteY5" fmla="*/ 1566042 h 2973020"/>
                  <a:gd name="connsiteX6" fmla="*/ 8156794 w 8156794"/>
                  <a:gd name="connsiteY6" fmla="*/ 0 h 2973020"/>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021"/>
                  <a:gd name="connsiteX1" fmla="*/ 8156794 w 8156794"/>
                  <a:gd name="connsiteY1" fmla="*/ 1673520 h 2973021"/>
                  <a:gd name="connsiteX2" fmla="*/ 4134388 w 8156794"/>
                  <a:gd name="connsiteY2" fmla="*/ 2972904 h 2973021"/>
                  <a:gd name="connsiteX3" fmla="*/ 2295 w 8156794"/>
                  <a:gd name="connsiteY3" fmla="*/ 1618086 h 2973021"/>
                  <a:gd name="connsiteX4" fmla="*/ 767 w 8156794"/>
                  <a:gd name="connsiteY4" fmla="*/ 147145 h 2973021"/>
                  <a:gd name="connsiteX5" fmla="*/ 4068271 w 8156794"/>
                  <a:gd name="connsiteY5" fmla="*/ 1566042 h 2973021"/>
                  <a:gd name="connsiteX6" fmla="*/ 8156794 w 8156794"/>
                  <a:gd name="connsiteY6" fmla="*/ 0 h 2973021"/>
                  <a:gd name="connsiteX0" fmla="*/ 8156794 w 8156794"/>
                  <a:gd name="connsiteY0" fmla="*/ 0 h 2973141"/>
                  <a:gd name="connsiteX1" fmla="*/ 8156794 w 8156794"/>
                  <a:gd name="connsiteY1" fmla="*/ 1673520 h 2973141"/>
                  <a:gd name="connsiteX2" fmla="*/ 4134388 w 8156794"/>
                  <a:gd name="connsiteY2" fmla="*/ 2972904 h 2973141"/>
                  <a:gd name="connsiteX3" fmla="*/ 2295 w 8156794"/>
                  <a:gd name="connsiteY3" fmla="*/ 1618086 h 2973141"/>
                  <a:gd name="connsiteX4" fmla="*/ 767 w 8156794"/>
                  <a:gd name="connsiteY4" fmla="*/ 147145 h 2973141"/>
                  <a:gd name="connsiteX5" fmla="*/ 4068271 w 8156794"/>
                  <a:gd name="connsiteY5" fmla="*/ 1566042 h 2973141"/>
                  <a:gd name="connsiteX6" fmla="*/ 8156794 w 8156794"/>
                  <a:gd name="connsiteY6" fmla="*/ 0 h 2973141"/>
                  <a:gd name="connsiteX0" fmla="*/ 8156794 w 8156794"/>
                  <a:gd name="connsiteY0" fmla="*/ 0 h 3066827"/>
                  <a:gd name="connsiteX1" fmla="*/ 8156794 w 8156794"/>
                  <a:gd name="connsiteY1" fmla="*/ 1673520 h 3066827"/>
                  <a:gd name="connsiteX2" fmla="*/ 4123353 w 8156794"/>
                  <a:gd name="connsiteY2" fmla="*/ 3066650 h 3066827"/>
                  <a:gd name="connsiteX3" fmla="*/ 2295 w 8156794"/>
                  <a:gd name="connsiteY3" fmla="*/ 1618086 h 3066827"/>
                  <a:gd name="connsiteX4" fmla="*/ 767 w 8156794"/>
                  <a:gd name="connsiteY4" fmla="*/ 147145 h 3066827"/>
                  <a:gd name="connsiteX5" fmla="*/ 4068271 w 8156794"/>
                  <a:gd name="connsiteY5" fmla="*/ 1566042 h 3066827"/>
                  <a:gd name="connsiteX6" fmla="*/ 8156794 w 8156794"/>
                  <a:gd name="connsiteY6" fmla="*/ 0 h 3066827"/>
                  <a:gd name="connsiteX0" fmla="*/ 8123689 w 8156794"/>
                  <a:gd name="connsiteY0" fmla="*/ 0 h 2999866"/>
                  <a:gd name="connsiteX1" fmla="*/ 8156794 w 8156794"/>
                  <a:gd name="connsiteY1" fmla="*/ 1606559 h 2999866"/>
                  <a:gd name="connsiteX2" fmla="*/ 4123353 w 8156794"/>
                  <a:gd name="connsiteY2" fmla="*/ 2999689 h 2999866"/>
                  <a:gd name="connsiteX3" fmla="*/ 2295 w 8156794"/>
                  <a:gd name="connsiteY3" fmla="*/ 1551125 h 2999866"/>
                  <a:gd name="connsiteX4" fmla="*/ 767 w 8156794"/>
                  <a:gd name="connsiteY4" fmla="*/ 80184 h 2999866"/>
                  <a:gd name="connsiteX5" fmla="*/ 4068271 w 8156794"/>
                  <a:gd name="connsiteY5" fmla="*/ 1499081 h 2999866"/>
                  <a:gd name="connsiteX6" fmla="*/ 8123689 w 8156794"/>
                  <a:gd name="connsiteY6" fmla="*/ 0 h 2999866"/>
                  <a:gd name="connsiteX0" fmla="*/ 8167828 w 8167828"/>
                  <a:gd name="connsiteY0" fmla="*/ 0 h 3026651"/>
                  <a:gd name="connsiteX1" fmla="*/ 8156794 w 8167828"/>
                  <a:gd name="connsiteY1" fmla="*/ 1633344 h 3026651"/>
                  <a:gd name="connsiteX2" fmla="*/ 4123353 w 8167828"/>
                  <a:gd name="connsiteY2" fmla="*/ 3026474 h 3026651"/>
                  <a:gd name="connsiteX3" fmla="*/ 2295 w 8167828"/>
                  <a:gd name="connsiteY3" fmla="*/ 1577910 h 3026651"/>
                  <a:gd name="connsiteX4" fmla="*/ 767 w 8167828"/>
                  <a:gd name="connsiteY4" fmla="*/ 106969 h 3026651"/>
                  <a:gd name="connsiteX5" fmla="*/ 4068271 w 8167828"/>
                  <a:gd name="connsiteY5" fmla="*/ 1525866 h 3026651"/>
                  <a:gd name="connsiteX6" fmla="*/ 8167828 w 8167828"/>
                  <a:gd name="connsiteY6" fmla="*/ 0 h 3026651"/>
                  <a:gd name="connsiteX0" fmla="*/ 8167828 w 8167828"/>
                  <a:gd name="connsiteY0" fmla="*/ 0 h 3027228"/>
                  <a:gd name="connsiteX1" fmla="*/ 8145760 w 8167828"/>
                  <a:gd name="connsiteY1" fmla="*/ 1686913 h 3027228"/>
                  <a:gd name="connsiteX2" fmla="*/ 4123353 w 8167828"/>
                  <a:gd name="connsiteY2" fmla="*/ 3026474 h 3027228"/>
                  <a:gd name="connsiteX3" fmla="*/ 2295 w 8167828"/>
                  <a:gd name="connsiteY3" fmla="*/ 1577910 h 3027228"/>
                  <a:gd name="connsiteX4" fmla="*/ 767 w 8167828"/>
                  <a:gd name="connsiteY4" fmla="*/ 106969 h 3027228"/>
                  <a:gd name="connsiteX5" fmla="*/ 4068271 w 8167828"/>
                  <a:gd name="connsiteY5" fmla="*/ 1525866 h 3027228"/>
                  <a:gd name="connsiteX6" fmla="*/ 8167828 w 8167828"/>
                  <a:gd name="connsiteY6" fmla="*/ 0 h 3027228"/>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56794 w 8156794"/>
                  <a:gd name="connsiteY0" fmla="*/ 0 h 2933483"/>
                  <a:gd name="connsiteX1" fmla="*/ 8145760 w 8156794"/>
                  <a:gd name="connsiteY1" fmla="*/ 1593168 h 2933483"/>
                  <a:gd name="connsiteX2" fmla="*/ 4123353 w 8156794"/>
                  <a:gd name="connsiteY2" fmla="*/ 2932729 h 2933483"/>
                  <a:gd name="connsiteX3" fmla="*/ 2295 w 8156794"/>
                  <a:gd name="connsiteY3" fmla="*/ 1484165 h 2933483"/>
                  <a:gd name="connsiteX4" fmla="*/ 767 w 8156794"/>
                  <a:gd name="connsiteY4" fmla="*/ 13224 h 2933483"/>
                  <a:gd name="connsiteX5" fmla="*/ 4068271 w 8156794"/>
                  <a:gd name="connsiteY5" fmla="*/ 1432121 h 2933483"/>
                  <a:gd name="connsiteX6" fmla="*/ 8156794 w 8156794"/>
                  <a:gd name="connsiteY6" fmla="*/ 0 h 2933483"/>
                  <a:gd name="connsiteX0" fmla="*/ 8123689 w 8145760"/>
                  <a:gd name="connsiteY0" fmla="*/ 13560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9 w 8145760"/>
                  <a:gd name="connsiteY6" fmla="*/ 13560 h 2920259"/>
                  <a:gd name="connsiteX0" fmla="*/ 8178863 w 8178863"/>
                  <a:gd name="connsiteY0" fmla="*/ 26952 h 2920259"/>
                  <a:gd name="connsiteX1" fmla="*/ 8145760 w 8178863"/>
                  <a:gd name="connsiteY1" fmla="*/ 1579944 h 2920259"/>
                  <a:gd name="connsiteX2" fmla="*/ 4123353 w 8178863"/>
                  <a:gd name="connsiteY2" fmla="*/ 2919505 h 2920259"/>
                  <a:gd name="connsiteX3" fmla="*/ 2295 w 8178863"/>
                  <a:gd name="connsiteY3" fmla="*/ 1470941 h 2920259"/>
                  <a:gd name="connsiteX4" fmla="*/ 767 w 8178863"/>
                  <a:gd name="connsiteY4" fmla="*/ 0 h 2920259"/>
                  <a:gd name="connsiteX5" fmla="*/ 4068271 w 8178863"/>
                  <a:gd name="connsiteY5" fmla="*/ 1418897 h 2920259"/>
                  <a:gd name="connsiteX6" fmla="*/ 8178863 w 8178863"/>
                  <a:gd name="connsiteY6" fmla="*/ 26952 h 2920259"/>
                  <a:gd name="connsiteX0" fmla="*/ 8167827 w 8167827"/>
                  <a:gd name="connsiteY0" fmla="*/ 40343 h 2920259"/>
                  <a:gd name="connsiteX1" fmla="*/ 8145760 w 8167827"/>
                  <a:gd name="connsiteY1" fmla="*/ 1579944 h 2920259"/>
                  <a:gd name="connsiteX2" fmla="*/ 4123353 w 8167827"/>
                  <a:gd name="connsiteY2" fmla="*/ 2919505 h 2920259"/>
                  <a:gd name="connsiteX3" fmla="*/ 2295 w 8167827"/>
                  <a:gd name="connsiteY3" fmla="*/ 1470941 h 2920259"/>
                  <a:gd name="connsiteX4" fmla="*/ 767 w 8167827"/>
                  <a:gd name="connsiteY4" fmla="*/ 0 h 2920259"/>
                  <a:gd name="connsiteX5" fmla="*/ 4068271 w 8167827"/>
                  <a:gd name="connsiteY5" fmla="*/ 1418897 h 2920259"/>
                  <a:gd name="connsiteX6" fmla="*/ 8167827 w 8167827"/>
                  <a:gd name="connsiteY6" fmla="*/ 40343 h 2920259"/>
                  <a:gd name="connsiteX0" fmla="*/ 8123687 w 8145760"/>
                  <a:gd name="connsiteY0" fmla="*/ 53735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23687 w 8145760"/>
                  <a:gd name="connsiteY6" fmla="*/ 53735 h 2920259"/>
                  <a:gd name="connsiteX0" fmla="*/ 8161918 w 8161918"/>
                  <a:gd name="connsiteY0" fmla="*/ 0 h 2943855"/>
                  <a:gd name="connsiteX1" fmla="*/ 8145760 w 8161918"/>
                  <a:gd name="connsiteY1" fmla="*/ 1603540 h 2943855"/>
                  <a:gd name="connsiteX2" fmla="*/ 4123353 w 8161918"/>
                  <a:gd name="connsiteY2" fmla="*/ 2943101 h 2943855"/>
                  <a:gd name="connsiteX3" fmla="*/ 2295 w 8161918"/>
                  <a:gd name="connsiteY3" fmla="*/ 1494537 h 2943855"/>
                  <a:gd name="connsiteX4" fmla="*/ 767 w 8161918"/>
                  <a:gd name="connsiteY4" fmla="*/ 23596 h 2943855"/>
                  <a:gd name="connsiteX5" fmla="*/ 4068271 w 8161918"/>
                  <a:gd name="connsiteY5" fmla="*/ 1442493 h 2943855"/>
                  <a:gd name="connsiteX6" fmla="*/ 8161918 w 8161918"/>
                  <a:gd name="connsiteY6" fmla="*/ 0 h 2943855"/>
                  <a:gd name="connsiteX0" fmla="*/ 8144926 w 8145760"/>
                  <a:gd name="connsiteY0" fmla="*/ 43424 h 2920259"/>
                  <a:gd name="connsiteX1" fmla="*/ 8145760 w 8145760"/>
                  <a:gd name="connsiteY1" fmla="*/ 1579944 h 2920259"/>
                  <a:gd name="connsiteX2" fmla="*/ 4123353 w 8145760"/>
                  <a:gd name="connsiteY2" fmla="*/ 2919505 h 2920259"/>
                  <a:gd name="connsiteX3" fmla="*/ 2295 w 8145760"/>
                  <a:gd name="connsiteY3" fmla="*/ 1470941 h 2920259"/>
                  <a:gd name="connsiteX4" fmla="*/ 767 w 8145760"/>
                  <a:gd name="connsiteY4" fmla="*/ 0 h 2920259"/>
                  <a:gd name="connsiteX5" fmla="*/ 4068271 w 8145760"/>
                  <a:gd name="connsiteY5" fmla="*/ 1418897 h 2920259"/>
                  <a:gd name="connsiteX6" fmla="*/ 8144926 w 8145760"/>
                  <a:gd name="connsiteY6" fmla="*/ 43424 h 2920259"/>
                  <a:gd name="connsiteX0" fmla="*/ 8161918 w 8161918"/>
                  <a:gd name="connsiteY0" fmla="*/ 0 h 2959321"/>
                  <a:gd name="connsiteX1" fmla="*/ 8145760 w 8161918"/>
                  <a:gd name="connsiteY1" fmla="*/ 1619006 h 2959321"/>
                  <a:gd name="connsiteX2" fmla="*/ 4123353 w 8161918"/>
                  <a:gd name="connsiteY2" fmla="*/ 2958567 h 2959321"/>
                  <a:gd name="connsiteX3" fmla="*/ 2295 w 8161918"/>
                  <a:gd name="connsiteY3" fmla="*/ 1510003 h 2959321"/>
                  <a:gd name="connsiteX4" fmla="*/ 767 w 8161918"/>
                  <a:gd name="connsiteY4" fmla="*/ 39062 h 2959321"/>
                  <a:gd name="connsiteX5" fmla="*/ 4068271 w 8161918"/>
                  <a:gd name="connsiteY5" fmla="*/ 1457959 h 2959321"/>
                  <a:gd name="connsiteX6" fmla="*/ 8161918 w 8161918"/>
                  <a:gd name="connsiteY6" fmla="*/ 0 h 2959321"/>
                  <a:gd name="connsiteX0" fmla="*/ 8161918 w 8162752"/>
                  <a:gd name="connsiteY0" fmla="*/ 0 h 2959488"/>
                  <a:gd name="connsiteX1" fmla="*/ 8162752 w 8162752"/>
                  <a:gd name="connsiteY1" fmla="*/ 1629317 h 2959488"/>
                  <a:gd name="connsiteX2" fmla="*/ 4123353 w 8162752"/>
                  <a:gd name="connsiteY2" fmla="*/ 2958567 h 2959488"/>
                  <a:gd name="connsiteX3" fmla="*/ 2295 w 8162752"/>
                  <a:gd name="connsiteY3" fmla="*/ 1510003 h 2959488"/>
                  <a:gd name="connsiteX4" fmla="*/ 767 w 8162752"/>
                  <a:gd name="connsiteY4" fmla="*/ 39062 h 2959488"/>
                  <a:gd name="connsiteX5" fmla="*/ 4068271 w 8162752"/>
                  <a:gd name="connsiteY5" fmla="*/ 1457959 h 2959488"/>
                  <a:gd name="connsiteX6" fmla="*/ 8161918 w 8162752"/>
                  <a:gd name="connsiteY6" fmla="*/ 0 h 2959488"/>
                  <a:gd name="connsiteX0" fmla="*/ 8165930 w 8166764"/>
                  <a:gd name="connsiteY0" fmla="*/ 7337 h 2966825"/>
                  <a:gd name="connsiteX1" fmla="*/ 8166764 w 8166764"/>
                  <a:gd name="connsiteY1" fmla="*/ 1636654 h 2966825"/>
                  <a:gd name="connsiteX2" fmla="*/ 4127365 w 8166764"/>
                  <a:gd name="connsiteY2" fmla="*/ 2965904 h 2966825"/>
                  <a:gd name="connsiteX3" fmla="*/ 6307 w 8166764"/>
                  <a:gd name="connsiteY3" fmla="*/ 1517340 h 2966825"/>
                  <a:gd name="connsiteX4" fmla="*/ 532 w 8166764"/>
                  <a:gd name="connsiteY4" fmla="*/ 0 h 2966825"/>
                  <a:gd name="connsiteX5" fmla="*/ 4072283 w 8166764"/>
                  <a:gd name="connsiteY5" fmla="*/ 1465296 h 2966825"/>
                  <a:gd name="connsiteX6" fmla="*/ 8165930 w 8166764"/>
                  <a:gd name="connsiteY6" fmla="*/ 7337 h 2966825"/>
                  <a:gd name="connsiteX0" fmla="*/ 8168119 w 8168953"/>
                  <a:gd name="connsiteY0" fmla="*/ 7337 h 2966682"/>
                  <a:gd name="connsiteX1" fmla="*/ 8168953 w 8168953"/>
                  <a:gd name="connsiteY1" fmla="*/ 1636654 h 2966682"/>
                  <a:gd name="connsiteX2" fmla="*/ 4129554 w 8168953"/>
                  <a:gd name="connsiteY2" fmla="*/ 2965904 h 2966682"/>
                  <a:gd name="connsiteX3" fmla="*/ 0 w 8168953"/>
                  <a:gd name="connsiteY3" fmla="*/ 1527651 h 2966682"/>
                  <a:gd name="connsiteX4" fmla="*/ 2721 w 8168953"/>
                  <a:gd name="connsiteY4" fmla="*/ 0 h 2966682"/>
                  <a:gd name="connsiteX5" fmla="*/ 4074472 w 8168953"/>
                  <a:gd name="connsiteY5" fmla="*/ 1465296 h 2966682"/>
                  <a:gd name="connsiteX6" fmla="*/ 8168119 w 8168953"/>
                  <a:gd name="connsiteY6" fmla="*/ 7337 h 2966682"/>
                  <a:gd name="connsiteX0" fmla="*/ 8168119 w 8168953"/>
                  <a:gd name="connsiteY0" fmla="*/ 7337 h 3100377"/>
                  <a:gd name="connsiteX1" fmla="*/ 8168953 w 8168953"/>
                  <a:gd name="connsiteY1" fmla="*/ 1636654 h 3100377"/>
                  <a:gd name="connsiteX2" fmla="*/ 4118520 w 8168953"/>
                  <a:gd name="connsiteY2" fmla="*/ 3099826 h 3100377"/>
                  <a:gd name="connsiteX3" fmla="*/ 0 w 8168953"/>
                  <a:gd name="connsiteY3" fmla="*/ 1527651 h 3100377"/>
                  <a:gd name="connsiteX4" fmla="*/ 2721 w 8168953"/>
                  <a:gd name="connsiteY4" fmla="*/ 0 h 3100377"/>
                  <a:gd name="connsiteX5" fmla="*/ 4074472 w 8168953"/>
                  <a:gd name="connsiteY5" fmla="*/ 1465296 h 3100377"/>
                  <a:gd name="connsiteX6" fmla="*/ 8168119 w 8168953"/>
                  <a:gd name="connsiteY6" fmla="*/ 7337 h 3100377"/>
                  <a:gd name="connsiteX0" fmla="*/ 8168119 w 8168953"/>
                  <a:gd name="connsiteY0" fmla="*/ 7337 h 3100429"/>
                  <a:gd name="connsiteX1" fmla="*/ 8168953 w 8168953"/>
                  <a:gd name="connsiteY1" fmla="*/ 1636654 h 3100429"/>
                  <a:gd name="connsiteX2" fmla="*/ 4118520 w 8168953"/>
                  <a:gd name="connsiteY2" fmla="*/ 3099826 h 3100429"/>
                  <a:gd name="connsiteX3" fmla="*/ 0 w 8168953"/>
                  <a:gd name="connsiteY3" fmla="*/ 1527651 h 3100429"/>
                  <a:gd name="connsiteX4" fmla="*/ 2721 w 8168953"/>
                  <a:gd name="connsiteY4" fmla="*/ 0 h 3100429"/>
                  <a:gd name="connsiteX5" fmla="*/ 4074472 w 8168953"/>
                  <a:gd name="connsiteY5" fmla="*/ 1465296 h 3100429"/>
                  <a:gd name="connsiteX6" fmla="*/ 8168119 w 8168953"/>
                  <a:gd name="connsiteY6" fmla="*/ 7337 h 3100429"/>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72202 w 8166683"/>
                  <a:gd name="connsiteY5" fmla="*/ 1465296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 name="connsiteX0" fmla="*/ 8165849 w 8166683"/>
                  <a:gd name="connsiteY0" fmla="*/ 7337 h 3099826"/>
                  <a:gd name="connsiteX1" fmla="*/ 8166683 w 8166683"/>
                  <a:gd name="connsiteY1" fmla="*/ 1636654 h 3099826"/>
                  <a:gd name="connsiteX2" fmla="*/ 4116250 w 8166683"/>
                  <a:gd name="connsiteY2" fmla="*/ 3099826 h 3099826"/>
                  <a:gd name="connsiteX3" fmla="*/ 8764 w 8166683"/>
                  <a:gd name="connsiteY3" fmla="*/ 1634789 h 3099826"/>
                  <a:gd name="connsiteX4" fmla="*/ 451 w 8166683"/>
                  <a:gd name="connsiteY4" fmla="*/ 0 h 3099826"/>
                  <a:gd name="connsiteX5" fmla="*/ 4061168 w 8166683"/>
                  <a:gd name="connsiteY5" fmla="*/ 1438511 h 3099826"/>
                  <a:gd name="connsiteX6" fmla="*/ 8165849 w 8166683"/>
                  <a:gd name="connsiteY6" fmla="*/ 7337 h 3099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166683" h="3099826">
                    <a:moveTo>
                      <a:pt x="8165849" y="7337"/>
                    </a:moveTo>
                    <a:lnTo>
                      <a:pt x="8166683" y="1636654"/>
                    </a:lnTo>
                    <a:cubicBezTo>
                      <a:pt x="7917761" y="2728489"/>
                      <a:pt x="5475903" y="3100137"/>
                      <a:pt x="4116250" y="3099826"/>
                    </a:cubicBezTo>
                    <a:cubicBezTo>
                      <a:pt x="2756597" y="3099515"/>
                      <a:pt x="245424" y="2744647"/>
                      <a:pt x="8764" y="1634789"/>
                    </a:cubicBezTo>
                    <a:cubicBezTo>
                      <a:pt x="11928" y="1215900"/>
                      <a:pt x="-2713" y="418889"/>
                      <a:pt x="451" y="0"/>
                    </a:cubicBezTo>
                    <a:cubicBezTo>
                      <a:pt x="385485" y="953840"/>
                      <a:pt x="2700268" y="1437288"/>
                      <a:pt x="4061168" y="1438511"/>
                    </a:cubicBezTo>
                    <a:cubicBezTo>
                      <a:pt x="5422068" y="1439734"/>
                      <a:pt x="7793228" y="1089449"/>
                      <a:pt x="8165849" y="7337"/>
                    </a:cubicBezTo>
                    <a:close/>
                  </a:path>
                </a:pathLst>
              </a:custGeom>
              <a:gradFill>
                <a:gsLst>
                  <a:gs pos="0">
                    <a:srgbClr val="B8C2C9"/>
                  </a:gs>
                  <a:gs pos="21000">
                    <a:schemeClr val="bg1"/>
                  </a:gs>
                  <a:gs pos="60000">
                    <a:srgbClr val="D6DCE0"/>
                  </a:gs>
                  <a:gs pos="100000">
                    <a:srgbClr val="B8C2C9"/>
                  </a:gs>
                </a:gsLst>
                <a:lin ang="0" scaled="0"/>
              </a:gra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sp>
            <p:nvSpPr>
              <p:cNvPr id="249" name="Oval 248">
                <a:extLst>
                  <a:ext uri="{FF2B5EF4-FFF2-40B4-BE49-F238E27FC236}">
                    <a16:creationId xmlns:a16="http://schemas.microsoft.com/office/drawing/2014/main" id="{0E38C263-DE9A-7047-B28D-3D2374F54F61}"/>
                  </a:ext>
                </a:extLst>
              </p:cNvPr>
              <p:cNvSpPr/>
              <p:nvPr/>
            </p:nvSpPr>
            <p:spPr>
              <a:xfrm>
                <a:off x="7494729" y="2774731"/>
                <a:ext cx="1480163" cy="579140"/>
              </a:xfrm>
              <a:prstGeom prst="ellipse">
                <a:avLst/>
              </a:prstGeom>
              <a:solidFill>
                <a:srgbClr val="B8C2C9"/>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p:grpSp>
            <p:nvGrpSpPr>
              <p:cNvPr id="250" name="Group 249">
                <a:extLst>
                  <a:ext uri="{FF2B5EF4-FFF2-40B4-BE49-F238E27FC236}">
                    <a16:creationId xmlns:a16="http://schemas.microsoft.com/office/drawing/2014/main" id="{D5529F41-5E24-9D46-BA03-33C065DA3213}"/>
                  </a:ext>
                </a:extLst>
              </p:cNvPr>
              <p:cNvGrpSpPr/>
              <p:nvPr/>
            </p:nvGrpSpPr>
            <p:grpSpPr>
              <a:xfrm>
                <a:off x="7713663" y="2848339"/>
                <a:ext cx="1042107" cy="425543"/>
                <a:chOff x="7786941" y="2884917"/>
                <a:chExt cx="897649" cy="353919"/>
              </a:xfrm>
            </p:grpSpPr>
            <p:sp>
              <p:nvSpPr>
                <p:cNvPr id="251" name="Freeform 250">
                  <a:extLst>
                    <a:ext uri="{FF2B5EF4-FFF2-40B4-BE49-F238E27FC236}">
                      <a16:creationId xmlns:a16="http://schemas.microsoft.com/office/drawing/2014/main" id="{AE15E879-3143-CB42-BEE3-B6A32D2D0C75}"/>
                    </a:ext>
                  </a:extLst>
                </p:cNvPr>
                <p:cNvSpPr/>
                <p:nvPr/>
              </p:nvSpPr>
              <p:spPr>
                <a:xfrm>
                  <a:off x="7811770" y="2884917"/>
                  <a:ext cx="849158" cy="198115"/>
                </a:xfrm>
                <a:custGeom>
                  <a:avLst/>
                  <a:gdLst>
                    <a:gd name="connsiteX0" fmla="*/ 3725333 w 4588933"/>
                    <a:gd name="connsiteY0" fmla="*/ 0 h 1049866"/>
                    <a:gd name="connsiteX1" fmla="*/ 4588933 w 4588933"/>
                    <a:gd name="connsiteY1" fmla="*/ 270933 h 1049866"/>
                    <a:gd name="connsiteX2" fmla="*/ 3962400 w 4588933"/>
                    <a:gd name="connsiteY2" fmla="*/ 541866 h 1049866"/>
                    <a:gd name="connsiteX3" fmla="*/ 3742267 w 4588933"/>
                    <a:gd name="connsiteY3" fmla="*/ 457200 h 1049866"/>
                    <a:gd name="connsiteX4" fmla="*/ 2269067 w 4588933"/>
                    <a:gd name="connsiteY4" fmla="*/ 1049866 h 1049866"/>
                    <a:gd name="connsiteX5" fmla="*/ 880533 w 4588933"/>
                    <a:gd name="connsiteY5" fmla="*/ 457200 h 1049866"/>
                    <a:gd name="connsiteX6" fmla="*/ 592667 w 4588933"/>
                    <a:gd name="connsiteY6" fmla="*/ 541866 h 1049866"/>
                    <a:gd name="connsiteX7" fmla="*/ 0 w 4588933"/>
                    <a:gd name="connsiteY7" fmla="*/ 254000 h 1049866"/>
                    <a:gd name="connsiteX8" fmla="*/ 880533 w 4588933"/>
                    <a:gd name="connsiteY8" fmla="*/ 16933 h 1049866"/>
                    <a:gd name="connsiteX9" fmla="*/ 2302933 w 4588933"/>
                    <a:gd name="connsiteY9" fmla="*/ 626533 h 1049866"/>
                    <a:gd name="connsiteX10" fmla="*/ 3725333 w 4588933"/>
                    <a:gd name="connsiteY10" fmla="*/ 0 h 1049866"/>
                    <a:gd name="connsiteX0" fmla="*/ 3725333 w 4641485"/>
                    <a:gd name="connsiteY0" fmla="*/ 0 h 1049866"/>
                    <a:gd name="connsiteX1" fmla="*/ 4641485 w 4641485"/>
                    <a:gd name="connsiteY1" fmla="*/ 239402 h 1049866"/>
                    <a:gd name="connsiteX2" fmla="*/ 3962400 w 4641485"/>
                    <a:gd name="connsiteY2" fmla="*/ 541866 h 1049866"/>
                    <a:gd name="connsiteX3" fmla="*/ 3742267 w 4641485"/>
                    <a:gd name="connsiteY3" fmla="*/ 457200 h 1049866"/>
                    <a:gd name="connsiteX4" fmla="*/ 2269067 w 4641485"/>
                    <a:gd name="connsiteY4" fmla="*/ 1049866 h 1049866"/>
                    <a:gd name="connsiteX5" fmla="*/ 880533 w 4641485"/>
                    <a:gd name="connsiteY5" fmla="*/ 457200 h 1049866"/>
                    <a:gd name="connsiteX6" fmla="*/ 592667 w 4641485"/>
                    <a:gd name="connsiteY6" fmla="*/ 541866 h 1049866"/>
                    <a:gd name="connsiteX7" fmla="*/ 0 w 4641485"/>
                    <a:gd name="connsiteY7" fmla="*/ 254000 h 1049866"/>
                    <a:gd name="connsiteX8" fmla="*/ 880533 w 4641485"/>
                    <a:gd name="connsiteY8" fmla="*/ 16933 h 1049866"/>
                    <a:gd name="connsiteX9" fmla="*/ 2302933 w 4641485"/>
                    <a:gd name="connsiteY9" fmla="*/ 626533 h 1049866"/>
                    <a:gd name="connsiteX10" fmla="*/ 3725333 w 4641485"/>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73798 w 4673016"/>
                    <a:gd name="connsiteY3" fmla="*/ 45720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84308 w 4673016"/>
                    <a:gd name="connsiteY3" fmla="*/ 404648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34464 w 4673016"/>
                    <a:gd name="connsiteY9" fmla="*/ 62653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32979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794818 w 4673016"/>
                    <a:gd name="connsiteY3" fmla="*/ 436179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 name="connsiteX0" fmla="*/ 3756864 w 4673016"/>
                    <a:gd name="connsiteY0" fmla="*/ 0 h 1049866"/>
                    <a:gd name="connsiteX1" fmla="*/ 4673016 w 4673016"/>
                    <a:gd name="connsiteY1" fmla="*/ 239402 h 1049866"/>
                    <a:gd name="connsiteX2" fmla="*/ 3993931 w 4673016"/>
                    <a:gd name="connsiteY2" fmla="*/ 541866 h 1049866"/>
                    <a:gd name="connsiteX3" fmla="*/ 3815839 w 4673016"/>
                    <a:gd name="connsiteY3" fmla="*/ 467710 h 1049866"/>
                    <a:gd name="connsiteX4" fmla="*/ 2300598 w 4673016"/>
                    <a:gd name="connsiteY4" fmla="*/ 1049866 h 1049866"/>
                    <a:gd name="connsiteX5" fmla="*/ 912064 w 4673016"/>
                    <a:gd name="connsiteY5" fmla="*/ 457200 h 1049866"/>
                    <a:gd name="connsiteX6" fmla="*/ 624198 w 4673016"/>
                    <a:gd name="connsiteY6" fmla="*/ 541866 h 1049866"/>
                    <a:gd name="connsiteX7" fmla="*/ 0 w 4673016"/>
                    <a:gd name="connsiteY7" fmla="*/ 275021 h 1049866"/>
                    <a:gd name="connsiteX8" fmla="*/ 912064 w 4673016"/>
                    <a:gd name="connsiteY8" fmla="*/ 16933 h 1049866"/>
                    <a:gd name="connsiteX9" fmla="*/ 2323954 w 4673016"/>
                    <a:gd name="connsiteY9" fmla="*/ 616023 h 1049866"/>
                    <a:gd name="connsiteX10" fmla="*/ 3756864 w 4673016"/>
                    <a:gd name="connsiteY10" fmla="*/ 0 h 1049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673016" h="1049866">
                      <a:moveTo>
                        <a:pt x="3756864" y="0"/>
                      </a:moveTo>
                      <a:lnTo>
                        <a:pt x="4673016" y="239402"/>
                      </a:lnTo>
                      <a:lnTo>
                        <a:pt x="3993931" y="541866"/>
                      </a:lnTo>
                      <a:lnTo>
                        <a:pt x="3815839" y="467710"/>
                      </a:lnTo>
                      <a:lnTo>
                        <a:pt x="2300598" y="1049866"/>
                      </a:lnTo>
                      <a:lnTo>
                        <a:pt x="912064" y="457200"/>
                      </a:lnTo>
                      <a:lnTo>
                        <a:pt x="624198" y="541866"/>
                      </a:lnTo>
                      <a:lnTo>
                        <a:pt x="0" y="275021"/>
                      </a:lnTo>
                      <a:lnTo>
                        <a:pt x="912064" y="16933"/>
                      </a:lnTo>
                      <a:lnTo>
                        <a:pt x="2323954" y="616023"/>
                      </a:lnTo>
                      <a:lnTo>
                        <a:pt x="3756864"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2" name="Freeform 251">
                  <a:extLst>
                    <a:ext uri="{FF2B5EF4-FFF2-40B4-BE49-F238E27FC236}">
                      <a16:creationId xmlns:a16="http://schemas.microsoft.com/office/drawing/2014/main" id="{DF86F847-AACC-7541-950E-BCAC8B077031}"/>
                    </a:ext>
                  </a:extLst>
                </p:cNvPr>
                <p:cNvSpPr/>
                <p:nvPr/>
              </p:nvSpPr>
              <p:spPr>
                <a:xfrm>
                  <a:off x="8367548" y="3054383"/>
                  <a:ext cx="317042" cy="170569"/>
                </a:xfrm>
                <a:custGeom>
                  <a:avLst/>
                  <a:gdLst>
                    <a:gd name="connsiteX0" fmla="*/ 21021 w 1744718"/>
                    <a:gd name="connsiteY0" fmla="*/ 0 h 903890"/>
                    <a:gd name="connsiteX1" fmla="*/ 1744718 w 1744718"/>
                    <a:gd name="connsiteY1" fmla="*/ 693683 h 903890"/>
                    <a:gd name="connsiteX2" fmla="*/ 1145628 w 1744718"/>
                    <a:gd name="connsiteY2" fmla="*/ 903890 h 903890"/>
                    <a:gd name="connsiteX3" fmla="*/ 0 w 1744718"/>
                    <a:gd name="connsiteY3" fmla="*/ 451945 h 903890"/>
                    <a:gd name="connsiteX4" fmla="*/ 21021 w 1744718"/>
                    <a:gd name="connsiteY4" fmla="*/ 0 h 9038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44718" h="903890">
                      <a:moveTo>
                        <a:pt x="21021" y="0"/>
                      </a:moveTo>
                      <a:lnTo>
                        <a:pt x="1744718" y="693683"/>
                      </a:lnTo>
                      <a:lnTo>
                        <a:pt x="1145628" y="903890"/>
                      </a:lnTo>
                      <a:lnTo>
                        <a:pt x="0" y="451945"/>
                      </a:lnTo>
                      <a:lnTo>
                        <a:pt x="21021" y="0"/>
                      </a:lnTo>
                      <a:close/>
                    </a:path>
                  </a:pathLst>
                </a:custGeom>
                <a:solidFill>
                  <a:srgbClr val="0000A3"/>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3" name="Freeform 252">
                  <a:extLst>
                    <a:ext uri="{FF2B5EF4-FFF2-40B4-BE49-F238E27FC236}">
                      <a16:creationId xmlns:a16="http://schemas.microsoft.com/office/drawing/2014/main" id="{73A10729-E988-9C44-AF80-3AA3BE335060}"/>
                    </a:ext>
                  </a:extLst>
                </p:cNvPr>
                <p:cNvSpPr/>
                <p:nvPr/>
              </p:nvSpPr>
              <p:spPr>
                <a:xfrm>
                  <a:off x="7786941" y="3054383"/>
                  <a:ext cx="311312" cy="168585"/>
                </a:xfrm>
                <a:custGeom>
                  <a:avLst/>
                  <a:gdLst>
                    <a:gd name="connsiteX0" fmla="*/ 1702676 w 1713187"/>
                    <a:gd name="connsiteY0" fmla="*/ 0 h 893380"/>
                    <a:gd name="connsiteX1" fmla="*/ 1713187 w 1713187"/>
                    <a:gd name="connsiteY1" fmla="*/ 472966 h 893380"/>
                    <a:gd name="connsiteX2" fmla="*/ 578069 w 1713187"/>
                    <a:gd name="connsiteY2" fmla="*/ 893380 h 893380"/>
                    <a:gd name="connsiteX3" fmla="*/ 0 w 1713187"/>
                    <a:gd name="connsiteY3" fmla="*/ 693683 h 893380"/>
                    <a:gd name="connsiteX4" fmla="*/ 1702676 w 1713187"/>
                    <a:gd name="connsiteY4" fmla="*/ 0 h 8933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3187" h="893380">
                      <a:moveTo>
                        <a:pt x="1702676" y="0"/>
                      </a:moveTo>
                      <a:lnTo>
                        <a:pt x="1713187" y="472966"/>
                      </a:lnTo>
                      <a:lnTo>
                        <a:pt x="578069" y="893380"/>
                      </a:lnTo>
                      <a:lnTo>
                        <a:pt x="0" y="693683"/>
                      </a:lnTo>
                      <a:lnTo>
                        <a:pt x="1702676" y="0"/>
                      </a:lnTo>
                      <a:close/>
                    </a:path>
                  </a:pathLst>
                </a:custGeom>
                <a:solidFill>
                  <a:srgbClr val="0000A8"/>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54" name="Freeform 253">
                  <a:extLst>
                    <a:ext uri="{FF2B5EF4-FFF2-40B4-BE49-F238E27FC236}">
                      <a16:creationId xmlns:a16="http://schemas.microsoft.com/office/drawing/2014/main" id="{17D86888-2395-8649-A2AB-2EED2F8EE04A}"/>
                    </a:ext>
                  </a:extLst>
                </p:cNvPr>
                <p:cNvSpPr/>
                <p:nvPr/>
              </p:nvSpPr>
              <p:spPr>
                <a:xfrm>
                  <a:off x="7895013" y="2971083"/>
                  <a:ext cx="676892" cy="267753"/>
                </a:xfrm>
                <a:custGeom>
                  <a:avLst/>
                  <a:gdLst>
                    <a:gd name="connsiteX0" fmla="*/ 599089 w 4162096"/>
                    <a:gd name="connsiteY0" fmla="*/ 273269 h 1618593"/>
                    <a:gd name="connsiteX1" fmla="*/ 882869 w 4162096"/>
                    <a:gd name="connsiteY1" fmla="*/ 199697 h 1618593"/>
                    <a:gd name="connsiteX2" fmla="*/ 2312276 w 4162096"/>
                    <a:gd name="connsiteY2" fmla="*/ 798786 h 1618593"/>
                    <a:gd name="connsiteX3" fmla="*/ 3794234 w 4162096"/>
                    <a:gd name="connsiteY3" fmla="*/ 199697 h 1618593"/>
                    <a:gd name="connsiteX4" fmla="*/ 4014951 w 4162096"/>
                    <a:gd name="connsiteY4" fmla="*/ 273269 h 1618593"/>
                    <a:gd name="connsiteX5" fmla="*/ 3058510 w 4162096"/>
                    <a:gd name="connsiteY5" fmla="*/ 641131 h 1618593"/>
                    <a:gd name="connsiteX6" fmla="*/ 3026979 w 4162096"/>
                    <a:gd name="connsiteY6" fmla="*/ 1114097 h 1618593"/>
                    <a:gd name="connsiteX7" fmla="*/ 4162096 w 4162096"/>
                    <a:gd name="connsiteY7" fmla="*/ 1545021 h 1618593"/>
                    <a:gd name="connsiteX8" fmla="*/ 3878317 w 4162096"/>
                    <a:gd name="connsiteY8" fmla="*/ 1608083 h 1618593"/>
                    <a:gd name="connsiteX9" fmla="*/ 2301765 w 4162096"/>
                    <a:gd name="connsiteY9" fmla="*/ 945931 h 1618593"/>
                    <a:gd name="connsiteX10" fmla="*/ 693682 w 4162096"/>
                    <a:gd name="connsiteY10" fmla="*/ 1618593 h 1618593"/>
                    <a:gd name="connsiteX11" fmla="*/ 430924 w 4162096"/>
                    <a:gd name="connsiteY11" fmla="*/ 1524000 h 1618593"/>
                    <a:gd name="connsiteX12" fmla="*/ 1576551 w 4162096"/>
                    <a:gd name="connsiteY12" fmla="*/ 1082566 h 1618593"/>
                    <a:gd name="connsiteX13" fmla="*/ 1545020 w 4162096"/>
                    <a:gd name="connsiteY13" fmla="*/ 609600 h 1618593"/>
                    <a:gd name="connsiteX14" fmla="*/ 0 w 4162096"/>
                    <a:gd name="connsiteY14" fmla="*/ 0 h 1618593"/>
                    <a:gd name="connsiteX15" fmla="*/ 872358 w 4162096"/>
                    <a:gd name="connsiteY15" fmla="*/ 210207 h 1618593"/>
                    <a:gd name="connsiteX16" fmla="*/ 872358 w 4162096"/>
                    <a:gd name="connsiteY16" fmla="*/ 210207 h 1618593"/>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15" fmla="*/ 441434 w 3731172"/>
                    <a:gd name="connsiteY15"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441434 w 3731172"/>
                    <a:gd name="connsiteY14" fmla="*/ 10510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357351 w 3731172"/>
                    <a:gd name="connsiteY14" fmla="*/ 115613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0990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47144 w 3731172"/>
                    <a:gd name="connsiteY14" fmla="*/ 6306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14096 w 3731172"/>
                    <a:gd name="connsiteY13" fmla="*/ 420413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56137 w 3731172"/>
                    <a:gd name="connsiteY13" fmla="*/ 441434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882869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68165 w 3731172"/>
                    <a:gd name="connsiteY0" fmla="*/ 73572 h 1418896"/>
                    <a:gd name="connsiteX1" fmla="*/ 451945 w 3731172"/>
                    <a:gd name="connsiteY1" fmla="*/ 0 h 1418896"/>
                    <a:gd name="connsiteX2" fmla="*/ 1881352 w 3731172"/>
                    <a:gd name="connsiteY2" fmla="*/ 599089 h 1418896"/>
                    <a:gd name="connsiteX3" fmla="*/ 3363310 w 3731172"/>
                    <a:gd name="connsiteY3" fmla="*/ 0 h 1418896"/>
                    <a:gd name="connsiteX4" fmla="*/ 3584027 w 3731172"/>
                    <a:gd name="connsiteY4" fmla="*/ 73572 h 1418896"/>
                    <a:gd name="connsiteX5" fmla="*/ 2627586 w 3731172"/>
                    <a:gd name="connsiteY5" fmla="*/ 441434 h 1418896"/>
                    <a:gd name="connsiteX6" fmla="*/ 2596055 w 3731172"/>
                    <a:gd name="connsiteY6" fmla="*/ 914400 h 1418896"/>
                    <a:gd name="connsiteX7" fmla="*/ 3731172 w 3731172"/>
                    <a:gd name="connsiteY7" fmla="*/ 1345324 h 1418896"/>
                    <a:gd name="connsiteX8" fmla="*/ 3447393 w 3731172"/>
                    <a:gd name="connsiteY8" fmla="*/ 1408386 h 1418896"/>
                    <a:gd name="connsiteX9" fmla="*/ 1870841 w 3731172"/>
                    <a:gd name="connsiteY9" fmla="*/ 746234 h 1418896"/>
                    <a:gd name="connsiteX10" fmla="*/ 262758 w 3731172"/>
                    <a:gd name="connsiteY10" fmla="*/ 1418896 h 1418896"/>
                    <a:gd name="connsiteX11" fmla="*/ 0 w 3731172"/>
                    <a:gd name="connsiteY11" fmla="*/ 1324303 h 1418896"/>
                    <a:gd name="connsiteX12" fmla="*/ 1145627 w 3731172"/>
                    <a:gd name="connsiteY12" fmla="*/ 903890 h 1418896"/>
                    <a:gd name="connsiteX13" fmla="*/ 1145626 w 3731172"/>
                    <a:gd name="connsiteY13" fmla="*/ 451945 h 1418896"/>
                    <a:gd name="connsiteX14" fmla="*/ 189185 w 3731172"/>
                    <a:gd name="connsiteY14" fmla="*/ 84081 h 1418896"/>
                    <a:gd name="connsiteX15" fmla="*/ 168165 w 3731172"/>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575034 w 3710151"/>
                    <a:gd name="connsiteY6" fmla="*/ 91440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06565 w 3710151"/>
                    <a:gd name="connsiteY6" fmla="*/ 924910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06565 w 3710151"/>
                    <a:gd name="connsiteY5" fmla="*/ 441434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5151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60331 w 3710151"/>
                    <a:gd name="connsiteY2" fmla="*/ 599089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124605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12460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47144 w 3710151"/>
                    <a:gd name="connsiteY0" fmla="*/ 73572 h 1418896"/>
                    <a:gd name="connsiteX1" fmla="*/ 430924 w 3710151"/>
                    <a:gd name="connsiteY1" fmla="*/ 0 h 1418896"/>
                    <a:gd name="connsiteX2" fmla="*/ 1838028 w 3710151"/>
                    <a:gd name="connsiteY2" fmla="*/ 591655 h 1418896"/>
                    <a:gd name="connsiteX3" fmla="*/ 3342289 w 3710151"/>
                    <a:gd name="connsiteY3" fmla="*/ 0 h 1418896"/>
                    <a:gd name="connsiteX4" fmla="*/ 3563006 w 3710151"/>
                    <a:gd name="connsiteY4" fmla="*/ 73572 h 1418896"/>
                    <a:gd name="connsiteX5" fmla="*/ 2617717 w 3710151"/>
                    <a:gd name="connsiteY5" fmla="*/ 448868 h 1418896"/>
                    <a:gd name="connsiteX6" fmla="*/ 2610282 w 3710151"/>
                    <a:gd name="connsiteY6" fmla="*/ 902607 h 1418896"/>
                    <a:gd name="connsiteX7" fmla="*/ 3710151 w 3710151"/>
                    <a:gd name="connsiteY7" fmla="*/ 1345324 h 1418896"/>
                    <a:gd name="connsiteX8" fmla="*/ 3426372 w 3710151"/>
                    <a:gd name="connsiteY8" fmla="*/ 1408386 h 1418896"/>
                    <a:gd name="connsiteX9" fmla="*/ 1849820 w 3710151"/>
                    <a:gd name="connsiteY9" fmla="*/ 746234 h 1418896"/>
                    <a:gd name="connsiteX10" fmla="*/ 241737 w 3710151"/>
                    <a:gd name="connsiteY10" fmla="*/ 1418896 h 1418896"/>
                    <a:gd name="connsiteX11" fmla="*/ 0 w 3710151"/>
                    <a:gd name="connsiteY11" fmla="*/ 1334814 h 1418896"/>
                    <a:gd name="connsiteX12" fmla="*/ 1098586 w 3710151"/>
                    <a:gd name="connsiteY12" fmla="*/ 903890 h 1418896"/>
                    <a:gd name="connsiteX13" fmla="*/ 1087434 w 3710151"/>
                    <a:gd name="connsiteY13" fmla="*/ 451945 h 1418896"/>
                    <a:gd name="connsiteX14" fmla="*/ 168164 w 3710151"/>
                    <a:gd name="connsiteY14" fmla="*/ 84081 h 1418896"/>
                    <a:gd name="connsiteX15" fmla="*/ 147144 w 3710151"/>
                    <a:gd name="connsiteY15" fmla="*/ 73572 h 1418896"/>
                    <a:gd name="connsiteX0" fmla="*/ 162012 w 3725019"/>
                    <a:gd name="connsiteY0" fmla="*/ 73572 h 1418896"/>
                    <a:gd name="connsiteX1" fmla="*/ 445792 w 3725019"/>
                    <a:gd name="connsiteY1" fmla="*/ 0 h 1418896"/>
                    <a:gd name="connsiteX2" fmla="*/ 1852896 w 3725019"/>
                    <a:gd name="connsiteY2" fmla="*/ 591655 h 1418896"/>
                    <a:gd name="connsiteX3" fmla="*/ 3357157 w 3725019"/>
                    <a:gd name="connsiteY3" fmla="*/ 0 h 1418896"/>
                    <a:gd name="connsiteX4" fmla="*/ 3577874 w 3725019"/>
                    <a:gd name="connsiteY4" fmla="*/ 73572 h 1418896"/>
                    <a:gd name="connsiteX5" fmla="*/ 2632585 w 3725019"/>
                    <a:gd name="connsiteY5" fmla="*/ 448868 h 1418896"/>
                    <a:gd name="connsiteX6" fmla="*/ 2625150 w 3725019"/>
                    <a:gd name="connsiteY6" fmla="*/ 902607 h 1418896"/>
                    <a:gd name="connsiteX7" fmla="*/ 3725019 w 3725019"/>
                    <a:gd name="connsiteY7" fmla="*/ 1345324 h 1418896"/>
                    <a:gd name="connsiteX8" fmla="*/ 3441240 w 3725019"/>
                    <a:gd name="connsiteY8" fmla="*/ 1408386 h 1418896"/>
                    <a:gd name="connsiteX9" fmla="*/ 1864688 w 3725019"/>
                    <a:gd name="connsiteY9" fmla="*/ 746234 h 1418896"/>
                    <a:gd name="connsiteX10" fmla="*/ 256605 w 3725019"/>
                    <a:gd name="connsiteY10" fmla="*/ 1418896 h 1418896"/>
                    <a:gd name="connsiteX11" fmla="*/ 0 w 3725019"/>
                    <a:gd name="connsiteY11" fmla="*/ 1331097 h 1418896"/>
                    <a:gd name="connsiteX12" fmla="*/ 1113454 w 3725019"/>
                    <a:gd name="connsiteY12" fmla="*/ 903890 h 1418896"/>
                    <a:gd name="connsiteX13" fmla="*/ 1102302 w 3725019"/>
                    <a:gd name="connsiteY13" fmla="*/ 451945 h 1418896"/>
                    <a:gd name="connsiteX14" fmla="*/ 183032 w 3725019"/>
                    <a:gd name="connsiteY14" fmla="*/ 84081 h 1418896"/>
                    <a:gd name="connsiteX15" fmla="*/ 162012 w 3725019"/>
                    <a:gd name="connsiteY15" fmla="*/ 73572 h 1418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725019" h="1418896">
                      <a:moveTo>
                        <a:pt x="162012" y="73572"/>
                      </a:moveTo>
                      <a:lnTo>
                        <a:pt x="445792" y="0"/>
                      </a:lnTo>
                      <a:lnTo>
                        <a:pt x="1852896" y="591655"/>
                      </a:lnTo>
                      <a:lnTo>
                        <a:pt x="3357157" y="0"/>
                      </a:lnTo>
                      <a:lnTo>
                        <a:pt x="3577874" y="73572"/>
                      </a:lnTo>
                      <a:lnTo>
                        <a:pt x="2632585" y="448868"/>
                      </a:lnTo>
                      <a:lnTo>
                        <a:pt x="2625150" y="902607"/>
                      </a:lnTo>
                      <a:lnTo>
                        <a:pt x="3725019" y="1345324"/>
                      </a:lnTo>
                      <a:lnTo>
                        <a:pt x="3441240" y="1408386"/>
                      </a:lnTo>
                      <a:lnTo>
                        <a:pt x="1864688" y="746234"/>
                      </a:lnTo>
                      <a:lnTo>
                        <a:pt x="256605" y="1418896"/>
                      </a:lnTo>
                      <a:lnTo>
                        <a:pt x="0" y="1331097"/>
                      </a:lnTo>
                      <a:lnTo>
                        <a:pt x="1113454" y="903890"/>
                      </a:lnTo>
                      <a:cubicBezTo>
                        <a:pt x="1113454" y="760249"/>
                        <a:pt x="1102302" y="595586"/>
                        <a:pt x="1102302" y="451945"/>
                      </a:cubicBezTo>
                      <a:lnTo>
                        <a:pt x="183032" y="84081"/>
                      </a:lnTo>
                      <a:cubicBezTo>
                        <a:pt x="26317" y="21019"/>
                        <a:pt x="169019" y="77075"/>
                        <a:pt x="162012" y="73572"/>
                      </a:cubicBezTo>
                      <a:close/>
                    </a:path>
                  </a:pathLst>
                </a:custGeom>
                <a:solidFill>
                  <a:schemeClr val="accent1">
                    <a:lumMod val="60000"/>
                    <a:lumOff val="40000"/>
                  </a:schemeClr>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grpSp>
      </p:grpSp>
      <p:cxnSp>
        <p:nvCxnSpPr>
          <p:cNvPr id="255" name="Straight Arrow Connector 254">
            <a:extLst>
              <a:ext uri="{FF2B5EF4-FFF2-40B4-BE49-F238E27FC236}">
                <a16:creationId xmlns:a16="http://schemas.microsoft.com/office/drawing/2014/main" id="{7FD54FD3-566B-9D4F-9E44-CAE5EE93D481}"/>
              </a:ext>
            </a:extLst>
          </p:cNvPr>
          <p:cNvCxnSpPr/>
          <p:nvPr/>
        </p:nvCxnSpPr>
        <p:spPr>
          <a:xfrm flipV="1">
            <a:off x="5701553" y="4503542"/>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2E39225B-8D0F-9646-AC3E-B27235CCF047}"/>
              </a:ext>
            </a:extLst>
          </p:cNvPr>
          <p:cNvCxnSpPr>
            <a:cxnSpLocks/>
          </p:cNvCxnSpPr>
          <p:nvPr/>
        </p:nvCxnSpPr>
        <p:spPr>
          <a:xfrm>
            <a:off x="6577649" y="4166958"/>
            <a:ext cx="0" cy="27383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2" name="Slide Number Placeholder 3">
            <a:extLst>
              <a:ext uri="{FF2B5EF4-FFF2-40B4-BE49-F238E27FC236}">
                <a16:creationId xmlns:a16="http://schemas.microsoft.com/office/drawing/2014/main" id="{9F67CE8D-C42D-5F41-A08F-EBC69C9720F2}"/>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6</a:t>
            </a:fld>
            <a:endParaRPr lang="en-US" dirty="0"/>
          </a:p>
        </p:txBody>
      </p:sp>
    </p:spTree>
    <p:extLst>
      <p:ext uri="{BB962C8B-B14F-4D97-AF65-F5344CB8AC3E}">
        <p14:creationId xmlns:p14="http://schemas.microsoft.com/office/powerpoint/2010/main" val="80428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25"/>
                                        </p:tgtEl>
                                        <p:attrNameLst>
                                          <p:attrName>style.visibility</p:attrName>
                                        </p:attrNameLst>
                                      </p:cBhvr>
                                      <p:to>
                                        <p:strVal val="visible"/>
                                      </p:to>
                                    </p:set>
                                    <p:animEffect transition="in" filter="wipe(right)">
                                      <p:cBhvr>
                                        <p:cTn id="7" dur="1000"/>
                                        <p:tgtEl>
                                          <p:spTgt spid="125"/>
                                        </p:tgtEl>
                                      </p:cBhvr>
                                    </p:animEffect>
                                  </p:childTnLst>
                                </p:cTn>
                              </p:par>
                            </p:childTnLst>
                          </p:cTn>
                        </p:par>
                        <p:par>
                          <p:cTn id="8" fill="hold">
                            <p:stCondLst>
                              <p:cond delay="1000"/>
                            </p:stCondLst>
                            <p:childTnLst>
                              <p:par>
                                <p:cTn id="9" presetID="1" presetClass="entr" presetSubtype="0" fill="hold" nodeType="afterEffect">
                                  <p:stCondLst>
                                    <p:cond delay="0"/>
                                  </p:stCondLst>
                                  <p:childTnLst>
                                    <p:set>
                                      <p:cBhvr>
                                        <p:cTn id="10"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wipe(right)">
                                      <p:cBhvr>
                                        <p:cTn id="15" dur="1000"/>
                                        <p:tgtEl>
                                          <p:spTgt spid="170"/>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154"/>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nodeType="afterEffect">
                                  <p:stCondLst>
                                    <p:cond delay="0"/>
                                  </p:stCondLst>
                                  <p:childTnLst>
                                    <p:set>
                                      <p:cBhvr>
                                        <p:cTn id="21" dur="1" fill="hold">
                                          <p:stCondLst>
                                            <p:cond delay="0"/>
                                          </p:stCondLst>
                                        </p:cTn>
                                        <p:tgtEl>
                                          <p:spTgt spid="186"/>
                                        </p:tgtEl>
                                        <p:attrNameLst>
                                          <p:attrName>style.visibility</p:attrName>
                                        </p:attrNameLst>
                                      </p:cBhvr>
                                      <p:to>
                                        <p:strVal val="visible"/>
                                      </p:to>
                                    </p:set>
                                  </p:childTnLst>
                                  <p:subTnLst>
                                    <p:set>
                                      <p:cBhvr override="childStyle">
                                        <p:cTn dur="1" fill="hold" display="0" masterRel="nextClick" afterEffect="1"/>
                                        <p:tgtEl>
                                          <p:spTgt spid="186"/>
                                        </p:tgtEl>
                                        <p:attrNameLst>
                                          <p:attrName>style.visibility</p:attrName>
                                        </p:attrNameLst>
                                      </p:cBhvr>
                                      <p:to>
                                        <p:strVal val="hidden"/>
                                      </p:to>
                                    </p:set>
                                  </p:sub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91"/>
                                        </p:tgtEl>
                                        <p:attrNameLst>
                                          <p:attrName>style.visibility</p:attrName>
                                        </p:attrNameLst>
                                      </p:cBhvr>
                                      <p:to>
                                        <p:strVal val="visible"/>
                                      </p:to>
                                    </p:set>
                                    <p:animEffect transition="in" filter="wipe(left)">
                                      <p:cBhvr>
                                        <p:cTn id="26" dur="1000"/>
                                        <p:tgtEl>
                                          <p:spTgt spid="191"/>
                                        </p:tgtEl>
                                      </p:cBhvr>
                                    </p:animEffect>
                                  </p:childTnLst>
                                </p:cTn>
                              </p:par>
                            </p:childTnLst>
                          </p:cTn>
                        </p:par>
                        <p:par>
                          <p:cTn id="27" fill="hold">
                            <p:stCondLst>
                              <p:cond delay="1000"/>
                            </p:stCondLst>
                            <p:childTnLst>
                              <p:par>
                                <p:cTn id="28" presetID="1" presetClass="entr" presetSubtype="0" fill="hold" grpId="0" nodeType="afterEffect">
                                  <p:stCondLst>
                                    <p:cond delay="0"/>
                                  </p:stCondLst>
                                  <p:childTnLst>
                                    <p:set>
                                      <p:cBhvr>
                                        <p:cTn id="29" dur="1" fill="hold">
                                          <p:stCondLst>
                                            <p:cond delay="0"/>
                                          </p:stCondLst>
                                        </p:cTn>
                                        <p:tgtEl>
                                          <p:spTgt spid="206"/>
                                        </p:tgtEl>
                                        <p:attrNameLst>
                                          <p:attrName>style.visibility</p:attrName>
                                        </p:attrNameLst>
                                      </p:cBhvr>
                                      <p:to>
                                        <p:strVal val="visible"/>
                                      </p:to>
                                    </p:set>
                                  </p:childTnLst>
                                  <p:subTnLst>
                                    <p:set>
                                      <p:cBhvr override="childStyle">
                                        <p:cTn dur="1" fill="hold" display="0" masterRel="nextClick" afterEffect="1"/>
                                        <p:tgtEl>
                                          <p:spTgt spid="206"/>
                                        </p:tgtEl>
                                        <p:attrNameLst>
                                          <p:attrName>style.visibility</p:attrName>
                                        </p:attrNameLst>
                                      </p:cBhvr>
                                      <p:to>
                                        <p:strVal val="hidden"/>
                                      </p:to>
                                    </p:set>
                                  </p:sub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55"/>
                                        </p:tgtEl>
                                        <p:attrNameLst>
                                          <p:attrName>style.visibility</p:attrName>
                                        </p:attrNameLst>
                                      </p:cBhvr>
                                      <p:to>
                                        <p:strVal val="visible"/>
                                      </p:to>
                                    </p:set>
                                    <p:animEffect transition="in" filter="wipe(left)">
                                      <p:cBhvr>
                                        <p:cTn id="34"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 grpId="0"/>
      <p:bldP spid="20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1A58E-0717-A4EC-D28B-7BEF25C50D6B}"/>
              </a:ext>
            </a:extLst>
          </p:cNvPr>
          <p:cNvSpPr>
            <a:spLocks noGrp="1"/>
          </p:cNvSpPr>
          <p:nvPr>
            <p:ph type="title"/>
          </p:nvPr>
        </p:nvSpPr>
        <p:spPr/>
        <p:txBody>
          <a:bodyPr/>
          <a:lstStyle/>
          <a:p>
            <a:r>
              <a:rPr lang="en-US" dirty="0"/>
              <a:t>NAT improves security!</a:t>
            </a:r>
          </a:p>
        </p:txBody>
      </p:sp>
      <p:sp>
        <p:nvSpPr>
          <p:cNvPr id="3" name="Content Placeholder 2">
            <a:extLst>
              <a:ext uri="{FF2B5EF4-FFF2-40B4-BE49-F238E27FC236}">
                <a16:creationId xmlns:a16="http://schemas.microsoft.com/office/drawing/2014/main" id="{2AB939F9-F113-5A94-ED06-0020C001FDA3}"/>
              </a:ext>
            </a:extLst>
          </p:cNvPr>
          <p:cNvSpPr>
            <a:spLocks noGrp="1"/>
          </p:cNvSpPr>
          <p:nvPr>
            <p:ph idx="1"/>
          </p:nvPr>
        </p:nvSpPr>
        <p:spPr/>
        <p:txBody>
          <a:bodyPr>
            <a:normAutofit fontScale="92500"/>
          </a:bodyPr>
          <a:lstStyle/>
          <a:p>
            <a:pPr marL="395287" indent="-457200">
              <a:buClr>
                <a:srgbClr val="0000A8"/>
              </a:buClr>
              <a:buFont typeface="Wingdings" pitchFamily="2" charset="2"/>
              <a:buChar char="§"/>
              <a:defRPr/>
            </a:pPr>
            <a:r>
              <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Devices outside the local network cannot </a:t>
            </a:r>
            <a:r>
              <a:rPr kumimoji="0" lang="en-US" altLang="en-US" sz="3600" b="0" i="1"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initiate</a:t>
            </a:r>
            <a:r>
              <a:rPr kumimoji="0" lang="en-US" altLang="en-US" sz="3600" b="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 a connection to one inside the network. Why?</a:t>
            </a:r>
          </a:p>
          <a:p>
            <a:pPr marL="852487" lvl="1" indent="-457200">
              <a:buClr>
                <a:srgbClr val="0000A8"/>
              </a:buClr>
              <a:buFont typeface="Wingdings" pitchFamily="2" charset="2"/>
              <a:buChar char="§"/>
              <a:defRPr/>
            </a:pPr>
            <a:r>
              <a:rPr lang="en-US" altLang="en-US" sz="3200" dirty="0">
                <a:solidFill>
                  <a:prstClr val="black"/>
                </a:solidFill>
                <a:latin typeface="Calibri" panose="020F0502020204030204"/>
                <a:ea typeface="ＭＳ Ｐゴシック" panose="020B0600070205080204" pitchFamily="34" charset="-128"/>
              </a:rPr>
              <a:t>The NAT table is only populated when a packet from </a:t>
            </a:r>
            <a:r>
              <a:rPr lang="en-US" altLang="en-US" sz="3200" i="1" dirty="0">
                <a:solidFill>
                  <a:prstClr val="black"/>
                </a:solidFill>
                <a:latin typeface="Calibri" panose="020F0502020204030204"/>
                <a:ea typeface="ＭＳ Ｐゴシック" panose="020B0600070205080204" pitchFamily="34" charset="-128"/>
              </a:rPr>
              <a:t>inside</a:t>
            </a:r>
            <a:r>
              <a:rPr lang="en-US" altLang="en-US" sz="3200" dirty="0">
                <a:solidFill>
                  <a:prstClr val="black"/>
                </a:solidFill>
                <a:latin typeface="Calibri" panose="020F0502020204030204"/>
                <a:ea typeface="ＭＳ Ｐゴシック" panose="020B0600070205080204" pitchFamily="34" charset="-128"/>
              </a:rPr>
              <a:t> goes outside. Until then, the NAT device does not know which to local IP/port it should forward an incoming packet</a:t>
            </a:r>
          </a:p>
          <a:p>
            <a:pPr marL="852487" lvl="1" indent="-457200">
              <a:buClr>
                <a:srgbClr val="0000A8"/>
              </a:buClr>
              <a:buFont typeface="Wingdings" pitchFamily="2" charset="2"/>
              <a:buChar char="§"/>
              <a:defRPr/>
            </a:pPr>
            <a:endPar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395287" indent="-457200">
              <a:buClr>
                <a:srgbClr val="0000A8"/>
              </a:buClr>
              <a:buFont typeface="Wingdings" pitchFamily="2" charset="2"/>
              <a:buChar char="§"/>
              <a:defRPr/>
            </a:pPr>
            <a:r>
              <a:rPr lang="en-US" altLang="en-US" sz="3600" dirty="0">
                <a:solidFill>
                  <a:prstClr val="black"/>
                </a:solidFill>
                <a:latin typeface="Calibri" panose="020F0502020204030204"/>
                <a:ea typeface="ＭＳ Ｐゴシック" panose="020B0600070205080204" pitchFamily="34" charset="-128"/>
              </a:rPr>
              <a:t>Even organizations that have an abundance of IP addresses (e.g., US universities) use NATs to improve security</a:t>
            </a:r>
            <a:endParaRPr kumimoji="0" lang="en-US" altLang="en-US" sz="36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endParaRPr lang="en-US" dirty="0"/>
          </a:p>
        </p:txBody>
      </p:sp>
    </p:spTree>
    <p:extLst>
      <p:ext uri="{BB962C8B-B14F-4D97-AF65-F5344CB8AC3E}">
        <p14:creationId xmlns:p14="http://schemas.microsoft.com/office/powerpoint/2010/main" val="77023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D28B7-6305-9BA9-C32B-4F3FF611BCBC}"/>
              </a:ext>
            </a:extLst>
          </p:cNvPr>
          <p:cNvSpPr>
            <a:spLocks noGrp="1"/>
          </p:cNvSpPr>
          <p:nvPr>
            <p:ph type="title"/>
          </p:nvPr>
        </p:nvSpPr>
        <p:spPr/>
        <p:txBody>
          <a:bodyPr/>
          <a:lstStyle/>
          <a:p>
            <a:r>
              <a:rPr lang="en-US" dirty="0" err="1"/>
              <a:t>Instapoll</a:t>
            </a:r>
            <a:r>
              <a:rPr lang="en-US" dirty="0"/>
              <a:t>: Can a server run behind a NET</a:t>
            </a:r>
          </a:p>
        </p:txBody>
      </p:sp>
      <p:sp>
        <p:nvSpPr>
          <p:cNvPr id="3" name="Content Placeholder 2">
            <a:extLst>
              <a:ext uri="{FF2B5EF4-FFF2-40B4-BE49-F238E27FC236}">
                <a16:creationId xmlns:a16="http://schemas.microsoft.com/office/drawing/2014/main" id="{2F1E1E74-62F7-B983-409D-981B2EA61581}"/>
              </a:ext>
            </a:extLst>
          </p:cNvPr>
          <p:cNvSpPr>
            <a:spLocks noGrp="1"/>
          </p:cNvSpPr>
          <p:nvPr>
            <p:ph idx="1"/>
          </p:nvPr>
        </p:nvSpPr>
        <p:spPr/>
        <p:txBody>
          <a:bodyPr>
            <a:normAutofit fontScale="92500" lnSpcReduction="20000"/>
          </a:bodyPr>
          <a:lstStyle/>
          <a:p>
            <a:pPr marL="0" indent="0">
              <a:buNone/>
            </a:pPr>
            <a:r>
              <a:rPr lang="en-US" dirty="0"/>
              <a:t>Suppose your ISP uses a NAT,</a:t>
            </a:r>
          </a:p>
          <a:p>
            <a:r>
              <a:rPr lang="en-US" dirty="0"/>
              <a:t>Q1: how would you know?</a:t>
            </a:r>
          </a:p>
          <a:p>
            <a:r>
              <a:rPr lang="en-US" dirty="0"/>
              <a:t>Q2: If you run a web server on your personal computer, can people outside open the website you are hosting?</a:t>
            </a:r>
          </a:p>
          <a:p>
            <a:endParaRPr lang="en-US" dirty="0"/>
          </a:p>
          <a:p>
            <a:r>
              <a:rPr lang="en-US" dirty="0"/>
              <a:t>A1: If the IP address assigned by the DHCP is in one of the local prefixes (</a:t>
            </a:r>
            <a:r>
              <a:rPr lang="en-US" dirty="0">
                <a:solidFill>
                  <a:prstClr val="black"/>
                </a:solidFill>
                <a:latin typeface="Calibri" panose="020F0502020204030204"/>
              </a:rPr>
              <a:t>10/8, 172.16/12, 192.168/16 prefixes)</a:t>
            </a:r>
            <a:r>
              <a:rPr lang="en-US" dirty="0"/>
              <a:t>, it is a big clue that you are behind a NAT. This is the IP address you see when you run “</a:t>
            </a:r>
            <a:r>
              <a:rPr lang="en-US" dirty="0" err="1"/>
              <a:t>ifconfig</a:t>
            </a:r>
            <a:r>
              <a:rPr lang="en-US" dirty="0"/>
              <a:t>” as in assignment 1</a:t>
            </a:r>
          </a:p>
          <a:p>
            <a:r>
              <a:rPr lang="en-US" dirty="0"/>
              <a:t>A2: No, because clients initiate connections to a website’s server. This is not possible if the server is behind a NAT. To understand why, look at how NAT works again</a:t>
            </a:r>
          </a:p>
        </p:txBody>
      </p:sp>
    </p:spTree>
    <p:extLst>
      <p:ext uri="{BB962C8B-B14F-4D97-AF65-F5344CB8AC3E}">
        <p14:creationId xmlns:p14="http://schemas.microsoft.com/office/powerpoint/2010/main" val="406803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Rectangle 3">
            <a:extLst>
              <a:ext uri="{FF2B5EF4-FFF2-40B4-BE49-F238E27FC236}">
                <a16:creationId xmlns:a16="http://schemas.microsoft.com/office/drawing/2014/main" id="{6B160A08-0872-E943-930F-3549C899DA74}"/>
              </a:ext>
            </a:extLst>
          </p:cNvPr>
          <p:cNvSpPr txBox="1">
            <a:spLocks noChangeArrowheads="1"/>
          </p:cNvSpPr>
          <p:nvPr/>
        </p:nvSpPr>
        <p:spPr>
          <a:xfrm>
            <a:off x="604425" y="1435933"/>
            <a:ext cx="11097244" cy="5190154"/>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71488" marR="0" lvl="0" indent="-341313"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ＭＳ Ｐゴシック" panose="020B0600070205080204" pitchFamily="34" charset="-128"/>
              </a:rPr>
              <a:t>NAT has been controversial:</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routers “should” only process up to layer 3</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address “shortage” should be solved by IPv6</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violates end-to-end argument </a:t>
            </a:r>
            <a:r>
              <a:rPr kumimoji="0" lang="en-US" altLang="en-US" sz="24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(port # manipulation by network-layer device)</a:t>
            </a:r>
            <a:endPar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endParaRP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NAT traversal: what if client wants to connect to server behind NAT?</a:t>
            </a:r>
          </a:p>
          <a:p>
            <a:pPr marL="471488" marR="0" lvl="0" indent="-341313" algn="l" defTabSz="914400" rtl="0" eaLnBrk="1" fontAlgn="auto" latinLnBrk="0" hangingPunct="1">
              <a:lnSpc>
                <a:spcPct val="100000"/>
              </a:lnSpc>
              <a:spcBef>
                <a:spcPts val="600"/>
              </a:spcBef>
              <a:spcAft>
                <a:spcPts val="0"/>
              </a:spcAft>
              <a:buClr>
                <a:srgbClr val="0000A3"/>
              </a:buClr>
              <a:buSzTx/>
              <a:buFont typeface="Wingdings" pitchFamily="2" charset="2"/>
              <a:buChar char="§"/>
              <a:tabLst/>
              <a:defRPr/>
            </a:pPr>
            <a:r>
              <a:rPr kumimoji="0" lang="en-US" altLang="en-US" sz="32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but NAT is here to stay:</a:t>
            </a:r>
          </a:p>
          <a:p>
            <a:pPr marL="695325" marR="0" lvl="1" indent="-231775" algn="l" defTabSz="914400" rtl="0" eaLnBrk="1" fontAlgn="auto" latinLnBrk="0" hangingPunct="1">
              <a:lnSpc>
                <a:spcPct val="100000"/>
              </a:lnSpc>
              <a:spcBef>
                <a:spcPts val="600"/>
              </a:spcBef>
              <a:spcAft>
                <a:spcPts val="0"/>
              </a:spcAft>
              <a:buClr>
                <a:srgbClr val="0000A8"/>
              </a:buClr>
              <a:buSzTx/>
              <a:buFont typeface="Arial" panose="020B0604020202020204" pitchFamily="34" charset="0"/>
              <a:buChar char="•"/>
              <a:tabLst/>
              <a:defRPr/>
            </a:pPr>
            <a:r>
              <a:rPr kumimoji="0" lang="en-US" altLang="en-US" sz="2800" b="0" i="0" u="none" strike="noStrike" kern="1200" cap="none" spc="0" normalizeH="0" baseline="0" noProof="0" dirty="0">
                <a:ln>
                  <a:noFill/>
                </a:ln>
                <a:solidFill>
                  <a:prstClr val="black"/>
                </a:solidFill>
                <a:effectLst/>
                <a:uLnTx/>
                <a:uFillTx/>
                <a:latin typeface="Calibri" panose="020F0502020204030204"/>
                <a:ea typeface="ＭＳ Ｐゴシック" panose="020B0600070205080204" pitchFamily="34" charset="-128"/>
                <a:cs typeface="+mn-cs"/>
              </a:rPr>
              <a:t>extensively used in home and institutional nets, 4G/5G cellular  nets</a:t>
            </a:r>
          </a:p>
        </p:txBody>
      </p:sp>
      <p:sp>
        <p:nvSpPr>
          <p:cNvPr id="11" name="Title 2">
            <a:extLst>
              <a:ext uri="{FF2B5EF4-FFF2-40B4-BE49-F238E27FC236}">
                <a16:creationId xmlns:a16="http://schemas.microsoft.com/office/drawing/2014/main" id="{1F8DAEA6-A5F2-2048-AC8C-FB7957AA6B67}"/>
              </a:ext>
            </a:extLst>
          </p:cNvPr>
          <p:cNvSpPr>
            <a:spLocks noGrp="1"/>
          </p:cNvSpPr>
          <p:nvPr>
            <p:ph type="title"/>
          </p:nvPr>
        </p:nvSpPr>
        <p:spPr>
          <a:xfrm>
            <a:off x="703288" y="281163"/>
            <a:ext cx="10515600" cy="1067951"/>
          </a:xfrm>
        </p:spPr>
        <p:txBody>
          <a:bodyPr>
            <a:normAutofit/>
          </a:bodyPr>
          <a:lstStyle/>
          <a:p>
            <a:r>
              <a:rPr lang="en-US" sz="4800" dirty="0"/>
              <a:t>NAT: good or bad?</a:t>
            </a:r>
          </a:p>
        </p:txBody>
      </p:sp>
      <p:sp>
        <p:nvSpPr>
          <p:cNvPr id="4" name="Slide Number Placeholder 3">
            <a:extLst>
              <a:ext uri="{FF2B5EF4-FFF2-40B4-BE49-F238E27FC236}">
                <a16:creationId xmlns:a16="http://schemas.microsoft.com/office/drawing/2014/main" id="{F2A4FAD2-B6BA-4345-B284-73F2E1BF7E7A}"/>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100" kern="1200">
                <a:solidFill>
                  <a:schemeClr val="bg1">
                    <a:lumMod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Network Layer: 4-</a:t>
            </a:r>
            <a:fld id="{C4204591-24BD-A542-B9D5-F8D8A88D2FEE}" type="slidenum">
              <a:rPr lang="en-US" smtClean="0"/>
              <a:pPr/>
              <a:t>9</a:t>
            </a:fld>
            <a:endParaRPr lang="en-US" dirty="0"/>
          </a:p>
        </p:txBody>
      </p:sp>
    </p:spTree>
    <p:extLst>
      <p:ext uri="{BB962C8B-B14F-4D97-AF65-F5344CB8AC3E}">
        <p14:creationId xmlns:p14="http://schemas.microsoft.com/office/powerpoint/2010/main" val="2920770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animEffect transition="in" filter="dissolve">
                                      <p:cBhvr>
                                        <p:cTn id="7" dur="500"/>
                                        <p:tgtEl>
                                          <p:spTgt spid="8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81">
                                            <p:txEl>
                                              <p:pRg st="1" end="1"/>
                                            </p:txEl>
                                          </p:spTgt>
                                        </p:tgtEl>
                                        <p:attrNameLst>
                                          <p:attrName>style.visibility</p:attrName>
                                        </p:attrNameLst>
                                      </p:cBhvr>
                                      <p:to>
                                        <p:strVal val="visible"/>
                                      </p:to>
                                    </p:set>
                                    <p:animEffect transition="in" filter="dissolve">
                                      <p:cBhvr>
                                        <p:cTn id="10" dur="500"/>
                                        <p:tgtEl>
                                          <p:spTgt spid="8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81">
                                            <p:txEl>
                                              <p:pRg st="2" end="2"/>
                                            </p:txEl>
                                          </p:spTgt>
                                        </p:tgtEl>
                                        <p:attrNameLst>
                                          <p:attrName>style.visibility</p:attrName>
                                        </p:attrNameLst>
                                      </p:cBhvr>
                                      <p:to>
                                        <p:strVal val="visible"/>
                                      </p:to>
                                    </p:set>
                                    <p:animEffect transition="in" filter="dissolve">
                                      <p:cBhvr>
                                        <p:cTn id="13" dur="500"/>
                                        <p:tgtEl>
                                          <p:spTgt spid="8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81">
                                            <p:txEl>
                                              <p:pRg st="3" end="3"/>
                                            </p:txEl>
                                          </p:spTgt>
                                        </p:tgtEl>
                                        <p:attrNameLst>
                                          <p:attrName>style.visibility</p:attrName>
                                        </p:attrNameLst>
                                      </p:cBhvr>
                                      <p:to>
                                        <p:strVal val="visible"/>
                                      </p:to>
                                    </p:set>
                                    <p:animEffect transition="in" filter="dissolve">
                                      <p:cBhvr>
                                        <p:cTn id="16" dur="500"/>
                                        <p:tgtEl>
                                          <p:spTgt spid="8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1">
                                            <p:txEl>
                                              <p:pRg st="4" end="4"/>
                                            </p:txEl>
                                          </p:spTgt>
                                        </p:tgtEl>
                                        <p:attrNameLst>
                                          <p:attrName>style.visibility</p:attrName>
                                        </p:attrNameLst>
                                      </p:cBhvr>
                                      <p:to>
                                        <p:strVal val="visible"/>
                                      </p:to>
                                    </p:set>
                                    <p:animEffect transition="in" filter="dissolve">
                                      <p:cBhvr>
                                        <p:cTn id="19" dur="500"/>
                                        <p:tgtEl>
                                          <p:spTgt spid="8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81">
                                            <p:txEl>
                                              <p:pRg st="5" end="5"/>
                                            </p:txEl>
                                          </p:spTgt>
                                        </p:tgtEl>
                                        <p:attrNameLst>
                                          <p:attrName>style.visibility</p:attrName>
                                        </p:attrNameLst>
                                      </p:cBhvr>
                                      <p:to>
                                        <p:strVal val="visible"/>
                                      </p:to>
                                    </p:set>
                                    <p:animEffect transition="in" filter="dissolve">
                                      <p:cBhvr>
                                        <p:cTn id="24" dur="500"/>
                                        <p:tgtEl>
                                          <p:spTgt spid="8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81">
                                            <p:txEl>
                                              <p:pRg st="6" end="6"/>
                                            </p:txEl>
                                          </p:spTgt>
                                        </p:tgtEl>
                                        <p:attrNameLst>
                                          <p:attrName>style.visibility</p:attrName>
                                        </p:attrNameLst>
                                      </p:cBhvr>
                                      <p:to>
                                        <p:strVal val="visible"/>
                                      </p:to>
                                    </p:set>
                                    <p:animEffect transition="in" filter="dissolve">
                                      <p:cBhvr>
                                        <p:cTn id="27" dur="500"/>
                                        <p:tgtEl>
                                          <p:spTgt spid="8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106</TotalTime>
  <Words>1839</Words>
  <Application>Microsoft Macintosh PowerPoint</Application>
  <PresentationFormat>Widescreen</PresentationFormat>
  <Paragraphs>402</Paragraphs>
  <Slides>22</Slides>
  <Notes>13</Notes>
  <HiddenSlides>0</HiddenSlides>
  <MMClips>1</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ＭＳ Ｐゴシック</vt:lpstr>
      <vt:lpstr>Aptos</vt:lpstr>
      <vt:lpstr>Aptos Display</vt:lpstr>
      <vt:lpstr>Arial</vt:lpstr>
      <vt:lpstr>Calibri</vt:lpstr>
      <vt:lpstr>Wingdings</vt:lpstr>
      <vt:lpstr>Office Theme</vt:lpstr>
      <vt:lpstr>Lecture 26: IP address scarcity and overlay networks</vt:lpstr>
      <vt:lpstr>The IP Address Scarcity</vt:lpstr>
      <vt:lpstr>NAT: network address translation</vt:lpstr>
      <vt:lpstr>NAT: network address translation</vt:lpstr>
      <vt:lpstr>NAT: network address translation</vt:lpstr>
      <vt:lpstr>NAT: network address translation</vt:lpstr>
      <vt:lpstr>NAT improves security!</vt:lpstr>
      <vt:lpstr>Instapoll: Can a server run behind a NET</vt:lpstr>
      <vt:lpstr>NAT: good or bad?</vt:lpstr>
      <vt:lpstr>IPv6: Let there be more addresses</vt:lpstr>
      <vt:lpstr>IPv6: motivation</vt:lpstr>
      <vt:lpstr>IPv6 datagram format</vt:lpstr>
      <vt:lpstr>Transition from IPv4 to IPv6</vt:lpstr>
      <vt:lpstr>Tunneling and encapsulation</vt:lpstr>
      <vt:lpstr>Tunneling and encapsulation</vt:lpstr>
      <vt:lpstr>Tunneling</vt:lpstr>
      <vt:lpstr>How do two IPv6 routers discover each other?</vt:lpstr>
      <vt:lpstr>IPv6: adoption</vt:lpstr>
      <vt:lpstr>IPv6: adoption</vt:lpstr>
      <vt:lpstr>Overlay Networks</vt:lpstr>
      <vt:lpstr>Overlay Networks</vt:lpstr>
      <vt:lpstr>We have already seen several overlay networks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Venkat Arun</dc:creator>
  <cp:lastModifiedBy>Venkat Arun</cp:lastModifiedBy>
  <cp:revision>28</cp:revision>
  <dcterms:created xsi:type="dcterms:W3CDTF">2024-12-03T16:21:51Z</dcterms:created>
  <dcterms:modified xsi:type="dcterms:W3CDTF">2024-12-03T18:08:03Z</dcterms:modified>
</cp:coreProperties>
</file>