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414" r:id="rId3"/>
    <p:sldId id="390" r:id="rId4"/>
    <p:sldId id="411" r:id="rId5"/>
    <p:sldId id="412" r:id="rId6"/>
    <p:sldId id="391" r:id="rId7"/>
    <p:sldId id="392" r:id="rId8"/>
    <p:sldId id="389" r:id="rId9"/>
    <p:sldId id="413" r:id="rId10"/>
    <p:sldId id="360" r:id="rId11"/>
    <p:sldId id="415" r:id="rId12"/>
    <p:sldId id="361" r:id="rId13"/>
    <p:sldId id="362" r:id="rId14"/>
    <p:sldId id="393" r:id="rId15"/>
    <p:sldId id="364" r:id="rId16"/>
    <p:sldId id="365" r:id="rId17"/>
    <p:sldId id="366" r:id="rId18"/>
    <p:sldId id="374" r:id="rId19"/>
    <p:sldId id="394" r:id="rId20"/>
    <p:sldId id="395" r:id="rId21"/>
    <p:sldId id="368" r:id="rId22"/>
    <p:sldId id="396" r:id="rId23"/>
    <p:sldId id="372" r:id="rId24"/>
    <p:sldId id="381" r:id="rId25"/>
    <p:sldId id="401" r:id="rId26"/>
    <p:sldId id="402" r:id="rId27"/>
    <p:sldId id="398" r:id="rId28"/>
    <p:sldId id="400" r:id="rId29"/>
    <p:sldId id="403" r:id="rId30"/>
    <p:sldId id="408" r:id="rId31"/>
    <p:sldId id="409" r:id="rId32"/>
    <p:sldId id="410" r:id="rId33"/>
    <p:sldId id="406" r:id="rId34"/>
    <p:sldId id="404" r:id="rId35"/>
    <p:sldId id="257" r:id="rId36"/>
    <p:sldId id="269" r:id="rId37"/>
    <p:sldId id="258" r:id="rId38"/>
    <p:sldId id="268" r:id="rId39"/>
    <p:sldId id="259" r:id="rId40"/>
    <p:sldId id="262" r:id="rId41"/>
    <p:sldId id="265" r:id="rId42"/>
    <p:sldId id="266"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93F135-F7EE-6945-8EFD-F79F4C40D738}">
          <p14:sldIdLst>
            <p14:sldId id="256"/>
            <p14:sldId id="414"/>
            <p14:sldId id="390"/>
            <p14:sldId id="411"/>
            <p14:sldId id="412"/>
            <p14:sldId id="391"/>
            <p14:sldId id="392"/>
            <p14:sldId id="389"/>
            <p14:sldId id="413"/>
            <p14:sldId id="360"/>
            <p14:sldId id="415"/>
            <p14:sldId id="361"/>
            <p14:sldId id="362"/>
            <p14:sldId id="393"/>
            <p14:sldId id="364"/>
            <p14:sldId id="365"/>
            <p14:sldId id="366"/>
          </p14:sldIdLst>
        </p14:section>
        <p14:section name="Optional details" id="{D1C241A2-5118-FF49-9F88-F620180C79CA}">
          <p14:sldIdLst>
            <p14:sldId id="374"/>
            <p14:sldId id="394"/>
            <p14:sldId id="395"/>
            <p14:sldId id="368"/>
            <p14:sldId id="396"/>
            <p14:sldId id="372"/>
            <p14:sldId id="381"/>
            <p14:sldId id="401"/>
            <p14:sldId id="402"/>
            <p14:sldId id="398"/>
            <p14:sldId id="400"/>
            <p14:sldId id="403"/>
          </p14:sldIdLst>
        </p14:section>
        <p14:section name="Back to class" id="{EF1D06F0-FEC0-944A-ABD8-DC790D1B41F5}">
          <p14:sldIdLst>
            <p14:sldId id="408"/>
            <p14:sldId id="409"/>
            <p14:sldId id="410"/>
            <p14:sldId id="406"/>
            <p14:sldId id="404"/>
            <p14:sldId id="257"/>
            <p14:sldId id="269"/>
            <p14:sldId id="258"/>
            <p14:sldId id="268"/>
            <p14:sldId id="259"/>
            <p14:sldId id="262"/>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14261-17A2-8947-B911-66D79923A913}" v="3" dt="2025-09-16T16:50:2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81"/>
  </p:normalViewPr>
  <p:slideViewPr>
    <p:cSldViewPr snapToGrid="0">
      <p:cViewPr varScale="1">
        <p:scale>
          <a:sx n="116" d="100"/>
          <a:sy n="116"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53C4D-B6D2-E142-8A50-BE58A6F774D7}"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0CB86-B607-8049-968A-A674BF940673}" type="slidenum">
              <a:rPr lang="en-US" smtClean="0"/>
              <a:t>‹#›</a:t>
            </a:fld>
            <a:endParaRPr lang="en-US"/>
          </a:p>
        </p:txBody>
      </p:sp>
    </p:spTree>
    <p:extLst>
      <p:ext uri="{BB962C8B-B14F-4D97-AF65-F5344CB8AC3E}">
        <p14:creationId xmlns:p14="http://schemas.microsoft.com/office/powerpoint/2010/main" val="336321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A201AD-FB75-4F9A-672C-EF5D24BA87A5}"/>
              </a:ext>
            </a:extLst>
          </p:cNvPr>
          <p:cNvSpPr>
            <a:spLocks noGrp="1" noChangeArrowheads="1"/>
          </p:cNvSpPr>
          <p:nvPr>
            <p:ph type="sldNum" sz="quarter" idx="5"/>
          </p:nvPr>
        </p:nvSpPr>
        <p:spPr>
          <a:ln/>
        </p:spPr>
        <p:txBody>
          <a:bodyPr/>
          <a:lstStyle/>
          <a:p>
            <a:fld id="{76D50F55-7563-BF44-976D-FB9DD9AE477B}" type="slidenum">
              <a:rPr lang="en-US" altLang="en-US"/>
              <a:pPr/>
              <a:t>8</a:t>
            </a:fld>
            <a:endParaRPr lang="en-US" altLang="en-US"/>
          </a:p>
        </p:txBody>
      </p:sp>
      <p:sp>
        <p:nvSpPr>
          <p:cNvPr id="286722" name="Rectangle 2">
            <a:extLst>
              <a:ext uri="{FF2B5EF4-FFF2-40B4-BE49-F238E27FC236}">
                <a16:creationId xmlns:a16="http://schemas.microsoft.com/office/drawing/2014/main" id="{7BE25C52-D8D2-76A3-C5A3-056B11F7B1B4}"/>
              </a:ext>
            </a:extLst>
          </p:cNvPr>
          <p:cNvSpPr>
            <a:spLocks noGrp="1" noRot="1" noChangeAspect="1" noChangeArrowheads="1" noTextEdit="1"/>
          </p:cNvSpPr>
          <p:nvPr>
            <p:ph type="sldImg"/>
          </p:nvPr>
        </p:nvSpPr>
        <p:spPr>
          <a:ln/>
        </p:spPr>
      </p:sp>
      <p:sp>
        <p:nvSpPr>
          <p:cNvPr id="286723" name="Rectangle 3">
            <a:extLst>
              <a:ext uri="{FF2B5EF4-FFF2-40B4-BE49-F238E27FC236}">
                <a16:creationId xmlns:a16="http://schemas.microsoft.com/office/drawing/2014/main" id="{E8FD5AEC-6E3C-574D-B966-A94C2B1502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F90FE2E-466E-FC36-AD0D-4107174D34E5}"/>
              </a:ext>
            </a:extLst>
          </p:cNvPr>
          <p:cNvSpPr>
            <a:spLocks noGrp="1" noChangeArrowheads="1"/>
          </p:cNvSpPr>
          <p:nvPr>
            <p:ph type="sldNum" sz="quarter" idx="5"/>
          </p:nvPr>
        </p:nvSpPr>
        <p:spPr>
          <a:ln/>
        </p:spPr>
        <p:txBody>
          <a:bodyPr/>
          <a:lstStyle/>
          <a:p>
            <a:fld id="{F9CC03BA-B264-FE48-838C-4902D7EE9FF6}" type="slidenum">
              <a:rPr lang="en-US" altLang="en-US"/>
              <a:pPr/>
              <a:t>17</a:t>
            </a:fld>
            <a:endParaRPr lang="en-US" altLang="en-US"/>
          </a:p>
        </p:txBody>
      </p:sp>
      <p:sp>
        <p:nvSpPr>
          <p:cNvPr id="293890" name="Rectangle 2">
            <a:extLst>
              <a:ext uri="{FF2B5EF4-FFF2-40B4-BE49-F238E27FC236}">
                <a16:creationId xmlns:a16="http://schemas.microsoft.com/office/drawing/2014/main" id="{9AA61977-CCEE-A315-D1C2-E22A395B6382}"/>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A9863EC6-DD69-7FAB-17B5-FE4B518F96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00AA12-2BBA-3D0A-B8D1-276F1026BBC9}"/>
              </a:ext>
            </a:extLst>
          </p:cNvPr>
          <p:cNvSpPr>
            <a:spLocks noGrp="1" noChangeArrowheads="1"/>
          </p:cNvSpPr>
          <p:nvPr>
            <p:ph type="sldNum" sz="quarter" idx="5"/>
          </p:nvPr>
        </p:nvSpPr>
        <p:spPr>
          <a:ln/>
        </p:spPr>
        <p:txBody>
          <a:bodyPr/>
          <a:lstStyle/>
          <a:p>
            <a:fld id="{24C71D47-820D-6446-870F-163226A1E946}" type="slidenum">
              <a:rPr lang="en-US" altLang="en-US"/>
              <a:pPr/>
              <a:t>18</a:t>
            </a:fld>
            <a:endParaRPr lang="en-US" altLang="en-US"/>
          </a:p>
        </p:txBody>
      </p:sp>
      <p:sp>
        <p:nvSpPr>
          <p:cNvPr id="294914" name="Rectangle 2">
            <a:extLst>
              <a:ext uri="{FF2B5EF4-FFF2-40B4-BE49-F238E27FC236}">
                <a16:creationId xmlns:a16="http://schemas.microsoft.com/office/drawing/2014/main" id="{DD24B3E0-12CE-0069-C97B-20DBF223526B}"/>
              </a:ext>
            </a:extLst>
          </p:cNvPr>
          <p:cNvSpPr>
            <a:spLocks noGrp="1" noRot="1" noChangeAspect="1" noChangeArrowheads="1" noTextEdit="1"/>
          </p:cNvSpPr>
          <p:nvPr>
            <p:ph type="sldImg"/>
          </p:nvPr>
        </p:nvSpPr>
        <p:spPr>
          <a:ln/>
        </p:spPr>
      </p:sp>
      <p:sp>
        <p:nvSpPr>
          <p:cNvPr id="294915" name="Rectangle 3">
            <a:extLst>
              <a:ext uri="{FF2B5EF4-FFF2-40B4-BE49-F238E27FC236}">
                <a16:creationId xmlns:a16="http://schemas.microsoft.com/office/drawing/2014/main" id="{69A095CB-1E2F-21B0-9B51-9859B6A0BC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FF288A-6221-F747-0AC6-036CED3F5DCC}"/>
              </a:ext>
            </a:extLst>
          </p:cNvPr>
          <p:cNvSpPr>
            <a:spLocks noGrp="1" noChangeArrowheads="1"/>
          </p:cNvSpPr>
          <p:nvPr>
            <p:ph type="sldNum" sz="quarter" idx="5"/>
          </p:nvPr>
        </p:nvSpPr>
        <p:spPr>
          <a:ln/>
        </p:spPr>
        <p:txBody>
          <a:bodyPr/>
          <a:lstStyle/>
          <a:p>
            <a:fld id="{2641A881-3BFE-3148-A6BD-D94DC0114EB2}" type="slidenum">
              <a:rPr lang="en-US" altLang="en-US"/>
              <a:pPr/>
              <a:t>19</a:t>
            </a:fld>
            <a:endParaRPr lang="en-US" altLang="en-US"/>
          </a:p>
        </p:txBody>
      </p:sp>
      <p:sp>
        <p:nvSpPr>
          <p:cNvPr id="295938" name="Rectangle 2">
            <a:extLst>
              <a:ext uri="{FF2B5EF4-FFF2-40B4-BE49-F238E27FC236}">
                <a16:creationId xmlns:a16="http://schemas.microsoft.com/office/drawing/2014/main" id="{3E926FC6-F66B-C9BE-8D36-EBFB8A128B75}"/>
              </a:ext>
            </a:extLst>
          </p:cNvPr>
          <p:cNvSpPr>
            <a:spLocks noGrp="1" noRot="1" noChangeAspect="1" noChangeArrowheads="1" noTextEdit="1"/>
          </p:cNvSpPr>
          <p:nvPr>
            <p:ph type="sldImg"/>
          </p:nvPr>
        </p:nvSpPr>
        <p:spPr>
          <a:ln/>
        </p:spPr>
      </p:sp>
      <p:sp>
        <p:nvSpPr>
          <p:cNvPr id="295939" name="Rectangle 3">
            <a:extLst>
              <a:ext uri="{FF2B5EF4-FFF2-40B4-BE49-F238E27FC236}">
                <a16:creationId xmlns:a16="http://schemas.microsoft.com/office/drawing/2014/main" id="{7813CB8C-D32C-F477-8AF0-C84A8118C3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D60818-E789-A513-3C50-3A07EEC00134}"/>
              </a:ext>
            </a:extLst>
          </p:cNvPr>
          <p:cNvSpPr>
            <a:spLocks noGrp="1" noChangeArrowheads="1"/>
          </p:cNvSpPr>
          <p:nvPr>
            <p:ph type="sldNum" sz="quarter" idx="5"/>
          </p:nvPr>
        </p:nvSpPr>
        <p:spPr>
          <a:ln/>
        </p:spPr>
        <p:txBody>
          <a:bodyPr/>
          <a:lstStyle/>
          <a:p>
            <a:fld id="{448F41E5-16DE-5B47-B347-DD10AF272042}" type="slidenum">
              <a:rPr lang="en-US" altLang="en-US"/>
              <a:pPr/>
              <a:t>20</a:t>
            </a:fld>
            <a:endParaRPr lang="en-US" altLang="en-US"/>
          </a:p>
        </p:txBody>
      </p:sp>
      <p:sp>
        <p:nvSpPr>
          <p:cNvPr id="296962" name="Rectangle 2">
            <a:extLst>
              <a:ext uri="{FF2B5EF4-FFF2-40B4-BE49-F238E27FC236}">
                <a16:creationId xmlns:a16="http://schemas.microsoft.com/office/drawing/2014/main" id="{28ED3187-DC22-AD92-5F81-7B3B7D53BDA3}"/>
              </a:ext>
            </a:extLst>
          </p:cNvPr>
          <p:cNvSpPr>
            <a:spLocks noGrp="1" noRot="1" noChangeAspect="1" noChangeArrowheads="1" noTextEdit="1"/>
          </p:cNvSpPr>
          <p:nvPr>
            <p:ph type="sldImg"/>
          </p:nvPr>
        </p:nvSpPr>
        <p:spPr>
          <a:ln/>
        </p:spPr>
      </p:sp>
      <p:sp>
        <p:nvSpPr>
          <p:cNvPr id="296963" name="Rectangle 3">
            <a:extLst>
              <a:ext uri="{FF2B5EF4-FFF2-40B4-BE49-F238E27FC236}">
                <a16:creationId xmlns:a16="http://schemas.microsoft.com/office/drawing/2014/main" id="{59947C01-D8E0-CE29-83B4-8D1A7B26AB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B16414-8A8C-0171-FE18-8EFA21F9EF24}"/>
              </a:ext>
            </a:extLst>
          </p:cNvPr>
          <p:cNvSpPr>
            <a:spLocks noGrp="1" noChangeArrowheads="1"/>
          </p:cNvSpPr>
          <p:nvPr>
            <p:ph type="sldNum" sz="quarter" idx="5"/>
          </p:nvPr>
        </p:nvSpPr>
        <p:spPr>
          <a:ln/>
        </p:spPr>
        <p:txBody>
          <a:bodyPr/>
          <a:lstStyle/>
          <a:p>
            <a:fld id="{762CD773-FCC0-C14C-A7FE-C0CB1048A3B0}" type="slidenum">
              <a:rPr lang="en-US" altLang="en-US"/>
              <a:pPr/>
              <a:t>21</a:t>
            </a:fld>
            <a:endParaRPr lang="en-US" altLang="en-US"/>
          </a:p>
        </p:txBody>
      </p:sp>
      <p:sp>
        <p:nvSpPr>
          <p:cNvPr id="297986" name="Rectangle 2">
            <a:extLst>
              <a:ext uri="{FF2B5EF4-FFF2-40B4-BE49-F238E27FC236}">
                <a16:creationId xmlns:a16="http://schemas.microsoft.com/office/drawing/2014/main" id="{645CAC88-E093-D7CB-9957-633134B95321}"/>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5ABD2DA1-3FC3-FDC5-EEA0-5960A5CCA2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67094F-911C-DAF5-C031-F7E40ADA7CF7}"/>
              </a:ext>
            </a:extLst>
          </p:cNvPr>
          <p:cNvSpPr>
            <a:spLocks noGrp="1" noChangeArrowheads="1"/>
          </p:cNvSpPr>
          <p:nvPr>
            <p:ph type="sldNum" sz="quarter" idx="5"/>
          </p:nvPr>
        </p:nvSpPr>
        <p:spPr>
          <a:ln/>
        </p:spPr>
        <p:txBody>
          <a:bodyPr/>
          <a:lstStyle/>
          <a:p>
            <a:fld id="{84C440A6-D2AB-B543-BF03-916F020522E8}" type="slidenum">
              <a:rPr lang="en-US" altLang="en-US"/>
              <a:pPr/>
              <a:t>22</a:t>
            </a:fld>
            <a:endParaRPr lang="en-US" altLang="en-US"/>
          </a:p>
        </p:txBody>
      </p:sp>
      <p:sp>
        <p:nvSpPr>
          <p:cNvPr id="299010" name="Rectangle 2">
            <a:extLst>
              <a:ext uri="{FF2B5EF4-FFF2-40B4-BE49-F238E27FC236}">
                <a16:creationId xmlns:a16="http://schemas.microsoft.com/office/drawing/2014/main" id="{839D2FFD-5165-91E3-6861-2BF917C6137C}"/>
              </a:ext>
            </a:extLst>
          </p:cNvPr>
          <p:cNvSpPr>
            <a:spLocks noGrp="1" noRot="1" noChangeAspect="1" noChangeArrowheads="1" noTextEdit="1"/>
          </p:cNvSpPr>
          <p:nvPr>
            <p:ph type="sldImg"/>
          </p:nvPr>
        </p:nvSpPr>
        <p:spPr>
          <a:ln/>
        </p:spPr>
      </p:sp>
      <p:sp>
        <p:nvSpPr>
          <p:cNvPr id="299011" name="Rectangle 3">
            <a:extLst>
              <a:ext uri="{FF2B5EF4-FFF2-40B4-BE49-F238E27FC236}">
                <a16:creationId xmlns:a16="http://schemas.microsoft.com/office/drawing/2014/main" id="{EB2B9737-EC58-BB58-6188-A1CBA698F3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6F86A6-5F4C-FCA8-893A-36C0103BADDC}"/>
              </a:ext>
            </a:extLst>
          </p:cNvPr>
          <p:cNvSpPr>
            <a:spLocks noGrp="1" noChangeArrowheads="1"/>
          </p:cNvSpPr>
          <p:nvPr>
            <p:ph type="sldNum" sz="quarter" idx="5"/>
          </p:nvPr>
        </p:nvSpPr>
        <p:spPr>
          <a:ln/>
        </p:spPr>
        <p:txBody>
          <a:bodyPr/>
          <a:lstStyle/>
          <a:p>
            <a:fld id="{30AF1F7E-0F84-AE48-9D32-EA7081CB0B4C}" type="slidenum">
              <a:rPr lang="en-US" altLang="en-US"/>
              <a:pPr/>
              <a:t>23</a:t>
            </a:fld>
            <a:endParaRPr lang="en-US" altLang="en-US"/>
          </a:p>
        </p:txBody>
      </p:sp>
      <p:sp>
        <p:nvSpPr>
          <p:cNvPr id="300034" name="Rectangle 2">
            <a:extLst>
              <a:ext uri="{FF2B5EF4-FFF2-40B4-BE49-F238E27FC236}">
                <a16:creationId xmlns:a16="http://schemas.microsoft.com/office/drawing/2014/main" id="{1DE2F402-C1B1-1936-830D-0AE6E5FA925A}"/>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9A0A8A2B-10AB-14FE-4510-AA6DB2BF73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6A9982-DE3D-9D0D-DB73-ED019303E9F2}"/>
              </a:ext>
            </a:extLst>
          </p:cNvPr>
          <p:cNvSpPr>
            <a:spLocks noGrp="1" noChangeArrowheads="1"/>
          </p:cNvSpPr>
          <p:nvPr>
            <p:ph type="sldNum" sz="quarter" idx="5"/>
          </p:nvPr>
        </p:nvSpPr>
        <p:spPr>
          <a:ln/>
        </p:spPr>
        <p:txBody>
          <a:bodyPr/>
          <a:lstStyle/>
          <a:p>
            <a:fld id="{15455679-1CD7-D140-A4E5-7A81D84E27B2}" type="slidenum">
              <a:rPr lang="en-US" altLang="en-US"/>
              <a:pPr/>
              <a:t>24</a:t>
            </a:fld>
            <a:endParaRPr lang="en-US" altLang="en-US"/>
          </a:p>
        </p:txBody>
      </p:sp>
      <p:sp>
        <p:nvSpPr>
          <p:cNvPr id="301058" name="Rectangle 2">
            <a:extLst>
              <a:ext uri="{FF2B5EF4-FFF2-40B4-BE49-F238E27FC236}">
                <a16:creationId xmlns:a16="http://schemas.microsoft.com/office/drawing/2014/main" id="{B94499F0-4E31-B232-1326-7EDFBCB9E9C9}"/>
              </a:ext>
            </a:extLst>
          </p:cNvPr>
          <p:cNvSpPr>
            <a:spLocks noGrp="1" noRot="1" noChangeAspect="1" noChangeArrowheads="1" noTextEdit="1"/>
          </p:cNvSpPr>
          <p:nvPr>
            <p:ph type="sldImg"/>
          </p:nvPr>
        </p:nvSpPr>
        <p:spPr>
          <a:ln/>
        </p:spPr>
      </p:sp>
      <p:sp>
        <p:nvSpPr>
          <p:cNvPr id="301059" name="Rectangle 3">
            <a:extLst>
              <a:ext uri="{FF2B5EF4-FFF2-40B4-BE49-F238E27FC236}">
                <a16:creationId xmlns:a16="http://schemas.microsoft.com/office/drawing/2014/main" id="{65FA59C1-7D06-7AC2-A40C-260353EF63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DDF288-ADC1-C718-C0A6-5FDD6559993B}"/>
              </a:ext>
            </a:extLst>
          </p:cNvPr>
          <p:cNvSpPr>
            <a:spLocks noGrp="1" noChangeArrowheads="1"/>
          </p:cNvSpPr>
          <p:nvPr>
            <p:ph type="sldNum" sz="quarter" idx="5"/>
          </p:nvPr>
        </p:nvSpPr>
        <p:spPr>
          <a:ln/>
        </p:spPr>
        <p:txBody>
          <a:bodyPr/>
          <a:lstStyle/>
          <a:p>
            <a:fld id="{071FBDE9-6C1D-8146-9735-77E22F6021EA}" type="slidenum">
              <a:rPr lang="en-US" altLang="en-US"/>
              <a:pPr/>
              <a:t>25</a:t>
            </a:fld>
            <a:endParaRPr lang="en-US" altLang="en-US"/>
          </a:p>
        </p:txBody>
      </p:sp>
      <p:sp>
        <p:nvSpPr>
          <p:cNvPr id="302082" name="Rectangle 2">
            <a:extLst>
              <a:ext uri="{FF2B5EF4-FFF2-40B4-BE49-F238E27FC236}">
                <a16:creationId xmlns:a16="http://schemas.microsoft.com/office/drawing/2014/main" id="{28CC3DA6-2E0E-8867-CC7B-27693D9FCA90}"/>
              </a:ext>
            </a:extLst>
          </p:cNvPr>
          <p:cNvSpPr>
            <a:spLocks noGrp="1" noRot="1" noChangeAspect="1" noChangeArrowheads="1" noTextEdit="1"/>
          </p:cNvSpPr>
          <p:nvPr>
            <p:ph type="sldImg"/>
          </p:nvPr>
        </p:nvSpPr>
        <p:spPr>
          <a:ln/>
        </p:spPr>
      </p:sp>
      <p:sp>
        <p:nvSpPr>
          <p:cNvPr id="302083" name="Rectangle 3">
            <a:extLst>
              <a:ext uri="{FF2B5EF4-FFF2-40B4-BE49-F238E27FC236}">
                <a16:creationId xmlns:a16="http://schemas.microsoft.com/office/drawing/2014/main" id="{D7F589C5-4623-4933-8F2F-A48D801033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C46CAD-6FFF-5465-995D-5C58B89C9D47}"/>
              </a:ext>
            </a:extLst>
          </p:cNvPr>
          <p:cNvSpPr>
            <a:spLocks noGrp="1" noChangeArrowheads="1"/>
          </p:cNvSpPr>
          <p:nvPr>
            <p:ph type="sldNum" sz="quarter" idx="5"/>
          </p:nvPr>
        </p:nvSpPr>
        <p:spPr>
          <a:ln/>
        </p:spPr>
        <p:txBody>
          <a:bodyPr/>
          <a:lstStyle/>
          <a:p>
            <a:fld id="{5F9BEF1F-2288-BD44-827F-AE2B9E709D99}" type="slidenum">
              <a:rPr lang="en-US" altLang="en-US"/>
              <a:pPr/>
              <a:t>26</a:t>
            </a:fld>
            <a:endParaRPr lang="en-US" altLang="en-US"/>
          </a:p>
        </p:txBody>
      </p:sp>
      <p:sp>
        <p:nvSpPr>
          <p:cNvPr id="303106" name="Rectangle 2">
            <a:extLst>
              <a:ext uri="{FF2B5EF4-FFF2-40B4-BE49-F238E27FC236}">
                <a16:creationId xmlns:a16="http://schemas.microsoft.com/office/drawing/2014/main" id="{A9AD3624-552E-A48F-E36B-68CDB0C88416}"/>
              </a:ext>
            </a:extLst>
          </p:cNvPr>
          <p:cNvSpPr>
            <a:spLocks noGrp="1" noRot="1" noChangeAspect="1" noChangeArrowheads="1" noTextEdit="1"/>
          </p:cNvSpPr>
          <p:nvPr>
            <p:ph type="sldImg"/>
          </p:nvPr>
        </p:nvSpPr>
        <p:spPr>
          <a:ln/>
        </p:spPr>
      </p:sp>
      <p:sp>
        <p:nvSpPr>
          <p:cNvPr id="303107" name="Rectangle 3">
            <a:extLst>
              <a:ext uri="{FF2B5EF4-FFF2-40B4-BE49-F238E27FC236}">
                <a16:creationId xmlns:a16="http://schemas.microsoft.com/office/drawing/2014/main" id="{198D85D4-3B23-BA28-D364-17C16BDBD5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E8CAA-19AF-F1A3-FCF3-8C6857CC1009}"/>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EEA04C90-6A89-9553-4CCB-A89CF3877370}"/>
              </a:ext>
            </a:extLst>
          </p:cNvPr>
          <p:cNvSpPr>
            <a:spLocks noGrp="1" noChangeArrowheads="1"/>
          </p:cNvSpPr>
          <p:nvPr>
            <p:ph type="sldNum" sz="quarter" idx="5"/>
          </p:nvPr>
        </p:nvSpPr>
        <p:spPr>
          <a:ln/>
        </p:spPr>
        <p:txBody>
          <a:bodyPr/>
          <a:lstStyle/>
          <a:p>
            <a:fld id="{76D50F55-7563-BF44-976D-FB9DD9AE477B}" type="slidenum">
              <a:rPr lang="en-US" altLang="en-US"/>
              <a:pPr/>
              <a:t>9</a:t>
            </a:fld>
            <a:endParaRPr lang="en-US" altLang="en-US"/>
          </a:p>
        </p:txBody>
      </p:sp>
      <p:sp>
        <p:nvSpPr>
          <p:cNvPr id="286722" name="Rectangle 2">
            <a:extLst>
              <a:ext uri="{FF2B5EF4-FFF2-40B4-BE49-F238E27FC236}">
                <a16:creationId xmlns:a16="http://schemas.microsoft.com/office/drawing/2014/main" id="{988C5D95-ADE2-6E9E-00D7-4FBA63F0AB4A}"/>
              </a:ext>
            </a:extLst>
          </p:cNvPr>
          <p:cNvSpPr>
            <a:spLocks noGrp="1" noRot="1" noChangeAspect="1" noChangeArrowheads="1" noTextEdit="1"/>
          </p:cNvSpPr>
          <p:nvPr>
            <p:ph type="sldImg"/>
          </p:nvPr>
        </p:nvSpPr>
        <p:spPr>
          <a:ln/>
        </p:spPr>
      </p:sp>
      <p:sp>
        <p:nvSpPr>
          <p:cNvPr id="286723" name="Rectangle 3">
            <a:extLst>
              <a:ext uri="{FF2B5EF4-FFF2-40B4-BE49-F238E27FC236}">
                <a16:creationId xmlns:a16="http://schemas.microsoft.com/office/drawing/2014/main" id="{BB2DD823-2771-399D-0136-BABFC0D8C10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837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A2A26F-FDFA-6159-8BF5-B25BAB7038F1}"/>
              </a:ext>
            </a:extLst>
          </p:cNvPr>
          <p:cNvSpPr>
            <a:spLocks noGrp="1" noChangeArrowheads="1"/>
          </p:cNvSpPr>
          <p:nvPr>
            <p:ph type="sldNum" sz="quarter" idx="5"/>
          </p:nvPr>
        </p:nvSpPr>
        <p:spPr>
          <a:ln/>
        </p:spPr>
        <p:txBody>
          <a:bodyPr/>
          <a:lstStyle/>
          <a:p>
            <a:fld id="{C9FA4521-C04D-4D48-AD06-297310D28694}" type="slidenum">
              <a:rPr lang="en-US" altLang="en-US"/>
              <a:pPr/>
              <a:t>27</a:t>
            </a:fld>
            <a:endParaRPr lang="en-US" altLang="en-US"/>
          </a:p>
        </p:txBody>
      </p:sp>
      <p:sp>
        <p:nvSpPr>
          <p:cNvPr id="304130" name="Rectangle 2">
            <a:extLst>
              <a:ext uri="{FF2B5EF4-FFF2-40B4-BE49-F238E27FC236}">
                <a16:creationId xmlns:a16="http://schemas.microsoft.com/office/drawing/2014/main" id="{A20050BB-9AC3-9163-8575-5448F74C46DD}"/>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A684FB0D-8B15-D0DE-6C1D-71A2C81F2F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65D8A8-E065-34D1-E1D2-1C62C1C0BEC9}"/>
              </a:ext>
            </a:extLst>
          </p:cNvPr>
          <p:cNvSpPr>
            <a:spLocks noGrp="1" noChangeArrowheads="1"/>
          </p:cNvSpPr>
          <p:nvPr>
            <p:ph type="sldNum" sz="quarter" idx="5"/>
          </p:nvPr>
        </p:nvSpPr>
        <p:spPr>
          <a:ln/>
        </p:spPr>
        <p:txBody>
          <a:bodyPr/>
          <a:lstStyle/>
          <a:p>
            <a:fld id="{2618E9F6-A76E-2B45-A7B4-87E592B67AAA}" type="slidenum">
              <a:rPr lang="en-US" altLang="en-US"/>
              <a:pPr/>
              <a:t>28</a:t>
            </a:fld>
            <a:endParaRPr lang="en-US" altLang="en-US"/>
          </a:p>
        </p:txBody>
      </p:sp>
      <p:sp>
        <p:nvSpPr>
          <p:cNvPr id="305154" name="Rectangle 2">
            <a:extLst>
              <a:ext uri="{FF2B5EF4-FFF2-40B4-BE49-F238E27FC236}">
                <a16:creationId xmlns:a16="http://schemas.microsoft.com/office/drawing/2014/main" id="{9D16B7E8-42DC-9532-4EEE-1B815528C91E}"/>
              </a:ext>
            </a:extLst>
          </p:cNvPr>
          <p:cNvSpPr>
            <a:spLocks noGrp="1" noRot="1" noChangeAspect="1" noChangeArrowheads="1" noTextEdit="1"/>
          </p:cNvSpPr>
          <p:nvPr>
            <p:ph type="sldImg"/>
          </p:nvPr>
        </p:nvSpPr>
        <p:spPr>
          <a:ln/>
        </p:spPr>
      </p:sp>
      <p:sp>
        <p:nvSpPr>
          <p:cNvPr id="305155" name="Rectangle 3">
            <a:extLst>
              <a:ext uri="{FF2B5EF4-FFF2-40B4-BE49-F238E27FC236}">
                <a16:creationId xmlns:a16="http://schemas.microsoft.com/office/drawing/2014/main" id="{1F852E1B-7BA3-EEEF-8490-73A8465CB9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E9B251-B669-EF42-0301-12FDDCFEEEF2}"/>
              </a:ext>
            </a:extLst>
          </p:cNvPr>
          <p:cNvSpPr>
            <a:spLocks noGrp="1" noChangeArrowheads="1"/>
          </p:cNvSpPr>
          <p:nvPr>
            <p:ph type="sldNum" sz="quarter" idx="5"/>
          </p:nvPr>
        </p:nvSpPr>
        <p:spPr>
          <a:ln/>
        </p:spPr>
        <p:txBody>
          <a:bodyPr/>
          <a:lstStyle/>
          <a:p>
            <a:fld id="{CCBFE026-DC80-F24F-945F-B4DC7ECC2673}" type="slidenum">
              <a:rPr lang="en-US" altLang="en-US"/>
              <a:pPr/>
              <a:t>29</a:t>
            </a:fld>
            <a:endParaRPr lang="en-US" altLang="en-US"/>
          </a:p>
        </p:txBody>
      </p:sp>
      <p:sp>
        <p:nvSpPr>
          <p:cNvPr id="306178" name="Rectangle 2">
            <a:extLst>
              <a:ext uri="{FF2B5EF4-FFF2-40B4-BE49-F238E27FC236}">
                <a16:creationId xmlns:a16="http://schemas.microsoft.com/office/drawing/2014/main" id="{86ED1FCB-BF1E-3233-97FB-D7024E67B1FA}"/>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7AA99982-9C91-A276-3FB1-82E3EFE203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34</a:t>
            </a:fld>
            <a:endParaRPr lang="en-US"/>
          </a:p>
        </p:txBody>
      </p:sp>
    </p:spTree>
    <p:extLst>
      <p:ext uri="{BB962C8B-B14F-4D97-AF65-F5344CB8AC3E}">
        <p14:creationId xmlns:p14="http://schemas.microsoft.com/office/powerpoint/2010/main" val="20775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35</a:t>
            </a:fld>
            <a:endParaRPr lang="en-US"/>
          </a:p>
        </p:txBody>
      </p:sp>
    </p:spTree>
    <p:extLst>
      <p:ext uri="{BB962C8B-B14F-4D97-AF65-F5344CB8AC3E}">
        <p14:creationId xmlns:p14="http://schemas.microsoft.com/office/powerpoint/2010/main" val="3714219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36</a:t>
            </a:fld>
            <a:endParaRPr lang="en-US"/>
          </a:p>
        </p:txBody>
      </p:sp>
    </p:spTree>
    <p:extLst>
      <p:ext uri="{BB962C8B-B14F-4D97-AF65-F5344CB8AC3E}">
        <p14:creationId xmlns:p14="http://schemas.microsoft.com/office/powerpoint/2010/main" val="442417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37</a:t>
            </a:fld>
            <a:endParaRPr lang="en-US"/>
          </a:p>
        </p:txBody>
      </p:sp>
    </p:spTree>
    <p:extLst>
      <p:ext uri="{BB962C8B-B14F-4D97-AF65-F5344CB8AC3E}">
        <p14:creationId xmlns:p14="http://schemas.microsoft.com/office/powerpoint/2010/main" val="3826507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38</a:t>
            </a:fld>
            <a:endParaRPr lang="en-US"/>
          </a:p>
        </p:txBody>
      </p:sp>
    </p:spTree>
    <p:extLst>
      <p:ext uri="{BB962C8B-B14F-4D97-AF65-F5344CB8AC3E}">
        <p14:creationId xmlns:p14="http://schemas.microsoft.com/office/powerpoint/2010/main" val="222104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&lt;div&gt;Icons made by &lt;a </a:t>
            </a:r>
            <a:r>
              <a:rPr lang="en-US" err="1"/>
              <a:t>href</a:t>
            </a:r>
            <a:r>
              <a:rPr lang="en-US"/>
              <a:t>="https://www.freepik.com" title="</a:t>
            </a:r>
            <a:r>
              <a:rPr lang="en-US" err="1"/>
              <a:t>Freepik</a:t>
            </a:r>
            <a:r>
              <a:rPr lang="en-US"/>
              <a:t>"&gt;</a:t>
            </a:r>
            <a:r>
              <a:rPr lang="en-US" err="1"/>
              <a:t>Freepik</a:t>
            </a:r>
            <a:r>
              <a:rPr lang="en-US"/>
              <a:t>&lt;/a&gt; from &lt;a </a:t>
            </a:r>
            <a:r>
              <a:rPr lang="en-US" err="1"/>
              <a:t>href</a:t>
            </a:r>
            <a:r>
              <a:rPr lang="en-US"/>
              <a:t>="https://www.flaticon.com/" title="</a:t>
            </a:r>
            <a:r>
              <a:rPr lang="en-US" err="1"/>
              <a:t>Flaticon</a:t>
            </a:r>
            <a:r>
              <a:rPr lang="en-US"/>
              <a:t>"&gt;www.flaticon.com&lt;/a&gt;&lt;/div&gt;</a:t>
            </a:r>
          </a:p>
        </p:txBody>
      </p:sp>
      <p:sp>
        <p:nvSpPr>
          <p:cNvPr id="4" name="Slide Number Placeholder 3"/>
          <p:cNvSpPr>
            <a:spLocks noGrp="1"/>
          </p:cNvSpPr>
          <p:nvPr>
            <p:ph type="sldNum" sz="quarter" idx="5"/>
          </p:nvPr>
        </p:nvSpPr>
        <p:spPr/>
        <p:txBody>
          <a:bodyPr/>
          <a:lstStyle/>
          <a:p>
            <a:fld id="{5579043A-AAF2-4BDD-9A3A-BE247D2D7FEF}" type="slidenum">
              <a:rPr lang="en-US" smtClean="0"/>
              <a:t>39</a:t>
            </a:fld>
            <a:endParaRPr lang="en-US"/>
          </a:p>
        </p:txBody>
      </p:sp>
    </p:spTree>
    <p:extLst>
      <p:ext uri="{BB962C8B-B14F-4D97-AF65-F5344CB8AC3E}">
        <p14:creationId xmlns:p14="http://schemas.microsoft.com/office/powerpoint/2010/main" val="276868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537EEC-10CA-78D3-0583-EB4A4322B11F}"/>
              </a:ext>
            </a:extLst>
          </p:cNvPr>
          <p:cNvSpPr>
            <a:spLocks noGrp="1" noChangeArrowheads="1"/>
          </p:cNvSpPr>
          <p:nvPr>
            <p:ph type="sldNum" sz="quarter" idx="5"/>
          </p:nvPr>
        </p:nvSpPr>
        <p:spPr>
          <a:ln/>
        </p:spPr>
        <p:txBody>
          <a:bodyPr/>
          <a:lstStyle/>
          <a:p>
            <a:fld id="{1ED02E04-F7C7-2948-AF70-CAE80B7F9371}" type="slidenum">
              <a:rPr lang="en-US" altLang="en-US"/>
              <a:pPr/>
              <a:t>10</a:t>
            </a:fld>
            <a:endParaRPr lang="en-US" altLang="en-US"/>
          </a:p>
        </p:txBody>
      </p:sp>
      <p:sp>
        <p:nvSpPr>
          <p:cNvPr id="287746" name="Rectangle 2">
            <a:extLst>
              <a:ext uri="{FF2B5EF4-FFF2-40B4-BE49-F238E27FC236}">
                <a16:creationId xmlns:a16="http://schemas.microsoft.com/office/drawing/2014/main" id="{EE682068-C425-67BB-8821-BD90C59F5850}"/>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13FA0751-B050-C8F3-06D3-19B157D633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72F7E-35A4-3B23-F7F2-593A43BAB86B}"/>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20E6FBE8-4982-7C74-0EDE-69AF5A068A48}"/>
              </a:ext>
            </a:extLst>
          </p:cNvPr>
          <p:cNvSpPr>
            <a:spLocks noGrp="1" noChangeArrowheads="1"/>
          </p:cNvSpPr>
          <p:nvPr>
            <p:ph type="sldNum" sz="quarter" idx="5"/>
          </p:nvPr>
        </p:nvSpPr>
        <p:spPr>
          <a:ln/>
        </p:spPr>
        <p:txBody>
          <a:bodyPr/>
          <a:lstStyle/>
          <a:p>
            <a:fld id="{1ED02E04-F7C7-2948-AF70-CAE80B7F9371}" type="slidenum">
              <a:rPr lang="en-US" altLang="en-US"/>
              <a:pPr/>
              <a:t>11</a:t>
            </a:fld>
            <a:endParaRPr lang="en-US" altLang="en-US"/>
          </a:p>
        </p:txBody>
      </p:sp>
      <p:sp>
        <p:nvSpPr>
          <p:cNvPr id="287746" name="Rectangle 2">
            <a:extLst>
              <a:ext uri="{FF2B5EF4-FFF2-40B4-BE49-F238E27FC236}">
                <a16:creationId xmlns:a16="http://schemas.microsoft.com/office/drawing/2014/main" id="{F805AD2C-935A-C639-BBB9-E8ADD468AA04}"/>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C31E44B-77BF-F167-AE48-C6A397ABAF5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119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0A2A7A-6DC2-CFA7-C3DC-F5124E51CA65}"/>
              </a:ext>
            </a:extLst>
          </p:cNvPr>
          <p:cNvSpPr>
            <a:spLocks noGrp="1" noChangeArrowheads="1"/>
          </p:cNvSpPr>
          <p:nvPr>
            <p:ph type="sldNum" sz="quarter" idx="5"/>
          </p:nvPr>
        </p:nvSpPr>
        <p:spPr>
          <a:ln/>
        </p:spPr>
        <p:txBody>
          <a:bodyPr/>
          <a:lstStyle/>
          <a:p>
            <a:fld id="{C53EE81E-B441-A34E-BE24-01DE8746EFC2}" type="slidenum">
              <a:rPr lang="en-US" altLang="en-US"/>
              <a:pPr/>
              <a:t>12</a:t>
            </a:fld>
            <a:endParaRPr lang="en-US" altLang="en-US"/>
          </a:p>
        </p:txBody>
      </p:sp>
      <p:sp>
        <p:nvSpPr>
          <p:cNvPr id="288770" name="Rectangle 2">
            <a:extLst>
              <a:ext uri="{FF2B5EF4-FFF2-40B4-BE49-F238E27FC236}">
                <a16:creationId xmlns:a16="http://schemas.microsoft.com/office/drawing/2014/main" id="{793CEB98-DFF4-8748-6F17-4B931971DE00}"/>
              </a:ext>
            </a:extLst>
          </p:cNvPr>
          <p:cNvSpPr>
            <a:spLocks noGrp="1" noRot="1" noChangeAspect="1" noChangeArrowheads="1" noTextEdit="1"/>
          </p:cNvSpPr>
          <p:nvPr>
            <p:ph type="sldImg"/>
          </p:nvPr>
        </p:nvSpPr>
        <p:spPr>
          <a:ln/>
        </p:spPr>
      </p:sp>
      <p:sp>
        <p:nvSpPr>
          <p:cNvPr id="288771" name="Rectangle 3">
            <a:extLst>
              <a:ext uri="{FF2B5EF4-FFF2-40B4-BE49-F238E27FC236}">
                <a16:creationId xmlns:a16="http://schemas.microsoft.com/office/drawing/2014/main" id="{B2DC9C7C-F821-6EB4-3149-C24836A204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81AA35-D344-4F74-B58D-C34A2858030B}"/>
              </a:ext>
            </a:extLst>
          </p:cNvPr>
          <p:cNvSpPr>
            <a:spLocks noGrp="1" noChangeArrowheads="1"/>
          </p:cNvSpPr>
          <p:nvPr>
            <p:ph type="sldNum" sz="quarter" idx="5"/>
          </p:nvPr>
        </p:nvSpPr>
        <p:spPr>
          <a:ln/>
        </p:spPr>
        <p:txBody>
          <a:bodyPr/>
          <a:lstStyle/>
          <a:p>
            <a:fld id="{B7DE49F8-5904-B040-97BA-28F4D6F8F2E9}" type="slidenum">
              <a:rPr lang="en-US" altLang="en-US"/>
              <a:pPr/>
              <a:t>13</a:t>
            </a:fld>
            <a:endParaRPr lang="en-US" altLang="en-US"/>
          </a:p>
        </p:txBody>
      </p:sp>
      <p:sp>
        <p:nvSpPr>
          <p:cNvPr id="289794" name="Rectangle 2">
            <a:extLst>
              <a:ext uri="{FF2B5EF4-FFF2-40B4-BE49-F238E27FC236}">
                <a16:creationId xmlns:a16="http://schemas.microsoft.com/office/drawing/2014/main" id="{14203529-D29B-B635-F6F8-39FBAD3D2B06}"/>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A7D11E6A-A798-744D-9354-39673F206D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92721B-39A0-099B-D827-33B0046772EC}"/>
              </a:ext>
            </a:extLst>
          </p:cNvPr>
          <p:cNvSpPr>
            <a:spLocks noGrp="1" noChangeArrowheads="1"/>
          </p:cNvSpPr>
          <p:nvPr>
            <p:ph type="sldNum" sz="quarter" idx="5"/>
          </p:nvPr>
        </p:nvSpPr>
        <p:spPr>
          <a:ln/>
        </p:spPr>
        <p:txBody>
          <a:bodyPr/>
          <a:lstStyle/>
          <a:p>
            <a:fld id="{DA714EC7-FB1D-CB4C-91DE-6133A6CF7744}" type="slidenum">
              <a:rPr lang="en-US" altLang="en-US"/>
              <a:pPr/>
              <a:t>14</a:t>
            </a:fld>
            <a:endParaRPr lang="en-US" altLang="en-US"/>
          </a:p>
        </p:txBody>
      </p:sp>
      <p:sp>
        <p:nvSpPr>
          <p:cNvPr id="290818" name="Rectangle 2">
            <a:extLst>
              <a:ext uri="{FF2B5EF4-FFF2-40B4-BE49-F238E27FC236}">
                <a16:creationId xmlns:a16="http://schemas.microsoft.com/office/drawing/2014/main" id="{94F527C6-CCE3-C594-FB45-CAF500441165}"/>
              </a:ext>
            </a:extLst>
          </p:cNvPr>
          <p:cNvSpPr>
            <a:spLocks noGrp="1" noRot="1" noChangeAspect="1" noChangeArrowheads="1" noTextEdit="1"/>
          </p:cNvSpPr>
          <p:nvPr>
            <p:ph type="sldImg"/>
          </p:nvPr>
        </p:nvSpPr>
        <p:spPr>
          <a:ln/>
        </p:spPr>
      </p:sp>
      <p:sp>
        <p:nvSpPr>
          <p:cNvPr id="290819" name="Rectangle 3">
            <a:extLst>
              <a:ext uri="{FF2B5EF4-FFF2-40B4-BE49-F238E27FC236}">
                <a16:creationId xmlns:a16="http://schemas.microsoft.com/office/drawing/2014/main" id="{826E8527-7200-DD0D-3BFD-66458D9ACD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E9E009-725C-1CFB-B6A6-F91F37611270}"/>
              </a:ext>
            </a:extLst>
          </p:cNvPr>
          <p:cNvSpPr>
            <a:spLocks noGrp="1" noChangeArrowheads="1"/>
          </p:cNvSpPr>
          <p:nvPr>
            <p:ph type="sldNum" sz="quarter" idx="5"/>
          </p:nvPr>
        </p:nvSpPr>
        <p:spPr>
          <a:ln/>
        </p:spPr>
        <p:txBody>
          <a:bodyPr/>
          <a:lstStyle/>
          <a:p>
            <a:fld id="{EEEFEA2D-5F61-1C49-8207-EED25C01A011}" type="slidenum">
              <a:rPr lang="en-US" altLang="en-US"/>
              <a:pPr/>
              <a:t>15</a:t>
            </a:fld>
            <a:endParaRPr lang="en-US" altLang="en-US"/>
          </a:p>
        </p:txBody>
      </p:sp>
      <p:sp>
        <p:nvSpPr>
          <p:cNvPr id="291842" name="Rectangle 2">
            <a:extLst>
              <a:ext uri="{FF2B5EF4-FFF2-40B4-BE49-F238E27FC236}">
                <a16:creationId xmlns:a16="http://schemas.microsoft.com/office/drawing/2014/main" id="{4374FF46-E3A1-C407-45DF-579548C89C58}"/>
              </a:ext>
            </a:extLst>
          </p:cNvPr>
          <p:cNvSpPr>
            <a:spLocks noGrp="1" noRot="1" noChangeAspect="1" noChangeArrowheads="1" noTextEdit="1"/>
          </p:cNvSpPr>
          <p:nvPr>
            <p:ph type="sldImg"/>
          </p:nvPr>
        </p:nvSpPr>
        <p:spPr>
          <a:ln/>
        </p:spPr>
      </p:sp>
      <p:sp>
        <p:nvSpPr>
          <p:cNvPr id="291843" name="Rectangle 3">
            <a:extLst>
              <a:ext uri="{FF2B5EF4-FFF2-40B4-BE49-F238E27FC236}">
                <a16:creationId xmlns:a16="http://schemas.microsoft.com/office/drawing/2014/main" id="{C4C9FA3A-EB55-6CC3-F675-5BF27DED14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344625-2138-4B17-E1F3-79EB7F86EE23}"/>
              </a:ext>
            </a:extLst>
          </p:cNvPr>
          <p:cNvSpPr>
            <a:spLocks noGrp="1" noChangeArrowheads="1"/>
          </p:cNvSpPr>
          <p:nvPr>
            <p:ph type="sldNum" sz="quarter" idx="5"/>
          </p:nvPr>
        </p:nvSpPr>
        <p:spPr>
          <a:ln/>
        </p:spPr>
        <p:txBody>
          <a:bodyPr/>
          <a:lstStyle/>
          <a:p>
            <a:fld id="{88D217C7-64EE-074E-9F1D-AB6E5B04CA94}" type="slidenum">
              <a:rPr lang="en-US" altLang="en-US"/>
              <a:pPr/>
              <a:t>16</a:t>
            </a:fld>
            <a:endParaRPr lang="en-US" altLang="en-US"/>
          </a:p>
        </p:txBody>
      </p:sp>
      <p:sp>
        <p:nvSpPr>
          <p:cNvPr id="292866" name="Rectangle 2">
            <a:extLst>
              <a:ext uri="{FF2B5EF4-FFF2-40B4-BE49-F238E27FC236}">
                <a16:creationId xmlns:a16="http://schemas.microsoft.com/office/drawing/2014/main" id="{FCE512C0-9408-03F9-CAF2-72D1459505F6}"/>
              </a:ext>
            </a:extLst>
          </p:cNvPr>
          <p:cNvSpPr>
            <a:spLocks noGrp="1" noRot="1" noChangeAspect="1" noChangeArrowheads="1" noTextEdit="1"/>
          </p:cNvSpPr>
          <p:nvPr>
            <p:ph type="sldImg"/>
          </p:nvPr>
        </p:nvSpPr>
        <p:spPr>
          <a:ln/>
        </p:spPr>
      </p:sp>
      <p:sp>
        <p:nvSpPr>
          <p:cNvPr id="292867" name="Rectangle 3">
            <a:extLst>
              <a:ext uri="{FF2B5EF4-FFF2-40B4-BE49-F238E27FC236}">
                <a16:creationId xmlns:a16="http://schemas.microsoft.com/office/drawing/2014/main" id="{4907DC9B-5D98-A93E-B33E-B4AD86F729F1}"/>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473-D211-1A7E-D243-7D7AC91656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B7B212-B331-2762-8AD1-4424D002E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452E6-2B42-B123-E112-5579CD5EB847}"/>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F1F4E4DC-7C2D-D61F-0A8F-70340F2F2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9DE46-B687-206A-E483-5109E1C102DD}"/>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220258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18D-AB96-327C-F43B-1AD5C3303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56342-2624-D4FB-5479-CBC1BC778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2FDA3-353E-C78F-B6F5-BD66DFC4448B}"/>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74FF34FA-365D-B18C-FCB7-C35BAF81A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1AD9A-D491-4D92-7D65-9F1FE0E51513}"/>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359716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CD63A-9AED-2D76-112E-435FC12BA5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6D2FE-539E-F3EB-CDDF-436D4727E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70894-3713-08D6-5A64-356807290995}"/>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0633FEAE-4EE5-ECC9-9604-24FD9006E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2F12C-5C67-6F7D-C84B-BC6BAAFE32F8}"/>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358851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1FD2-5A03-DCAC-789B-6215BAA59569}"/>
              </a:ext>
            </a:extLst>
          </p:cNvPr>
          <p:cNvSpPr>
            <a:spLocks noGrp="1"/>
          </p:cNvSpPr>
          <p:nvPr>
            <p:ph type="title"/>
          </p:nvPr>
        </p:nvSpPr>
        <p:spPr>
          <a:xfrm>
            <a:off x="135467" y="571500"/>
            <a:ext cx="11921067" cy="5715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B1A7A13-961A-580D-CBCA-13570B3E0C0D}"/>
              </a:ext>
            </a:extLst>
          </p:cNvPr>
          <p:cNvSpPr>
            <a:spLocks noGrp="1"/>
          </p:cNvSpPr>
          <p:nvPr>
            <p:ph sz="half" idx="1"/>
          </p:nvPr>
        </p:nvSpPr>
        <p:spPr>
          <a:xfrm>
            <a:off x="0" y="1314450"/>
            <a:ext cx="5926667" cy="554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E084E-492F-EDC7-225E-89E875BB899A}"/>
              </a:ext>
            </a:extLst>
          </p:cNvPr>
          <p:cNvSpPr>
            <a:spLocks noGrp="1"/>
          </p:cNvSpPr>
          <p:nvPr>
            <p:ph type="body" sz="half" idx="2"/>
          </p:nvPr>
        </p:nvSpPr>
        <p:spPr>
          <a:xfrm>
            <a:off x="6129867" y="1314450"/>
            <a:ext cx="5926667" cy="5541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DFD9B-8604-305B-0C11-85AEDF2E60F0}"/>
              </a:ext>
            </a:extLst>
          </p:cNvPr>
          <p:cNvSpPr>
            <a:spLocks noGrp="1"/>
          </p:cNvSpPr>
          <p:nvPr>
            <p:ph type="dt" sz="half" idx="10"/>
          </p:nvPr>
        </p:nvSpPr>
        <p:spPr>
          <a:xfrm>
            <a:off x="914400" y="6248400"/>
            <a:ext cx="2540000" cy="457200"/>
          </a:xfrm>
        </p:spPr>
        <p:txBody>
          <a:bodyPr/>
          <a:lstStyle>
            <a:lvl1pPr>
              <a:defRPr/>
            </a:lvl1pPr>
          </a:lstStyle>
          <a:p>
            <a:fld id="{02CCAA50-2546-AF46-8A81-C00B72790A16}" type="datetime1">
              <a:rPr lang="en-US" altLang="en-US"/>
              <a:pPr/>
              <a:t>9/16/25</a:t>
            </a:fld>
            <a:endParaRPr lang="en-US" altLang="en-US"/>
          </a:p>
        </p:txBody>
      </p:sp>
      <p:sp>
        <p:nvSpPr>
          <p:cNvPr id="6" name="Footer Placeholder 5">
            <a:extLst>
              <a:ext uri="{FF2B5EF4-FFF2-40B4-BE49-F238E27FC236}">
                <a16:creationId xmlns:a16="http://schemas.microsoft.com/office/drawing/2014/main" id="{21945C06-F774-5499-B97F-1F0A500E74FE}"/>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FE01D69-E731-BD79-9EC8-D0FE4C766E89}"/>
              </a:ext>
            </a:extLst>
          </p:cNvPr>
          <p:cNvSpPr>
            <a:spLocks noGrp="1"/>
          </p:cNvSpPr>
          <p:nvPr>
            <p:ph type="sldNum" sz="quarter" idx="12"/>
          </p:nvPr>
        </p:nvSpPr>
        <p:spPr>
          <a:xfrm>
            <a:off x="8737600" y="6248400"/>
            <a:ext cx="2540000" cy="457200"/>
          </a:xfrm>
        </p:spPr>
        <p:txBody>
          <a:bodyPr/>
          <a:lstStyle>
            <a:lvl1pPr>
              <a:defRPr/>
            </a:lvl1pPr>
          </a:lstStyle>
          <a:p>
            <a:fld id="{9DCB9903-10AA-F546-8D53-77178BDFFF98}" type="slidenum">
              <a:rPr lang="en-US" altLang="en-US"/>
              <a:pPr/>
              <a:t>‹#›</a:t>
            </a:fld>
            <a:endParaRPr lang="en-US" altLang="en-US"/>
          </a:p>
        </p:txBody>
      </p:sp>
    </p:spTree>
    <p:extLst>
      <p:ext uri="{BB962C8B-B14F-4D97-AF65-F5344CB8AC3E}">
        <p14:creationId xmlns:p14="http://schemas.microsoft.com/office/powerpoint/2010/main" val="174206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F099-1D7F-82A5-3AF4-F9A08C216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4668E-1C75-2DA6-A4C4-1972C4BBB3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8FEE6-C52D-CF18-7944-7FE6BF611780}"/>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A07F9D7A-499A-C6AF-7828-718929512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D6489-14D1-3037-2DC8-1451C2F5FC38}"/>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238928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475F-DE28-75C6-33F7-57F31D3DE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E4F216-357B-3941-AE9F-0CEADD72C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95BDB8-4A04-6BDB-80E7-224207469FD5}"/>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79B48AAF-90BF-CC92-AE9A-C9F8E2A8B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92C07-1AA0-2E28-4B82-E7127D8E333C}"/>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17790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8717-28B5-A6D1-493A-4DBBBDD7E3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EB3AB-71B4-58F7-5ECB-FB582AC3C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BED16-D568-D82A-D57C-67E63D26A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00A6C-C622-BCBE-1A36-38C1544EB20C}"/>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6" name="Footer Placeholder 5">
            <a:extLst>
              <a:ext uri="{FF2B5EF4-FFF2-40B4-BE49-F238E27FC236}">
                <a16:creationId xmlns:a16="http://schemas.microsoft.com/office/drawing/2014/main" id="{6C29C118-32C2-2637-BFC3-965321FFB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FF50E-F852-2170-F697-C24FCD035121}"/>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15121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6618-1952-DED5-D8CE-4FA42EEF6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C4F8-114A-AFD7-A569-39F5B5F3D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7904C-1334-F3C1-7078-EBC926C6F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780B0-85D1-2513-CDC0-562A2C047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BC10D-AF19-A44A-AA75-958B07736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4E02C6-F29C-4007-0E46-6FD9DD9B69D6}"/>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8" name="Footer Placeholder 7">
            <a:extLst>
              <a:ext uri="{FF2B5EF4-FFF2-40B4-BE49-F238E27FC236}">
                <a16:creationId xmlns:a16="http://schemas.microsoft.com/office/drawing/2014/main" id="{6AA16561-A179-FE48-95FC-750BC074B8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517929-9A87-3195-076A-E14318BF60E2}"/>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102251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F30F-73D3-9CB6-5AD9-93184B1E9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ECA2E-A868-84FF-1F0D-D11A7CF13B3D}"/>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4" name="Footer Placeholder 3">
            <a:extLst>
              <a:ext uri="{FF2B5EF4-FFF2-40B4-BE49-F238E27FC236}">
                <a16:creationId xmlns:a16="http://schemas.microsoft.com/office/drawing/2014/main" id="{881D51B6-3E48-7F0D-6AEB-8281DF312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332BC4-A967-7B5F-F380-CFACF9CEA2B8}"/>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291263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597CB9-E334-7709-356F-53224B49509D}"/>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3" name="Footer Placeholder 2">
            <a:extLst>
              <a:ext uri="{FF2B5EF4-FFF2-40B4-BE49-F238E27FC236}">
                <a16:creationId xmlns:a16="http://schemas.microsoft.com/office/drawing/2014/main" id="{8794BF2D-92B9-C44B-32C8-CC797584E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F8FD49-3A9D-06DC-8A8E-FE67B1DEC177}"/>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151105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0DEA-985B-3BA6-1FA3-05ABDAC7B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80093-EE69-CAE4-0384-E14619ADF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BFF45-7A86-71BE-8486-2E1651869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6ACF5-68EB-D58E-163C-A4892FB31E46}"/>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6" name="Footer Placeholder 5">
            <a:extLst>
              <a:ext uri="{FF2B5EF4-FFF2-40B4-BE49-F238E27FC236}">
                <a16:creationId xmlns:a16="http://schemas.microsoft.com/office/drawing/2014/main" id="{906AAB4B-2B7E-F262-A8FC-A5E85A345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13881-6582-BAA8-1DE2-736E78A7E70C}"/>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16513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CF1E-16AE-3FA5-4457-017868F35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E4016-EC40-EF2C-C92F-7C1FDA19D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CB337F-C64A-B0C6-5F56-AA78BEBEE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4FD21-6386-3639-1463-7D4CAA65A6E8}"/>
              </a:ext>
            </a:extLst>
          </p:cNvPr>
          <p:cNvSpPr>
            <a:spLocks noGrp="1"/>
          </p:cNvSpPr>
          <p:nvPr>
            <p:ph type="dt" sz="half" idx="10"/>
          </p:nvPr>
        </p:nvSpPr>
        <p:spPr/>
        <p:txBody>
          <a:bodyPr/>
          <a:lstStyle/>
          <a:p>
            <a:fld id="{ECCE6E96-49A0-C341-B605-C91CBE198958}" type="datetimeFigureOut">
              <a:rPr lang="en-US" smtClean="0"/>
              <a:t>9/16/25</a:t>
            </a:fld>
            <a:endParaRPr lang="en-US"/>
          </a:p>
        </p:txBody>
      </p:sp>
      <p:sp>
        <p:nvSpPr>
          <p:cNvPr id="6" name="Footer Placeholder 5">
            <a:extLst>
              <a:ext uri="{FF2B5EF4-FFF2-40B4-BE49-F238E27FC236}">
                <a16:creationId xmlns:a16="http://schemas.microsoft.com/office/drawing/2014/main" id="{DF9A92BB-2604-B002-5C77-1722DE290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4373F-CA86-82CD-2BDD-F3625671E5B5}"/>
              </a:ext>
            </a:extLst>
          </p:cNvPr>
          <p:cNvSpPr>
            <a:spLocks noGrp="1"/>
          </p:cNvSpPr>
          <p:nvPr>
            <p:ph type="sldNum" sz="quarter" idx="12"/>
          </p:nvPr>
        </p:nvSpPr>
        <p:spPr/>
        <p:txBody>
          <a:bodyPr/>
          <a:lstStyle/>
          <a:p>
            <a:fld id="{8AECD145-8D9A-A541-A3E9-5F240B560BB7}" type="slidenum">
              <a:rPr lang="en-US" smtClean="0"/>
              <a:t>‹#›</a:t>
            </a:fld>
            <a:endParaRPr lang="en-US"/>
          </a:p>
        </p:txBody>
      </p:sp>
    </p:spTree>
    <p:extLst>
      <p:ext uri="{BB962C8B-B14F-4D97-AF65-F5344CB8AC3E}">
        <p14:creationId xmlns:p14="http://schemas.microsoft.com/office/powerpoint/2010/main" val="309700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2406D-8163-6DD2-0BA1-4705BFB91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086145-2510-BD6E-BC36-63BD00006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C1BDB-CAFD-E914-AFEA-66F467E01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CE6E96-49A0-C341-B605-C91CBE198958}" type="datetimeFigureOut">
              <a:rPr lang="en-US" smtClean="0"/>
              <a:t>9/16/25</a:t>
            </a:fld>
            <a:endParaRPr lang="en-US"/>
          </a:p>
        </p:txBody>
      </p:sp>
      <p:sp>
        <p:nvSpPr>
          <p:cNvPr id="5" name="Footer Placeholder 4">
            <a:extLst>
              <a:ext uri="{FF2B5EF4-FFF2-40B4-BE49-F238E27FC236}">
                <a16:creationId xmlns:a16="http://schemas.microsoft.com/office/drawing/2014/main" id="{56827CAC-E25F-20AD-B874-CA48E4E50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3FBC6E-73AA-25A8-84E7-D24C99103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ECD145-8D9A-A541-A3E9-5F240B560BB7}" type="slidenum">
              <a:rPr lang="en-US" smtClean="0"/>
              <a:t>‹#›</a:t>
            </a:fld>
            <a:endParaRPr lang="en-US"/>
          </a:p>
        </p:txBody>
      </p:sp>
    </p:spTree>
    <p:extLst>
      <p:ext uri="{BB962C8B-B14F-4D97-AF65-F5344CB8AC3E}">
        <p14:creationId xmlns:p14="http://schemas.microsoft.com/office/powerpoint/2010/main" val="167069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oleObject" Target="../embeddings/oleObject2.bin"/><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oleObject" Target="../embeddings/oleObject9.bin"/><Relationship Id="rId5" Type="http://schemas.openxmlformats.org/officeDocument/2006/relationships/oleObject" Target="../embeddings/oleObject4.bin"/><Relationship Id="rId10" Type="http://schemas.openxmlformats.org/officeDocument/2006/relationships/oleObject" Target="../embeddings/oleObject8.bin"/><Relationship Id="rId4" Type="http://schemas.openxmlformats.org/officeDocument/2006/relationships/image" Target="../media/image1.png"/><Relationship Id="rId9"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noction.com/blog/bgp-path-hun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mmunity.cisco.com/t5/networking-knowledge-base/understanding-bgp-best-path-selection-manipulation/ta-p/315057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lideplayer.com/slide/5073626/"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2A7C-88F6-C252-62B7-81436D5ECF88}"/>
              </a:ext>
            </a:extLst>
          </p:cNvPr>
          <p:cNvSpPr>
            <a:spLocks noGrp="1"/>
          </p:cNvSpPr>
          <p:nvPr>
            <p:ph type="ctrTitle"/>
          </p:nvPr>
        </p:nvSpPr>
        <p:spPr/>
        <p:txBody>
          <a:bodyPr/>
          <a:lstStyle/>
          <a:p>
            <a:r>
              <a:rPr lang="en-US" dirty="0"/>
              <a:t>Lecture 7: Advanced BGP Concepts</a:t>
            </a:r>
          </a:p>
        </p:txBody>
      </p:sp>
      <p:sp>
        <p:nvSpPr>
          <p:cNvPr id="3" name="Subtitle 2">
            <a:extLst>
              <a:ext uri="{FF2B5EF4-FFF2-40B4-BE49-F238E27FC236}">
                <a16:creationId xmlns:a16="http://schemas.microsoft.com/office/drawing/2014/main" id="{9A5D9507-7EBC-4384-E75F-B152E4D1487E}"/>
              </a:ext>
            </a:extLst>
          </p:cNvPr>
          <p:cNvSpPr>
            <a:spLocks noGrp="1"/>
          </p:cNvSpPr>
          <p:nvPr>
            <p:ph type="subTitle" idx="1"/>
          </p:nvPr>
        </p:nvSpPr>
        <p:spPr/>
        <p:txBody>
          <a:bodyPr>
            <a:normAutofit lnSpcReduction="10000"/>
          </a:bodyPr>
          <a:lstStyle/>
          <a:p>
            <a:r>
              <a:rPr lang="en-US" dirty="0"/>
              <a:t>Lecturer: Venkat Arun</a:t>
            </a:r>
          </a:p>
          <a:p>
            <a:endParaRPr lang="en-US" dirty="0"/>
          </a:p>
          <a:p>
            <a:r>
              <a:rPr lang="en-US" dirty="0"/>
              <a:t>Note: A lot of what we discuss today is not in the book. I have included references where relevant</a:t>
            </a:r>
          </a:p>
        </p:txBody>
      </p:sp>
    </p:spTree>
    <p:extLst>
      <p:ext uri="{BB962C8B-B14F-4D97-AF65-F5344CB8AC3E}">
        <p14:creationId xmlns:p14="http://schemas.microsoft.com/office/powerpoint/2010/main" val="352045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EF0FA3EE-5809-C6DB-E177-345693938346}"/>
              </a:ext>
            </a:extLst>
          </p:cNvPr>
          <p:cNvSpPr>
            <a:spLocks noGrp="1" noChangeArrowheads="1"/>
          </p:cNvSpPr>
          <p:nvPr>
            <p:ph type="title"/>
          </p:nvPr>
        </p:nvSpPr>
        <p:spPr/>
        <p:txBody>
          <a:bodyPr/>
          <a:lstStyle/>
          <a:p>
            <a:r>
              <a:rPr lang="en-US" altLang="en-US"/>
              <a:t>Global Control is Not Workable</a:t>
            </a:r>
          </a:p>
        </p:txBody>
      </p:sp>
      <p:sp>
        <p:nvSpPr>
          <p:cNvPr id="227331" name="Rectangle 3">
            <a:extLst>
              <a:ext uri="{FF2B5EF4-FFF2-40B4-BE49-F238E27FC236}">
                <a16:creationId xmlns:a16="http://schemas.microsoft.com/office/drawing/2014/main" id="{D22E8ACF-BFB8-5182-DC19-7CCEF20BDAA9}"/>
              </a:ext>
            </a:extLst>
          </p:cNvPr>
          <p:cNvSpPr>
            <a:spLocks noGrp="1" noChangeArrowheads="1"/>
          </p:cNvSpPr>
          <p:nvPr>
            <p:ph type="body" idx="1"/>
          </p:nvPr>
        </p:nvSpPr>
        <p:spPr/>
        <p:txBody>
          <a:bodyPr/>
          <a:lstStyle/>
          <a:p>
            <a:r>
              <a:rPr lang="en-US" altLang="en-US" dirty="0"/>
              <a:t>Create a global Internet routing registry</a:t>
            </a:r>
          </a:p>
          <a:p>
            <a:pPr lvl="1"/>
            <a:r>
              <a:rPr lang="en-US" altLang="en-US" dirty="0"/>
              <a:t>Difficult to keep up to date</a:t>
            </a:r>
          </a:p>
          <a:p>
            <a:r>
              <a:rPr lang="en-US" altLang="en-US" dirty="0"/>
              <a:t>Require each AS to publish its routing policies</a:t>
            </a:r>
          </a:p>
          <a:p>
            <a:pPr lvl="1"/>
            <a:r>
              <a:rPr lang="en-US" altLang="en-US" dirty="0"/>
              <a:t>Difficult to get them to participate</a:t>
            </a:r>
          </a:p>
          <a:p>
            <a:r>
              <a:rPr lang="en-US" altLang="en-US" dirty="0"/>
              <a:t>Check for conflicting policies, and resolve conflicts</a:t>
            </a:r>
          </a:p>
          <a:p>
            <a:pPr lvl="1"/>
            <a:r>
              <a:rPr lang="en-US" altLang="en-US" dirty="0"/>
              <a:t>Re-checking for each failure scenario</a:t>
            </a:r>
          </a:p>
        </p:txBody>
      </p:sp>
      <p:sp>
        <p:nvSpPr>
          <p:cNvPr id="227332" name="Text Box 4">
            <a:extLst>
              <a:ext uri="{FF2B5EF4-FFF2-40B4-BE49-F238E27FC236}">
                <a16:creationId xmlns:a16="http://schemas.microsoft.com/office/drawing/2014/main" id="{6727AB03-0533-41E0-E622-DFB25707BFA3}"/>
              </a:ext>
            </a:extLst>
          </p:cNvPr>
          <p:cNvSpPr txBox="1">
            <a:spLocks noChangeArrowheads="1"/>
          </p:cNvSpPr>
          <p:nvPr/>
        </p:nvSpPr>
        <p:spPr bwMode="auto">
          <a:xfrm>
            <a:off x="2038350" y="6154738"/>
            <a:ext cx="9074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FF0000"/>
                </a:solidFill>
              </a:rPr>
              <a:t>Need a solution that does not require global coordination.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06EEDA9-5DA5-D079-13C5-AB75B79E795D}"/>
            </a:ext>
          </a:extLst>
        </p:cNvPr>
        <p:cNvGrpSpPr/>
        <p:nvPr/>
      </p:nvGrpSpPr>
      <p:grpSpPr>
        <a:xfrm>
          <a:off x="0" y="0"/>
          <a:ext cx="0" cy="0"/>
          <a:chOff x="0" y="0"/>
          <a:chExt cx="0" cy="0"/>
        </a:xfrm>
      </p:grpSpPr>
      <p:sp>
        <p:nvSpPr>
          <p:cNvPr id="227330" name="Rectangle 2">
            <a:extLst>
              <a:ext uri="{FF2B5EF4-FFF2-40B4-BE49-F238E27FC236}">
                <a16:creationId xmlns:a16="http://schemas.microsoft.com/office/drawing/2014/main" id="{11E15B08-42C0-94CF-2C30-68D51AB485BC}"/>
              </a:ext>
            </a:extLst>
          </p:cNvPr>
          <p:cNvSpPr>
            <a:spLocks noGrp="1" noChangeArrowheads="1"/>
          </p:cNvSpPr>
          <p:nvPr>
            <p:ph type="title"/>
          </p:nvPr>
        </p:nvSpPr>
        <p:spPr/>
        <p:txBody>
          <a:bodyPr/>
          <a:lstStyle/>
          <a:p>
            <a:r>
              <a:rPr lang="en-US" altLang="en-US"/>
              <a:t>Global Control is Not Workable</a:t>
            </a:r>
          </a:p>
        </p:txBody>
      </p:sp>
      <p:sp>
        <p:nvSpPr>
          <p:cNvPr id="227331" name="Rectangle 3">
            <a:extLst>
              <a:ext uri="{FF2B5EF4-FFF2-40B4-BE49-F238E27FC236}">
                <a16:creationId xmlns:a16="http://schemas.microsoft.com/office/drawing/2014/main" id="{12264899-0285-08BE-4F49-BB39C9AFAC20}"/>
              </a:ext>
            </a:extLst>
          </p:cNvPr>
          <p:cNvSpPr>
            <a:spLocks noGrp="1" noChangeArrowheads="1"/>
          </p:cNvSpPr>
          <p:nvPr>
            <p:ph type="body" idx="1"/>
          </p:nvPr>
        </p:nvSpPr>
        <p:spPr/>
        <p:txBody>
          <a:bodyPr/>
          <a:lstStyle/>
          <a:p>
            <a:r>
              <a:rPr lang="en-US" altLang="en-US" dirty="0"/>
              <a:t>Create a global Internet routing registry</a:t>
            </a:r>
          </a:p>
          <a:p>
            <a:pPr lvl="1"/>
            <a:r>
              <a:rPr lang="en-US" altLang="en-US" dirty="0"/>
              <a:t>Difficult to keep up to date</a:t>
            </a:r>
          </a:p>
          <a:p>
            <a:r>
              <a:rPr lang="en-US" altLang="en-US" dirty="0"/>
              <a:t>Require each AS to publish its routing policies</a:t>
            </a:r>
          </a:p>
          <a:p>
            <a:pPr lvl="1"/>
            <a:r>
              <a:rPr lang="en-US" altLang="en-US" dirty="0"/>
              <a:t>Difficult to get them to participate</a:t>
            </a:r>
          </a:p>
          <a:p>
            <a:r>
              <a:rPr lang="en-US" altLang="en-US" dirty="0"/>
              <a:t>Check for conflicting policies, and resolve conflicts</a:t>
            </a:r>
          </a:p>
          <a:p>
            <a:pPr lvl="1"/>
            <a:r>
              <a:rPr lang="en-US" altLang="en-US" dirty="0"/>
              <a:t>Checking is NP-complete</a:t>
            </a:r>
          </a:p>
          <a:p>
            <a:pPr lvl="1"/>
            <a:r>
              <a:rPr lang="en-US" altLang="en-US" dirty="0"/>
              <a:t>Re-checking for each failure scenario</a:t>
            </a:r>
          </a:p>
        </p:txBody>
      </p:sp>
      <p:sp>
        <p:nvSpPr>
          <p:cNvPr id="227332" name="Text Box 4">
            <a:extLst>
              <a:ext uri="{FF2B5EF4-FFF2-40B4-BE49-F238E27FC236}">
                <a16:creationId xmlns:a16="http://schemas.microsoft.com/office/drawing/2014/main" id="{E6ADEEC9-7CDE-3744-1694-5901FE4640C4}"/>
              </a:ext>
            </a:extLst>
          </p:cNvPr>
          <p:cNvSpPr txBox="1">
            <a:spLocks noChangeArrowheads="1"/>
          </p:cNvSpPr>
          <p:nvPr/>
        </p:nvSpPr>
        <p:spPr bwMode="auto">
          <a:xfrm>
            <a:off x="2038350" y="6154738"/>
            <a:ext cx="90746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olidFill>
                  <a:srgbClr val="FF0000"/>
                </a:solidFill>
              </a:rPr>
              <a:t>Need a solution that does not require global coordination.</a:t>
            </a:r>
          </a:p>
        </p:txBody>
      </p:sp>
    </p:spTree>
    <p:extLst>
      <p:ext uri="{BB962C8B-B14F-4D97-AF65-F5344CB8AC3E}">
        <p14:creationId xmlns:p14="http://schemas.microsoft.com/office/powerpoint/2010/main" val="821718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9BE8ADA8-6AC6-0FD5-5938-DFBC9926A76E}"/>
              </a:ext>
            </a:extLst>
          </p:cNvPr>
          <p:cNvSpPr>
            <a:spLocks noGrp="1" noChangeArrowheads="1"/>
          </p:cNvSpPr>
          <p:nvPr>
            <p:ph type="title"/>
          </p:nvPr>
        </p:nvSpPr>
        <p:spPr/>
        <p:txBody>
          <a:bodyPr/>
          <a:lstStyle/>
          <a:p>
            <a:r>
              <a:rPr lang="en-US" altLang="en-US"/>
              <a:t>Think Globally, Act Locally</a:t>
            </a:r>
          </a:p>
        </p:txBody>
      </p:sp>
      <p:sp>
        <p:nvSpPr>
          <p:cNvPr id="228355" name="Rectangle 3">
            <a:extLst>
              <a:ext uri="{FF2B5EF4-FFF2-40B4-BE49-F238E27FC236}">
                <a16:creationId xmlns:a16="http://schemas.microsoft.com/office/drawing/2014/main" id="{2EA8D4AB-4450-5208-401D-585BCA1D396D}"/>
              </a:ext>
            </a:extLst>
          </p:cNvPr>
          <p:cNvSpPr>
            <a:spLocks noGrp="1" noChangeArrowheads="1"/>
          </p:cNvSpPr>
          <p:nvPr>
            <p:ph type="body" idx="1"/>
          </p:nvPr>
        </p:nvSpPr>
        <p:spPr/>
        <p:txBody>
          <a:bodyPr/>
          <a:lstStyle/>
          <a:p>
            <a:r>
              <a:rPr lang="en-US" altLang="en-US"/>
              <a:t>Design goals</a:t>
            </a:r>
          </a:p>
          <a:p>
            <a:pPr lvl="1"/>
            <a:r>
              <a:rPr lang="en-US" altLang="en-US">
                <a:solidFill>
                  <a:srgbClr val="FF0000"/>
                </a:solidFill>
              </a:rPr>
              <a:t>Flexibility</a:t>
            </a:r>
            <a:r>
              <a:rPr lang="en-US" altLang="en-US"/>
              <a:t>: allow complex local policies </a:t>
            </a:r>
          </a:p>
          <a:p>
            <a:pPr lvl="1"/>
            <a:r>
              <a:rPr lang="en-US" altLang="en-US">
                <a:solidFill>
                  <a:srgbClr val="FF0000"/>
                </a:solidFill>
              </a:rPr>
              <a:t>Privacy</a:t>
            </a:r>
            <a:r>
              <a:rPr lang="en-US" altLang="en-US"/>
              <a:t>: do not require divulging policies</a:t>
            </a:r>
          </a:p>
          <a:p>
            <a:pPr lvl="1"/>
            <a:r>
              <a:rPr lang="en-US" altLang="en-US">
                <a:solidFill>
                  <a:srgbClr val="FF0000"/>
                </a:solidFill>
              </a:rPr>
              <a:t>Backwards-compatibility</a:t>
            </a:r>
            <a:r>
              <a:rPr lang="en-US" altLang="en-US"/>
              <a:t>: no changes to the protocol</a:t>
            </a:r>
          </a:p>
          <a:p>
            <a:pPr lvl="1"/>
            <a:r>
              <a:rPr lang="en-US" altLang="en-US">
                <a:solidFill>
                  <a:srgbClr val="FF0000"/>
                </a:solidFill>
              </a:rPr>
              <a:t>Guarantees</a:t>
            </a:r>
            <a:r>
              <a:rPr lang="en-US" altLang="en-US"/>
              <a:t>: convergence even when system changes</a:t>
            </a:r>
          </a:p>
          <a:p>
            <a:r>
              <a:rPr lang="en-US" altLang="en-US"/>
              <a:t>Solution: restrictions based on AS relationships</a:t>
            </a:r>
          </a:p>
          <a:p>
            <a:pPr lvl="1"/>
            <a:r>
              <a:rPr lang="en-US" altLang="en-US">
                <a:solidFill>
                  <a:srgbClr val="FF0000"/>
                </a:solidFill>
              </a:rPr>
              <a:t>Path selection rules</a:t>
            </a:r>
            <a:r>
              <a:rPr lang="en-US" altLang="en-US"/>
              <a:t>: which route you prefer</a:t>
            </a:r>
            <a:endParaRPr lang="en-US" altLang="en-US">
              <a:solidFill>
                <a:srgbClr val="FF0000"/>
              </a:solidFill>
            </a:endParaRPr>
          </a:p>
          <a:p>
            <a:pPr lvl="1"/>
            <a:r>
              <a:rPr lang="en-US" altLang="en-US">
                <a:solidFill>
                  <a:srgbClr val="FF0000"/>
                </a:solidFill>
              </a:rPr>
              <a:t>Export policies</a:t>
            </a:r>
            <a:r>
              <a:rPr lang="en-US" altLang="en-US"/>
              <a:t>: who you tell about your route</a:t>
            </a:r>
          </a:p>
          <a:p>
            <a:pPr lvl="1"/>
            <a:r>
              <a:rPr lang="en-US" altLang="en-US">
                <a:solidFill>
                  <a:srgbClr val="FF0000"/>
                </a:solidFill>
              </a:rPr>
              <a:t>AS graph structure</a:t>
            </a:r>
            <a:r>
              <a:rPr lang="en-US" altLang="en-US"/>
              <a:t>: who is connected to who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9BBA08AE-7628-7581-ED51-90D7A3FED010}"/>
              </a:ext>
            </a:extLst>
          </p:cNvPr>
          <p:cNvSpPr>
            <a:spLocks noGrp="1" noChangeArrowheads="1"/>
          </p:cNvSpPr>
          <p:nvPr>
            <p:ph type="title"/>
          </p:nvPr>
        </p:nvSpPr>
        <p:spPr/>
        <p:txBody>
          <a:bodyPr/>
          <a:lstStyle/>
          <a:p>
            <a:r>
              <a:rPr lang="en-US" altLang="en-US"/>
              <a:t>Customer-Provider Relationship</a:t>
            </a:r>
          </a:p>
        </p:txBody>
      </p:sp>
      <p:sp>
        <p:nvSpPr>
          <p:cNvPr id="229379" name="Rectangle 3">
            <a:extLst>
              <a:ext uri="{FF2B5EF4-FFF2-40B4-BE49-F238E27FC236}">
                <a16:creationId xmlns:a16="http://schemas.microsoft.com/office/drawing/2014/main" id="{D4AD3229-B307-4870-16FA-7EE2EAA78688}"/>
              </a:ext>
            </a:extLst>
          </p:cNvPr>
          <p:cNvSpPr>
            <a:spLocks noGrp="1" noChangeArrowheads="1"/>
          </p:cNvSpPr>
          <p:nvPr>
            <p:ph type="body" idx="1"/>
          </p:nvPr>
        </p:nvSpPr>
        <p:spPr>
          <a:xfrm>
            <a:off x="1524000" y="1314450"/>
            <a:ext cx="9042400" cy="1885950"/>
          </a:xfrm>
        </p:spPr>
        <p:txBody>
          <a:bodyPr/>
          <a:lstStyle/>
          <a:p>
            <a:r>
              <a:rPr lang="en-US" altLang="en-US"/>
              <a:t>Customer pays provider for access to the Internet</a:t>
            </a:r>
          </a:p>
          <a:p>
            <a:pPr lvl="1"/>
            <a:r>
              <a:rPr lang="en-US" altLang="en-US"/>
              <a:t>Provider exports its customer’s routes to everybody</a:t>
            </a:r>
          </a:p>
          <a:p>
            <a:pPr lvl="1"/>
            <a:r>
              <a:rPr lang="en-US" altLang="en-US"/>
              <a:t>Customer exports provider’s routes only to its customers</a:t>
            </a:r>
          </a:p>
        </p:txBody>
      </p:sp>
      <p:sp>
        <p:nvSpPr>
          <p:cNvPr id="229416" name="Oval 40">
            <a:extLst>
              <a:ext uri="{FF2B5EF4-FFF2-40B4-BE49-F238E27FC236}">
                <a16:creationId xmlns:a16="http://schemas.microsoft.com/office/drawing/2014/main" id="{E1EA0D2A-B860-FF15-C149-3C316DBA337A}"/>
              </a:ext>
            </a:extLst>
          </p:cNvPr>
          <p:cNvSpPr>
            <a:spLocks noChangeArrowheads="1"/>
          </p:cNvSpPr>
          <p:nvPr/>
        </p:nvSpPr>
        <p:spPr bwMode="auto">
          <a:xfrm>
            <a:off x="7848600" y="3886200"/>
            <a:ext cx="571500" cy="60960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17" name="Oval 41">
            <a:extLst>
              <a:ext uri="{FF2B5EF4-FFF2-40B4-BE49-F238E27FC236}">
                <a16:creationId xmlns:a16="http://schemas.microsoft.com/office/drawing/2014/main" id="{810C1DC0-B4CB-D7E9-50AB-DA05909017E0}"/>
              </a:ext>
            </a:extLst>
          </p:cNvPr>
          <p:cNvSpPr>
            <a:spLocks noChangeArrowheads="1"/>
          </p:cNvSpPr>
          <p:nvPr/>
        </p:nvSpPr>
        <p:spPr bwMode="auto">
          <a:xfrm>
            <a:off x="7848600" y="5181601"/>
            <a:ext cx="571500" cy="600075"/>
          </a:xfrm>
          <a:prstGeom prst="ellipse">
            <a:avLst/>
          </a:prstGeom>
          <a:noFill/>
          <a:ln w="412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18" name="Line 42">
            <a:extLst>
              <a:ext uri="{FF2B5EF4-FFF2-40B4-BE49-F238E27FC236}">
                <a16:creationId xmlns:a16="http://schemas.microsoft.com/office/drawing/2014/main" id="{D3D9A42F-55D3-7399-9CFD-E1642BDFD3E1}"/>
              </a:ext>
            </a:extLst>
          </p:cNvPr>
          <p:cNvSpPr>
            <a:spLocks noChangeShapeType="1"/>
          </p:cNvSpPr>
          <p:nvPr/>
        </p:nvSpPr>
        <p:spPr bwMode="auto">
          <a:xfrm flipH="1">
            <a:off x="8153400" y="4495800"/>
            <a:ext cx="0" cy="68580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3" name="Text Box 47">
            <a:extLst>
              <a:ext uri="{FF2B5EF4-FFF2-40B4-BE49-F238E27FC236}">
                <a16:creationId xmlns:a16="http://schemas.microsoft.com/office/drawing/2014/main" id="{B83F6488-BC16-97E4-3231-9864020F30B7}"/>
              </a:ext>
            </a:extLst>
          </p:cNvPr>
          <p:cNvSpPr txBox="1">
            <a:spLocks noChangeArrowheads="1"/>
          </p:cNvSpPr>
          <p:nvPr/>
        </p:nvSpPr>
        <p:spPr bwMode="auto">
          <a:xfrm>
            <a:off x="7985125" y="3927476"/>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a:t>
            </a:r>
          </a:p>
        </p:txBody>
      </p:sp>
      <p:sp>
        <p:nvSpPr>
          <p:cNvPr id="229424" name="Oval 48">
            <a:extLst>
              <a:ext uri="{FF2B5EF4-FFF2-40B4-BE49-F238E27FC236}">
                <a16:creationId xmlns:a16="http://schemas.microsoft.com/office/drawing/2014/main" id="{EA87172C-828C-E142-CE5C-E2D0F79EA827}"/>
              </a:ext>
            </a:extLst>
          </p:cNvPr>
          <p:cNvSpPr>
            <a:spLocks noChangeArrowheads="1"/>
          </p:cNvSpPr>
          <p:nvPr/>
        </p:nvSpPr>
        <p:spPr bwMode="auto">
          <a:xfrm>
            <a:off x="3352800" y="5867401"/>
            <a:ext cx="571500" cy="600075"/>
          </a:xfrm>
          <a:prstGeom prst="ellipse">
            <a:avLst/>
          </a:prstGeom>
          <a:noFill/>
          <a:ln w="412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25" name="Oval 49">
            <a:extLst>
              <a:ext uri="{FF2B5EF4-FFF2-40B4-BE49-F238E27FC236}">
                <a16:creationId xmlns:a16="http://schemas.microsoft.com/office/drawing/2014/main" id="{13F6EBB4-A373-F11A-FE97-758716B447EC}"/>
              </a:ext>
            </a:extLst>
          </p:cNvPr>
          <p:cNvSpPr>
            <a:spLocks noChangeArrowheads="1"/>
          </p:cNvSpPr>
          <p:nvPr/>
        </p:nvSpPr>
        <p:spPr bwMode="auto">
          <a:xfrm>
            <a:off x="3352800" y="4572000"/>
            <a:ext cx="571500" cy="60960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426" name="Line 50">
            <a:extLst>
              <a:ext uri="{FF2B5EF4-FFF2-40B4-BE49-F238E27FC236}">
                <a16:creationId xmlns:a16="http://schemas.microsoft.com/office/drawing/2014/main" id="{B4204DF6-8E14-97DB-17D7-49105B84836E}"/>
              </a:ext>
            </a:extLst>
          </p:cNvPr>
          <p:cNvSpPr>
            <a:spLocks noChangeShapeType="1"/>
          </p:cNvSpPr>
          <p:nvPr/>
        </p:nvSpPr>
        <p:spPr bwMode="auto">
          <a:xfrm flipH="1">
            <a:off x="3657600" y="5181600"/>
            <a:ext cx="0" cy="685800"/>
          </a:xfrm>
          <a:prstGeom prst="line">
            <a:avLst/>
          </a:prstGeom>
          <a:noFill/>
          <a:ln w="25400">
            <a:solidFill>
              <a:srgbClr val="9966FF"/>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7" name="Text Box 51">
            <a:extLst>
              <a:ext uri="{FF2B5EF4-FFF2-40B4-BE49-F238E27FC236}">
                <a16:creationId xmlns:a16="http://schemas.microsoft.com/office/drawing/2014/main" id="{417C792C-4AC5-87ED-47C3-89952B8CE656}"/>
              </a:ext>
            </a:extLst>
          </p:cNvPr>
          <p:cNvSpPr txBox="1">
            <a:spLocks noChangeArrowheads="1"/>
          </p:cNvSpPr>
          <p:nvPr/>
        </p:nvSpPr>
        <p:spPr bwMode="auto">
          <a:xfrm>
            <a:off x="3429000" y="5943601"/>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a:t>
            </a:r>
          </a:p>
        </p:txBody>
      </p:sp>
      <p:grpSp>
        <p:nvGrpSpPr>
          <p:cNvPr id="229451" name="Group 75">
            <a:extLst>
              <a:ext uri="{FF2B5EF4-FFF2-40B4-BE49-F238E27FC236}">
                <a16:creationId xmlns:a16="http://schemas.microsoft.com/office/drawing/2014/main" id="{275B9635-2626-5770-DA1E-44962F9B4935}"/>
              </a:ext>
            </a:extLst>
          </p:cNvPr>
          <p:cNvGrpSpPr>
            <a:grpSpLocks/>
          </p:cNvGrpSpPr>
          <p:nvPr/>
        </p:nvGrpSpPr>
        <p:grpSpPr bwMode="auto">
          <a:xfrm>
            <a:off x="6934200" y="4572000"/>
            <a:ext cx="2438400" cy="1905000"/>
            <a:chOff x="3408" y="2880"/>
            <a:chExt cx="1536" cy="1200"/>
          </a:xfrm>
        </p:grpSpPr>
        <p:sp>
          <p:nvSpPr>
            <p:cNvPr id="229419" name="Line 43">
              <a:extLst>
                <a:ext uri="{FF2B5EF4-FFF2-40B4-BE49-F238E27FC236}">
                  <a16:creationId xmlns:a16="http://schemas.microsoft.com/office/drawing/2014/main" id="{EDA7A4BB-2867-0BDF-B3A6-1A8A623E8E9A}"/>
                </a:ext>
              </a:extLst>
            </p:cNvPr>
            <p:cNvSpPr>
              <a:spLocks noChangeShapeType="1"/>
            </p:cNvSpPr>
            <p:nvPr/>
          </p:nvSpPr>
          <p:spPr bwMode="auto">
            <a:xfrm flipH="1">
              <a:off x="3408" y="3456"/>
              <a:ext cx="57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0" name="Line 44">
              <a:extLst>
                <a:ext uri="{FF2B5EF4-FFF2-40B4-BE49-F238E27FC236}">
                  <a16:creationId xmlns:a16="http://schemas.microsoft.com/office/drawing/2014/main" id="{B79825D8-C6ED-B372-47E8-C4CDF23CF8CA}"/>
                </a:ext>
              </a:extLst>
            </p:cNvPr>
            <p:cNvSpPr>
              <a:spLocks noChangeShapeType="1"/>
            </p:cNvSpPr>
            <p:nvPr/>
          </p:nvSpPr>
          <p:spPr bwMode="auto">
            <a:xfrm flipH="1">
              <a:off x="4368" y="3456"/>
              <a:ext cx="576"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1" name="Line 45">
              <a:extLst>
                <a:ext uri="{FF2B5EF4-FFF2-40B4-BE49-F238E27FC236}">
                  <a16:creationId xmlns:a16="http://schemas.microsoft.com/office/drawing/2014/main" id="{AB4A9874-3505-5E4B-3733-22B4389B067D}"/>
                </a:ext>
              </a:extLst>
            </p:cNvPr>
            <p:cNvSpPr>
              <a:spLocks noChangeShapeType="1"/>
            </p:cNvSpPr>
            <p:nvPr/>
          </p:nvSpPr>
          <p:spPr bwMode="auto">
            <a:xfrm>
              <a:off x="3744" y="2880"/>
              <a:ext cx="288" cy="48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2" name="Line 46">
              <a:extLst>
                <a:ext uri="{FF2B5EF4-FFF2-40B4-BE49-F238E27FC236}">
                  <a16:creationId xmlns:a16="http://schemas.microsoft.com/office/drawing/2014/main" id="{7ADA7468-EA8D-3EBC-6BFB-075682952D2F}"/>
                </a:ext>
              </a:extLst>
            </p:cNvPr>
            <p:cNvSpPr>
              <a:spLocks noChangeShapeType="1"/>
            </p:cNvSpPr>
            <p:nvPr/>
          </p:nvSpPr>
          <p:spPr bwMode="auto">
            <a:xfrm flipH="1">
              <a:off x="4320" y="2880"/>
              <a:ext cx="288" cy="48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32" name="Line 56">
              <a:extLst>
                <a:ext uri="{FF2B5EF4-FFF2-40B4-BE49-F238E27FC236}">
                  <a16:creationId xmlns:a16="http://schemas.microsoft.com/office/drawing/2014/main" id="{D69AC7A4-00C7-92C3-206F-E937DB1F1511}"/>
                </a:ext>
              </a:extLst>
            </p:cNvPr>
            <p:cNvSpPr>
              <a:spLocks noChangeShapeType="1"/>
            </p:cNvSpPr>
            <p:nvPr/>
          </p:nvSpPr>
          <p:spPr bwMode="auto">
            <a:xfrm flipH="1">
              <a:off x="3792" y="3600"/>
              <a:ext cx="288" cy="48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33" name="Line 57">
              <a:extLst>
                <a:ext uri="{FF2B5EF4-FFF2-40B4-BE49-F238E27FC236}">
                  <a16:creationId xmlns:a16="http://schemas.microsoft.com/office/drawing/2014/main" id="{0255E3A2-FA7A-3650-2786-6144F0656A08}"/>
                </a:ext>
              </a:extLst>
            </p:cNvPr>
            <p:cNvSpPr>
              <a:spLocks noChangeShapeType="1"/>
            </p:cNvSpPr>
            <p:nvPr/>
          </p:nvSpPr>
          <p:spPr bwMode="auto">
            <a:xfrm>
              <a:off x="4272" y="3600"/>
              <a:ext cx="288" cy="48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9434" name="Text Box 58">
            <a:extLst>
              <a:ext uri="{FF2B5EF4-FFF2-40B4-BE49-F238E27FC236}">
                <a16:creationId xmlns:a16="http://schemas.microsoft.com/office/drawing/2014/main" id="{5FD3FF93-3065-2530-D33A-6BA0B1995862}"/>
              </a:ext>
            </a:extLst>
          </p:cNvPr>
          <p:cNvSpPr txBox="1">
            <a:spLocks noChangeArrowheads="1"/>
          </p:cNvSpPr>
          <p:nvPr/>
        </p:nvSpPr>
        <p:spPr bwMode="auto">
          <a:xfrm>
            <a:off x="8763001" y="3962400"/>
            <a:ext cx="744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AT&amp;T</a:t>
            </a:r>
          </a:p>
        </p:txBody>
      </p:sp>
      <p:sp>
        <p:nvSpPr>
          <p:cNvPr id="229435" name="Text Box 59">
            <a:extLst>
              <a:ext uri="{FF2B5EF4-FFF2-40B4-BE49-F238E27FC236}">
                <a16:creationId xmlns:a16="http://schemas.microsoft.com/office/drawing/2014/main" id="{A7378FBB-BA57-9847-A06B-6321FAE3F455}"/>
              </a:ext>
            </a:extLst>
          </p:cNvPr>
          <p:cNvSpPr txBox="1">
            <a:spLocks noChangeArrowheads="1"/>
          </p:cNvSpPr>
          <p:nvPr/>
        </p:nvSpPr>
        <p:spPr bwMode="auto">
          <a:xfrm>
            <a:off x="8839200" y="5562600"/>
            <a:ext cx="1320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Princeton</a:t>
            </a:r>
          </a:p>
        </p:txBody>
      </p:sp>
      <p:sp>
        <p:nvSpPr>
          <p:cNvPr id="229436" name="Text Box 60">
            <a:extLst>
              <a:ext uri="{FF2B5EF4-FFF2-40B4-BE49-F238E27FC236}">
                <a16:creationId xmlns:a16="http://schemas.microsoft.com/office/drawing/2014/main" id="{07F078B5-05FE-B065-DC0B-4CFB6CB84C45}"/>
              </a:ext>
            </a:extLst>
          </p:cNvPr>
          <p:cNvSpPr txBox="1">
            <a:spLocks noChangeArrowheads="1"/>
          </p:cNvSpPr>
          <p:nvPr/>
        </p:nvSpPr>
        <p:spPr bwMode="auto">
          <a:xfrm>
            <a:off x="3886200" y="6019800"/>
            <a:ext cx="1320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Princeton</a:t>
            </a:r>
          </a:p>
        </p:txBody>
      </p:sp>
      <p:sp>
        <p:nvSpPr>
          <p:cNvPr id="229437" name="Text Box 61">
            <a:extLst>
              <a:ext uri="{FF2B5EF4-FFF2-40B4-BE49-F238E27FC236}">
                <a16:creationId xmlns:a16="http://schemas.microsoft.com/office/drawing/2014/main" id="{BE0F83E8-F6A7-6F7A-AA00-C398CF987908}"/>
              </a:ext>
            </a:extLst>
          </p:cNvPr>
          <p:cNvSpPr txBox="1">
            <a:spLocks noChangeArrowheads="1"/>
          </p:cNvSpPr>
          <p:nvPr/>
        </p:nvSpPr>
        <p:spPr bwMode="auto">
          <a:xfrm>
            <a:off x="3929064" y="4910138"/>
            <a:ext cx="744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AT&amp;T</a:t>
            </a:r>
          </a:p>
        </p:txBody>
      </p:sp>
      <p:sp>
        <p:nvSpPr>
          <p:cNvPr id="229438" name="Text Box 62">
            <a:extLst>
              <a:ext uri="{FF2B5EF4-FFF2-40B4-BE49-F238E27FC236}">
                <a16:creationId xmlns:a16="http://schemas.microsoft.com/office/drawing/2014/main" id="{376FA7D6-9BD4-1B7D-9958-0BEA08B98B82}"/>
              </a:ext>
            </a:extLst>
          </p:cNvPr>
          <p:cNvSpPr txBox="1">
            <a:spLocks noChangeArrowheads="1"/>
          </p:cNvSpPr>
          <p:nvPr/>
        </p:nvSpPr>
        <p:spPr bwMode="auto">
          <a:xfrm>
            <a:off x="2362200" y="3303589"/>
            <a:ext cx="3175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FF0000"/>
                </a:solidFill>
              </a:rPr>
              <a:t>Traffic </a:t>
            </a:r>
            <a:r>
              <a:rPr lang="en-US" altLang="en-US" sz="2400" b="1" dirty="0">
                <a:solidFill>
                  <a:srgbClr val="FF0000"/>
                </a:solidFill>
              </a:rPr>
              <a:t>to</a:t>
            </a:r>
            <a:r>
              <a:rPr lang="en-US" altLang="en-US" sz="2400" dirty="0">
                <a:solidFill>
                  <a:srgbClr val="FF0000"/>
                </a:solidFill>
              </a:rPr>
              <a:t> the customer</a:t>
            </a:r>
          </a:p>
        </p:txBody>
      </p:sp>
      <p:sp>
        <p:nvSpPr>
          <p:cNvPr id="229439" name="Text Box 63">
            <a:extLst>
              <a:ext uri="{FF2B5EF4-FFF2-40B4-BE49-F238E27FC236}">
                <a16:creationId xmlns:a16="http://schemas.microsoft.com/office/drawing/2014/main" id="{524D6C9B-29C6-1706-89E0-9792FBB0985E}"/>
              </a:ext>
            </a:extLst>
          </p:cNvPr>
          <p:cNvSpPr txBox="1">
            <a:spLocks noChangeArrowheads="1"/>
          </p:cNvSpPr>
          <p:nvPr/>
        </p:nvSpPr>
        <p:spPr bwMode="auto">
          <a:xfrm>
            <a:off x="6781800" y="3303589"/>
            <a:ext cx="3554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Traffic </a:t>
            </a:r>
            <a:r>
              <a:rPr lang="en-US" altLang="en-US" sz="2400" b="1">
                <a:solidFill>
                  <a:srgbClr val="FF0000"/>
                </a:solidFill>
              </a:rPr>
              <a:t>from </a:t>
            </a:r>
            <a:r>
              <a:rPr lang="en-US" altLang="en-US" sz="2400">
                <a:solidFill>
                  <a:srgbClr val="FF0000"/>
                </a:solidFill>
              </a:rPr>
              <a:t>the customer</a:t>
            </a:r>
          </a:p>
        </p:txBody>
      </p:sp>
      <p:grpSp>
        <p:nvGrpSpPr>
          <p:cNvPr id="229450" name="Group 74">
            <a:extLst>
              <a:ext uri="{FF2B5EF4-FFF2-40B4-BE49-F238E27FC236}">
                <a16:creationId xmlns:a16="http://schemas.microsoft.com/office/drawing/2014/main" id="{9E46AA2C-A03F-3884-61C4-FEB096EFF7D8}"/>
              </a:ext>
            </a:extLst>
          </p:cNvPr>
          <p:cNvGrpSpPr>
            <a:grpSpLocks/>
          </p:cNvGrpSpPr>
          <p:nvPr/>
        </p:nvGrpSpPr>
        <p:grpSpPr bwMode="auto">
          <a:xfrm>
            <a:off x="7162800" y="4495800"/>
            <a:ext cx="1943100" cy="1828800"/>
            <a:chOff x="3552" y="2832"/>
            <a:chExt cx="1224" cy="1152"/>
          </a:xfrm>
        </p:grpSpPr>
        <p:sp>
          <p:nvSpPr>
            <p:cNvPr id="229442" name="Freeform 66">
              <a:extLst>
                <a:ext uri="{FF2B5EF4-FFF2-40B4-BE49-F238E27FC236}">
                  <a16:creationId xmlns:a16="http://schemas.microsoft.com/office/drawing/2014/main" id="{F9C8AE7B-CA53-A4D5-F97F-A7E2DF621B62}"/>
                </a:ext>
              </a:extLst>
            </p:cNvPr>
            <p:cNvSpPr>
              <a:spLocks/>
            </p:cNvSpPr>
            <p:nvPr/>
          </p:nvSpPr>
          <p:spPr bwMode="auto">
            <a:xfrm>
              <a:off x="3552" y="2832"/>
              <a:ext cx="504" cy="1152"/>
            </a:xfrm>
            <a:custGeom>
              <a:avLst/>
              <a:gdLst>
                <a:gd name="T0" fmla="*/ 0 w 504"/>
                <a:gd name="T1" fmla="*/ 1152 h 1152"/>
                <a:gd name="T2" fmla="*/ 432 w 504"/>
                <a:gd name="T3" fmla="*/ 432 h 1152"/>
                <a:gd name="T4" fmla="*/ 432 w 504"/>
                <a:gd name="T5" fmla="*/ 0 h 1152"/>
              </a:gdLst>
              <a:ahLst/>
              <a:cxnLst>
                <a:cxn ang="0">
                  <a:pos x="T0" y="T1"/>
                </a:cxn>
                <a:cxn ang="0">
                  <a:pos x="T2" y="T3"/>
                </a:cxn>
                <a:cxn ang="0">
                  <a:pos x="T4" y="T5"/>
                </a:cxn>
              </a:cxnLst>
              <a:rect l="0" t="0" r="r" b="b"/>
              <a:pathLst>
                <a:path w="504" h="1152">
                  <a:moveTo>
                    <a:pt x="0" y="1152"/>
                  </a:moveTo>
                  <a:cubicBezTo>
                    <a:pt x="180" y="888"/>
                    <a:pt x="360" y="624"/>
                    <a:pt x="432" y="432"/>
                  </a:cubicBezTo>
                  <a:cubicBezTo>
                    <a:pt x="504" y="240"/>
                    <a:pt x="468" y="120"/>
                    <a:pt x="432" y="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43" name="Freeform 67">
              <a:extLst>
                <a:ext uri="{FF2B5EF4-FFF2-40B4-BE49-F238E27FC236}">
                  <a16:creationId xmlns:a16="http://schemas.microsoft.com/office/drawing/2014/main" id="{D7FB620A-A30A-AEF4-6DAA-2D2692B9FC51}"/>
                </a:ext>
              </a:extLst>
            </p:cNvPr>
            <p:cNvSpPr>
              <a:spLocks/>
            </p:cNvSpPr>
            <p:nvPr/>
          </p:nvSpPr>
          <p:spPr bwMode="auto">
            <a:xfrm flipH="1">
              <a:off x="4272" y="2832"/>
              <a:ext cx="504" cy="1152"/>
            </a:xfrm>
            <a:custGeom>
              <a:avLst/>
              <a:gdLst>
                <a:gd name="T0" fmla="*/ 0 w 504"/>
                <a:gd name="T1" fmla="*/ 1152 h 1152"/>
                <a:gd name="T2" fmla="*/ 432 w 504"/>
                <a:gd name="T3" fmla="*/ 432 h 1152"/>
                <a:gd name="T4" fmla="*/ 432 w 504"/>
                <a:gd name="T5" fmla="*/ 0 h 1152"/>
              </a:gdLst>
              <a:ahLst/>
              <a:cxnLst>
                <a:cxn ang="0">
                  <a:pos x="T0" y="T1"/>
                </a:cxn>
                <a:cxn ang="0">
                  <a:pos x="T2" y="T3"/>
                </a:cxn>
                <a:cxn ang="0">
                  <a:pos x="T4" y="T5"/>
                </a:cxn>
              </a:cxnLst>
              <a:rect l="0" t="0" r="r" b="b"/>
              <a:pathLst>
                <a:path w="504" h="1152">
                  <a:moveTo>
                    <a:pt x="0" y="1152"/>
                  </a:moveTo>
                  <a:cubicBezTo>
                    <a:pt x="180" y="888"/>
                    <a:pt x="360" y="624"/>
                    <a:pt x="432" y="432"/>
                  </a:cubicBezTo>
                  <a:cubicBezTo>
                    <a:pt x="504" y="240"/>
                    <a:pt x="468" y="120"/>
                    <a:pt x="432" y="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9447" name="Group 71">
            <a:extLst>
              <a:ext uri="{FF2B5EF4-FFF2-40B4-BE49-F238E27FC236}">
                <a16:creationId xmlns:a16="http://schemas.microsoft.com/office/drawing/2014/main" id="{B8AD60CF-3DF0-08D6-9E6F-8ACD279B2771}"/>
              </a:ext>
            </a:extLst>
          </p:cNvPr>
          <p:cNvGrpSpPr>
            <a:grpSpLocks/>
          </p:cNvGrpSpPr>
          <p:nvPr/>
        </p:nvGrpSpPr>
        <p:grpSpPr bwMode="auto">
          <a:xfrm>
            <a:off x="2438401" y="3962400"/>
            <a:ext cx="3581401" cy="1868488"/>
            <a:chOff x="576" y="2496"/>
            <a:chExt cx="2256" cy="1177"/>
          </a:xfrm>
        </p:grpSpPr>
        <p:sp>
          <p:nvSpPr>
            <p:cNvPr id="229428" name="Line 52">
              <a:extLst>
                <a:ext uri="{FF2B5EF4-FFF2-40B4-BE49-F238E27FC236}">
                  <a16:creationId xmlns:a16="http://schemas.microsoft.com/office/drawing/2014/main" id="{F2CBC79C-3D3E-FCD3-B6D1-FE2F0E11AFCA}"/>
                </a:ext>
              </a:extLst>
            </p:cNvPr>
            <p:cNvSpPr>
              <a:spLocks noChangeShapeType="1"/>
            </p:cNvSpPr>
            <p:nvPr/>
          </p:nvSpPr>
          <p:spPr bwMode="auto">
            <a:xfrm flipH="1">
              <a:off x="1488" y="3072"/>
              <a:ext cx="576" cy="0"/>
            </a:xfrm>
            <a:prstGeom prst="line">
              <a:avLst/>
            </a:prstGeom>
            <a:noFill/>
            <a:ln w="25400">
              <a:solidFill>
                <a:schemeClr val="accent1"/>
              </a:solidFill>
              <a:prstDash val="sysDot"/>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29" name="Line 53">
              <a:extLst>
                <a:ext uri="{FF2B5EF4-FFF2-40B4-BE49-F238E27FC236}">
                  <a16:creationId xmlns:a16="http://schemas.microsoft.com/office/drawing/2014/main" id="{B8E11A18-8BD7-C33D-7E3B-084A3C25D467}"/>
                </a:ext>
              </a:extLst>
            </p:cNvPr>
            <p:cNvSpPr>
              <a:spLocks noChangeShapeType="1"/>
            </p:cNvSpPr>
            <p:nvPr/>
          </p:nvSpPr>
          <p:spPr bwMode="auto">
            <a:xfrm>
              <a:off x="576" y="3072"/>
              <a:ext cx="576" cy="0"/>
            </a:xfrm>
            <a:prstGeom prst="line">
              <a:avLst/>
            </a:prstGeom>
            <a:noFill/>
            <a:ln w="25400">
              <a:solidFill>
                <a:schemeClr val="accent1"/>
              </a:solidFill>
              <a:prstDash val="sysDot"/>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30" name="Line 54">
              <a:extLst>
                <a:ext uri="{FF2B5EF4-FFF2-40B4-BE49-F238E27FC236}">
                  <a16:creationId xmlns:a16="http://schemas.microsoft.com/office/drawing/2014/main" id="{F14BCEDB-4E9F-E431-61D2-5CD376619DB7}"/>
                </a:ext>
              </a:extLst>
            </p:cNvPr>
            <p:cNvSpPr>
              <a:spLocks noChangeShapeType="1"/>
            </p:cNvSpPr>
            <p:nvPr/>
          </p:nvSpPr>
          <p:spPr bwMode="auto">
            <a:xfrm flipH="1">
              <a:off x="1440" y="2496"/>
              <a:ext cx="336" cy="432"/>
            </a:xfrm>
            <a:prstGeom prst="line">
              <a:avLst/>
            </a:prstGeom>
            <a:noFill/>
            <a:ln w="25400">
              <a:solidFill>
                <a:schemeClr val="accent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31" name="Line 55">
              <a:extLst>
                <a:ext uri="{FF2B5EF4-FFF2-40B4-BE49-F238E27FC236}">
                  <a16:creationId xmlns:a16="http://schemas.microsoft.com/office/drawing/2014/main" id="{61A8540D-C1A8-236F-D5AF-AF67D2570E0E}"/>
                </a:ext>
              </a:extLst>
            </p:cNvPr>
            <p:cNvSpPr>
              <a:spLocks noChangeShapeType="1"/>
            </p:cNvSpPr>
            <p:nvPr/>
          </p:nvSpPr>
          <p:spPr bwMode="auto">
            <a:xfrm>
              <a:off x="912" y="2496"/>
              <a:ext cx="336" cy="432"/>
            </a:xfrm>
            <a:prstGeom prst="line">
              <a:avLst/>
            </a:prstGeom>
            <a:noFill/>
            <a:ln w="25400">
              <a:solidFill>
                <a:schemeClr val="accent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44" name="Text Box 68">
              <a:extLst>
                <a:ext uri="{FF2B5EF4-FFF2-40B4-BE49-F238E27FC236}">
                  <a16:creationId xmlns:a16="http://schemas.microsoft.com/office/drawing/2014/main" id="{35570221-5FD1-845C-57C2-1902EA5A4331}"/>
                </a:ext>
              </a:extLst>
            </p:cNvPr>
            <p:cNvSpPr txBox="1">
              <a:spLocks noChangeArrowheads="1"/>
            </p:cNvSpPr>
            <p:nvPr/>
          </p:nvSpPr>
          <p:spPr bwMode="auto">
            <a:xfrm>
              <a:off x="1632" y="2721"/>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accent1"/>
                  </a:solidFill>
                </a:rPr>
                <a:t>advertisements</a:t>
              </a:r>
            </a:p>
          </p:txBody>
        </p:sp>
        <p:sp>
          <p:nvSpPr>
            <p:cNvPr id="229446" name="Line 70">
              <a:extLst>
                <a:ext uri="{FF2B5EF4-FFF2-40B4-BE49-F238E27FC236}">
                  <a16:creationId xmlns:a16="http://schemas.microsoft.com/office/drawing/2014/main" id="{64816280-8733-D954-0CC5-E8F38319274A}"/>
                </a:ext>
              </a:extLst>
            </p:cNvPr>
            <p:cNvSpPr>
              <a:spLocks noChangeShapeType="1"/>
            </p:cNvSpPr>
            <p:nvPr/>
          </p:nvSpPr>
          <p:spPr bwMode="auto">
            <a:xfrm flipH="1" flipV="1">
              <a:off x="1437" y="3241"/>
              <a:ext cx="336" cy="432"/>
            </a:xfrm>
            <a:prstGeom prst="line">
              <a:avLst/>
            </a:prstGeom>
            <a:noFill/>
            <a:ln w="25400">
              <a:solidFill>
                <a:schemeClr val="accent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9453" name="Group 77">
            <a:extLst>
              <a:ext uri="{FF2B5EF4-FFF2-40B4-BE49-F238E27FC236}">
                <a16:creationId xmlns:a16="http://schemas.microsoft.com/office/drawing/2014/main" id="{577489BD-85E0-53E6-2A54-463A52AB525F}"/>
              </a:ext>
            </a:extLst>
          </p:cNvPr>
          <p:cNvGrpSpPr>
            <a:grpSpLocks/>
          </p:cNvGrpSpPr>
          <p:nvPr/>
        </p:nvGrpSpPr>
        <p:grpSpPr bwMode="auto">
          <a:xfrm>
            <a:off x="2286001" y="4191000"/>
            <a:ext cx="1806575" cy="1752600"/>
            <a:chOff x="480" y="2640"/>
            <a:chExt cx="1138" cy="1104"/>
          </a:xfrm>
        </p:grpSpPr>
        <p:sp>
          <p:nvSpPr>
            <p:cNvPr id="229440" name="Freeform 64">
              <a:extLst>
                <a:ext uri="{FF2B5EF4-FFF2-40B4-BE49-F238E27FC236}">
                  <a16:creationId xmlns:a16="http://schemas.microsoft.com/office/drawing/2014/main" id="{4A4B6C51-0ADB-3FE3-7DED-7DF84BA670B7}"/>
                </a:ext>
              </a:extLst>
            </p:cNvPr>
            <p:cNvSpPr>
              <a:spLocks/>
            </p:cNvSpPr>
            <p:nvPr/>
          </p:nvSpPr>
          <p:spPr bwMode="auto">
            <a:xfrm>
              <a:off x="768" y="2640"/>
              <a:ext cx="480" cy="960"/>
            </a:xfrm>
            <a:custGeom>
              <a:avLst/>
              <a:gdLst>
                <a:gd name="T0" fmla="*/ 0 w 456"/>
                <a:gd name="T1" fmla="*/ 0 h 960"/>
                <a:gd name="T2" fmla="*/ 384 w 456"/>
                <a:gd name="T3" fmla="*/ 576 h 960"/>
                <a:gd name="T4" fmla="*/ 432 w 456"/>
                <a:gd name="T5" fmla="*/ 960 h 960"/>
              </a:gdLst>
              <a:ahLst/>
              <a:cxnLst>
                <a:cxn ang="0">
                  <a:pos x="T0" y="T1"/>
                </a:cxn>
                <a:cxn ang="0">
                  <a:pos x="T2" y="T3"/>
                </a:cxn>
                <a:cxn ang="0">
                  <a:pos x="T4" y="T5"/>
                </a:cxn>
              </a:cxnLst>
              <a:rect l="0" t="0" r="r" b="b"/>
              <a:pathLst>
                <a:path w="456" h="960">
                  <a:moveTo>
                    <a:pt x="0" y="0"/>
                  </a:moveTo>
                  <a:cubicBezTo>
                    <a:pt x="156" y="208"/>
                    <a:pt x="312" y="416"/>
                    <a:pt x="384" y="576"/>
                  </a:cubicBezTo>
                  <a:cubicBezTo>
                    <a:pt x="456" y="736"/>
                    <a:pt x="444" y="848"/>
                    <a:pt x="432" y="960"/>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41" name="Freeform 65">
              <a:extLst>
                <a:ext uri="{FF2B5EF4-FFF2-40B4-BE49-F238E27FC236}">
                  <a16:creationId xmlns:a16="http://schemas.microsoft.com/office/drawing/2014/main" id="{567518A4-E3B6-8174-C340-3241F2F70555}"/>
                </a:ext>
              </a:extLst>
            </p:cNvPr>
            <p:cNvSpPr>
              <a:spLocks/>
            </p:cNvSpPr>
            <p:nvPr/>
          </p:nvSpPr>
          <p:spPr bwMode="auto">
            <a:xfrm>
              <a:off x="576" y="3216"/>
              <a:ext cx="528" cy="528"/>
            </a:xfrm>
            <a:custGeom>
              <a:avLst/>
              <a:gdLst>
                <a:gd name="T0" fmla="*/ 0 w 528"/>
                <a:gd name="T1" fmla="*/ 0 h 432"/>
                <a:gd name="T2" fmla="*/ 432 w 528"/>
                <a:gd name="T3" fmla="*/ 144 h 432"/>
                <a:gd name="T4" fmla="*/ 528 w 528"/>
                <a:gd name="T5" fmla="*/ 432 h 432"/>
              </a:gdLst>
              <a:ahLst/>
              <a:cxnLst>
                <a:cxn ang="0">
                  <a:pos x="T0" y="T1"/>
                </a:cxn>
                <a:cxn ang="0">
                  <a:pos x="T2" y="T3"/>
                </a:cxn>
                <a:cxn ang="0">
                  <a:pos x="T4" y="T5"/>
                </a:cxn>
              </a:cxnLst>
              <a:rect l="0" t="0" r="r" b="b"/>
              <a:pathLst>
                <a:path w="528" h="432">
                  <a:moveTo>
                    <a:pt x="0" y="0"/>
                  </a:moveTo>
                  <a:cubicBezTo>
                    <a:pt x="172" y="36"/>
                    <a:pt x="344" y="72"/>
                    <a:pt x="432" y="144"/>
                  </a:cubicBezTo>
                  <a:cubicBezTo>
                    <a:pt x="520" y="216"/>
                    <a:pt x="524" y="324"/>
                    <a:pt x="528" y="432"/>
                  </a:cubicBezTo>
                </a:path>
              </a:pathLst>
            </a:custGeom>
            <a:noFill/>
            <a:ln w="25400" cap="flat" cmpd="sng">
              <a:solidFill>
                <a:srgbClr val="0066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9445" name="Text Box 69">
              <a:extLst>
                <a:ext uri="{FF2B5EF4-FFF2-40B4-BE49-F238E27FC236}">
                  <a16:creationId xmlns:a16="http://schemas.microsoft.com/office/drawing/2014/main" id="{295F028C-02DA-7D8E-F2C4-70D65A42EB5E}"/>
                </a:ext>
              </a:extLst>
            </p:cNvPr>
            <p:cNvSpPr txBox="1">
              <a:spLocks noChangeArrowheads="1"/>
            </p:cNvSpPr>
            <p:nvPr/>
          </p:nvSpPr>
          <p:spPr bwMode="auto">
            <a:xfrm>
              <a:off x="480" y="3408"/>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3333FF"/>
                  </a:solidFill>
                </a:rPr>
                <a:t>traffic</a:t>
              </a:r>
            </a:p>
          </p:txBody>
        </p:sp>
        <p:sp>
          <p:nvSpPr>
            <p:cNvPr id="229452" name="Freeform 76">
              <a:extLst>
                <a:ext uri="{FF2B5EF4-FFF2-40B4-BE49-F238E27FC236}">
                  <a16:creationId xmlns:a16="http://schemas.microsoft.com/office/drawing/2014/main" id="{C0E3BEB5-5051-2D28-4D62-EE237E3835A7}"/>
                </a:ext>
              </a:extLst>
            </p:cNvPr>
            <p:cNvSpPr>
              <a:spLocks/>
            </p:cNvSpPr>
            <p:nvPr/>
          </p:nvSpPr>
          <p:spPr bwMode="auto">
            <a:xfrm>
              <a:off x="1405" y="3354"/>
              <a:ext cx="213" cy="257"/>
            </a:xfrm>
            <a:custGeom>
              <a:avLst/>
              <a:gdLst>
                <a:gd name="T0" fmla="*/ 213 w 213"/>
                <a:gd name="T1" fmla="*/ 257 h 257"/>
                <a:gd name="T2" fmla="*/ 30 w 213"/>
                <a:gd name="T3" fmla="*/ 1 h 257"/>
                <a:gd name="T4" fmla="*/ 30 w 213"/>
                <a:gd name="T5" fmla="*/ 248 h 257"/>
              </a:gdLst>
              <a:ahLst/>
              <a:cxnLst>
                <a:cxn ang="0">
                  <a:pos x="T0" y="T1"/>
                </a:cxn>
                <a:cxn ang="0">
                  <a:pos x="T2" y="T3"/>
                </a:cxn>
                <a:cxn ang="0">
                  <a:pos x="T4" y="T5"/>
                </a:cxn>
              </a:cxnLst>
              <a:rect l="0" t="0" r="r" b="b"/>
              <a:pathLst>
                <a:path w="213" h="257">
                  <a:moveTo>
                    <a:pt x="213" y="257"/>
                  </a:moveTo>
                  <a:cubicBezTo>
                    <a:pt x="136" y="129"/>
                    <a:pt x="60" y="2"/>
                    <a:pt x="30" y="1"/>
                  </a:cubicBezTo>
                  <a:cubicBezTo>
                    <a:pt x="0" y="0"/>
                    <a:pt x="28" y="207"/>
                    <a:pt x="30" y="248"/>
                  </a:cubicBezTo>
                </a:path>
              </a:pathLst>
            </a:custGeom>
            <a:noFill/>
            <a:ln w="25400" cap="flat" cmpd="sng">
              <a:solidFill>
                <a:srgbClr val="3333FF"/>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2CE838EC-EA38-4F1F-F72F-9CC7EC45E829}"/>
              </a:ext>
            </a:extLst>
          </p:cNvPr>
          <p:cNvSpPr>
            <a:spLocks noGrp="1" noChangeArrowheads="1"/>
          </p:cNvSpPr>
          <p:nvPr>
            <p:ph type="title"/>
          </p:nvPr>
        </p:nvSpPr>
        <p:spPr/>
        <p:txBody>
          <a:bodyPr/>
          <a:lstStyle/>
          <a:p>
            <a:r>
              <a:rPr lang="en-US" altLang="en-US"/>
              <a:t>Peer-Peer Relationship</a:t>
            </a:r>
          </a:p>
        </p:txBody>
      </p:sp>
      <p:sp>
        <p:nvSpPr>
          <p:cNvPr id="264195" name="Rectangle 3">
            <a:extLst>
              <a:ext uri="{FF2B5EF4-FFF2-40B4-BE49-F238E27FC236}">
                <a16:creationId xmlns:a16="http://schemas.microsoft.com/office/drawing/2014/main" id="{B1D39331-7B90-1475-A109-F628A8A57468}"/>
              </a:ext>
            </a:extLst>
          </p:cNvPr>
          <p:cNvSpPr>
            <a:spLocks noGrp="1" noChangeArrowheads="1"/>
          </p:cNvSpPr>
          <p:nvPr>
            <p:ph type="body" idx="1"/>
          </p:nvPr>
        </p:nvSpPr>
        <p:spPr>
          <a:xfrm>
            <a:off x="1524000" y="1314450"/>
            <a:ext cx="9042400" cy="1631950"/>
          </a:xfrm>
        </p:spPr>
        <p:txBody>
          <a:bodyPr/>
          <a:lstStyle/>
          <a:p>
            <a:pPr>
              <a:lnSpc>
                <a:spcPct val="90000"/>
              </a:lnSpc>
            </a:pPr>
            <a:r>
              <a:rPr lang="en-US" altLang="en-US"/>
              <a:t>Peers exchange traffic between their customers </a:t>
            </a:r>
          </a:p>
          <a:p>
            <a:pPr lvl="1">
              <a:lnSpc>
                <a:spcPct val="90000"/>
              </a:lnSpc>
            </a:pPr>
            <a:r>
              <a:rPr lang="en-US" altLang="en-US"/>
              <a:t>AS exports </a:t>
            </a:r>
            <a:r>
              <a:rPr lang="en-US" altLang="en-US" i="1"/>
              <a:t>only</a:t>
            </a:r>
            <a:r>
              <a:rPr lang="en-US" altLang="en-US"/>
              <a:t> customer routes to a peer</a:t>
            </a:r>
          </a:p>
          <a:p>
            <a:pPr lvl="1">
              <a:lnSpc>
                <a:spcPct val="90000"/>
              </a:lnSpc>
            </a:pPr>
            <a:r>
              <a:rPr lang="en-US" altLang="en-US"/>
              <a:t>AS exports a peer’s routes </a:t>
            </a:r>
            <a:r>
              <a:rPr lang="en-US" altLang="en-US" i="1"/>
              <a:t>only</a:t>
            </a:r>
            <a:r>
              <a:rPr lang="en-US" altLang="en-US"/>
              <a:t> to its customers</a:t>
            </a:r>
          </a:p>
        </p:txBody>
      </p:sp>
      <p:sp>
        <p:nvSpPr>
          <p:cNvPr id="264196" name="Oval 4">
            <a:extLst>
              <a:ext uri="{FF2B5EF4-FFF2-40B4-BE49-F238E27FC236}">
                <a16:creationId xmlns:a16="http://schemas.microsoft.com/office/drawing/2014/main" id="{C53CF238-8228-1DEA-CFCB-930999217CC8}"/>
              </a:ext>
            </a:extLst>
          </p:cNvPr>
          <p:cNvSpPr>
            <a:spLocks noChangeArrowheads="1"/>
          </p:cNvSpPr>
          <p:nvPr/>
        </p:nvSpPr>
        <p:spPr bwMode="auto">
          <a:xfrm>
            <a:off x="4038600" y="4800600"/>
            <a:ext cx="571500" cy="609600"/>
          </a:xfrm>
          <a:prstGeom prst="ellipse">
            <a:avLst/>
          </a:prstGeom>
          <a:noFill/>
          <a:ln w="412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197" name="Oval 5">
            <a:extLst>
              <a:ext uri="{FF2B5EF4-FFF2-40B4-BE49-F238E27FC236}">
                <a16:creationId xmlns:a16="http://schemas.microsoft.com/office/drawing/2014/main" id="{56ADAB9E-F6E6-E3D1-2FF9-A5C0FA5F4E48}"/>
              </a:ext>
            </a:extLst>
          </p:cNvPr>
          <p:cNvSpPr>
            <a:spLocks noChangeArrowheads="1"/>
          </p:cNvSpPr>
          <p:nvPr/>
        </p:nvSpPr>
        <p:spPr bwMode="auto">
          <a:xfrm>
            <a:off x="6477000" y="4800601"/>
            <a:ext cx="571500" cy="600075"/>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203" name="Line 11">
            <a:extLst>
              <a:ext uri="{FF2B5EF4-FFF2-40B4-BE49-F238E27FC236}">
                <a16:creationId xmlns:a16="http://schemas.microsoft.com/office/drawing/2014/main" id="{A04A9CD2-07FA-DFB8-0C8A-18917E89A058}"/>
              </a:ext>
            </a:extLst>
          </p:cNvPr>
          <p:cNvSpPr>
            <a:spLocks noChangeShapeType="1"/>
          </p:cNvSpPr>
          <p:nvPr/>
        </p:nvSpPr>
        <p:spPr bwMode="auto">
          <a:xfrm flipH="1">
            <a:off x="3657600" y="5334000"/>
            <a:ext cx="457200" cy="762000"/>
          </a:xfrm>
          <a:prstGeom prst="line">
            <a:avLst/>
          </a:prstGeom>
          <a:noFill/>
          <a:ln w="25400">
            <a:solidFill>
              <a:srgbClr val="9966FF"/>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4215" name="Group 23">
            <a:extLst>
              <a:ext uri="{FF2B5EF4-FFF2-40B4-BE49-F238E27FC236}">
                <a16:creationId xmlns:a16="http://schemas.microsoft.com/office/drawing/2014/main" id="{8014181C-335D-2018-C1EE-AC8D4EA7BD7A}"/>
              </a:ext>
            </a:extLst>
          </p:cNvPr>
          <p:cNvGrpSpPr>
            <a:grpSpLocks/>
          </p:cNvGrpSpPr>
          <p:nvPr/>
        </p:nvGrpSpPr>
        <p:grpSpPr bwMode="auto">
          <a:xfrm>
            <a:off x="6096000" y="4114800"/>
            <a:ext cx="1295400" cy="1981200"/>
            <a:chOff x="2880" y="2592"/>
            <a:chExt cx="816" cy="1248"/>
          </a:xfrm>
        </p:grpSpPr>
        <p:sp>
          <p:nvSpPr>
            <p:cNvPr id="264200" name="Line 8">
              <a:extLst>
                <a:ext uri="{FF2B5EF4-FFF2-40B4-BE49-F238E27FC236}">
                  <a16:creationId xmlns:a16="http://schemas.microsoft.com/office/drawing/2014/main" id="{094D6FC1-0D9F-EB80-7621-7EFCDD231052}"/>
                </a:ext>
              </a:extLst>
            </p:cNvPr>
            <p:cNvSpPr>
              <a:spLocks noChangeShapeType="1"/>
            </p:cNvSpPr>
            <p:nvPr/>
          </p:nvSpPr>
          <p:spPr bwMode="auto">
            <a:xfrm>
              <a:off x="2928" y="2592"/>
              <a:ext cx="288" cy="48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2" name="Line 10">
              <a:extLst>
                <a:ext uri="{FF2B5EF4-FFF2-40B4-BE49-F238E27FC236}">
                  <a16:creationId xmlns:a16="http://schemas.microsoft.com/office/drawing/2014/main" id="{315AB313-6F29-E5A1-099E-D2447C20102E}"/>
                </a:ext>
              </a:extLst>
            </p:cNvPr>
            <p:cNvSpPr>
              <a:spLocks noChangeShapeType="1"/>
            </p:cNvSpPr>
            <p:nvPr/>
          </p:nvSpPr>
          <p:spPr bwMode="auto">
            <a:xfrm flipH="1">
              <a:off x="3408" y="2592"/>
              <a:ext cx="288" cy="48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5" name="Line 13">
              <a:extLst>
                <a:ext uri="{FF2B5EF4-FFF2-40B4-BE49-F238E27FC236}">
                  <a16:creationId xmlns:a16="http://schemas.microsoft.com/office/drawing/2014/main" id="{A1E247CC-B94D-BED0-D5D8-F84A3A142A52}"/>
                </a:ext>
              </a:extLst>
            </p:cNvPr>
            <p:cNvSpPr>
              <a:spLocks noChangeShapeType="1"/>
            </p:cNvSpPr>
            <p:nvPr/>
          </p:nvSpPr>
          <p:spPr bwMode="auto">
            <a:xfrm>
              <a:off x="3408" y="3360"/>
              <a:ext cx="288" cy="48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6" name="Line 14">
              <a:extLst>
                <a:ext uri="{FF2B5EF4-FFF2-40B4-BE49-F238E27FC236}">
                  <a16:creationId xmlns:a16="http://schemas.microsoft.com/office/drawing/2014/main" id="{8F91C508-22D0-1687-D99B-71C59FB9FA16}"/>
                </a:ext>
              </a:extLst>
            </p:cNvPr>
            <p:cNvSpPr>
              <a:spLocks noChangeShapeType="1"/>
            </p:cNvSpPr>
            <p:nvPr/>
          </p:nvSpPr>
          <p:spPr bwMode="auto">
            <a:xfrm flipH="1">
              <a:off x="2880" y="3360"/>
              <a:ext cx="288" cy="48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4207" name="Text Box 15">
            <a:extLst>
              <a:ext uri="{FF2B5EF4-FFF2-40B4-BE49-F238E27FC236}">
                <a16:creationId xmlns:a16="http://schemas.microsoft.com/office/drawing/2014/main" id="{C38719C1-7FA1-9D2D-21A3-35353029A081}"/>
              </a:ext>
            </a:extLst>
          </p:cNvPr>
          <p:cNvSpPr txBox="1">
            <a:spLocks noChangeArrowheads="1"/>
          </p:cNvSpPr>
          <p:nvPr/>
        </p:nvSpPr>
        <p:spPr bwMode="auto">
          <a:xfrm>
            <a:off x="7138989" y="5024438"/>
            <a:ext cx="4897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DT</a:t>
            </a:r>
          </a:p>
        </p:txBody>
      </p:sp>
      <p:sp>
        <p:nvSpPr>
          <p:cNvPr id="264208" name="Text Box 16">
            <a:extLst>
              <a:ext uri="{FF2B5EF4-FFF2-40B4-BE49-F238E27FC236}">
                <a16:creationId xmlns:a16="http://schemas.microsoft.com/office/drawing/2014/main" id="{DEF753B3-9153-8BC7-B459-ECC64A775BF0}"/>
              </a:ext>
            </a:extLst>
          </p:cNvPr>
          <p:cNvSpPr txBox="1">
            <a:spLocks noChangeArrowheads="1"/>
          </p:cNvSpPr>
          <p:nvPr/>
        </p:nvSpPr>
        <p:spPr bwMode="auto">
          <a:xfrm>
            <a:off x="3003551" y="5033963"/>
            <a:ext cx="744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AT&amp;T</a:t>
            </a:r>
          </a:p>
        </p:txBody>
      </p:sp>
      <p:sp>
        <p:nvSpPr>
          <p:cNvPr id="264209" name="Text Box 17">
            <a:extLst>
              <a:ext uri="{FF2B5EF4-FFF2-40B4-BE49-F238E27FC236}">
                <a16:creationId xmlns:a16="http://schemas.microsoft.com/office/drawing/2014/main" id="{DDAABA6B-E5EC-DCB0-6494-AF1FDC1E37BB}"/>
              </a:ext>
            </a:extLst>
          </p:cNvPr>
          <p:cNvSpPr txBox="1">
            <a:spLocks noChangeArrowheads="1"/>
          </p:cNvSpPr>
          <p:nvPr/>
        </p:nvSpPr>
        <p:spPr bwMode="auto">
          <a:xfrm>
            <a:off x="3048001" y="3352801"/>
            <a:ext cx="56445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Traffic to/from the peer and its customers</a:t>
            </a:r>
          </a:p>
        </p:txBody>
      </p:sp>
      <p:sp>
        <p:nvSpPr>
          <p:cNvPr id="264210" name="Text Box 18">
            <a:extLst>
              <a:ext uri="{FF2B5EF4-FFF2-40B4-BE49-F238E27FC236}">
                <a16:creationId xmlns:a16="http://schemas.microsoft.com/office/drawing/2014/main" id="{A25D33B5-6957-8CEB-E05A-D083A3E55788}"/>
              </a:ext>
            </a:extLst>
          </p:cNvPr>
          <p:cNvSpPr txBox="1">
            <a:spLocks noChangeArrowheads="1"/>
          </p:cNvSpPr>
          <p:nvPr/>
        </p:nvSpPr>
        <p:spPr bwMode="auto">
          <a:xfrm>
            <a:off x="3467100" y="6096001"/>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d</a:t>
            </a:r>
            <a:endParaRPr lang="en-US" altLang="en-US" sz="2400" baseline="-25000"/>
          </a:p>
        </p:txBody>
      </p:sp>
      <p:grpSp>
        <p:nvGrpSpPr>
          <p:cNvPr id="264214" name="Group 22">
            <a:extLst>
              <a:ext uri="{FF2B5EF4-FFF2-40B4-BE49-F238E27FC236}">
                <a16:creationId xmlns:a16="http://schemas.microsoft.com/office/drawing/2014/main" id="{6D4FF6E1-5681-22D1-99CB-2B8421DCBA9F}"/>
              </a:ext>
            </a:extLst>
          </p:cNvPr>
          <p:cNvGrpSpPr>
            <a:grpSpLocks/>
          </p:cNvGrpSpPr>
          <p:nvPr/>
        </p:nvGrpSpPr>
        <p:grpSpPr bwMode="auto">
          <a:xfrm>
            <a:off x="3810000" y="4038600"/>
            <a:ext cx="2743200" cy="2057400"/>
            <a:chOff x="1440" y="2544"/>
            <a:chExt cx="1728" cy="1296"/>
          </a:xfrm>
        </p:grpSpPr>
        <p:sp>
          <p:nvSpPr>
            <p:cNvPr id="264198" name="Line 6">
              <a:extLst>
                <a:ext uri="{FF2B5EF4-FFF2-40B4-BE49-F238E27FC236}">
                  <a16:creationId xmlns:a16="http://schemas.microsoft.com/office/drawing/2014/main" id="{D5B4A21C-4596-3DB8-5A6E-9657E19F3B37}"/>
                </a:ext>
              </a:extLst>
            </p:cNvPr>
            <p:cNvSpPr>
              <a:spLocks noChangeShapeType="1"/>
            </p:cNvSpPr>
            <p:nvPr/>
          </p:nvSpPr>
          <p:spPr bwMode="auto">
            <a:xfrm>
              <a:off x="1920" y="3216"/>
              <a:ext cx="1200" cy="0"/>
            </a:xfrm>
            <a:prstGeom prst="line">
              <a:avLst/>
            </a:prstGeom>
            <a:noFill/>
            <a:ln w="28575">
              <a:solidFill>
                <a:schemeClr val="accent1"/>
              </a:solidFill>
              <a:prstDash val="sysDot"/>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199" name="Line 7">
              <a:extLst>
                <a:ext uri="{FF2B5EF4-FFF2-40B4-BE49-F238E27FC236}">
                  <a16:creationId xmlns:a16="http://schemas.microsoft.com/office/drawing/2014/main" id="{E419BD55-53BC-640A-4D60-A94C041C94E7}"/>
                </a:ext>
              </a:extLst>
            </p:cNvPr>
            <p:cNvSpPr>
              <a:spLocks noChangeShapeType="1"/>
            </p:cNvSpPr>
            <p:nvPr/>
          </p:nvSpPr>
          <p:spPr bwMode="auto">
            <a:xfrm>
              <a:off x="1440" y="2544"/>
              <a:ext cx="288" cy="480"/>
            </a:xfrm>
            <a:prstGeom prst="line">
              <a:avLst/>
            </a:prstGeom>
            <a:noFill/>
            <a:ln w="25400">
              <a:solidFill>
                <a:schemeClr val="accent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1" name="Line 9">
              <a:extLst>
                <a:ext uri="{FF2B5EF4-FFF2-40B4-BE49-F238E27FC236}">
                  <a16:creationId xmlns:a16="http://schemas.microsoft.com/office/drawing/2014/main" id="{14011DDD-A5BC-BD8D-2F82-3ACD8A728AFD}"/>
                </a:ext>
              </a:extLst>
            </p:cNvPr>
            <p:cNvSpPr>
              <a:spLocks noChangeShapeType="1"/>
            </p:cNvSpPr>
            <p:nvPr/>
          </p:nvSpPr>
          <p:spPr bwMode="auto">
            <a:xfrm flipH="1">
              <a:off x="1824" y="2544"/>
              <a:ext cx="288" cy="480"/>
            </a:xfrm>
            <a:prstGeom prst="line">
              <a:avLst/>
            </a:prstGeom>
            <a:noFill/>
            <a:ln w="25400">
              <a:solidFill>
                <a:schemeClr val="accent1"/>
              </a:solidFill>
              <a:round/>
              <a:headEnd type="arrow"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04" name="Line 12">
              <a:extLst>
                <a:ext uri="{FF2B5EF4-FFF2-40B4-BE49-F238E27FC236}">
                  <a16:creationId xmlns:a16="http://schemas.microsoft.com/office/drawing/2014/main" id="{1A36C3ED-5BEF-BF69-7F37-14940145D83B}"/>
                </a:ext>
              </a:extLst>
            </p:cNvPr>
            <p:cNvSpPr>
              <a:spLocks noChangeShapeType="1"/>
            </p:cNvSpPr>
            <p:nvPr/>
          </p:nvSpPr>
          <p:spPr bwMode="auto">
            <a:xfrm>
              <a:off x="1872" y="3360"/>
              <a:ext cx="288" cy="48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2" name="Text Box 20">
              <a:extLst>
                <a:ext uri="{FF2B5EF4-FFF2-40B4-BE49-F238E27FC236}">
                  <a16:creationId xmlns:a16="http://schemas.microsoft.com/office/drawing/2014/main" id="{B52EA581-FB2F-0A12-CA3D-BBD5E5EED8CE}"/>
                </a:ext>
              </a:extLst>
            </p:cNvPr>
            <p:cNvSpPr txBox="1">
              <a:spLocks noChangeArrowheads="1"/>
            </p:cNvSpPr>
            <p:nvPr/>
          </p:nvSpPr>
          <p:spPr bwMode="auto">
            <a:xfrm>
              <a:off x="1968" y="2880"/>
              <a:ext cx="12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accent1"/>
                  </a:solidFill>
                </a:rPr>
                <a:t>advertisements</a:t>
              </a:r>
            </a:p>
          </p:txBody>
        </p:sp>
      </p:grpSp>
      <p:grpSp>
        <p:nvGrpSpPr>
          <p:cNvPr id="264216" name="Group 24">
            <a:extLst>
              <a:ext uri="{FF2B5EF4-FFF2-40B4-BE49-F238E27FC236}">
                <a16:creationId xmlns:a16="http://schemas.microsoft.com/office/drawing/2014/main" id="{61B4E005-71D0-F305-0EEC-CFD21C96EC88}"/>
              </a:ext>
            </a:extLst>
          </p:cNvPr>
          <p:cNvGrpSpPr>
            <a:grpSpLocks/>
          </p:cNvGrpSpPr>
          <p:nvPr/>
        </p:nvGrpSpPr>
        <p:grpSpPr bwMode="auto">
          <a:xfrm>
            <a:off x="4114800" y="5257800"/>
            <a:ext cx="2971800" cy="838200"/>
            <a:chOff x="1632" y="3312"/>
            <a:chExt cx="1872" cy="528"/>
          </a:xfrm>
        </p:grpSpPr>
        <p:sp>
          <p:nvSpPr>
            <p:cNvPr id="264211" name="Freeform 19">
              <a:extLst>
                <a:ext uri="{FF2B5EF4-FFF2-40B4-BE49-F238E27FC236}">
                  <a16:creationId xmlns:a16="http://schemas.microsoft.com/office/drawing/2014/main" id="{BAB228BE-3B2E-7CEA-7044-D17EE376DD34}"/>
                </a:ext>
              </a:extLst>
            </p:cNvPr>
            <p:cNvSpPr>
              <a:spLocks/>
            </p:cNvSpPr>
            <p:nvPr/>
          </p:nvSpPr>
          <p:spPr bwMode="auto">
            <a:xfrm>
              <a:off x="1632" y="3312"/>
              <a:ext cx="1872" cy="528"/>
            </a:xfrm>
            <a:custGeom>
              <a:avLst/>
              <a:gdLst>
                <a:gd name="T0" fmla="*/ 0 w 1872"/>
                <a:gd name="T1" fmla="*/ 616 h 616"/>
                <a:gd name="T2" fmla="*/ 384 w 1872"/>
                <a:gd name="T3" fmla="*/ 88 h 616"/>
                <a:gd name="T4" fmla="*/ 1440 w 1872"/>
                <a:gd name="T5" fmla="*/ 88 h 616"/>
                <a:gd name="T6" fmla="*/ 1872 w 1872"/>
                <a:gd name="T7" fmla="*/ 616 h 616"/>
              </a:gdLst>
              <a:ahLst/>
              <a:cxnLst>
                <a:cxn ang="0">
                  <a:pos x="T0" y="T1"/>
                </a:cxn>
                <a:cxn ang="0">
                  <a:pos x="T2" y="T3"/>
                </a:cxn>
                <a:cxn ang="0">
                  <a:pos x="T4" y="T5"/>
                </a:cxn>
                <a:cxn ang="0">
                  <a:pos x="T6" y="T7"/>
                </a:cxn>
              </a:cxnLst>
              <a:rect l="0" t="0" r="r" b="b"/>
              <a:pathLst>
                <a:path w="1872" h="616">
                  <a:moveTo>
                    <a:pt x="0" y="616"/>
                  </a:moveTo>
                  <a:cubicBezTo>
                    <a:pt x="72" y="396"/>
                    <a:pt x="144" y="176"/>
                    <a:pt x="384" y="88"/>
                  </a:cubicBezTo>
                  <a:cubicBezTo>
                    <a:pt x="624" y="0"/>
                    <a:pt x="1192" y="0"/>
                    <a:pt x="1440" y="88"/>
                  </a:cubicBezTo>
                  <a:cubicBezTo>
                    <a:pt x="1688" y="176"/>
                    <a:pt x="1780" y="396"/>
                    <a:pt x="1872" y="616"/>
                  </a:cubicBezTo>
                </a:path>
              </a:pathLst>
            </a:custGeom>
            <a:noFill/>
            <a:ln w="25400" cap="flat" cmpd="sng">
              <a:solidFill>
                <a:srgbClr val="3333FF"/>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13" name="Text Box 21">
              <a:extLst>
                <a:ext uri="{FF2B5EF4-FFF2-40B4-BE49-F238E27FC236}">
                  <a16:creationId xmlns:a16="http://schemas.microsoft.com/office/drawing/2014/main" id="{541CFE31-F229-280A-FEEC-B7311691E950}"/>
                </a:ext>
              </a:extLst>
            </p:cNvPr>
            <p:cNvSpPr txBox="1">
              <a:spLocks noChangeArrowheads="1"/>
            </p:cNvSpPr>
            <p:nvPr/>
          </p:nvSpPr>
          <p:spPr bwMode="auto">
            <a:xfrm>
              <a:off x="2256" y="3360"/>
              <a:ext cx="52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3333FF"/>
                  </a:solidFill>
                </a:rPr>
                <a:t>traffic</a:t>
              </a:r>
            </a:p>
          </p:txBody>
        </p:sp>
      </p:grpSp>
      <p:sp>
        <p:nvSpPr>
          <p:cNvPr id="264217" name="Text Box 25">
            <a:extLst>
              <a:ext uri="{FF2B5EF4-FFF2-40B4-BE49-F238E27FC236}">
                <a16:creationId xmlns:a16="http://schemas.microsoft.com/office/drawing/2014/main" id="{C5C12AE8-3EFC-2E1C-C5BB-FA77D411C2B2}"/>
              </a:ext>
            </a:extLst>
          </p:cNvPr>
          <p:cNvSpPr txBox="1">
            <a:spLocks noChangeArrowheads="1"/>
          </p:cNvSpPr>
          <p:nvPr/>
        </p:nvSpPr>
        <p:spPr bwMode="auto">
          <a:xfrm>
            <a:off x="2224088" y="6116638"/>
            <a:ext cx="1320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Princeton</a:t>
            </a:r>
          </a:p>
        </p:txBody>
      </p:sp>
      <p:sp>
        <p:nvSpPr>
          <p:cNvPr id="264218" name="Text Box 26">
            <a:extLst>
              <a:ext uri="{FF2B5EF4-FFF2-40B4-BE49-F238E27FC236}">
                <a16:creationId xmlns:a16="http://schemas.microsoft.com/office/drawing/2014/main" id="{1F44E3C1-0F8D-57FB-7283-FAAE993AD629}"/>
              </a:ext>
            </a:extLst>
          </p:cNvPr>
          <p:cNvSpPr txBox="1">
            <a:spLocks noChangeArrowheads="1"/>
          </p:cNvSpPr>
          <p:nvPr/>
        </p:nvSpPr>
        <p:spPr bwMode="auto">
          <a:xfrm>
            <a:off x="7343775" y="6135688"/>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MPI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BA0EF78E-6B4E-5B9D-C8EB-F06BC5A60FDC}"/>
              </a:ext>
            </a:extLst>
          </p:cNvPr>
          <p:cNvSpPr>
            <a:spLocks noGrp="1" noChangeArrowheads="1"/>
          </p:cNvSpPr>
          <p:nvPr>
            <p:ph type="title"/>
          </p:nvPr>
        </p:nvSpPr>
        <p:spPr/>
        <p:txBody>
          <a:bodyPr/>
          <a:lstStyle/>
          <a:p>
            <a:r>
              <a:rPr lang="en-US" altLang="en-US"/>
              <a:t>Hierarchical AS Relationships</a:t>
            </a:r>
          </a:p>
        </p:txBody>
      </p:sp>
      <p:sp>
        <p:nvSpPr>
          <p:cNvPr id="231427" name="Rectangle 3">
            <a:extLst>
              <a:ext uri="{FF2B5EF4-FFF2-40B4-BE49-F238E27FC236}">
                <a16:creationId xmlns:a16="http://schemas.microsoft.com/office/drawing/2014/main" id="{61BFFE48-1D72-3140-72DB-BED38040DEC2}"/>
              </a:ext>
            </a:extLst>
          </p:cNvPr>
          <p:cNvSpPr>
            <a:spLocks noGrp="1" noChangeArrowheads="1"/>
          </p:cNvSpPr>
          <p:nvPr>
            <p:ph type="body" idx="1"/>
          </p:nvPr>
        </p:nvSpPr>
        <p:spPr>
          <a:xfrm>
            <a:off x="1524000" y="1314451"/>
            <a:ext cx="9042400" cy="1660525"/>
          </a:xfrm>
        </p:spPr>
        <p:txBody>
          <a:bodyPr/>
          <a:lstStyle/>
          <a:p>
            <a:pPr>
              <a:lnSpc>
                <a:spcPct val="90000"/>
              </a:lnSpc>
            </a:pPr>
            <a:r>
              <a:rPr lang="en-US" altLang="en-US"/>
              <a:t>Provider-customer graph is a directed, acyclic graph</a:t>
            </a:r>
          </a:p>
          <a:p>
            <a:pPr lvl="1">
              <a:lnSpc>
                <a:spcPct val="90000"/>
              </a:lnSpc>
            </a:pPr>
            <a:r>
              <a:rPr lang="en-US" altLang="en-US"/>
              <a:t>If </a:t>
            </a:r>
            <a:r>
              <a:rPr lang="en-US" altLang="en-US" i="1"/>
              <a:t>u</a:t>
            </a:r>
            <a:r>
              <a:rPr lang="en-US" altLang="en-US"/>
              <a:t> is a customer of </a:t>
            </a:r>
            <a:r>
              <a:rPr lang="en-US" altLang="en-US" i="1"/>
              <a:t>v </a:t>
            </a:r>
            <a:r>
              <a:rPr lang="en-US" altLang="en-US"/>
              <a:t>and </a:t>
            </a:r>
            <a:r>
              <a:rPr lang="en-US" altLang="en-US" i="1"/>
              <a:t>v</a:t>
            </a:r>
            <a:r>
              <a:rPr lang="en-US" altLang="en-US"/>
              <a:t> is a customer of </a:t>
            </a:r>
            <a:r>
              <a:rPr lang="en-US" altLang="en-US" i="1"/>
              <a:t>w</a:t>
            </a:r>
            <a:endParaRPr lang="en-US" altLang="en-US"/>
          </a:p>
          <a:p>
            <a:pPr lvl="1">
              <a:lnSpc>
                <a:spcPct val="90000"/>
              </a:lnSpc>
            </a:pPr>
            <a:r>
              <a:rPr lang="en-US" altLang="en-US"/>
              <a:t>… then </a:t>
            </a:r>
            <a:r>
              <a:rPr lang="en-US" altLang="en-US" i="1"/>
              <a:t>w</a:t>
            </a:r>
            <a:r>
              <a:rPr lang="en-US" altLang="en-US"/>
              <a:t> is </a:t>
            </a:r>
            <a:r>
              <a:rPr lang="en-US" altLang="en-US" i="1"/>
              <a:t>not </a:t>
            </a:r>
            <a:r>
              <a:rPr lang="en-US" altLang="en-US"/>
              <a:t>a customer of </a:t>
            </a:r>
            <a:r>
              <a:rPr lang="en-US" altLang="en-US" i="1"/>
              <a:t>u</a:t>
            </a:r>
            <a:endParaRPr lang="en-US" altLang="en-US"/>
          </a:p>
        </p:txBody>
      </p:sp>
      <p:sp>
        <p:nvSpPr>
          <p:cNvPr id="231429" name="Oval 5">
            <a:extLst>
              <a:ext uri="{FF2B5EF4-FFF2-40B4-BE49-F238E27FC236}">
                <a16:creationId xmlns:a16="http://schemas.microsoft.com/office/drawing/2014/main" id="{7620D724-7751-15EF-BC0F-80DC1134D302}"/>
              </a:ext>
            </a:extLst>
          </p:cNvPr>
          <p:cNvSpPr>
            <a:spLocks noChangeArrowheads="1"/>
          </p:cNvSpPr>
          <p:nvPr/>
        </p:nvSpPr>
        <p:spPr bwMode="auto">
          <a:xfrm>
            <a:off x="5029200" y="47244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0" name="Oval 6">
            <a:extLst>
              <a:ext uri="{FF2B5EF4-FFF2-40B4-BE49-F238E27FC236}">
                <a16:creationId xmlns:a16="http://schemas.microsoft.com/office/drawing/2014/main" id="{5F295005-0319-9F56-70D8-5264DE6EC56A}"/>
              </a:ext>
            </a:extLst>
          </p:cNvPr>
          <p:cNvSpPr>
            <a:spLocks noChangeArrowheads="1"/>
          </p:cNvSpPr>
          <p:nvPr/>
        </p:nvSpPr>
        <p:spPr bwMode="auto">
          <a:xfrm>
            <a:off x="7467600" y="4724401"/>
            <a:ext cx="571500" cy="6000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31" name="Line 7">
            <a:extLst>
              <a:ext uri="{FF2B5EF4-FFF2-40B4-BE49-F238E27FC236}">
                <a16:creationId xmlns:a16="http://schemas.microsoft.com/office/drawing/2014/main" id="{14129473-0B60-48AF-D02B-A2494E84405C}"/>
              </a:ext>
            </a:extLst>
          </p:cNvPr>
          <p:cNvSpPr>
            <a:spLocks noChangeShapeType="1"/>
          </p:cNvSpPr>
          <p:nvPr/>
        </p:nvSpPr>
        <p:spPr bwMode="auto">
          <a:xfrm>
            <a:off x="5575300" y="5016500"/>
            <a:ext cx="1892300"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2" name="Line 8">
            <a:extLst>
              <a:ext uri="{FF2B5EF4-FFF2-40B4-BE49-F238E27FC236}">
                <a16:creationId xmlns:a16="http://schemas.microsoft.com/office/drawing/2014/main" id="{52926BE3-F327-3910-89E4-C8D63E20E937}"/>
              </a:ext>
            </a:extLst>
          </p:cNvPr>
          <p:cNvSpPr>
            <a:spLocks noChangeShapeType="1"/>
          </p:cNvSpPr>
          <p:nvPr/>
        </p:nvSpPr>
        <p:spPr bwMode="auto">
          <a:xfrm flipH="1">
            <a:off x="4086226" y="5029200"/>
            <a:ext cx="9429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4" name="Line 10">
            <a:extLst>
              <a:ext uri="{FF2B5EF4-FFF2-40B4-BE49-F238E27FC236}">
                <a16:creationId xmlns:a16="http://schemas.microsoft.com/office/drawing/2014/main" id="{E91D9658-4B62-394C-8CAB-DF73671BEE43}"/>
              </a:ext>
            </a:extLst>
          </p:cNvPr>
          <p:cNvSpPr>
            <a:spLocks noChangeShapeType="1"/>
          </p:cNvSpPr>
          <p:nvPr/>
        </p:nvSpPr>
        <p:spPr bwMode="auto">
          <a:xfrm>
            <a:off x="4800600" y="39624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5" name="Line 11">
            <a:extLst>
              <a:ext uri="{FF2B5EF4-FFF2-40B4-BE49-F238E27FC236}">
                <a16:creationId xmlns:a16="http://schemas.microsoft.com/office/drawing/2014/main" id="{E170C7BC-EF4B-197E-32F9-FE291D305DC9}"/>
              </a:ext>
            </a:extLst>
          </p:cNvPr>
          <p:cNvSpPr>
            <a:spLocks noChangeShapeType="1"/>
          </p:cNvSpPr>
          <p:nvPr/>
        </p:nvSpPr>
        <p:spPr bwMode="auto">
          <a:xfrm>
            <a:off x="7162800" y="40386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6" name="Line 12">
            <a:extLst>
              <a:ext uri="{FF2B5EF4-FFF2-40B4-BE49-F238E27FC236}">
                <a16:creationId xmlns:a16="http://schemas.microsoft.com/office/drawing/2014/main" id="{89519739-DD1C-5DD0-2480-8879C826B427}"/>
              </a:ext>
            </a:extLst>
          </p:cNvPr>
          <p:cNvSpPr>
            <a:spLocks noChangeShapeType="1"/>
          </p:cNvSpPr>
          <p:nvPr/>
        </p:nvSpPr>
        <p:spPr bwMode="auto">
          <a:xfrm flipH="1">
            <a:off x="5422900" y="40005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8" name="Line 14">
            <a:extLst>
              <a:ext uri="{FF2B5EF4-FFF2-40B4-BE49-F238E27FC236}">
                <a16:creationId xmlns:a16="http://schemas.microsoft.com/office/drawing/2014/main" id="{9D45E320-5CBE-1020-E461-5941FCC49BCF}"/>
              </a:ext>
            </a:extLst>
          </p:cNvPr>
          <p:cNvSpPr>
            <a:spLocks noChangeShapeType="1"/>
          </p:cNvSpPr>
          <p:nvPr/>
        </p:nvSpPr>
        <p:spPr bwMode="auto">
          <a:xfrm flipH="1">
            <a:off x="4800600" y="5257800"/>
            <a:ext cx="304800" cy="8382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39" name="Line 15">
            <a:extLst>
              <a:ext uri="{FF2B5EF4-FFF2-40B4-BE49-F238E27FC236}">
                <a16:creationId xmlns:a16="http://schemas.microsoft.com/office/drawing/2014/main" id="{C8AA306D-D12E-5458-C4D6-9C61461A31DB}"/>
              </a:ext>
            </a:extLst>
          </p:cNvPr>
          <p:cNvSpPr>
            <a:spLocks noChangeShapeType="1"/>
          </p:cNvSpPr>
          <p:nvPr/>
        </p:nvSpPr>
        <p:spPr bwMode="auto">
          <a:xfrm>
            <a:off x="5486400" y="52578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1" name="Line 17">
            <a:extLst>
              <a:ext uri="{FF2B5EF4-FFF2-40B4-BE49-F238E27FC236}">
                <a16:creationId xmlns:a16="http://schemas.microsoft.com/office/drawing/2014/main" id="{1308EB16-234C-DF87-5388-0810B0E1EB1D}"/>
              </a:ext>
            </a:extLst>
          </p:cNvPr>
          <p:cNvSpPr>
            <a:spLocks noChangeShapeType="1"/>
          </p:cNvSpPr>
          <p:nvPr/>
        </p:nvSpPr>
        <p:spPr bwMode="auto">
          <a:xfrm flipH="1">
            <a:off x="7086600" y="52578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4" name="Oval 20">
            <a:extLst>
              <a:ext uri="{FF2B5EF4-FFF2-40B4-BE49-F238E27FC236}">
                <a16:creationId xmlns:a16="http://schemas.microsoft.com/office/drawing/2014/main" id="{56DFE806-A60C-02B2-2001-679B0FC47FB1}"/>
              </a:ext>
            </a:extLst>
          </p:cNvPr>
          <p:cNvSpPr>
            <a:spLocks noChangeArrowheads="1"/>
          </p:cNvSpPr>
          <p:nvPr/>
        </p:nvSpPr>
        <p:spPr bwMode="auto">
          <a:xfrm>
            <a:off x="5715000" y="60198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5" name="Oval 21">
            <a:extLst>
              <a:ext uri="{FF2B5EF4-FFF2-40B4-BE49-F238E27FC236}">
                <a16:creationId xmlns:a16="http://schemas.microsoft.com/office/drawing/2014/main" id="{CDF31D67-6F5D-9A1A-534B-5D05582E7862}"/>
              </a:ext>
            </a:extLst>
          </p:cNvPr>
          <p:cNvSpPr>
            <a:spLocks noChangeArrowheads="1"/>
          </p:cNvSpPr>
          <p:nvPr/>
        </p:nvSpPr>
        <p:spPr bwMode="auto">
          <a:xfrm>
            <a:off x="6781800" y="60198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6" name="Line 22">
            <a:extLst>
              <a:ext uri="{FF2B5EF4-FFF2-40B4-BE49-F238E27FC236}">
                <a16:creationId xmlns:a16="http://schemas.microsoft.com/office/drawing/2014/main" id="{F3FF5881-D158-A460-2AAA-8CC197C1DE9B}"/>
              </a:ext>
            </a:extLst>
          </p:cNvPr>
          <p:cNvSpPr>
            <a:spLocks noChangeShapeType="1"/>
          </p:cNvSpPr>
          <p:nvPr/>
        </p:nvSpPr>
        <p:spPr bwMode="auto">
          <a:xfrm>
            <a:off x="6248400" y="6324600"/>
            <a:ext cx="533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47" name="Oval 23">
            <a:extLst>
              <a:ext uri="{FF2B5EF4-FFF2-40B4-BE49-F238E27FC236}">
                <a16:creationId xmlns:a16="http://schemas.microsoft.com/office/drawing/2014/main" id="{7DC459AD-056E-E48D-4C47-5164FC3F64CB}"/>
              </a:ext>
            </a:extLst>
          </p:cNvPr>
          <p:cNvSpPr>
            <a:spLocks noChangeArrowheads="1"/>
          </p:cNvSpPr>
          <p:nvPr/>
        </p:nvSpPr>
        <p:spPr bwMode="auto">
          <a:xfrm>
            <a:off x="4343400" y="60198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48" name="Oval 24">
            <a:extLst>
              <a:ext uri="{FF2B5EF4-FFF2-40B4-BE49-F238E27FC236}">
                <a16:creationId xmlns:a16="http://schemas.microsoft.com/office/drawing/2014/main" id="{CF8F9DE6-9D69-C765-0477-520D9F37F7E2}"/>
              </a:ext>
            </a:extLst>
          </p:cNvPr>
          <p:cNvSpPr>
            <a:spLocks noChangeArrowheads="1"/>
          </p:cNvSpPr>
          <p:nvPr/>
        </p:nvSpPr>
        <p:spPr bwMode="auto">
          <a:xfrm>
            <a:off x="3505200" y="46482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0" name="Line 26">
            <a:extLst>
              <a:ext uri="{FF2B5EF4-FFF2-40B4-BE49-F238E27FC236}">
                <a16:creationId xmlns:a16="http://schemas.microsoft.com/office/drawing/2014/main" id="{EADE49AF-95E0-C55D-FF3F-C0C26D725465}"/>
              </a:ext>
            </a:extLst>
          </p:cNvPr>
          <p:cNvSpPr>
            <a:spLocks noChangeShapeType="1"/>
          </p:cNvSpPr>
          <p:nvPr/>
        </p:nvSpPr>
        <p:spPr bwMode="auto">
          <a:xfrm>
            <a:off x="3962400" y="5181600"/>
            <a:ext cx="533400" cy="9144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51" name="Oval 27">
            <a:extLst>
              <a:ext uri="{FF2B5EF4-FFF2-40B4-BE49-F238E27FC236}">
                <a16:creationId xmlns:a16="http://schemas.microsoft.com/office/drawing/2014/main" id="{FC98F246-42F8-9672-090F-4E50E07DE212}"/>
              </a:ext>
            </a:extLst>
          </p:cNvPr>
          <p:cNvSpPr>
            <a:spLocks noChangeArrowheads="1"/>
          </p:cNvSpPr>
          <p:nvPr/>
        </p:nvSpPr>
        <p:spPr bwMode="auto">
          <a:xfrm>
            <a:off x="4343400" y="34290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2" name="Oval 28">
            <a:extLst>
              <a:ext uri="{FF2B5EF4-FFF2-40B4-BE49-F238E27FC236}">
                <a16:creationId xmlns:a16="http://schemas.microsoft.com/office/drawing/2014/main" id="{F5015D58-B3D5-E910-CE18-0326AD3AD33F}"/>
              </a:ext>
            </a:extLst>
          </p:cNvPr>
          <p:cNvSpPr>
            <a:spLocks noChangeArrowheads="1"/>
          </p:cNvSpPr>
          <p:nvPr/>
        </p:nvSpPr>
        <p:spPr bwMode="auto">
          <a:xfrm>
            <a:off x="5715000" y="34290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3" name="Oval 29">
            <a:extLst>
              <a:ext uri="{FF2B5EF4-FFF2-40B4-BE49-F238E27FC236}">
                <a16:creationId xmlns:a16="http://schemas.microsoft.com/office/drawing/2014/main" id="{B380A86E-1A91-1CCB-4CFE-769E7C92B3EB}"/>
              </a:ext>
            </a:extLst>
          </p:cNvPr>
          <p:cNvSpPr>
            <a:spLocks noChangeArrowheads="1"/>
          </p:cNvSpPr>
          <p:nvPr/>
        </p:nvSpPr>
        <p:spPr bwMode="auto">
          <a:xfrm>
            <a:off x="6858000" y="34290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455" name="Line 31">
            <a:extLst>
              <a:ext uri="{FF2B5EF4-FFF2-40B4-BE49-F238E27FC236}">
                <a16:creationId xmlns:a16="http://schemas.microsoft.com/office/drawing/2014/main" id="{C1C9AF52-29F7-C76A-CEFB-6410C8C16D52}"/>
              </a:ext>
            </a:extLst>
          </p:cNvPr>
          <p:cNvSpPr>
            <a:spLocks noChangeShapeType="1"/>
          </p:cNvSpPr>
          <p:nvPr/>
        </p:nvSpPr>
        <p:spPr bwMode="auto">
          <a:xfrm flipH="1">
            <a:off x="4876800" y="3733800"/>
            <a:ext cx="83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56" name="Line 32">
            <a:extLst>
              <a:ext uri="{FF2B5EF4-FFF2-40B4-BE49-F238E27FC236}">
                <a16:creationId xmlns:a16="http://schemas.microsoft.com/office/drawing/2014/main" id="{56DCE996-7DD6-68BB-06AB-282677B17E2C}"/>
              </a:ext>
            </a:extLst>
          </p:cNvPr>
          <p:cNvSpPr>
            <a:spLocks noChangeShapeType="1"/>
          </p:cNvSpPr>
          <p:nvPr/>
        </p:nvSpPr>
        <p:spPr bwMode="auto">
          <a:xfrm flipH="1">
            <a:off x="6248400" y="3733800"/>
            <a:ext cx="609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58" name="Line 34">
            <a:extLst>
              <a:ext uri="{FF2B5EF4-FFF2-40B4-BE49-F238E27FC236}">
                <a16:creationId xmlns:a16="http://schemas.microsoft.com/office/drawing/2014/main" id="{176CFFD4-2357-A813-A8CB-A4C870023ECA}"/>
              </a:ext>
            </a:extLst>
          </p:cNvPr>
          <p:cNvSpPr>
            <a:spLocks noChangeShapeType="1"/>
          </p:cNvSpPr>
          <p:nvPr/>
        </p:nvSpPr>
        <p:spPr bwMode="auto">
          <a:xfrm flipH="1">
            <a:off x="3962400" y="3962400"/>
            <a:ext cx="457200" cy="7620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59" name="Text Box 35">
            <a:extLst>
              <a:ext uri="{FF2B5EF4-FFF2-40B4-BE49-F238E27FC236}">
                <a16:creationId xmlns:a16="http://schemas.microsoft.com/office/drawing/2014/main" id="{182E6308-4E8A-FC69-CDE4-7812BF8F94EC}"/>
              </a:ext>
            </a:extLst>
          </p:cNvPr>
          <p:cNvSpPr txBox="1">
            <a:spLocks noChangeArrowheads="1"/>
          </p:cNvSpPr>
          <p:nvPr/>
        </p:nvSpPr>
        <p:spPr bwMode="auto">
          <a:xfrm>
            <a:off x="4457700" y="605948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u</a:t>
            </a:r>
          </a:p>
        </p:txBody>
      </p:sp>
      <p:sp>
        <p:nvSpPr>
          <p:cNvPr id="231460" name="Text Box 36">
            <a:extLst>
              <a:ext uri="{FF2B5EF4-FFF2-40B4-BE49-F238E27FC236}">
                <a16:creationId xmlns:a16="http://schemas.microsoft.com/office/drawing/2014/main" id="{62A92DCB-D1AB-C7BF-4320-30F740678CA0}"/>
              </a:ext>
            </a:extLst>
          </p:cNvPr>
          <p:cNvSpPr txBox="1">
            <a:spLocks noChangeArrowheads="1"/>
          </p:cNvSpPr>
          <p:nvPr/>
        </p:nvSpPr>
        <p:spPr bwMode="auto">
          <a:xfrm>
            <a:off x="3619500" y="47005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v</a:t>
            </a:r>
          </a:p>
        </p:txBody>
      </p:sp>
      <p:sp>
        <p:nvSpPr>
          <p:cNvPr id="231461" name="Text Box 37">
            <a:extLst>
              <a:ext uri="{FF2B5EF4-FFF2-40B4-BE49-F238E27FC236}">
                <a16:creationId xmlns:a16="http://schemas.microsoft.com/office/drawing/2014/main" id="{B212B15F-2B42-13F3-D541-9119956F734B}"/>
              </a:ext>
            </a:extLst>
          </p:cNvPr>
          <p:cNvSpPr txBox="1">
            <a:spLocks noChangeArrowheads="1"/>
          </p:cNvSpPr>
          <p:nvPr/>
        </p:nvSpPr>
        <p:spPr bwMode="auto">
          <a:xfrm>
            <a:off x="4419601" y="34559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w</a:t>
            </a:r>
          </a:p>
        </p:txBody>
      </p:sp>
      <p:sp>
        <p:nvSpPr>
          <p:cNvPr id="231462" name="Line 38">
            <a:extLst>
              <a:ext uri="{FF2B5EF4-FFF2-40B4-BE49-F238E27FC236}">
                <a16:creationId xmlns:a16="http://schemas.microsoft.com/office/drawing/2014/main" id="{245F7C91-B5F5-E8C0-3F68-71791C26B88B}"/>
              </a:ext>
            </a:extLst>
          </p:cNvPr>
          <p:cNvSpPr>
            <a:spLocks noChangeShapeType="1"/>
          </p:cNvSpPr>
          <p:nvPr/>
        </p:nvSpPr>
        <p:spPr bwMode="auto">
          <a:xfrm flipH="1">
            <a:off x="5562600" y="3962400"/>
            <a:ext cx="137160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1464" name="Freeform 40">
            <a:extLst>
              <a:ext uri="{FF2B5EF4-FFF2-40B4-BE49-F238E27FC236}">
                <a16:creationId xmlns:a16="http://schemas.microsoft.com/office/drawing/2014/main" id="{A09BF3FF-DFB9-DBB7-D042-48F9CD968054}"/>
              </a:ext>
            </a:extLst>
          </p:cNvPr>
          <p:cNvSpPr>
            <a:spLocks/>
          </p:cNvSpPr>
          <p:nvPr/>
        </p:nvSpPr>
        <p:spPr bwMode="auto">
          <a:xfrm>
            <a:off x="2249489" y="2825750"/>
            <a:ext cx="2547937" cy="4027488"/>
          </a:xfrm>
          <a:custGeom>
            <a:avLst/>
            <a:gdLst>
              <a:gd name="T0" fmla="*/ 1390 w 1605"/>
              <a:gd name="T1" fmla="*/ 2362 h 2537"/>
              <a:gd name="T2" fmla="*/ 1070 w 1605"/>
              <a:gd name="T3" fmla="*/ 2490 h 2537"/>
              <a:gd name="T4" fmla="*/ 137 w 1605"/>
              <a:gd name="T5" fmla="*/ 2078 h 2537"/>
              <a:gd name="T6" fmla="*/ 247 w 1605"/>
              <a:gd name="T7" fmla="*/ 323 h 2537"/>
              <a:gd name="T8" fmla="*/ 1390 w 1605"/>
              <a:gd name="T9" fmla="*/ 140 h 2537"/>
              <a:gd name="T10" fmla="*/ 1536 w 1605"/>
              <a:gd name="T11" fmla="*/ 387 h 2537"/>
            </a:gdLst>
            <a:ahLst/>
            <a:cxnLst>
              <a:cxn ang="0">
                <a:pos x="T0" y="T1"/>
              </a:cxn>
              <a:cxn ang="0">
                <a:pos x="T2" y="T3"/>
              </a:cxn>
              <a:cxn ang="0">
                <a:pos x="T4" y="T5"/>
              </a:cxn>
              <a:cxn ang="0">
                <a:pos x="T6" y="T7"/>
              </a:cxn>
              <a:cxn ang="0">
                <a:pos x="T8" y="T9"/>
              </a:cxn>
              <a:cxn ang="0">
                <a:pos x="T10" y="T11"/>
              </a:cxn>
            </a:cxnLst>
            <a:rect l="0" t="0" r="r" b="b"/>
            <a:pathLst>
              <a:path w="1605" h="2537">
                <a:moveTo>
                  <a:pt x="1390" y="2362"/>
                </a:moveTo>
                <a:cubicBezTo>
                  <a:pt x="1334" y="2449"/>
                  <a:pt x="1279" y="2537"/>
                  <a:pt x="1070" y="2490"/>
                </a:cubicBezTo>
                <a:cubicBezTo>
                  <a:pt x="861" y="2443"/>
                  <a:pt x="274" y="2439"/>
                  <a:pt x="137" y="2078"/>
                </a:cubicBezTo>
                <a:cubicBezTo>
                  <a:pt x="0" y="1717"/>
                  <a:pt x="38" y="646"/>
                  <a:pt x="247" y="323"/>
                </a:cubicBezTo>
                <a:cubicBezTo>
                  <a:pt x="456" y="0"/>
                  <a:pt x="1175" y="129"/>
                  <a:pt x="1390" y="140"/>
                </a:cubicBezTo>
                <a:cubicBezTo>
                  <a:pt x="1605" y="151"/>
                  <a:pt x="1570" y="269"/>
                  <a:pt x="1536" y="387"/>
                </a:cubicBezTo>
              </a:path>
            </a:pathLst>
          </a:custGeom>
          <a:noFill/>
          <a:ln w="25400" cap="flat" cmpd="sng">
            <a:solidFill>
              <a:schemeClr val="accent1"/>
            </a:solidFill>
            <a:prstDash val="dashDot"/>
            <a:round/>
            <a:headEn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2F90855E-DA73-2DAB-1C22-63B368009302}"/>
              </a:ext>
            </a:extLst>
          </p:cNvPr>
          <p:cNvSpPr>
            <a:spLocks noGrp="1" noChangeArrowheads="1"/>
          </p:cNvSpPr>
          <p:nvPr>
            <p:ph type="title"/>
          </p:nvPr>
        </p:nvSpPr>
        <p:spPr/>
        <p:txBody>
          <a:bodyPr/>
          <a:lstStyle/>
          <a:p>
            <a:r>
              <a:rPr lang="en-US" altLang="en-US"/>
              <a:t>Proposed </a:t>
            </a:r>
            <a:r>
              <a:rPr lang="en-US" altLang="en-US" i="1"/>
              <a:t>Local</a:t>
            </a:r>
            <a:r>
              <a:rPr lang="en-US" altLang="en-US"/>
              <a:t> Path Selection Rules</a:t>
            </a:r>
          </a:p>
        </p:txBody>
      </p:sp>
      <p:sp>
        <p:nvSpPr>
          <p:cNvPr id="232451" name="Rectangle 3">
            <a:extLst>
              <a:ext uri="{FF2B5EF4-FFF2-40B4-BE49-F238E27FC236}">
                <a16:creationId xmlns:a16="http://schemas.microsoft.com/office/drawing/2014/main" id="{C45A3CFA-0A8E-F2BF-BB2A-D79B14DF3BB6}"/>
              </a:ext>
            </a:extLst>
          </p:cNvPr>
          <p:cNvSpPr>
            <a:spLocks noGrp="1" noChangeArrowheads="1"/>
          </p:cNvSpPr>
          <p:nvPr>
            <p:ph type="body" idx="1"/>
          </p:nvPr>
        </p:nvSpPr>
        <p:spPr/>
        <p:txBody>
          <a:bodyPr/>
          <a:lstStyle/>
          <a:p>
            <a:r>
              <a:rPr lang="en-US" altLang="en-US" dirty="0"/>
              <a:t>Classify routes based on next-hop AS</a:t>
            </a:r>
          </a:p>
          <a:p>
            <a:pPr lvl="1"/>
            <a:r>
              <a:rPr lang="en-US" altLang="en-US" dirty="0"/>
              <a:t>Customer routes, peer routes, and provider routes</a:t>
            </a:r>
          </a:p>
          <a:p>
            <a:r>
              <a:rPr lang="en-US" altLang="en-US" dirty="0"/>
              <a:t>Rank routes based on classification</a:t>
            </a:r>
          </a:p>
          <a:p>
            <a:pPr lvl="1"/>
            <a:r>
              <a:rPr lang="en-US" altLang="en-US" dirty="0"/>
              <a:t>Prefer </a:t>
            </a:r>
            <a:r>
              <a:rPr lang="en-US" altLang="en-US" i="1" dirty="0"/>
              <a:t>customer</a:t>
            </a:r>
            <a:r>
              <a:rPr lang="en-US" altLang="en-US" dirty="0"/>
              <a:t> routes over peer and provider routes</a:t>
            </a:r>
          </a:p>
          <a:p>
            <a:r>
              <a:rPr lang="en-US" altLang="en-US" dirty="0"/>
              <a:t>Allow </a:t>
            </a:r>
            <a:r>
              <a:rPr lang="en-US" altLang="en-US" i="1" dirty="0"/>
              <a:t>any</a:t>
            </a:r>
            <a:r>
              <a:rPr lang="en-US" altLang="en-US" dirty="0"/>
              <a:t> ranking of routes within a class</a:t>
            </a:r>
          </a:p>
          <a:p>
            <a:pPr lvl="1"/>
            <a:r>
              <a:rPr lang="en-US" altLang="en-US" dirty="0"/>
              <a:t>E.g., do not impose ranking among customer routes</a:t>
            </a:r>
          </a:p>
          <a:p>
            <a:r>
              <a:rPr lang="en-US" altLang="en-US" dirty="0"/>
              <a:t>Consistent with economic incentives</a:t>
            </a:r>
          </a:p>
          <a:p>
            <a:pPr lvl="1"/>
            <a:r>
              <a:rPr lang="en-US" altLang="en-US" dirty="0"/>
              <a:t>Customers pay for service, and providers are paid</a:t>
            </a:r>
          </a:p>
          <a:p>
            <a:pPr lvl="1"/>
            <a:r>
              <a:rPr lang="en-US" altLang="en-US" dirty="0"/>
              <a:t>Peer relationship contingent on balanced traffic load</a:t>
            </a:r>
          </a:p>
        </p:txBody>
      </p:sp>
      <p:sp>
        <p:nvSpPr>
          <p:cNvPr id="2" name="Text Box 62">
            <a:extLst>
              <a:ext uri="{FF2B5EF4-FFF2-40B4-BE49-F238E27FC236}">
                <a16:creationId xmlns:a16="http://schemas.microsoft.com/office/drawing/2014/main" id="{61BECCF7-B50D-7F28-2DF0-6D2776FDB967}"/>
              </a:ext>
            </a:extLst>
          </p:cNvPr>
          <p:cNvSpPr txBox="1">
            <a:spLocks noChangeArrowheads="1"/>
          </p:cNvSpPr>
          <p:nvPr/>
        </p:nvSpPr>
        <p:spPr bwMode="auto">
          <a:xfrm>
            <a:off x="838200" y="6031210"/>
            <a:ext cx="7553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FF0000"/>
                </a:solidFill>
              </a:rPr>
              <a:t>If everyone follows these rules, the system will converge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7DFE2B7C-2D44-2EA4-345C-CF67F8F687F2}"/>
              </a:ext>
            </a:extLst>
          </p:cNvPr>
          <p:cNvSpPr>
            <a:spLocks noGrp="1" noChangeArrowheads="1"/>
          </p:cNvSpPr>
          <p:nvPr>
            <p:ph type="title"/>
          </p:nvPr>
        </p:nvSpPr>
        <p:spPr/>
        <p:txBody>
          <a:bodyPr/>
          <a:lstStyle/>
          <a:p>
            <a:r>
              <a:rPr lang="en-US" altLang="en-US"/>
              <a:t>Solving the Convergence Problem</a:t>
            </a:r>
          </a:p>
        </p:txBody>
      </p:sp>
      <p:sp>
        <p:nvSpPr>
          <p:cNvPr id="233475" name="Rectangle 3">
            <a:extLst>
              <a:ext uri="{FF2B5EF4-FFF2-40B4-BE49-F238E27FC236}">
                <a16:creationId xmlns:a16="http://schemas.microsoft.com/office/drawing/2014/main" id="{453AE9FC-3411-156F-147D-814F98715897}"/>
              </a:ext>
            </a:extLst>
          </p:cNvPr>
          <p:cNvSpPr>
            <a:spLocks noGrp="1" noChangeArrowheads="1"/>
          </p:cNvSpPr>
          <p:nvPr>
            <p:ph type="body" idx="1"/>
          </p:nvPr>
        </p:nvSpPr>
        <p:spPr/>
        <p:txBody>
          <a:bodyPr/>
          <a:lstStyle/>
          <a:p>
            <a:pPr>
              <a:lnSpc>
                <a:spcPct val="90000"/>
              </a:lnSpc>
            </a:pPr>
            <a:r>
              <a:rPr lang="en-US" altLang="en-US"/>
              <a:t>Assumptions</a:t>
            </a:r>
          </a:p>
          <a:p>
            <a:pPr lvl="1">
              <a:lnSpc>
                <a:spcPct val="90000"/>
              </a:lnSpc>
            </a:pPr>
            <a:r>
              <a:rPr lang="en-US" altLang="en-US"/>
              <a:t>Export policies based on AS relationships</a:t>
            </a:r>
          </a:p>
          <a:p>
            <a:pPr lvl="1">
              <a:lnSpc>
                <a:spcPct val="90000"/>
              </a:lnSpc>
            </a:pPr>
            <a:r>
              <a:rPr lang="en-US" altLang="en-US"/>
              <a:t>Path selection rule that favors customer routes</a:t>
            </a:r>
          </a:p>
          <a:p>
            <a:pPr lvl="1">
              <a:lnSpc>
                <a:spcPct val="90000"/>
              </a:lnSpc>
            </a:pPr>
            <a:r>
              <a:rPr lang="en-US" altLang="en-US"/>
              <a:t>Acyclic provider-customer graph</a:t>
            </a:r>
          </a:p>
          <a:p>
            <a:pPr>
              <a:lnSpc>
                <a:spcPct val="90000"/>
              </a:lnSpc>
            </a:pPr>
            <a:r>
              <a:rPr lang="en-US" altLang="en-US"/>
              <a:t>Result</a:t>
            </a:r>
          </a:p>
          <a:p>
            <a:pPr lvl="1">
              <a:lnSpc>
                <a:spcPct val="90000"/>
              </a:lnSpc>
            </a:pPr>
            <a:r>
              <a:rPr lang="en-US" altLang="en-US"/>
              <a:t>Guaranteed convergence of the routing protocol</a:t>
            </a:r>
          </a:p>
          <a:p>
            <a:pPr lvl="1">
              <a:lnSpc>
                <a:spcPct val="90000"/>
              </a:lnSpc>
            </a:pPr>
            <a:r>
              <a:rPr lang="en-US" altLang="en-US"/>
              <a:t>Holds under link/router failures and policy changes</a:t>
            </a:r>
          </a:p>
          <a:p>
            <a:pPr>
              <a:lnSpc>
                <a:spcPct val="90000"/>
              </a:lnSpc>
            </a:pPr>
            <a:r>
              <a:rPr lang="en-US" altLang="en-US"/>
              <a:t>Sketch of (constructive) proof</a:t>
            </a:r>
          </a:p>
          <a:p>
            <a:pPr lvl="1">
              <a:lnSpc>
                <a:spcPct val="90000"/>
              </a:lnSpc>
            </a:pPr>
            <a:r>
              <a:rPr lang="en-US" altLang="en-US"/>
              <a:t>Activation sequence that leads to a stable state</a:t>
            </a:r>
          </a:p>
          <a:p>
            <a:pPr lvl="1">
              <a:lnSpc>
                <a:spcPct val="90000"/>
              </a:lnSpc>
            </a:pPr>
            <a:r>
              <a:rPr lang="en-US" altLang="en-US"/>
              <a:t>Any “fair” activation sequence includes this sequence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489B490B-4A77-A9C0-B67F-624DD1711487}"/>
              </a:ext>
            </a:extLst>
          </p:cNvPr>
          <p:cNvSpPr>
            <a:spLocks noGrp="1" noChangeArrowheads="1"/>
          </p:cNvSpPr>
          <p:nvPr>
            <p:ph type="title"/>
          </p:nvPr>
        </p:nvSpPr>
        <p:spPr/>
        <p:txBody>
          <a:bodyPr/>
          <a:lstStyle/>
          <a:p>
            <a:r>
              <a:rPr lang="en-US" altLang="en-US"/>
              <a:t>Proof, Phase 1: Selecting Customer Routes</a:t>
            </a:r>
          </a:p>
        </p:txBody>
      </p:sp>
      <p:sp>
        <p:nvSpPr>
          <p:cNvPr id="241667" name="Rectangle 3">
            <a:extLst>
              <a:ext uri="{FF2B5EF4-FFF2-40B4-BE49-F238E27FC236}">
                <a16:creationId xmlns:a16="http://schemas.microsoft.com/office/drawing/2014/main" id="{D0CF3707-D627-0A7C-022D-88D83CBA5508}"/>
              </a:ext>
            </a:extLst>
          </p:cNvPr>
          <p:cNvSpPr>
            <a:spLocks noGrp="1" noChangeArrowheads="1"/>
          </p:cNvSpPr>
          <p:nvPr>
            <p:ph type="body" idx="1"/>
          </p:nvPr>
        </p:nvSpPr>
        <p:spPr>
          <a:xfrm>
            <a:off x="1524000" y="1314451"/>
            <a:ext cx="9042400" cy="2132013"/>
          </a:xfrm>
        </p:spPr>
        <p:txBody>
          <a:bodyPr/>
          <a:lstStyle/>
          <a:p>
            <a:r>
              <a:rPr lang="en-US" altLang="en-US"/>
              <a:t>Activate ASes in customer-provider order</a:t>
            </a:r>
          </a:p>
          <a:p>
            <a:pPr lvl="1"/>
            <a:r>
              <a:rPr lang="en-US" altLang="en-US"/>
              <a:t>AS picks a customer route if one exists</a:t>
            </a:r>
          </a:p>
          <a:p>
            <a:pPr lvl="1"/>
            <a:r>
              <a:rPr lang="en-US" altLang="en-US"/>
              <a:t>Decision of one AS cannot cause an earlier AS to change its mind</a:t>
            </a:r>
          </a:p>
        </p:txBody>
      </p:sp>
      <p:sp>
        <p:nvSpPr>
          <p:cNvPr id="241704" name="Oval 40">
            <a:extLst>
              <a:ext uri="{FF2B5EF4-FFF2-40B4-BE49-F238E27FC236}">
                <a16:creationId xmlns:a16="http://schemas.microsoft.com/office/drawing/2014/main" id="{4857F6DC-A86A-361D-D49F-98C26B50D96D}"/>
              </a:ext>
            </a:extLst>
          </p:cNvPr>
          <p:cNvSpPr>
            <a:spLocks noChangeArrowheads="1"/>
          </p:cNvSpPr>
          <p:nvPr/>
        </p:nvSpPr>
        <p:spPr bwMode="auto">
          <a:xfrm>
            <a:off x="7043738" y="4483101"/>
            <a:ext cx="571500" cy="455613"/>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5" name="Oval 41">
            <a:extLst>
              <a:ext uri="{FF2B5EF4-FFF2-40B4-BE49-F238E27FC236}">
                <a16:creationId xmlns:a16="http://schemas.microsoft.com/office/drawing/2014/main" id="{2F465C8D-A3D1-D2B1-C6DF-8062C9FD03E0}"/>
              </a:ext>
            </a:extLst>
          </p:cNvPr>
          <p:cNvSpPr>
            <a:spLocks noChangeArrowheads="1"/>
          </p:cNvSpPr>
          <p:nvPr/>
        </p:nvSpPr>
        <p:spPr bwMode="auto">
          <a:xfrm>
            <a:off x="7958138" y="5395913"/>
            <a:ext cx="571500" cy="4492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06" name="Line 42">
            <a:extLst>
              <a:ext uri="{FF2B5EF4-FFF2-40B4-BE49-F238E27FC236}">
                <a16:creationId xmlns:a16="http://schemas.microsoft.com/office/drawing/2014/main" id="{DAC7D6AA-C700-1AB5-BF96-D2B5DE6B9FBC}"/>
              </a:ext>
            </a:extLst>
          </p:cNvPr>
          <p:cNvSpPr>
            <a:spLocks noChangeShapeType="1"/>
          </p:cNvSpPr>
          <p:nvPr/>
        </p:nvSpPr>
        <p:spPr bwMode="auto">
          <a:xfrm flipH="1">
            <a:off x="7607300" y="4711700"/>
            <a:ext cx="12652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07" name="Line 43">
            <a:extLst>
              <a:ext uri="{FF2B5EF4-FFF2-40B4-BE49-F238E27FC236}">
                <a16:creationId xmlns:a16="http://schemas.microsoft.com/office/drawing/2014/main" id="{A05F8C77-2D4F-EB97-A927-B985F2456767}"/>
              </a:ext>
            </a:extLst>
          </p:cNvPr>
          <p:cNvSpPr>
            <a:spLocks noChangeShapeType="1"/>
          </p:cNvSpPr>
          <p:nvPr/>
        </p:nvSpPr>
        <p:spPr bwMode="auto">
          <a:xfrm>
            <a:off x="6586538" y="3856038"/>
            <a:ext cx="609600" cy="684212"/>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08" name="Line 44">
            <a:extLst>
              <a:ext uri="{FF2B5EF4-FFF2-40B4-BE49-F238E27FC236}">
                <a16:creationId xmlns:a16="http://schemas.microsoft.com/office/drawing/2014/main" id="{33909FE5-BAE8-189F-A574-B6DB2C967EBC}"/>
              </a:ext>
            </a:extLst>
          </p:cNvPr>
          <p:cNvSpPr>
            <a:spLocks noChangeShapeType="1"/>
          </p:cNvSpPr>
          <p:nvPr/>
        </p:nvSpPr>
        <p:spPr bwMode="auto">
          <a:xfrm>
            <a:off x="5519738" y="4938713"/>
            <a:ext cx="685800" cy="51435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09" name="Line 45">
            <a:extLst>
              <a:ext uri="{FF2B5EF4-FFF2-40B4-BE49-F238E27FC236}">
                <a16:creationId xmlns:a16="http://schemas.microsoft.com/office/drawing/2014/main" id="{077A7EA4-8F38-8414-494F-C3830B2C0B3C}"/>
              </a:ext>
            </a:extLst>
          </p:cNvPr>
          <p:cNvSpPr>
            <a:spLocks noChangeShapeType="1"/>
          </p:cNvSpPr>
          <p:nvPr/>
        </p:nvSpPr>
        <p:spPr bwMode="auto">
          <a:xfrm flipH="1">
            <a:off x="6586538" y="4881563"/>
            <a:ext cx="609600" cy="57150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0" name="Line 46">
            <a:extLst>
              <a:ext uri="{FF2B5EF4-FFF2-40B4-BE49-F238E27FC236}">
                <a16:creationId xmlns:a16="http://schemas.microsoft.com/office/drawing/2014/main" id="{2C944117-F2DE-CD42-AE64-0FD4633F76D1}"/>
              </a:ext>
            </a:extLst>
          </p:cNvPr>
          <p:cNvSpPr>
            <a:spLocks noChangeShapeType="1"/>
          </p:cNvSpPr>
          <p:nvPr/>
        </p:nvSpPr>
        <p:spPr bwMode="auto">
          <a:xfrm flipH="1">
            <a:off x="8415339" y="4895851"/>
            <a:ext cx="581025" cy="557213"/>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1" name="Line 47">
            <a:extLst>
              <a:ext uri="{FF2B5EF4-FFF2-40B4-BE49-F238E27FC236}">
                <a16:creationId xmlns:a16="http://schemas.microsoft.com/office/drawing/2014/main" id="{3F7E7FE3-1703-6D5E-D1A3-BF017C0A0408}"/>
              </a:ext>
            </a:extLst>
          </p:cNvPr>
          <p:cNvSpPr>
            <a:spLocks noChangeShapeType="1"/>
          </p:cNvSpPr>
          <p:nvPr/>
        </p:nvSpPr>
        <p:spPr bwMode="auto">
          <a:xfrm>
            <a:off x="6586538" y="5794375"/>
            <a:ext cx="457200" cy="5715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2" name="Line 48">
            <a:extLst>
              <a:ext uri="{FF2B5EF4-FFF2-40B4-BE49-F238E27FC236}">
                <a16:creationId xmlns:a16="http://schemas.microsoft.com/office/drawing/2014/main" id="{CBB29A5D-5CAC-0028-1263-A011FE69FF8D}"/>
              </a:ext>
            </a:extLst>
          </p:cNvPr>
          <p:cNvSpPr>
            <a:spLocks noChangeShapeType="1"/>
          </p:cNvSpPr>
          <p:nvPr/>
        </p:nvSpPr>
        <p:spPr bwMode="auto">
          <a:xfrm flipH="1">
            <a:off x="5748338" y="5794375"/>
            <a:ext cx="457200" cy="57150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3" name="Oval 49">
            <a:extLst>
              <a:ext uri="{FF2B5EF4-FFF2-40B4-BE49-F238E27FC236}">
                <a16:creationId xmlns:a16="http://schemas.microsoft.com/office/drawing/2014/main" id="{2EE675EB-6C36-922A-7641-192FFCECCA89}"/>
              </a:ext>
            </a:extLst>
          </p:cNvPr>
          <p:cNvSpPr>
            <a:spLocks noChangeArrowheads="1"/>
          </p:cNvSpPr>
          <p:nvPr/>
        </p:nvSpPr>
        <p:spPr bwMode="auto">
          <a:xfrm>
            <a:off x="6129338" y="3455988"/>
            <a:ext cx="571500" cy="455612"/>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4" name="Line 50">
            <a:extLst>
              <a:ext uri="{FF2B5EF4-FFF2-40B4-BE49-F238E27FC236}">
                <a16:creationId xmlns:a16="http://schemas.microsoft.com/office/drawing/2014/main" id="{F86D9A5F-31BB-2DD8-67D8-F7180F4ABF8E}"/>
              </a:ext>
            </a:extLst>
          </p:cNvPr>
          <p:cNvSpPr>
            <a:spLocks noChangeShapeType="1"/>
          </p:cNvSpPr>
          <p:nvPr/>
        </p:nvSpPr>
        <p:spPr bwMode="auto">
          <a:xfrm>
            <a:off x="6677026" y="3713164"/>
            <a:ext cx="2271713" cy="82708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5" name="Oval 51">
            <a:extLst>
              <a:ext uri="{FF2B5EF4-FFF2-40B4-BE49-F238E27FC236}">
                <a16:creationId xmlns:a16="http://schemas.microsoft.com/office/drawing/2014/main" id="{8E5AE0CA-F7C2-634D-4A49-3F65BB85F456}"/>
              </a:ext>
            </a:extLst>
          </p:cNvPr>
          <p:cNvSpPr>
            <a:spLocks noChangeArrowheads="1"/>
          </p:cNvSpPr>
          <p:nvPr/>
        </p:nvSpPr>
        <p:spPr bwMode="auto">
          <a:xfrm>
            <a:off x="5138738" y="4483101"/>
            <a:ext cx="571500" cy="455613"/>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6" name="Oval 52">
            <a:extLst>
              <a:ext uri="{FF2B5EF4-FFF2-40B4-BE49-F238E27FC236}">
                <a16:creationId xmlns:a16="http://schemas.microsoft.com/office/drawing/2014/main" id="{F3BB14A0-5357-66AD-758D-AC4226136DB2}"/>
              </a:ext>
            </a:extLst>
          </p:cNvPr>
          <p:cNvSpPr>
            <a:spLocks noChangeArrowheads="1"/>
          </p:cNvSpPr>
          <p:nvPr/>
        </p:nvSpPr>
        <p:spPr bwMode="auto">
          <a:xfrm>
            <a:off x="6129338" y="5395913"/>
            <a:ext cx="571500" cy="455612"/>
          </a:xfrm>
          <a:prstGeom prst="ellipse">
            <a:avLst/>
          </a:prstGeom>
          <a:solidFill>
            <a:schemeClr val="accent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7" name="Oval 53">
            <a:extLst>
              <a:ext uri="{FF2B5EF4-FFF2-40B4-BE49-F238E27FC236}">
                <a16:creationId xmlns:a16="http://schemas.microsoft.com/office/drawing/2014/main" id="{2737FE0C-CAB8-5BAF-F1DB-141E37566E11}"/>
              </a:ext>
            </a:extLst>
          </p:cNvPr>
          <p:cNvSpPr>
            <a:spLocks noChangeArrowheads="1"/>
          </p:cNvSpPr>
          <p:nvPr/>
        </p:nvSpPr>
        <p:spPr bwMode="auto">
          <a:xfrm>
            <a:off x="8872538" y="4483101"/>
            <a:ext cx="571500" cy="45561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18" name="Line 54">
            <a:extLst>
              <a:ext uri="{FF2B5EF4-FFF2-40B4-BE49-F238E27FC236}">
                <a16:creationId xmlns:a16="http://schemas.microsoft.com/office/drawing/2014/main" id="{730BF711-8591-86EE-786D-235CF94179ED}"/>
              </a:ext>
            </a:extLst>
          </p:cNvPr>
          <p:cNvSpPr>
            <a:spLocks noChangeShapeType="1"/>
          </p:cNvSpPr>
          <p:nvPr/>
        </p:nvSpPr>
        <p:spPr bwMode="auto">
          <a:xfrm flipH="1">
            <a:off x="6705600" y="5622925"/>
            <a:ext cx="125253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19" name="Line 55">
            <a:extLst>
              <a:ext uri="{FF2B5EF4-FFF2-40B4-BE49-F238E27FC236}">
                <a16:creationId xmlns:a16="http://schemas.microsoft.com/office/drawing/2014/main" id="{9ED8E330-0953-E7FF-BB59-46EB7FAD0E72}"/>
              </a:ext>
            </a:extLst>
          </p:cNvPr>
          <p:cNvSpPr>
            <a:spLocks noChangeShapeType="1"/>
          </p:cNvSpPr>
          <p:nvPr/>
        </p:nvSpPr>
        <p:spPr bwMode="auto">
          <a:xfrm flipH="1">
            <a:off x="5595938" y="3856038"/>
            <a:ext cx="609600" cy="684212"/>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20" name="Oval 56">
            <a:extLst>
              <a:ext uri="{FF2B5EF4-FFF2-40B4-BE49-F238E27FC236}">
                <a16:creationId xmlns:a16="http://schemas.microsoft.com/office/drawing/2014/main" id="{1D17BE5B-9ECE-4E55-17B4-C5F9DCF5BEF0}"/>
              </a:ext>
            </a:extLst>
          </p:cNvPr>
          <p:cNvSpPr>
            <a:spLocks noChangeArrowheads="1"/>
          </p:cNvSpPr>
          <p:nvPr/>
        </p:nvSpPr>
        <p:spPr bwMode="auto">
          <a:xfrm>
            <a:off x="5367338" y="6308726"/>
            <a:ext cx="571500" cy="45561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21" name="Oval 57">
            <a:extLst>
              <a:ext uri="{FF2B5EF4-FFF2-40B4-BE49-F238E27FC236}">
                <a16:creationId xmlns:a16="http://schemas.microsoft.com/office/drawing/2014/main" id="{1C5D23C6-425B-0E41-44DE-B003B99B8DAC}"/>
              </a:ext>
            </a:extLst>
          </p:cNvPr>
          <p:cNvSpPr>
            <a:spLocks noChangeArrowheads="1"/>
          </p:cNvSpPr>
          <p:nvPr/>
        </p:nvSpPr>
        <p:spPr bwMode="auto">
          <a:xfrm>
            <a:off x="6815138" y="6365876"/>
            <a:ext cx="571500" cy="455613"/>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22" name="Line 58">
            <a:extLst>
              <a:ext uri="{FF2B5EF4-FFF2-40B4-BE49-F238E27FC236}">
                <a16:creationId xmlns:a16="http://schemas.microsoft.com/office/drawing/2014/main" id="{293090AB-248E-206B-90E0-85F2162B373F}"/>
              </a:ext>
            </a:extLst>
          </p:cNvPr>
          <p:cNvSpPr>
            <a:spLocks noChangeShapeType="1"/>
          </p:cNvSpPr>
          <p:nvPr/>
        </p:nvSpPr>
        <p:spPr bwMode="auto">
          <a:xfrm flipH="1">
            <a:off x="7272338" y="5794375"/>
            <a:ext cx="838200" cy="62865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23" name="Line 59">
            <a:extLst>
              <a:ext uri="{FF2B5EF4-FFF2-40B4-BE49-F238E27FC236}">
                <a16:creationId xmlns:a16="http://schemas.microsoft.com/office/drawing/2014/main" id="{AB3F492F-A486-5892-680D-EF10A141CF46}"/>
              </a:ext>
            </a:extLst>
          </p:cNvPr>
          <p:cNvSpPr>
            <a:spLocks noChangeShapeType="1"/>
          </p:cNvSpPr>
          <p:nvPr/>
        </p:nvSpPr>
        <p:spPr bwMode="auto">
          <a:xfrm>
            <a:off x="9329739" y="4881564"/>
            <a:ext cx="485775" cy="58578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24" name="Oval 60">
            <a:extLst>
              <a:ext uri="{FF2B5EF4-FFF2-40B4-BE49-F238E27FC236}">
                <a16:creationId xmlns:a16="http://schemas.microsoft.com/office/drawing/2014/main" id="{C583DA1F-BB76-50BF-58F6-159363D304DB}"/>
              </a:ext>
            </a:extLst>
          </p:cNvPr>
          <p:cNvSpPr>
            <a:spLocks noChangeArrowheads="1"/>
          </p:cNvSpPr>
          <p:nvPr/>
        </p:nvSpPr>
        <p:spPr bwMode="auto">
          <a:xfrm>
            <a:off x="9634538" y="5453063"/>
            <a:ext cx="571500" cy="4492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725" name="Text Box 61">
            <a:extLst>
              <a:ext uri="{FF2B5EF4-FFF2-40B4-BE49-F238E27FC236}">
                <a16:creationId xmlns:a16="http://schemas.microsoft.com/office/drawing/2014/main" id="{A6D5779F-E335-023E-8D61-07C45DA3E2C6}"/>
              </a:ext>
            </a:extLst>
          </p:cNvPr>
          <p:cNvSpPr txBox="1">
            <a:spLocks noChangeArrowheads="1"/>
          </p:cNvSpPr>
          <p:nvPr/>
        </p:nvSpPr>
        <p:spPr bwMode="auto">
          <a:xfrm>
            <a:off x="6281738" y="5453064"/>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0</a:t>
            </a:r>
          </a:p>
        </p:txBody>
      </p:sp>
      <p:sp>
        <p:nvSpPr>
          <p:cNvPr id="241726" name="Text Box 62">
            <a:extLst>
              <a:ext uri="{FF2B5EF4-FFF2-40B4-BE49-F238E27FC236}">
                <a16:creationId xmlns:a16="http://schemas.microsoft.com/office/drawing/2014/main" id="{D40F8D8E-1EC1-0B56-A63C-2C3C4DD20891}"/>
              </a:ext>
            </a:extLst>
          </p:cNvPr>
          <p:cNvSpPr txBox="1">
            <a:spLocks noChangeArrowheads="1"/>
          </p:cNvSpPr>
          <p:nvPr/>
        </p:nvSpPr>
        <p:spPr bwMode="auto">
          <a:xfrm>
            <a:off x="5262563" y="4497389"/>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1</a:t>
            </a:r>
          </a:p>
        </p:txBody>
      </p:sp>
      <p:sp>
        <p:nvSpPr>
          <p:cNvPr id="241727" name="Text Box 63">
            <a:extLst>
              <a:ext uri="{FF2B5EF4-FFF2-40B4-BE49-F238E27FC236}">
                <a16:creationId xmlns:a16="http://schemas.microsoft.com/office/drawing/2014/main" id="{658B35EC-A99F-EEAE-1D93-48F4534C6112}"/>
              </a:ext>
            </a:extLst>
          </p:cNvPr>
          <p:cNvSpPr txBox="1">
            <a:spLocks noChangeArrowheads="1"/>
          </p:cNvSpPr>
          <p:nvPr/>
        </p:nvSpPr>
        <p:spPr bwMode="auto">
          <a:xfrm>
            <a:off x="7181850" y="4483101"/>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2</a:t>
            </a:r>
          </a:p>
        </p:txBody>
      </p:sp>
      <p:sp>
        <p:nvSpPr>
          <p:cNvPr id="241728" name="Text Box 64">
            <a:extLst>
              <a:ext uri="{FF2B5EF4-FFF2-40B4-BE49-F238E27FC236}">
                <a16:creationId xmlns:a16="http://schemas.microsoft.com/office/drawing/2014/main" id="{1A81D606-424C-7205-B405-E2AC2E7F9048}"/>
              </a:ext>
            </a:extLst>
          </p:cNvPr>
          <p:cNvSpPr txBox="1">
            <a:spLocks noChangeArrowheads="1"/>
          </p:cNvSpPr>
          <p:nvPr/>
        </p:nvSpPr>
        <p:spPr bwMode="auto">
          <a:xfrm>
            <a:off x="6267450" y="3441701"/>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3</a:t>
            </a:r>
          </a:p>
        </p:txBody>
      </p:sp>
      <p:sp>
        <p:nvSpPr>
          <p:cNvPr id="241729" name="Line 65">
            <a:extLst>
              <a:ext uri="{FF2B5EF4-FFF2-40B4-BE49-F238E27FC236}">
                <a16:creationId xmlns:a16="http://schemas.microsoft.com/office/drawing/2014/main" id="{FFB8AB1F-6D03-D6DE-7D8C-B2971094BEDD}"/>
              </a:ext>
            </a:extLst>
          </p:cNvPr>
          <p:cNvSpPr>
            <a:spLocks noChangeShapeType="1"/>
          </p:cNvSpPr>
          <p:nvPr/>
        </p:nvSpPr>
        <p:spPr bwMode="auto">
          <a:xfrm flipV="1">
            <a:off x="4852988" y="4325939"/>
            <a:ext cx="0" cy="1254125"/>
          </a:xfrm>
          <a:prstGeom prst="line">
            <a:avLst/>
          </a:prstGeom>
          <a:noFill/>
          <a:ln w="381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30" name="Text Box 66">
            <a:extLst>
              <a:ext uri="{FF2B5EF4-FFF2-40B4-BE49-F238E27FC236}">
                <a16:creationId xmlns:a16="http://schemas.microsoft.com/office/drawing/2014/main" id="{67C46930-BC9F-B64C-979C-D81930F4C87D}"/>
              </a:ext>
            </a:extLst>
          </p:cNvPr>
          <p:cNvSpPr txBox="1">
            <a:spLocks noChangeArrowheads="1"/>
          </p:cNvSpPr>
          <p:nvPr/>
        </p:nvSpPr>
        <p:spPr bwMode="auto">
          <a:xfrm>
            <a:off x="6234113" y="5378451"/>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rPr>
              <a:t>d</a:t>
            </a:r>
          </a:p>
        </p:txBody>
      </p:sp>
      <p:sp>
        <p:nvSpPr>
          <p:cNvPr id="241731" name="Text Box 67">
            <a:extLst>
              <a:ext uri="{FF2B5EF4-FFF2-40B4-BE49-F238E27FC236}">
                <a16:creationId xmlns:a16="http://schemas.microsoft.com/office/drawing/2014/main" id="{09B55E36-CB0C-6EA4-57B0-4ABF3E1B66EF}"/>
              </a:ext>
            </a:extLst>
          </p:cNvPr>
          <p:cNvSpPr txBox="1">
            <a:spLocks noChangeArrowheads="1"/>
          </p:cNvSpPr>
          <p:nvPr/>
        </p:nvSpPr>
        <p:spPr bwMode="auto">
          <a:xfrm>
            <a:off x="1577976" y="4608514"/>
            <a:ext cx="33459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An AS picks a customer </a:t>
            </a:r>
          </a:p>
          <a:p>
            <a:r>
              <a:rPr lang="en-US" altLang="en-US" sz="2400">
                <a:solidFill>
                  <a:schemeClr val="accent1"/>
                </a:solidFill>
              </a:rPr>
              <a:t>route when one exists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1A3B5E55-1D0D-E8D7-0608-FF7F2B487A76}"/>
              </a:ext>
            </a:extLst>
          </p:cNvPr>
          <p:cNvSpPr>
            <a:spLocks noGrp="1" noChangeArrowheads="1"/>
          </p:cNvSpPr>
          <p:nvPr>
            <p:ph type="title"/>
          </p:nvPr>
        </p:nvSpPr>
        <p:spPr/>
        <p:txBody>
          <a:bodyPr/>
          <a:lstStyle/>
          <a:p>
            <a:r>
              <a:rPr lang="en-US" altLang="en-US" sz="2800"/>
              <a:t>Proof, Phase 2: Selecting Peer and Provider Routes</a:t>
            </a:r>
          </a:p>
        </p:txBody>
      </p:sp>
      <p:sp>
        <p:nvSpPr>
          <p:cNvPr id="265219" name="Rectangle 3">
            <a:extLst>
              <a:ext uri="{FF2B5EF4-FFF2-40B4-BE49-F238E27FC236}">
                <a16:creationId xmlns:a16="http://schemas.microsoft.com/office/drawing/2014/main" id="{728E9EEC-E4D9-9CE0-FBB9-2D0B73B053EA}"/>
              </a:ext>
            </a:extLst>
          </p:cNvPr>
          <p:cNvSpPr>
            <a:spLocks noGrp="1" noChangeArrowheads="1"/>
          </p:cNvSpPr>
          <p:nvPr>
            <p:ph type="body" idx="1"/>
          </p:nvPr>
        </p:nvSpPr>
        <p:spPr>
          <a:xfrm>
            <a:off x="1524000" y="1314451"/>
            <a:ext cx="9042400" cy="2132013"/>
          </a:xfrm>
        </p:spPr>
        <p:txBody>
          <a:bodyPr/>
          <a:lstStyle/>
          <a:p>
            <a:r>
              <a:rPr lang="en-US" altLang="en-US"/>
              <a:t>Activate rest of ASes in provider-customer order</a:t>
            </a:r>
          </a:p>
          <a:p>
            <a:pPr lvl="1"/>
            <a:r>
              <a:rPr lang="en-US" altLang="en-US"/>
              <a:t>Decision of one phase-2 AS cannot cause an earlier phase-2 AS to change its mind</a:t>
            </a:r>
          </a:p>
          <a:p>
            <a:pPr lvl="1"/>
            <a:r>
              <a:rPr lang="en-US" altLang="en-US"/>
              <a:t>Decision of phase-2 AS cannot affect a phase 1 AS</a:t>
            </a:r>
          </a:p>
        </p:txBody>
      </p:sp>
      <p:sp>
        <p:nvSpPr>
          <p:cNvPr id="265260" name="Oval 44">
            <a:extLst>
              <a:ext uri="{FF2B5EF4-FFF2-40B4-BE49-F238E27FC236}">
                <a16:creationId xmlns:a16="http://schemas.microsoft.com/office/drawing/2014/main" id="{9A378E49-748A-6503-359E-2A9C753C7531}"/>
              </a:ext>
            </a:extLst>
          </p:cNvPr>
          <p:cNvSpPr>
            <a:spLocks noChangeArrowheads="1"/>
          </p:cNvSpPr>
          <p:nvPr/>
        </p:nvSpPr>
        <p:spPr bwMode="auto">
          <a:xfrm>
            <a:off x="3749675" y="4460875"/>
            <a:ext cx="571500" cy="46355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61" name="Oval 45">
            <a:extLst>
              <a:ext uri="{FF2B5EF4-FFF2-40B4-BE49-F238E27FC236}">
                <a16:creationId xmlns:a16="http://schemas.microsoft.com/office/drawing/2014/main" id="{1CE0217B-3463-7DA9-AA52-F1F42F2B70FA}"/>
              </a:ext>
            </a:extLst>
          </p:cNvPr>
          <p:cNvSpPr>
            <a:spLocks noChangeArrowheads="1"/>
          </p:cNvSpPr>
          <p:nvPr/>
        </p:nvSpPr>
        <p:spPr bwMode="auto">
          <a:xfrm>
            <a:off x="4664075" y="5386388"/>
            <a:ext cx="571500" cy="457200"/>
          </a:xfrm>
          <a:prstGeom prst="ellipse">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62" name="Line 46">
            <a:extLst>
              <a:ext uri="{FF2B5EF4-FFF2-40B4-BE49-F238E27FC236}">
                <a16:creationId xmlns:a16="http://schemas.microsoft.com/office/drawing/2014/main" id="{7CBFD975-61DE-3037-F0C6-457D888990C0}"/>
              </a:ext>
            </a:extLst>
          </p:cNvPr>
          <p:cNvSpPr>
            <a:spLocks noChangeShapeType="1"/>
          </p:cNvSpPr>
          <p:nvPr/>
        </p:nvSpPr>
        <p:spPr bwMode="auto">
          <a:xfrm flipH="1">
            <a:off x="4283075" y="4692650"/>
            <a:ext cx="1295400" cy="0"/>
          </a:xfrm>
          <a:prstGeom prst="line">
            <a:avLst/>
          </a:prstGeom>
          <a:noFill/>
          <a:ln w="254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3" name="Line 47">
            <a:extLst>
              <a:ext uri="{FF2B5EF4-FFF2-40B4-BE49-F238E27FC236}">
                <a16:creationId xmlns:a16="http://schemas.microsoft.com/office/drawing/2014/main" id="{8495216C-DE0B-7A9F-1A61-436AFA26D113}"/>
              </a:ext>
            </a:extLst>
          </p:cNvPr>
          <p:cNvSpPr>
            <a:spLocks noChangeShapeType="1"/>
          </p:cNvSpPr>
          <p:nvPr/>
        </p:nvSpPr>
        <p:spPr bwMode="auto">
          <a:xfrm>
            <a:off x="3292475" y="3824289"/>
            <a:ext cx="609600" cy="695325"/>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4" name="Line 48">
            <a:extLst>
              <a:ext uri="{FF2B5EF4-FFF2-40B4-BE49-F238E27FC236}">
                <a16:creationId xmlns:a16="http://schemas.microsoft.com/office/drawing/2014/main" id="{327560EE-A9D7-4DDA-C462-DD5D7E2E449B}"/>
              </a:ext>
            </a:extLst>
          </p:cNvPr>
          <p:cNvSpPr>
            <a:spLocks noChangeShapeType="1"/>
          </p:cNvSpPr>
          <p:nvPr/>
        </p:nvSpPr>
        <p:spPr bwMode="auto">
          <a:xfrm>
            <a:off x="2225675" y="4924425"/>
            <a:ext cx="685800" cy="520700"/>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5" name="Line 49">
            <a:extLst>
              <a:ext uri="{FF2B5EF4-FFF2-40B4-BE49-F238E27FC236}">
                <a16:creationId xmlns:a16="http://schemas.microsoft.com/office/drawing/2014/main" id="{865AC741-0B0C-F98E-C85B-D57CB7BE028E}"/>
              </a:ext>
            </a:extLst>
          </p:cNvPr>
          <p:cNvSpPr>
            <a:spLocks noChangeShapeType="1"/>
          </p:cNvSpPr>
          <p:nvPr/>
        </p:nvSpPr>
        <p:spPr bwMode="auto">
          <a:xfrm flipH="1">
            <a:off x="3292475" y="4865689"/>
            <a:ext cx="609600" cy="579437"/>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6" name="Line 50">
            <a:extLst>
              <a:ext uri="{FF2B5EF4-FFF2-40B4-BE49-F238E27FC236}">
                <a16:creationId xmlns:a16="http://schemas.microsoft.com/office/drawing/2014/main" id="{A7B22171-D8A0-56C7-E01B-288224B22C14}"/>
              </a:ext>
            </a:extLst>
          </p:cNvPr>
          <p:cNvSpPr>
            <a:spLocks noChangeShapeType="1"/>
          </p:cNvSpPr>
          <p:nvPr/>
        </p:nvSpPr>
        <p:spPr bwMode="auto">
          <a:xfrm flipH="1">
            <a:off x="5121275" y="4865689"/>
            <a:ext cx="609600" cy="57943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7" name="Line 51">
            <a:extLst>
              <a:ext uri="{FF2B5EF4-FFF2-40B4-BE49-F238E27FC236}">
                <a16:creationId xmlns:a16="http://schemas.microsoft.com/office/drawing/2014/main" id="{EBD9D35E-38F3-6502-BB83-31A24F9E8661}"/>
              </a:ext>
            </a:extLst>
          </p:cNvPr>
          <p:cNvSpPr>
            <a:spLocks noChangeShapeType="1"/>
          </p:cNvSpPr>
          <p:nvPr/>
        </p:nvSpPr>
        <p:spPr bwMode="auto">
          <a:xfrm>
            <a:off x="3292475" y="5792788"/>
            <a:ext cx="457200" cy="577850"/>
          </a:xfrm>
          <a:prstGeom prst="line">
            <a:avLst/>
          </a:prstGeom>
          <a:noFill/>
          <a:ln w="25400">
            <a:solidFill>
              <a:srgbClr val="3333FF"/>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8" name="Line 52">
            <a:extLst>
              <a:ext uri="{FF2B5EF4-FFF2-40B4-BE49-F238E27FC236}">
                <a16:creationId xmlns:a16="http://schemas.microsoft.com/office/drawing/2014/main" id="{B632757D-25CE-2E53-A8BA-25A686350E18}"/>
              </a:ext>
            </a:extLst>
          </p:cNvPr>
          <p:cNvSpPr>
            <a:spLocks noChangeShapeType="1"/>
          </p:cNvSpPr>
          <p:nvPr/>
        </p:nvSpPr>
        <p:spPr bwMode="auto">
          <a:xfrm flipH="1">
            <a:off x="2454275" y="5792788"/>
            <a:ext cx="457200" cy="577850"/>
          </a:xfrm>
          <a:prstGeom prst="line">
            <a:avLst/>
          </a:prstGeom>
          <a:noFill/>
          <a:ln w="25400">
            <a:solidFill>
              <a:srgbClr val="3333FF"/>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69" name="Oval 53">
            <a:extLst>
              <a:ext uri="{FF2B5EF4-FFF2-40B4-BE49-F238E27FC236}">
                <a16:creationId xmlns:a16="http://schemas.microsoft.com/office/drawing/2014/main" id="{C4DD6457-E48C-1CD5-6BA9-1B91864D4B3C}"/>
              </a:ext>
            </a:extLst>
          </p:cNvPr>
          <p:cNvSpPr>
            <a:spLocks noChangeArrowheads="1"/>
          </p:cNvSpPr>
          <p:nvPr/>
        </p:nvSpPr>
        <p:spPr bwMode="auto">
          <a:xfrm>
            <a:off x="2835275" y="3419475"/>
            <a:ext cx="571500" cy="46355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0" name="Line 54">
            <a:extLst>
              <a:ext uri="{FF2B5EF4-FFF2-40B4-BE49-F238E27FC236}">
                <a16:creationId xmlns:a16="http://schemas.microsoft.com/office/drawing/2014/main" id="{76E907D4-5E7F-5D2A-2A1E-746D71D160EE}"/>
              </a:ext>
            </a:extLst>
          </p:cNvPr>
          <p:cNvSpPr>
            <a:spLocks noChangeShapeType="1"/>
          </p:cNvSpPr>
          <p:nvPr/>
        </p:nvSpPr>
        <p:spPr bwMode="auto">
          <a:xfrm>
            <a:off x="3397251" y="3651251"/>
            <a:ext cx="2257425" cy="868363"/>
          </a:xfrm>
          <a:prstGeom prst="line">
            <a:avLst/>
          </a:prstGeom>
          <a:noFill/>
          <a:ln w="25400">
            <a:solidFill>
              <a:srgbClr val="3333FF"/>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71" name="Oval 55">
            <a:extLst>
              <a:ext uri="{FF2B5EF4-FFF2-40B4-BE49-F238E27FC236}">
                <a16:creationId xmlns:a16="http://schemas.microsoft.com/office/drawing/2014/main" id="{817F32CE-2FAC-9E64-A3C1-9B428724B4DC}"/>
              </a:ext>
            </a:extLst>
          </p:cNvPr>
          <p:cNvSpPr>
            <a:spLocks noChangeArrowheads="1"/>
          </p:cNvSpPr>
          <p:nvPr/>
        </p:nvSpPr>
        <p:spPr bwMode="auto">
          <a:xfrm>
            <a:off x="1844675" y="4460875"/>
            <a:ext cx="571500" cy="46355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2" name="Oval 56">
            <a:extLst>
              <a:ext uri="{FF2B5EF4-FFF2-40B4-BE49-F238E27FC236}">
                <a16:creationId xmlns:a16="http://schemas.microsoft.com/office/drawing/2014/main" id="{9D5D6DC7-4A76-67AA-A561-3F811997E5CA}"/>
              </a:ext>
            </a:extLst>
          </p:cNvPr>
          <p:cNvSpPr>
            <a:spLocks noChangeArrowheads="1"/>
          </p:cNvSpPr>
          <p:nvPr/>
        </p:nvSpPr>
        <p:spPr bwMode="auto">
          <a:xfrm>
            <a:off x="2835275" y="5386388"/>
            <a:ext cx="571500" cy="463550"/>
          </a:xfrm>
          <a:prstGeom prst="ellipse">
            <a:avLst/>
          </a:prstGeom>
          <a:solidFill>
            <a:schemeClr val="accent1"/>
          </a:solidFill>
          <a:ln w="254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3" name="Oval 57">
            <a:extLst>
              <a:ext uri="{FF2B5EF4-FFF2-40B4-BE49-F238E27FC236}">
                <a16:creationId xmlns:a16="http://schemas.microsoft.com/office/drawing/2014/main" id="{F29F4A04-DF1F-0E7D-DF28-C3042C221E20}"/>
              </a:ext>
            </a:extLst>
          </p:cNvPr>
          <p:cNvSpPr>
            <a:spLocks noChangeArrowheads="1"/>
          </p:cNvSpPr>
          <p:nvPr/>
        </p:nvSpPr>
        <p:spPr bwMode="auto">
          <a:xfrm>
            <a:off x="5578475" y="4460875"/>
            <a:ext cx="571500" cy="463550"/>
          </a:xfrm>
          <a:prstGeom prst="ellipse">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4" name="Line 58">
            <a:extLst>
              <a:ext uri="{FF2B5EF4-FFF2-40B4-BE49-F238E27FC236}">
                <a16:creationId xmlns:a16="http://schemas.microsoft.com/office/drawing/2014/main" id="{ED113290-C391-B823-5609-A74324382241}"/>
              </a:ext>
            </a:extLst>
          </p:cNvPr>
          <p:cNvSpPr>
            <a:spLocks noChangeShapeType="1"/>
          </p:cNvSpPr>
          <p:nvPr/>
        </p:nvSpPr>
        <p:spPr bwMode="auto">
          <a:xfrm flipH="1">
            <a:off x="3368675" y="5618163"/>
            <a:ext cx="1295400" cy="0"/>
          </a:xfrm>
          <a:prstGeom prst="line">
            <a:avLst/>
          </a:prstGeom>
          <a:noFill/>
          <a:ln w="254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75" name="Line 59">
            <a:extLst>
              <a:ext uri="{FF2B5EF4-FFF2-40B4-BE49-F238E27FC236}">
                <a16:creationId xmlns:a16="http://schemas.microsoft.com/office/drawing/2014/main" id="{3D163025-D02D-D5DB-190A-EE171E34EDE3}"/>
              </a:ext>
            </a:extLst>
          </p:cNvPr>
          <p:cNvSpPr>
            <a:spLocks noChangeShapeType="1"/>
          </p:cNvSpPr>
          <p:nvPr/>
        </p:nvSpPr>
        <p:spPr bwMode="auto">
          <a:xfrm flipH="1">
            <a:off x="2301875" y="3824289"/>
            <a:ext cx="609600" cy="695325"/>
          </a:xfrm>
          <a:prstGeom prst="line">
            <a:avLst/>
          </a:prstGeom>
          <a:noFill/>
          <a:ln w="25400">
            <a:solidFill>
              <a:schemeClr val="accent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76" name="Oval 60">
            <a:extLst>
              <a:ext uri="{FF2B5EF4-FFF2-40B4-BE49-F238E27FC236}">
                <a16:creationId xmlns:a16="http://schemas.microsoft.com/office/drawing/2014/main" id="{87B430FF-035C-E043-3753-5C99F4B5EAEC}"/>
              </a:ext>
            </a:extLst>
          </p:cNvPr>
          <p:cNvSpPr>
            <a:spLocks noChangeArrowheads="1"/>
          </p:cNvSpPr>
          <p:nvPr/>
        </p:nvSpPr>
        <p:spPr bwMode="auto">
          <a:xfrm>
            <a:off x="2073275" y="6313488"/>
            <a:ext cx="571500" cy="461962"/>
          </a:xfrm>
          <a:prstGeom prst="ellipse">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7" name="Oval 61">
            <a:extLst>
              <a:ext uri="{FF2B5EF4-FFF2-40B4-BE49-F238E27FC236}">
                <a16:creationId xmlns:a16="http://schemas.microsoft.com/office/drawing/2014/main" id="{3DE4EAEC-72B7-C448-C6A5-3E5584102BA6}"/>
              </a:ext>
            </a:extLst>
          </p:cNvPr>
          <p:cNvSpPr>
            <a:spLocks noChangeArrowheads="1"/>
          </p:cNvSpPr>
          <p:nvPr/>
        </p:nvSpPr>
        <p:spPr bwMode="auto">
          <a:xfrm>
            <a:off x="3521075" y="6370638"/>
            <a:ext cx="571500" cy="463550"/>
          </a:xfrm>
          <a:prstGeom prst="ellipse">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78" name="Line 62">
            <a:extLst>
              <a:ext uri="{FF2B5EF4-FFF2-40B4-BE49-F238E27FC236}">
                <a16:creationId xmlns:a16="http://schemas.microsoft.com/office/drawing/2014/main" id="{BA8ED375-6AB3-4685-4E0F-D39CB28C1C3B}"/>
              </a:ext>
            </a:extLst>
          </p:cNvPr>
          <p:cNvSpPr>
            <a:spLocks noChangeShapeType="1"/>
          </p:cNvSpPr>
          <p:nvPr/>
        </p:nvSpPr>
        <p:spPr bwMode="auto">
          <a:xfrm flipH="1">
            <a:off x="3978275" y="5792789"/>
            <a:ext cx="838200" cy="63658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79" name="Line 63">
            <a:extLst>
              <a:ext uri="{FF2B5EF4-FFF2-40B4-BE49-F238E27FC236}">
                <a16:creationId xmlns:a16="http://schemas.microsoft.com/office/drawing/2014/main" id="{52694C51-310A-E191-A01C-4EA3A9398077}"/>
              </a:ext>
            </a:extLst>
          </p:cNvPr>
          <p:cNvSpPr>
            <a:spLocks noChangeShapeType="1"/>
          </p:cNvSpPr>
          <p:nvPr/>
        </p:nvSpPr>
        <p:spPr bwMode="auto">
          <a:xfrm>
            <a:off x="6035675" y="4865689"/>
            <a:ext cx="457200" cy="579437"/>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80" name="Oval 64">
            <a:extLst>
              <a:ext uri="{FF2B5EF4-FFF2-40B4-BE49-F238E27FC236}">
                <a16:creationId xmlns:a16="http://schemas.microsoft.com/office/drawing/2014/main" id="{A9D8BA68-D85D-447B-0C12-071188D2A024}"/>
              </a:ext>
            </a:extLst>
          </p:cNvPr>
          <p:cNvSpPr>
            <a:spLocks noChangeArrowheads="1"/>
          </p:cNvSpPr>
          <p:nvPr/>
        </p:nvSpPr>
        <p:spPr bwMode="auto">
          <a:xfrm>
            <a:off x="6340475" y="5445126"/>
            <a:ext cx="571500" cy="455613"/>
          </a:xfrm>
          <a:prstGeom prst="ellipse">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81" name="Text Box 65">
            <a:extLst>
              <a:ext uri="{FF2B5EF4-FFF2-40B4-BE49-F238E27FC236}">
                <a16:creationId xmlns:a16="http://schemas.microsoft.com/office/drawing/2014/main" id="{615F0696-C12F-1CC4-7D1D-2C3CEA52BBDA}"/>
              </a:ext>
            </a:extLst>
          </p:cNvPr>
          <p:cNvSpPr txBox="1">
            <a:spLocks noChangeArrowheads="1"/>
          </p:cNvSpPr>
          <p:nvPr/>
        </p:nvSpPr>
        <p:spPr bwMode="auto">
          <a:xfrm>
            <a:off x="2987675" y="5446714"/>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0</a:t>
            </a:r>
          </a:p>
        </p:txBody>
      </p:sp>
      <p:sp>
        <p:nvSpPr>
          <p:cNvPr id="265282" name="Text Box 66">
            <a:extLst>
              <a:ext uri="{FF2B5EF4-FFF2-40B4-BE49-F238E27FC236}">
                <a16:creationId xmlns:a16="http://schemas.microsoft.com/office/drawing/2014/main" id="{85D09E7D-3057-4C1A-C827-5D935072CFAF}"/>
              </a:ext>
            </a:extLst>
          </p:cNvPr>
          <p:cNvSpPr txBox="1">
            <a:spLocks noChangeArrowheads="1"/>
          </p:cNvSpPr>
          <p:nvPr/>
        </p:nvSpPr>
        <p:spPr bwMode="auto">
          <a:xfrm>
            <a:off x="1997075" y="4519614"/>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1</a:t>
            </a:r>
          </a:p>
        </p:txBody>
      </p:sp>
      <p:sp>
        <p:nvSpPr>
          <p:cNvPr id="265283" name="Text Box 67">
            <a:extLst>
              <a:ext uri="{FF2B5EF4-FFF2-40B4-BE49-F238E27FC236}">
                <a16:creationId xmlns:a16="http://schemas.microsoft.com/office/drawing/2014/main" id="{01D95209-64D0-DB75-DF60-D928455E9A8A}"/>
              </a:ext>
            </a:extLst>
          </p:cNvPr>
          <p:cNvSpPr txBox="1">
            <a:spLocks noChangeArrowheads="1"/>
          </p:cNvSpPr>
          <p:nvPr/>
        </p:nvSpPr>
        <p:spPr bwMode="auto">
          <a:xfrm>
            <a:off x="3902075" y="4519614"/>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2</a:t>
            </a:r>
          </a:p>
        </p:txBody>
      </p:sp>
      <p:sp>
        <p:nvSpPr>
          <p:cNvPr id="265284" name="Text Box 68">
            <a:extLst>
              <a:ext uri="{FF2B5EF4-FFF2-40B4-BE49-F238E27FC236}">
                <a16:creationId xmlns:a16="http://schemas.microsoft.com/office/drawing/2014/main" id="{132DF9A4-BF8B-7CF7-AB70-D966C608695C}"/>
              </a:ext>
            </a:extLst>
          </p:cNvPr>
          <p:cNvSpPr txBox="1">
            <a:spLocks noChangeArrowheads="1"/>
          </p:cNvSpPr>
          <p:nvPr/>
        </p:nvSpPr>
        <p:spPr bwMode="auto">
          <a:xfrm>
            <a:off x="2987675" y="347662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1"/>
                </a:solidFill>
              </a:rPr>
              <a:t>3</a:t>
            </a:r>
          </a:p>
        </p:txBody>
      </p:sp>
      <p:sp>
        <p:nvSpPr>
          <p:cNvPr id="265285" name="Text Box 69">
            <a:extLst>
              <a:ext uri="{FF2B5EF4-FFF2-40B4-BE49-F238E27FC236}">
                <a16:creationId xmlns:a16="http://schemas.microsoft.com/office/drawing/2014/main" id="{6EBCE5D8-60DF-CD7E-B12C-5F0E005F8248}"/>
              </a:ext>
            </a:extLst>
          </p:cNvPr>
          <p:cNvSpPr txBox="1">
            <a:spLocks noChangeArrowheads="1"/>
          </p:cNvSpPr>
          <p:nvPr/>
        </p:nvSpPr>
        <p:spPr bwMode="auto">
          <a:xfrm>
            <a:off x="2149475" y="637222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3333FF"/>
                </a:solidFill>
              </a:rPr>
              <a:t>8</a:t>
            </a:r>
          </a:p>
        </p:txBody>
      </p:sp>
      <p:sp>
        <p:nvSpPr>
          <p:cNvPr id="265286" name="Text Box 70">
            <a:extLst>
              <a:ext uri="{FF2B5EF4-FFF2-40B4-BE49-F238E27FC236}">
                <a16:creationId xmlns:a16="http://schemas.microsoft.com/office/drawing/2014/main" id="{F7AC5E13-F66E-D886-64A7-0CF0F017D45B}"/>
              </a:ext>
            </a:extLst>
          </p:cNvPr>
          <p:cNvSpPr txBox="1">
            <a:spLocks noChangeArrowheads="1"/>
          </p:cNvSpPr>
          <p:nvPr/>
        </p:nvSpPr>
        <p:spPr bwMode="auto">
          <a:xfrm>
            <a:off x="3673475" y="64309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3333FF"/>
                </a:solidFill>
              </a:rPr>
              <a:t>7</a:t>
            </a:r>
          </a:p>
        </p:txBody>
      </p:sp>
      <p:sp>
        <p:nvSpPr>
          <p:cNvPr id="265287" name="Text Box 71">
            <a:extLst>
              <a:ext uri="{FF2B5EF4-FFF2-40B4-BE49-F238E27FC236}">
                <a16:creationId xmlns:a16="http://schemas.microsoft.com/office/drawing/2014/main" id="{B3EF2477-1B34-4267-D4C1-7089182EF0AA}"/>
              </a:ext>
            </a:extLst>
          </p:cNvPr>
          <p:cNvSpPr txBox="1">
            <a:spLocks noChangeArrowheads="1"/>
          </p:cNvSpPr>
          <p:nvPr/>
        </p:nvSpPr>
        <p:spPr bwMode="auto">
          <a:xfrm>
            <a:off x="4816475" y="54435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3333FF"/>
                </a:solidFill>
              </a:rPr>
              <a:t>6</a:t>
            </a:r>
          </a:p>
        </p:txBody>
      </p:sp>
      <p:sp>
        <p:nvSpPr>
          <p:cNvPr id="265288" name="Text Box 72">
            <a:extLst>
              <a:ext uri="{FF2B5EF4-FFF2-40B4-BE49-F238E27FC236}">
                <a16:creationId xmlns:a16="http://schemas.microsoft.com/office/drawing/2014/main" id="{90223E01-496A-18C6-3602-92776ACDAF17}"/>
              </a:ext>
            </a:extLst>
          </p:cNvPr>
          <p:cNvSpPr txBox="1">
            <a:spLocks noChangeArrowheads="1"/>
          </p:cNvSpPr>
          <p:nvPr/>
        </p:nvSpPr>
        <p:spPr bwMode="auto">
          <a:xfrm>
            <a:off x="6492875" y="5502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3333FF"/>
                </a:solidFill>
              </a:rPr>
              <a:t>5</a:t>
            </a:r>
          </a:p>
        </p:txBody>
      </p:sp>
      <p:sp>
        <p:nvSpPr>
          <p:cNvPr id="265289" name="Text Box 73">
            <a:extLst>
              <a:ext uri="{FF2B5EF4-FFF2-40B4-BE49-F238E27FC236}">
                <a16:creationId xmlns:a16="http://schemas.microsoft.com/office/drawing/2014/main" id="{E403A420-7262-1959-0144-BB4DF02EF9C4}"/>
              </a:ext>
            </a:extLst>
          </p:cNvPr>
          <p:cNvSpPr txBox="1">
            <a:spLocks noChangeArrowheads="1"/>
          </p:cNvSpPr>
          <p:nvPr/>
        </p:nvSpPr>
        <p:spPr bwMode="auto">
          <a:xfrm>
            <a:off x="5730875" y="4519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3333FF"/>
                </a:solidFill>
              </a:rPr>
              <a:t>4</a:t>
            </a:r>
          </a:p>
        </p:txBody>
      </p:sp>
      <p:sp>
        <p:nvSpPr>
          <p:cNvPr id="265290" name="Line 74">
            <a:extLst>
              <a:ext uri="{FF2B5EF4-FFF2-40B4-BE49-F238E27FC236}">
                <a16:creationId xmlns:a16="http://schemas.microsoft.com/office/drawing/2014/main" id="{F037C42C-84F8-28FC-DD9E-0C2478D6C5E2}"/>
              </a:ext>
            </a:extLst>
          </p:cNvPr>
          <p:cNvSpPr>
            <a:spLocks noChangeShapeType="1"/>
          </p:cNvSpPr>
          <p:nvPr/>
        </p:nvSpPr>
        <p:spPr bwMode="auto">
          <a:xfrm>
            <a:off x="6883400" y="4108451"/>
            <a:ext cx="0" cy="1273175"/>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92" name="Text Box 76">
            <a:extLst>
              <a:ext uri="{FF2B5EF4-FFF2-40B4-BE49-F238E27FC236}">
                <a16:creationId xmlns:a16="http://schemas.microsoft.com/office/drawing/2014/main" id="{49DEDC42-0D9E-ED68-7A50-4C6699F41403}"/>
              </a:ext>
            </a:extLst>
          </p:cNvPr>
          <p:cNvSpPr txBox="1">
            <a:spLocks noChangeArrowheads="1"/>
          </p:cNvSpPr>
          <p:nvPr/>
        </p:nvSpPr>
        <p:spPr bwMode="auto">
          <a:xfrm>
            <a:off x="7167563" y="4117976"/>
            <a:ext cx="37427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3333FF"/>
                </a:solidFill>
              </a:rPr>
              <a:t>AS picks a peer or provider </a:t>
            </a:r>
          </a:p>
          <a:p>
            <a:r>
              <a:rPr lang="en-US" altLang="en-US" sz="2400">
                <a:solidFill>
                  <a:srgbClr val="3333FF"/>
                </a:solidFill>
              </a:rPr>
              <a:t>route when no customer </a:t>
            </a:r>
          </a:p>
          <a:p>
            <a:r>
              <a:rPr lang="en-US" altLang="en-US" sz="2400">
                <a:solidFill>
                  <a:srgbClr val="3333FF"/>
                </a:solidFill>
              </a:rPr>
              <a:t>route is available</a:t>
            </a:r>
          </a:p>
        </p:txBody>
      </p:sp>
      <p:sp>
        <p:nvSpPr>
          <p:cNvPr id="265293" name="Text Box 77">
            <a:extLst>
              <a:ext uri="{FF2B5EF4-FFF2-40B4-BE49-F238E27FC236}">
                <a16:creationId xmlns:a16="http://schemas.microsoft.com/office/drawing/2014/main" id="{6C4E2ADE-76A7-C253-DC98-A1098FB4C705}"/>
              </a:ext>
            </a:extLst>
          </p:cNvPr>
          <p:cNvSpPr txBox="1">
            <a:spLocks noChangeArrowheads="1"/>
          </p:cNvSpPr>
          <p:nvPr/>
        </p:nvSpPr>
        <p:spPr bwMode="auto">
          <a:xfrm>
            <a:off x="2947988" y="5378451"/>
            <a:ext cx="3577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rPr>
              <a: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560B-21BF-90BD-673C-CA788564E919}"/>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02152E74-178A-077F-356D-D5AEB19FD83C}"/>
              </a:ext>
            </a:extLst>
          </p:cNvPr>
          <p:cNvSpPr>
            <a:spLocks noGrp="1"/>
          </p:cNvSpPr>
          <p:nvPr>
            <p:ph idx="1"/>
          </p:nvPr>
        </p:nvSpPr>
        <p:spPr/>
        <p:txBody>
          <a:bodyPr/>
          <a:lstStyle/>
          <a:p>
            <a:r>
              <a:rPr lang="en-US" dirty="0"/>
              <a:t>The deadline on the website is correct. Assignment 2 is not due tomorrow! Sorry about that</a:t>
            </a:r>
          </a:p>
          <a:p>
            <a:endParaRPr lang="en-US" dirty="0"/>
          </a:p>
          <a:p>
            <a:r>
              <a:rPr lang="en-US" dirty="0"/>
              <a:t>Reminder: quiz next Thursday</a:t>
            </a:r>
          </a:p>
          <a:p>
            <a:pPr lvl="1"/>
            <a:r>
              <a:rPr lang="en-US" dirty="0"/>
              <a:t>One page of notes are allowed but will probably not be necessary. If you are missing some information, just ask us. We’ll tell you. You are only responsible for conceptual understanding </a:t>
            </a:r>
            <a:r>
              <a:rPr lang="en-US"/>
              <a:t>and reasoning</a:t>
            </a:r>
          </a:p>
          <a:p>
            <a:pPr lvl="1"/>
            <a:endParaRPr lang="en-US" dirty="0"/>
          </a:p>
        </p:txBody>
      </p:sp>
    </p:spTree>
    <p:extLst>
      <p:ext uri="{BB962C8B-B14F-4D97-AF65-F5344CB8AC3E}">
        <p14:creationId xmlns:p14="http://schemas.microsoft.com/office/powerpoint/2010/main" val="306578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D9A08E08-9B10-899E-D638-8EBA063D24B1}"/>
              </a:ext>
            </a:extLst>
          </p:cNvPr>
          <p:cNvSpPr>
            <a:spLocks noGrp="1" noChangeArrowheads="1"/>
          </p:cNvSpPr>
          <p:nvPr>
            <p:ph type="title"/>
          </p:nvPr>
        </p:nvSpPr>
        <p:spPr/>
        <p:txBody>
          <a:bodyPr/>
          <a:lstStyle/>
          <a:p>
            <a:r>
              <a:rPr lang="en-US" altLang="en-US" sz="2800"/>
              <a:t>Economic Incentives Affect Protocol Behavior</a:t>
            </a:r>
          </a:p>
        </p:txBody>
      </p:sp>
      <p:sp>
        <p:nvSpPr>
          <p:cNvPr id="268291" name="Rectangle 3">
            <a:extLst>
              <a:ext uri="{FF2B5EF4-FFF2-40B4-BE49-F238E27FC236}">
                <a16:creationId xmlns:a16="http://schemas.microsoft.com/office/drawing/2014/main" id="{72FF24F4-A322-E712-D84E-7B433F20F925}"/>
              </a:ext>
            </a:extLst>
          </p:cNvPr>
          <p:cNvSpPr>
            <a:spLocks noGrp="1" noChangeArrowheads="1"/>
          </p:cNvSpPr>
          <p:nvPr>
            <p:ph type="body" idx="1"/>
          </p:nvPr>
        </p:nvSpPr>
        <p:spPr/>
        <p:txBody>
          <a:bodyPr/>
          <a:lstStyle/>
          <a:p>
            <a:pPr>
              <a:lnSpc>
                <a:spcPct val="90000"/>
              </a:lnSpc>
            </a:pPr>
            <a:r>
              <a:rPr lang="en-US" altLang="en-US"/>
              <a:t>ASes </a:t>
            </a:r>
            <a:r>
              <a:rPr lang="en-US" altLang="en-US" i="1"/>
              <a:t>already</a:t>
            </a:r>
            <a:r>
              <a:rPr lang="en-US" altLang="en-US"/>
              <a:t> follow our rules, so system is stable</a:t>
            </a:r>
          </a:p>
          <a:p>
            <a:pPr lvl="1">
              <a:lnSpc>
                <a:spcPct val="90000"/>
              </a:lnSpc>
            </a:pPr>
            <a:r>
              <a:rPr lang="en-US" altLang="en-US"/>
              <a:t>High-level argument</a:t>
            </a:r>
          </a:p>
          <a:p>
            <a:pPr lvl="2">
              <a:lnSpc>
                <a:spcPct val="90000"/>
              </a:lnSpc>
            </a:pPr>
            <a:r>
              <a:rPr lang="en-US" altLang="en-US"/>
              <a:t>Export and topology assumptions are reasonable</a:t>
            </a:r>
          </a:p>
          <a:p>
            <a:pPr lvl="2">
              <a:lnSpc>
                <a:spcPct val="90000"/>
              </a:lnSpc>
            </a:pPr>
            <a:r>
              <a:rPr lang="en-US" altLang="en-US"/>
              <a:t>Path-selection rule matches economic incentives</a:t>
            </a:r>
          </a:p>
          <a:p>
            <a:pPr lvl="1">
              <a:lnSpc>
                <a:spcPct val="90000"/>
              </a:lnSpc>
            </a:pPr>
            <a:r>
              <a:rPr lang="en-US" altLang="en-US"/>
              <a:t>Empirical results</a:t>
            </a:r>
          </a:p>
          <a:p>
            <a:pPr lvl="2">
              <a:lnSpc>
                <a:spcPct val="90000"/>
              </a:lnSpc>
            </a:pPr>
            <a:r>
              <a:rPr lang="en-US" altLang="en-US"/>
              <a:t>Routes for popular destinations are stable for ~10 days</a:t>
            </a:r>
          </a:p>
          <a:p>
            <a:pPr lvl="2">
              <a:lnSpc>
                <a:spcPct val="90000"/>
              </a:lnSpc>
            </a:pPr>
            <a:r>
              <a:rPr lang="en-US" altLang="en-US"/>
              <a:t>Most churn due to small number of unpopular destinations </a:t>
            </a:r>
          </a:p>
          <a:p>
            <a:pPr>
              <a:lnSpc>
                <a:spcPct val="90000"/>
              </a:lnSpc>
            </a:pPr>
            <a:r>
              <a:rPr lang="en-US" altLang="en-US"/>
              <a:t>ASes </a:t>
            </a:r>
            <a:r>
              <a:rPr lang="en-US" altLang="en-US" i="1"/>
              <a:t>should</a:t>
            </a:r>
            <a:r>
              <a:rPr lang="en-US" altLang="en-US"/>
              <a:t> follow our rules to make system stable</a:t>
            </a:r>
          </a:p>
          <a:p>
            <a:pPr lvl="1">
              <a:lnSpc>
                <a:spcPct val="90000"/>
              </a:lnSpc>
            </a:pPr>
            <a:r>
              <a:rPr lang="en-US" altLang="en-US"/>
              <a:t>Encourage operators to obey these guidelines</a:t>
            </a:r>
          </a:p>
          <a:p>
            <a:pPr lvl="1">
              <a:lnSpc>
                <a:spcPct val="90000"/>
              </a:lnSpc>
            </a:pPr>
            <a:r>
              <a:rPr lang="en-US" altLang="en-US"/>
              <a:t>… and provide configuration-checking tools</a:t>
            </a:r>
          </a:p>
          <a:p>
            <a:pPr lvl="1">
              <a:lnSpc>
                <a:spcPct val="90000"/>
              </a:lnSpc>
            </a:pPr>
            <a:r>
              <a:rPr lang="en-US" altLang="en-US"/>
              <a:t>Consider more complex relationships and graphs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2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2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2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29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8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1C9E0F4B-F2F4-71BF-A949-219F92B02B02}"/>
              </a:ext>
            </a:extLst>
          </p:cNvPr>
          <p:cNvSpPr>
            <a:spLocks noGrp="1" noChangeArrowheads="1"/>
          </p:cNvSpPr>
          <p:nvPr>
            <p:ph type="title"/>
          </p:nvPr>
        </p:nvSpPr>
        <p:spPr/>
        <p:txBody>
          <a:bodyPr/>
          <a:lstStyle/>
          <a:p>
            <a:r>
              <a:rPr lang="en-US" altLang="en-US"/>
              <a:t>Different Rules: More Flexible Import Policies</a:t>
            </a:r>
          </a:p>
        </p:txBody>
      </p:sp>
      <p:sp>
        <p:nvSpPr>
          <p:cNvPr id="235523" name="Rectangle 3">
            <a:extLst>
              <a:ext uri="{FF2B5EF4-FFF2-40B4-BE49-F238E27FC236}">
                <a16:creationId xmlns:a16="http://schemas.microsoft.com/office/drawing/2014/main" id="{8FF56429-E7C5-9614-ED2C-36A7C09E3531}"/>
              </a:ext>
            </a:extLst>
          </p:cNvPr>
          <p:cNvSpPr>
            <a:spLocks noGrp="1" noChangeArrowheads="1"/>
          </p:cNvSpPr>
          <p:nvPr>
            <p:ph type="body" idx="1"/>
          </p:nvPr>
        </p:nvSpPr>
        <p:spPr>
          <a:xfrm>
            <a:off x="1524000" y="1314450"/>
            <a:ext cx="9042400" cy="4046538"/>
          </a:xfrm>
        </p:spPr>
        <p:txBody>
          <a:bodyPr/>
          <a:lstStyle/>
          <a:p>
            <a:r>
              <a:rPr lang="en-US" altLang="en-US"/>
              <a:t>Allowing more flexibility in ranking routes</a:t>
            </a:r>
          </a:p>
          <a:p>
            <a:pPr lvl="1"/>
            <a:r>
              <a:rPr lang="en-US" altLang="en-US"/>
              <a:t>Allow the same rank for peer and customer routes with the same AS path length</a:t>
            </a:r>
          </a:p>
          <a:p>
            <a:pPr lvl="1"/>
            <a:r>
              <a:rPr lang="en-US" altLang="en-US"/>
              <a:t>Never choose a peer route over a shorter customer route</a:t>
            </a:r>
          </a:p>
          <a:p>
            <a:r>
              <a:rPr lang="en-US" altLang="en-US"/>
              <a:t>Stricter AS graph assumptions</a:t>
            </a:r>
          </a:p>
          <a:p>
            <a:pPr lvl="1"/>
            <a:r>
              <a:rPr lang="en-US" altLang="en-US"/>
              <a:t>Hierarchical provider-customer relationship (as before)</a:t>
            </a:r>
          </a:p>
          <a:p>
            <a:pPr lvl="1"/>
            <a:r>
              <a:rPr lang="en-US" altLang="en-US"/>
              <a:t>No private peering with (direct or indirect) providers</a:t>
            </a:r>
          </a:p>
        </p:txBody>
      </p:sp>
      <p:sp>
        <p:nvSpPr>
          <p:cNvPr id="235524" name="Line 4">
            <a:extLst>
              <a:ext uri="{FF2B5EF4-FFF2-40B4-BE49-F238E27FC236}">
                <a16:creationId xmlns:a16="http://schemas.microsoft.com/office/drawing/2014/main" id="{28737726-7D1B-C633-9626-016C35735594}"/>
              </a:ext>
            </a:extLst>
          </p:cNvPr>
          <p:cNvSpPr>
            <a:spLocks noChangeShapeType="1"/>
          </p:cNvSpPr>
          <p:nvPr/>
        </p:nvSpPr>
        <p:spPr bwMode="auto">
          <a:xfrm>
            <a:off x="5187951" y="5610225"/>
            <a:ext cx="981075" cy="31115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25" name="Oval 5">
            <a:extLst>
              <a:ext uri="{FF2B5EF4-FFF2-40B4-BE49-F238E27FC236}">
                <a16:creationId xmlns:a16="http://schemas.microsoft.com/office/drawing/2014/main" id="{D2275D6C-B3DE-6813-20FC-967C8C8A9D00}"/>
              </a:ext>
            </a:extLst>
          </p:cNvPr>
          <p:cNvSpPr>
            <a:spLocks noChangeArrowheads="1"/>
          </p:cNvSpPr>
          <p:nvPr/>
        </p:nvSpPr>
        <p:spPr bwMode="auto">
          <a:xfrm>
            <a:off x="4651375" y="52768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6" name="Oval 6">
            <a:extLst>
              <a:ext uri="{FF2B5EF4-FFF2-40B4-BE49-F238E27FC236}">
                <a16:creationId xmlns:a16="http://schemas.microsoft.com/office/drawing/2014/main" id="{02C3FA16-2D94-7D87-DBE0-8EE8CBFCAFDF}"/>
              </a:ext>
            </a:extLst>
          </p:cNvPr>
          <p:cNvSpPr>
            <a:spLocks noChangeArrowheads="1"/>
          </p:cNvSpPr>
          <p:nvPr/>
        </p:nvSpPr>
        <p:spPr bwMode="auto">
          <a:xfrm>
            <a:off x="6154738" y="56769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7" name="Line 7">
            <a:extLst>
              <a:ext uri="{FF2B5EF4-FFF2-40B4-BE49-F238E27FC236}">
                <a16:creationId xmlns:a16="http://schemas.microsoft.com/office/drawing/2014/main" id="{60F1B512-E9E2-E1A2-BCB4-F244C11F95FB}"/>
              </a:ext>
            </a:extLst>
          </p:cNvPr>
          <p:cNvSpPr>
            <a:spLocks noChangeShapeType="1"/>
          </p:cNvSpPr>
          <p:nvPr/>
        </p:nvSpPr>
        <p:spPr bwMode="auto">
          <a:xfrm>
            <a:off x="6719889" y="6024563"/>
            <a:ext cx="981075" cy="311150"/>
          </a:xfrm>
          <a:prstGeom prst="line">
            <a:avLst/>
          </a:prstGeom>
          <a:noFill/>
          <a:ln w="2540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28" name="Oval 8">
            <a:extLst>
              <a:ext uri="{FF2B5EF4-FFF2-40B4-BE49-F238E27FC236}">
                <a16:creationId xmlns:a16="http://schemas.microsoft.com/office/drawing/2014/main" id="{61925B9B-DBAC-414C-3EEB-384DFC23EBA9}"/>
              </a:ext>
            </a:extLst>
          </p:cNvPr>
          <p:cNvSpPr>
            <a:spLocks noChangeArrowheads="1"/>
          </p:cNvSpPr>
          <p:nvPr/>
        </p:nvSpPr>
        <p:spPr bwMode="auto">
          <a:xfrm>
            <a:off x="7670800" y="6105525"/>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29" name="Freeform 9">
            <a:extLst>
              <a:ext uri="{FF2B5EF4-FFF2-40B4-BE49-F238E27FC236}">
                <a16:creationId xmlns:a16="http://schemas.microsoft.com/office/drawing/2014/main" id="{4C455686-FBC9-A387-078C-534BC9CDE80B}"/>
              </a:ext>
            </a:extLst>
          </p:cNvPr>
          <p:cNvSpPr>
            <a:spLocks/>
          </p:cNvSpPr>
          <p:nvPr/>
        </p:nvSpPr>
        <p:spPr bwMode="auto">
          <a:xfrm>
            <a:off x="3635376" y="5602288"/>
            <a:ext cx="4100513" cy="1185862"/>
          </a:xfrm>
          <a:custGeom>
            <a:avLst/>
            <a:gdLst>
              <a:gd name="T0" fmla="*/ 2583 w 2583"/>
              <a:gd name="T1" fmla="*/ 640 h 747"/>
              <a:gd name="T2" fmla="*/ 325 w 2583"/>
              <a:gd name="T3" fmla="*/ 640 h 747"/>
              <a:gd name="T4" fmla="*/ 636 w 2583"/>
              <a:gd name="T5" fmla="*/ 0 h 747"/>
            </a:gdLst>
            <a:ahLst/>
            <a:cxnLst>
              <a:cxn ang="0">
                <a:pos x="T0" y="T1"/>
              </a:cxn>
              <a:cxn ang="0">
                <a:pos x="T2" y="T3"/>
              </a:cxn>
              <a:cxn ang="0">
                <a:pos x="T4" y="T5"/>
              </a:cxn>
            </a:cxnLst>
            <a:rect l="0" t="0" r="r" b="b"/>
            <a:pathLst>
              <a:path w="2583" h="747">
                <a:moveTo>
                  <a:pt x="2583" y="640"/>
                </a:moveTo>
                <a:cubicBezTo>
                  <a:pt x="1616" y="693"/>
                  <a:pt x="650" y="747"/>
                  <a:pt x="325" y="640"/>
                </a:cubicBezTo>
                <a:cubicBezTo>
                  <a:pt x="0" y="533"/>
                  <a:pt x="318" y="266"/>
                  <a:pt x="636" y="0"/>
                </a:cubicBezTo>
              </a:path>
            </a:pathLst>
          </a:custGeom>
          <a:noFill/>
          <a:ln w="22225" cap="flat" cmpd="sng">
            <a:solidFill>
              <a:schemeClr val="accent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30" name="Text Box 10">
            <a:extLst>
              <a:ext uri="{FF2B5EF4-FFF2-40B4-BE49-F238E27FC236}">
                <a16:creationId xmlns:a16="http://schemas.microsoft.com/office/drawing/2014/main" id="{D9AB5B51-5365-A45E-B975-96BCE275A131}"/>
              </a:ext>
            </a:extLst>
          </p:cNvPr>
          <p:cNvSpPr txBox="1">
            <a:spLocks noChangeArrowheads="1"/>
          </p:cNvSpPr>
          <p:nvPr/>
        </p:nvSpPr>
        <p:spPr bwMode="auto">
          <a:xfrm>
            <a:off x="2651125" y="6169025"/>
            <a:ext cx="12543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chemeClr val="accent1"/>
                </a:solidFill>
              </a:rPr>
              <a:t>Peer-peer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64388807-0342-F1F6-4967-E96022D17C40}"/>
              </a:ext>
            </a:extLst>
          </p:cNvPr>
          <p:cNvSpPr>
            <a:spLocks noGrp="1" noChangeArrowheads="1"/>
          </p:cNvSpPr>
          <p:nvPr>
            <p:ph type="title"/>
          </p:nvPr>
        </p:nvSpPr>
        <p:spPr/>
        <p:txBody>
          <a:bodyPr/>
          <a:lstStyle/>
          <a:p>
            <a:r>
              <a:rPr lang="en-US" altLang="en-US"/>
              <a:t>Backup Relationships</a:t>
            </a:r>
          </a:p>
        </p:txBody>
      </p:sp>
      <p:sp>
        <p:nvSpPr>
          <p:cNvPr id="266243" name="Rectangle 3">
            <a:extLst>
              <a:ext uri="{FF2B5EF4-FFF2-40B4-BE49-F238E27FC236}">
                <a16:creationId xmlns:a16="http://schemas.microsoft.com/office/drawing/2014/main" id="{EDE5EEA5-5AB8-5098-04C4-E92DBF7CAB4A}"/>
              </a:ext>
            </a:extLst>
          </p:cNvPr>
          <p:cNvSpPr>
            <a:spLocks noGrp="1" noChangeArrowheads="1"/>
          </p:cNvSpPr>
          <p:nvPr>
            <p:ph type="body" idx="1"/>
          </p:nvPr>
        </p:nvSpPr>
        <p:spPr>
          <a:xfrm>
            <a:off x="1524000" y="1314450"/>
            <a:ext cx="9042400" cy="2249488"/>
          </a:xfrm>
        </p:spPr>
        <p:txBody>
          <a:bodyPr/>
          <a:lstStyle/>
          <a:p>
            <a:pPr>
              <a:lnSpc>
                <a:spcPct val="90000"/>
              </a:lnSpc>
            </a:pPr>
            <a:r>
              <a:rPr lang="en-US" altLang="en-US"/>
              <a:t>Backups: more liberal export policies</a:t>
            </a:r>
          </a:p>
          <a:p>
            <a:pPr lvl="1">
              <a:lnSpc>
                <a:spcPct val="90000"/>
              </a:lnSpc>
            </a:pPr>
            <a:r>
              <a:rPr lang="en-US" altLang="en-US"/>
              <a:t>Primary and a backup provider</a:t>
            </a:r>
          </a:p>
          <a:p>
            <a:pPr lvl="1">
              <a:lnSpc>
                <a:spcPct val="90000"/>
              </a:lnSpc>
            </a:pPr>
            <a:r>
              <a:rPr lang="en-US" altLang="en-US"/>
              <a:t>Peers giving backup service to each other</a:t>
            </a:r>
          </a:p>
          <a:p>
            <a:pPr>
              <a:lnSpc>
                <a:spcPct val="90000"/>
              </a:lnSpc>
            </a:pPr>
            <a:r>
              <a:rPr lang="en-US" altLang="en-US"/>
              <a:t>Extension: prefer routes with </a:t>
            </a:r>
            <a:r>
              <a:rPr lang="en-US" altLang="en-US" i="1"/>
              <a:t>fewest</a:t>
            </a:r>
            <a:r>
              <a:rPr lang="en-US" altLang="en-US"/>
              <a:t> backup links</a:t>
            </a:r>
          </a:p>
        </p:txBody>
      </p:sp>
      <p:sp>
        <p:nvSpPr>
          <p:cNvPr id="266245" name="Oval 5">
            <a:extLst>
              <a:ext uri="{FF2B5EF4-FFF2-40B4-BE49-F238E27FC236}">
                <a16:creationId xmlns:a16="http://schemas.microsoft.com/office/drawing/2014/main" id="{BD8D4E9B-0586-5A55-C0F8-573123096364}"/>
              </a:ext>
            </a:extLst>
          </p:cNvPr>
          <p:cNvSpPr>
            <a:spLocks noChangeArrowheads="1"/>
          </p:cNvSpPr>
          <p:nvPr/>
        </p:nvSpPr>
        <p:spPr bwMode="auto">
          <a:xfrm>
            <a:off x="2679701" y="5035550"/>
            <a:ext cx="506413"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6" name="Line 6">
            <a:extLst>
              <a:ext uri="{FF2B5EF4-FFF2-40B4-BE49-F238E27FC236}">
                <a16:creationId xmlns:a16="http://schemas.microsoft.com/office/drawing/2014/main" id="{1D9BE59B-3169-C963-99BD-F54A7893783C}"/>
              </a:ext>
            </a:extLst>
          </p:cNvPr>
          <p:cNvSpPr>
            <a:spLocks noChangeShapeType="1"/>
          </p:cNvSpPr>
          <p:nvPr/>
        </p:nvSpPr>
        <p:spPr bwMode="auto">
          <a:xfrm>
            <a:off x="4230689" y="4416426"/>
            <a:ext cx="809625" cy="696913"/>
          </a:xfrm>
          <a:prstGeom prst="line">
            <a:avLst/>
          </a:prstGeom>
          <a:noFill/>
          <a:ln w="25400">
            <a:solidFill>
              <a:schemeClr val="accent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47" name="Oval 7">
            <a:extLst>
              <a:ext uri="{FF2B5EF4-FFF2-40B4-BE49-F238E27FC236}">
                <a16:creationId xmlns:a16="http://schemas.microsoft.com/office/drawing/2014/main" id="{09BB6325-1EBE-4703-A756-686E9609C0CB}"/>
              </a:ext>
            </a:extLst>
          </p:cNvPr>
          <p:cNvSpPr>
            <a:spLocks noChangeArrowheads="1"/>
          </p:cNvSpPr>
          <p:nvPr/>
        </p:nvSpPr>
        <p:spPr bwMode="auto">
          <a:xfrm>
            <a:off x="4972051" y="5035551"/>
            <a:ext cx="506413" cy="619125"/>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8" name="Oval 8">
            <a:extLst>
              <a:ext uri="{FF2B5EF4-FFF2-40B4-BE49-F238E27FC236}">
                <a16:creationId xmlns:a16="http://schemas.microsoft.com/office/drawing/2014/main" id="{338B8813-1BFC-C8BC-878C-901199133423}"/>
              </a:ext>
            </a:extLst>
          </p:cNvPr>
          <p:cNvSpPr>
            <a:spLocks noChangeArrowheads="1"/>
          </p:cNvSpPr>
          <p:nvPr/>
        </p:nvSpPr>
        <p:spPr bwMode="auto">
          <a:xfrm>
            <a:off x="3759201" y="4029075"/>
            <a:ext cx="504825" cy="609600"/>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9" name="Line 9">
            <a:extLst>
              <a:ext uri="{FF2B5EF4-FFF2-40B4-BE49-F238E27FC236}">
                <a16:creationId xmlns:a16="http://schemas.microsoft.com/office/drawing/2014/main" id="{BE227563-9624-D221-C13A-50F1320D7B2C}"/>
              </a:ext>
            </a:extLst>
          </p:cNvPr>
          <p:cNvSpPr>
            <a:spLocks noChangeShapeType="1"/>
          </p:cNvSpPr>
          <p:nvPr/>
        </p:nvSpPr>
        <p:spPr bwMode="auto">
          <a:xfrm flipH="1">
            <a:off x="3084514" y="4416426"/>
            <a:ext cx="674687" cy="696913"/>
          </a:xfrm>
          <a:prstGeom prst="line">
            <a:avLst/>
          </a:prstGeom>
          <a:noFill/>
          <a:ln w="25400">
            <a:solidFill>
              <a:schemeClr val="accent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0" name="Oval 10">
            <a:extLst>
              <a:ext uri="{FF2B5EF4-FFF2-40B4-BE49-F238E27FC236}">
                <a16:creationId xmlns:a16="http://schemas.microsoft.com/office/drawing/2014/main" id="{F119A122-E0FC-EC49-52B9-0F190BF3745A}"/>
              </a:ext>
            </a:extLst>
          </p:cNvPr>
          <p:cNvSpPr>
            <a:spLocks noChangeArrowheads="1"/>
          </p:cNvSpPr>
          <p:nvPr/>
        </p:nvSpPr>
        <p:spPr bwMode="auto">
          <a:xfrm>
            <a:off x="3825876" y="6196014"/>
            <a:ext cx="506413" cy="619125"/>
          </a:xfrm>
          <a:prstGeom prst="ellipse">
            <a:avLst/>
          </a:prstGeom>
          <a:noFill/>
          <a:ln w="25400">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51" name="Line 11">
            <a:extLst>
              <a:ext uri="{FF2B5EF4-FFF2-40B4-BE49-F238E27FC236}">
                <a16:creationId xmlns:a16="http://schemas.microsoft.com/office/drawing/2014/main" id="{508B5671-FCAE-E4ED-6A5B-FE51ABAAD6D9}"/>
              </a:ext>
            </a:extLst>
          </p:cNvPr>
          <p:cNvSpPr>
            <a:spLocks noChangeShapeType="1"/>
          </p:cNvSpPr>
          <p:nvPr/>
        </p:nvSpPr>
        <p:spPr bwMode="auto">
          <a:xfrm>
            <a:off x="3128964" y="5808664"/>
            <a:ext cx="473075" cy="777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2" name="Line 12">
            <a:extLst>
              <a:ext uri="{FF2B5EF4-FFF2-40B4-BE49-F238E27FC236}">
                <a16:creationId xmlns:a16="http://schemas.microsoft.com/office/drawing/2014/main" id="{F9FBE003-10FA-21C1-D192-B6B17CF6CE18}"/>
              </a:ext>
            </a:extLst>
          </p:cNvPr>
          <p:cNvSpPr>
            <a:spLocks noChangeShapeType="1"/>
          </p:cNvSpPr>
          <p:nvPr/>
        </p:nvSpPr>
        <p:spPr bwMode="auto">
          <a:xfrm flipH="1">
            <a:off x="3263900" y="5654675"/>
            <a:ext cx="203200" cy="4635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3" name="Text Box 13">
            <a:extLst>
              <a:ext uri="{FF2B5EF4-FFF2-40B4-BE49-F238E27FC236}">
                <a16:creationId xmlns:a16="http://schemas.microsoft.com/office/drawing/2014/main" id="{35400E1A-83E8-BA43-4806-DF311BE5EE37}"/>
              </a:ext>
            </a:extLst>
          </p:cNvPr>
          <p:cNvSpPr txBox="1">
            <a:spLocks noChangeArrowheads="1"/>
          </p:cNvSpPr>
          <p:nvPr/>
        </p:nvSpPr>
        <p:spPr bwMode="auto">
          <a:xfrm>
            <a:off x="3167064" y="5129213"/>
            <a:ext cx="188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3333FF"/>
                </a:solidFill>
              </a:rPr>
              <a:t>backup path</a:t>
            </a:r>
          </a:p>
        </p:txBody>
      </p:sp>
      <p:sp>
        <p:nvSpPr>
          <p:cNvPr id="266254" name="Line 14">
            <a:extLst>
              <a:ext uri="{FF2B5EF4-FFF2-40B4-BE49-F238E27FC236}">
                <a16:creationId xmlns:a16="http://schemas.microsoft.com/office/drawing/2014/main" id="{F99D85EB-71D7-6413-2DB9-A12E96C821D6}"/>
              </a:ext>
            </a:extLst>
          </p:cNvPr>
          <p:cNvSpPr>
            <a:spLocks noChangeShapeType="1"/>
          </p:cNvSpPr>
          <p:nvPr/>
        </p:nvSpPr>
        <p:spPr bwMode="auto">
          <a:xfrm flipH="1">
            <a:off x="4298950" y="5576888"/>
            <a:ext cx="808038" cy="774700"/>
          </a:xfrm>
          <a:prstGeom prst="line">
            <a:avLst/>
          </a:prstGeom>
          <a:noFill/>
          <a:ln w="25400">
            <a:solidFill>
              <a:schemeClr val="accent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5" name="Line 15">
            <a:extLst>
              <a:ext uri="{FF2B5EF4-FFF2-40B4-BE49-F238E27FC236}">
                <a16:creationId xmlns:a16="http://schemas.microsoft.com/office/drawing/2014/main" id="{3EF01734-C43F-8208-4364-D33F644231A2}"/>
              </a:ext>
            </a:extLst>
          </p:cNvPr>
          <p:cNvSpPr>
            <a:spLocks noChangeShapeType="1"/>
          </p:cNvSpPr>
          <p:nvPr/>
        </p:nvSpPr>
        <p:spPr bwMode="auto">
          <a:xfrm>
            <a:off x="3084514" y="5576888"/>
            <a:ext cx="809625" cy="7747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6" name="Freeform 16">
            <a:extLst>
              <a:ext uri="{FF2B5EF4-FFF2-40B4-BE49-F238E27FC236}">
                <a16:creationId xmlns:a16="http://schemas.microsoft.com/office/drawing/2014/main" id="{84D5BC95-45FC-1EA9-7063-959B360F6438}"/>
              </a:ext>
            </a:extLst>
          </p:cNvPr>
          <p:cNvSpPr>
            <a:spLocks/>
          </p:cNvSpPr>
          <p:nvPr/>
        </p:nvSpPr>
        <p:spPr bwMode="auto">
          <a:xfrm>
            <a:off x="3286125" y="4725989"/>
            <a:ext cx="1550988" cy="1354137"/>
          </a:xfrm>
          <a:custGeom>
            <a:avLst/>
            <a:gdLst>
              <a:gd name="T0" fmla="*/ 624 w 1016"/>
              <a:gd name="T1" fmla="*/ 840 h 840"/>
              <a:gd name="T2" fmla="*/ 1008 w 1016"/>
              <a:gd name="T3" fmla="*/ 408 h 840"/>
              <a:gd name="T4" fmla="*/ 672 w 1016"/>
              <a:gd name="T5" fmla="*/ 24 h 840"/>
              <a:gd name="T6" fmla="*/ 0 w 1016"/>
              <a:gd name="T7" fmla="*/ 264 h 840"/>
            </a:gdLst>
            <a:ahLst/>
            <a:cxnLst>
              <a:cxn ang="0">
                <a:pos x="T0" y="T1"/>
              </a:cxn>
              <a:cxn ang="0">
                <a:pos x="T2" y="T3"/>
              </a:cxn>
              <a:cxn ang="0">
                <a:pos x="T4" y="T5"/>
              </a:cxn>
              <a:cxn ang="0">
                <a:pos x="T6" y="T7"/>
              </a:cxn>
            </a:cxnLst>
            <a:rect l="0" t="0" r="r" b="b"/>
            <a:pathLst>
              <a:path w="1016" h="840">
                <a:moveTo>
                  <a:pt x="624" y="840"/>
                </a:moveTo>
                <a:cubicBezTo>
                  <a:pt x="812" y="692"/>
                  <a:pt x="1000" y="544"/>
                  <a:pt x="1008" y="408"/>
                </a:cubicBezTo>
                <a:cubicBezTo>
                  <a:pt x="1016" y="272"/>
                  <a:pt x="840" y="48"/>
                  <a:pt x="672" y="24"/>
                </a:cubicBezTo>
                <a:cubicBezTo>
                  <a:pt x="504" y="0"/>
                  <a:pt x="252" y="132"/>
                  <a:pt x="0" y="264"/>
                </a:cubicBezTo>
              </a:path>
            </a:pathLst>
          </a:custGeom>
          <a:noFill/>
          <a:ln w="25400" cap="flat" cmpd="sng">
            <a:solidFill>
              <a:srgbClr val="3333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57" name="Text Box 17">
            <a:extLst>
              <a:ext uri="{FF2B5EF4-FFF2-40B4-BE49-F238E27FC236}">
                <a16:creationId xmlns:a16="http://schemas.microsoft.com/office/drawing/2014/main" id="{EDC1F068-10D8-83EC-375F-53F83ECAC7F0}"/>
              </a:ext>
            </a:extLst>
          </p:cNvPr>
          <p:cNvSpPr txBox="1">
            <a:spLocks noChangeArrowheads="1"/>
          </p:cNvSpPr>
          <p:nvPr/>
        </p:nvSpPr>
        <p:spPr bwMode="auto">
          <a:xfrm>
            <a:off x="1585045" y="4957763"/>
            <a:ext cx="1092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t>primary</a:t>
            </a:r>
          </a:p>
          <a:p>
            <a:pPr algn="ctr"/>
            <a:r>
              <a:rPr lang="en-US" altLang="en-US" sz="2000"/>
              <a:t>provider</a:t>
            </a:r>
          </a:p>
        </p:txBody>
      </p:sp>
      <p:sp>
        <p:nvSpPr>
          <p:cNvPr id="266258" name="Text Box 18">
            <a:extLst>
              <a:ext uri="{FF2B5EF4-FFF2-40B4-BE49-F238E27FC236}">
                <a16:creationId xmlns:a16="http://schemas.microsoft.com/office/drawing/2014/main" id="{2CF1FB32-7571-D63C-665E-7FB56184C241}"/>
              </a:ext>
            </a:extLst>
          </p:cNvPr>
          <p:cNvSpPr txBox="1">
            <a:spLocks noChangeArrowheads="1"/>
          </p:cNvSpPr>
          <p:nvPr/>
        </p:nvSpPr>
        <p:spPr bwMode="auto">
          <a:xfrm>
            <a:off x="4942607" y="5668963"/>
            <a:ext cx="1092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t>backup</a:t>
            </a:r>
          </a:p>
          <a:p>
            <a:pPr algn="ctr"/>
            <a:r>
              <a:rPr lang="en-US" altLang="en-US" sz="2000"/>
              <a:t>provider</a:t>
            </a:r>
          </a:p>
        </p:txBody>
      </p:sp>
      <p:sp>
        <p:nvSpPr>
          <p:cNvPr id="266259" name="Text Box 19">
            <a:extLst>
              <a:ext uri="{FF2B5EF4-FFF2-40B4-BE49-F238E27FC236}">
                <a16:creationId xmlns:a16="http://schemas.microsoft.com/office/drawing/2014/main" id="{5C2B5D78-425F-9DB8-64AA-F3D0E7CFA621}"/>
              </a:ext>
            </a:extLst>
          </p:cNvPr>
          <p:cNvSpPr txBox="1">
            <a:spLocks noChangeArrowheads="1"/>
          </p:cNvSpPr>
          <p:nvPr/>
        </p:nvSpPr>
        <p:spPr bwMode="auto">
          <a:xfrm>
            <a:off x="2446338" y="5872163"/>
            <a:ext cx="881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failure</a:t>
            </a:r>
          </a:p>
        </p:txBody>
      </p:sp>
      <p:sp>
        <p:nvSpPr>
          <p:cNvPr id="266260" name="Text Box 20">
            <a:extLst>
              <a:ext uri="{FF2B5EF4-FFF2-40B4-BE49-F238E27FC236}">
                <a16:creationId xmlns:a16="http://schemas.microsoft.com/office/drawing/2014/main" id="{5BFABD78-94B0-013F-4CB0-28EAD64BB89F}"/>
              </a:ext>
            </a:extLst>
          </p:cNvPr>
          <p:cNvSpPr txBox="1">
            <a:spLocks noChangeArrowheads="1"/>
          </p:cNvSpPr>
          <p:nvPr/>
        </p:nvSpPr>
        <p:spPr bwMode="auto">
          <a:xfrm>
            <a:off x="3060701" y="3581400"/>
            <a:ext cx="20846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0000"/>
                </a:solidFill>
              </a:rPr>
              <a:t>Backup Provider</a:t>
            </a:r>
          </a:p>
        </p:txBody>
      </p:sp>
      <p:sp>
        <p:nvSpPr>
          <p:cNvPr id="266262" name="Oval 22">
            <a:extLst>
              <a:ext uri="{FF2B5EF4-FFF2-40B4-BE49-F238E27FC236}">
                <a16:creationId xmlns:a16="http://schemas.microsoft.com/office/drawing/2014/main" id="{9615A8CA-F302-7C71-1267-E19148CDC9C3}"/>
              </a:ext>
            </a:extLst>
          </p:cNvPr>
          <p:cNvSpPr>
            <a:spLocks noChangeArrowheads="1"/>
          </p:cNvSpPr>
          <p:nvPr/>
        </p:nvSpPr>
        <p:spPr bwMode="auto">
          <a:xfrm>
            <a:off x="9417051" y="4211639"/>
            <a:ext cx="511175" cy="574675"/>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3" name="Line 23">
            <a:extLst>
              <a:ext uri="{FF2B5EF4-FFF2-40B4-BE49-F238E27FC236}">
                <a16:creationId xmlns:a16="http://schemas.microsoft.com/office/drawing/2014/main" id="{4D8A2A9C-8E07-BB77-98C2-D0EDFAA77497}"/>
              </a:ext>
            </a:extLst>
          </p:cNvPr>
          <p:cNvSpPr>
            <a:spLocks noChangeShapeType="1"/>
          </p:cNvSpPr>
          <p:nvPr/>
        </p:nvSpPr>
        <p:spPr bwMode="auto">
          <a:xfrm flipH="1">
            <a:off x="9688513" y="4794250"/>
            <a:ext cx="0" cy="1460500"/>
          </a:xfrm>
          <a:prstGeom prst="line">
            <a:avLst/>
          </a:prstGeom>
          <a:noFill/>
          <a:ln w="25400">
            <a:solidFill>
              <a:schemeClr val="accent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4" name="Oval 24">
            <a:extLst>
              <a:ext uri="{FF2B5EF4-FFF2-40B4-BE49-F238E27FC236}">
                <a16:creationId xmlns:a16="http://schemas.microsoft.com/office/drawing/2014/main" id="{1D2D98E5-734B-0917-8BC3-164334029E12}"/>
              </a:ext>
            </a:extLst>
          </p:cNvPr>
          <p:cNvSpPr>
            <a:spLocks noChangeArrowheads="1"/>
          </p:cNvSpPr>
          <p:nvPr/>
        </p:nvSpPr>
        <p:spPr bwMode="auto">
          <a:xfrm>
            <a:off x="9417051" y="6254751"/>
            <a:ext cx="511175" cy="582613"/>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5" name="Line 25">
            <a:extLst>
              <a:ext uri="{FF2B5EF4-FFF2-40B4-BE49-F238E27FC236}">
                <a16:creationId xmlns:a16="http://schemas.microsoft.com/office/drawing/2014/main" id="{224837E4-0036-FB65-2CF9-3B3738EBB120}"/>
              </a:ext>
            </a:extLst>
          </p:cNvPr>
          <p:cNvSpPr>
            <a:spLocks noChangeShapeType="1"/>
          </p:cNvSpPr>
          <p:nvPr/>
        </p:nvSpPr>
        <p:spPr bwMode="auto">
          <a:xfrm flipV="1">
            <a:off x="7439026" y="4503738"/>
            <a:ext cx="1978025"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6" name="Oval 26">
            <a:extLst>
              <a:ext uri="{FF2B5EF4-FFF2-40B4-BE49-F238E27FC236}">
                <a16:creationId xmlns:a16="http://schemas.microsoft.com/office/drawing/2014/main" id="{4714BEE8-A2EE-E0CE-76F5-8B0969E5A2DB}"/>
              </a:ext>
            </a:extLst>
          </p:cNvPr>
          <p:cNvSpPr>
            <a:spLocks noChangeArrowheads="1"/>
          </p:cNvSpPr>
          <p:nvPr/>
        </p:nvSpPr>
        <p:spPr bwMode="auto">
          <a:xfrm>
            <a:off x="6961189" y="4211639"/>
            <a:ext cx="511175" cy="57467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7" name="Line 27">
            <a:extLst>
              <a:ext uri="{FF2B5EF4-FFF2-40B4-BE49-F238E27FC236}">
                <a16:creationId xmlns:a16="http://schemas.microsoft.com/office/drawing/2014/main" id="{4932921B-E4C3-FE97-BBD2-70803E66061C}"/>
              </a:ext>
            </a:extLst>
          </p:cNvPr>
          <p:cNvSpPr>
            <a:spLocks noChangeShapeType="1"/>
          </p:cNvSpPr>
          <p:nvPr/>
        </p:nvSpPr>
        <p:spPr bwMode="auto">
          <a:xfrm flipH="1">
            <a:off x="7234238" y="4794250"/>
            <a:ext cx="0" cy="1460500"/>
          </a:xfrm>
          <a:prstGeom prst="line">
            <a:avLst/>
          </a:prstGeom>
          <a:noFill/>
          <a:ln w="254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68" name="Oval 28">
            <a:extLst>
              <a:ext uri="{FF2B5EF4-FFF2-40B4-BE49-F238E27FC236}">
                <a16:creationId xmlns:a16="http://schemas.microsoft.com/office/drawing/2014/main" id="{0178CD48-6E80-F9DA-7BD5-11737A952D32}"/>
              </a:ext>
            </a:extLst>
          </p:cNvPr>
          <p:cNvSpPr>
            <a:spLocks noChangeArrowheads="1"/>
          </p:cNvSpPr>
          <p:nvPr/>
        </p:nvSpPr>
        <p:spPr bwMode="auto">
          <a:xfrm>
            <a:off x="6961189" y="6254751"/>
            <a:ext cx="511175" cy="582613"/>
          </a:xfrm>
          <a:prstGeom prst="ellipse">
            <a:avLst/>
          </a:prstGeom>
          <a:noFill/>
          <a:ln w="412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9" name="Line 29">
            <a:extLst>
              <a:ext uri="{FF2B5EF4-FFF2-40B4-BE49-F238E27FC236}">
                <a16:creationId xmlns:a16="http://schemas.microsoft.com/office/drawing/2014/main" id="{B431FB28-8DA4-F00E-516E-B3ADFECC136E}"/>
              </a:ext>
            </a:extLst>
          </p:cNvPr>
          <p:cNvSpPr>
            <a:spLocks noChangeShapeType="1"/>
          </p:cNvSpPr>
          <p:nvPr/>
        </p:nvSpPr>
        <p:spPr bwMode="auto">
          <a:xfrm flipV="1">
            <a:off x="7439026" y="6545263"/>
            <a:ext cx="1978025"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0" name="Line 30">
            <a:extLst>
              <a:ext uri="{FF2B5EF4-FFF2-40B4-BE49-F238E27FC236}">
                <a16:creationId xmlns:a16="http://schemas.microsoft.com/office/drawing/2014/main" id="{2C15B32A-368E-C707-A9D1-B54C57BDF604}"/>
              </a:ext>
            </a:extLst>
          </p:cNvPr>
          <p:cNvSpPr>
            <a:spLocks noChangeShapeType="1"/>
          </p:cNvSpPr>
          <p:nvPr/>
        </p:nvSpPr>
        <p:spPr bwMode="auto">
          <a:xfrm>
            <a:off x="7029451" y="5232400"/>
            <a:ext cx="409575" cy="2921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1" name="Line 31">
            <a:extLst>
              <a:ext uri="{FF2B5EF4-FFF2-40B4-BE49-F238E27FC236}">
                <a16:creationId xmlns:a16="http://schemas.microsoft.com/office/drawing/2014/main" id="{3CF95A4F-B706-18C0-7B2B-8518268F2BEE}"/>
              </a:ext>
            </a:extLst>
          </p:cNvPr>
          <p:cNvSpPr>
            <a:spLocks noChangeShapeType="1"/>
          </p:cNvSpPr>
          <p:nvPr/>
        </p:nvSpPr>
        <p:spPr bwMode="auto">
          <a:xfrm flipH="1">
            <a:off x="6961189" y="5160963"/>
            <a:ext cx="409575" cy="29051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2" name="Freeform 32">
            <a:extLst>
              <a:ext uri="{FF2B5EF4-FFF2-40B4-BE49-F238E27FC236}">
                <a16:creationId xmlns:a16="http://schemas.microsoft.com/office/drawing/2014/main" id="{61271DCC-18DF-6FF2-DB7A-3CC246EDE62B}"/>
              </a:ext>
            </a:extLst>
          </p:cNvPr>
          <p:cNvSpPr>
            <a:spLocks/>
          </p:cNvSpPr>
          <p:nvPr/>
        </p:nvSpPr>
        <p:spPr bwMode="auto">
          <a:xfrm>
            <a:off x="7505700" y="4649788"/>
            <a:ext cx="2127250" cy="1604962"/>
          </a:xfrm>
          <a:custGeom>
            <a:avLst/>
            <a:gdLst>
              <a:gd name="T0" fmla="*/ 0 w 1496"/>
              <a:gd name="T1" fmla="*/ 1008 h 1056"/>
              <a:gd name="T2" fmla="*/ 1248 w 1496"/>
              <a:gd name="T3" fmla="*/ 912 h 1056"/>
              <a:gd name="T4" fmla="*/ 1296 w 1496"/>
              <a:gd name="T5" fmla="*/ 144 h 1056"/>
              <a:gd name="T6" fmla="*/ 48 w 1496"/>
              <a:gd name="T7" fmla="*/ 48 h 1056"/>
            </a:gdLst>
            <a:ahLst/>
            <a:cxnLst>
              <a:cxn ang="0">
                <a:pos x="T0" y="T1"/>
              </a:cxn>
              <a:cxn ang="0">
                <a:pos x="T2" y="T3"/>
              </a:cxn>
              <a:cxn ang="0">
                <a:pos x="T4" y="T5"/>
              </a:cxn>
              <a:cxn ang="0">
                <a:pos x="T6" y="T7"/>
              </a:cxn>
            </a:cxnLst>
            <a:rect l="0" t="0" r="r" b="b"/>
            <a:pathLst>
              <a:path w="1496" h="1056">
                <a:moveTo>
                  <a:pt x="0" y="1008"/>
                </a:moveTo>
                <a:cubicBezTo>
                  <a:pt x="516" y="1032"/>
                  <a:pt x="1032" y="1056"/>
                  <a:pt x="1248" y="912"/>
                </a:cubicBezTo>
                <a:cubicBezTo>
                  <a:pt x="1464" y="768"/>
                  <a:pt x="1496" y="288"/>
                  <a:pt x="1296" y="144"/>
                </a:cubicBezTo>
                <a:cubicBezTo>
                  <a:pt x="1096" y="0"/>
                  <a:pt x="572" y="24"/>
                  <a:pt x="48" y="48"/>
                </a:cubicBezTo>
              </a:path>
            </a:pathLst>
          </a:custGeom>
          <a:noFill/>
          <a:ln w="25400" cap="flat" cmpd="sng">
            <a:solidFill>
              <a:srgbClr val="3333FF"/>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73" name="Text Box 33">
            <a:extLst>
              <a:ext uri="{FF2B5EF4-FFF2-40B4-BE49-F238E27FC236}">
                <a16:creationId xmlns:a16="http://schemas.microsoft.com/office/drawing/2014/main" id="{192BA56B-0117-1537-21F1-61CBA1583800}"/>
              </a:ext>
            </a:extLst>
          </p:cNvPr>
          <p:cNvSpPr txBox="1">
            <a:spLocks noChangeArrowheads="1"/>
          </p:cNvSpPr>
          <p:nvPr/>
        </p:nvSpPr>
        <p:spPr bwMode="auto">
          <a:xfrm>
            <a:off x="7788275" y="5160964"/>
            <a:ext cx="1838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3333FF"/>
                </a:solidFill>
              </a:rPr>
              <a:t>backup path</a:t>
            </a:r>
          </a:p>
        </p:txBody>
      </p:sp>
      <p:sp>
        <p:nvSpPr>
          <p:cNvPr id="266274" name="Text Box 34">
            <a:extLst>
              <a:ext uri="{FF2B5EF4-FFF2-40B4-BE49-F238E27FC236}">
                <a16:creationId xmlns:a16="http://schemas.microsoft.com/office/drawing/2014/main" id="{5B66590E-DBE7-D9A1-F600-CE48EB1EDCD8}"/>
              </a:ext>
            </a:extLst>
          </p:cNvPr>
          <p:cNvSpPr txBox="1">
            <a:spLocks noChangeArrowheads="1"/>
          </p:cNvSpPr>
          <p:nvPr/>
        </p:nvSpPr>
        <p:spPr bwMode="auto">
          <a:xfrm>
            <a:off x="6262688" y="5160963"/>
            <a:ext cx="881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FF0000"/>
                </a:solidFill>
              </a:rPr>
              <a:t>failure</a:t>
            </a:r>
          </a:p>
        </p:txBody>
      </p:sp>
      <p:sp>
        <p:nvSpPr>
          <p:cNvPr id="266275" name="Text Box 35">
            <a:extLst>
              <a:ext uri="{FF2B5EF4-FFF2-40B4-BE49-F238E27FC236}">
                <a16:creationId xmlns:a16="http://schemas.microsoft.com/office/drawing/2014/main" id="{F5287F8F-BCB9-3D4C-ABEB-5EE2CDE929B0}"/>
              </a:ext>
            </a:extLst>
          </p:cNvPr>
          <p:cNvSpPr txBox="1">
            <a:spLocks noChangeArrowheads="1"/>
          </p:cNvSpPr>
          <p:nvPr/>
        </p:nvSpPr>
        <p:spPr bwMode="auto">
          <a:xfrm>
            <a:off x="10018714" y="6353175"/>
            <a:ext cx="684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peer</a:t>
            </a:r>
          </a:p>
        </p:txBody>
      </p:sp>
      <p:sp>
        <p:nvSpPr>
          <p:cNvPr id="266276" name="Text Box 36">
            <a:extLst>
              <a:ext uri="{FF2B5EF4-FFF2-40B4-BE49-F238E27FC236}">
                <a16:creationId xmlns:a16="http://schemas.microsoft.com/office/drawing/2014/main" id="{B29B0448-491F-9C0F-00FE-722A74D8A24E}"/>
              </a:ext>
            </a:extLst>
          </p:cNvPr>
          <p:cNvSpPr txBox="1">
            <a:spLocks noChangeArrowheads="1"/>
          </p:cNvSpPr>
          <p:nvPr/>
        </p:nvSpPr>
        <p:spPr bwMode="auto">
          <a:xfrm>
            <a:off x="5908675" y="4252913"/>
            <a:ext cx="10923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provider</a:t>
            </a:r>
          </a:p>
        </p:txBody>
      </p:sp>
      <p:sp>
        <p:nvSpPr>
          <p:cNvPr id="266277" name="Text Box 37">
            <a:extLst>
              <a:ext uri="{FF2B5EF4-FFF2-40B4-BE49-F238E27FC236}">
                <a16:creationId xmlns:a16="http://schemas.microsoft.com/office/drawing/2014/main" id="{E7A0E7A0-1BA9-F35D-4DAE-1BE2186CF991}"/>
              </a:ext>
            </a:extLst>
          </p:cNvPr>
          <p:cNvSpPr txBox="1">
            <a:spLocks noChangeArrowheads="1"/>
          </p:cNvSpPr>
          <p:nvPr/>
        </p:nvSpPr>
        <p:spPr bwMode="auto">
          <a:xfrm>
            <a:off x="7392989" y="3616325"/>
            <a:ext cx="22480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0000"/>
                </a:solidFill>
              </a:rPr>
              <a:t>Peer-Peer Backup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7E25C8AB-D14A-F675-0C0B-B6223C4C37E2}"/>
              </a:ext>
            </a:extLst>
          </p:cNvPr>
          <p:cNvSpPr>
            <a:spLocks noGrp="1" noChangeArrowheads="1"/>
          </p:cNvSpPr>
          <p:nvPr>
            <p:ph type="title"/>
          </p:nvPr>
        </p:nvSpPr>
        <p:spPr/>
        <p:txBody>
          <a:bodyPr/>
          <a:lstStyle/>
          <a:p>
            <a:r>
              <a:rPr lang="en-US" altLang="en-US"/>
              <a:t>Conclusions on Guaranteed Convergence</a:t>
            </a:r>
          </a:p>
        </p:txBody>
      </p:sp>
      <p:sp>
        <p:nvSpPr>
          <p:cNvPr id="239619" name="Rectangle 3">
            <a:extLst>
              <a:ext uri="{FF2B5EF4-FFF2-40B4-BE49-F238E27FC236}">
                <a16:creationId xmlns:a16="http://schemas.microsoft.com/office/drawing/2014/main" id="{3CBA0A2A-7520-7041-1B74-DB0380C849E3}"/>
              </a:ext>
            </a:extLst>
          </p:cNvPr>
          <p:cNvSpPr>
            <a:spLocks noGrp="1" noChangeArrowheads="1"/>
          </p:cNvSpPr>
          <p:nvPr>
            <p:ph type="body" idx="1"/>
          </p:nvPr>
        </p:nvSpPr>
        <p:spPr/>
        <p:txBody>
          <a:bodyPr/>
          <a:lstStyle/>
          <a:p>
            <a:r>
              <a:rPr lang="en-US" altLang="en-US"/>
              <a:t>Avoiding convergence problems</a:t>
            </a:r>
          </a:p>
          <a:p>
            <a:pPr lvl="1"/>
            <a:r>
              <a:rPr lang="en-US" altLang="en-US"/>
              <a:t>Hierarchical AS relationships</a:t>
            </a:r>
          </a:p>
          <a:p>
            <a:pPr lvl="1"/>
            <a:r>
              <a:rPr lang="en-US" altLang="en-US"/>
              <a:t>Export policies based on commercial relationships</a:t>
            </a:r>
          </a:p>
          <a:p>
            <a:pPr lvl="1"/>
            <a:r>
              <a:rPr lang="en-US" altLang="en-US"/>
              <a:t>Guidelines for import policies based on relationships</a:t>
            </a:r>
          </a:p>
          <a:p>
            <a:r>
              <a:rPr lang="en-US" altLang="en-US"/>
              <a:t>Salient features</a:t>
            </a:r>
          </a:p>
          <a:p>
            <a:pPr lvl="1"/>
            <a:r>
              <a:rPr lang="en-US" altLang="en-US"/>
              <a:t>No global coordination (locally implementable)</a:t>
            </a:r>
          </a:p>
          <a:p>
            <a:pPr lvl="1"/>
            <a:r>
              <a:rPr lang="en-US" altLang="en-US"/>
              <a:t>No changes to BGP protocol or decision process</a:t>
            </a:r>
          </a:p>
          <a:p>
            <a:pPr lvl="1"/>
            <a:r>
              <a:rPr lang="en-US" altLang="en-US"/>
              <a:t>Guaranteed convergence, even under failures</a:t>
            </a:r>
          </a:p>
          <a:p>
            <a:pPr lvl="1"/>
            <a:r>
              <a:rPr lang="en-US" altLang="en-US"/>
              <a:t>Guidelines consistent with economic incentives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99DF19F5-DD95-1F81-6884-10A1F6DD8DE7}"/>
              </a:ext>
            </a:extLst>
          </p:cNvPr>
          <p:cNvSpPr>
            <a:spLocks noGrp="1" noChangeArrowheads="1"/>
          </p:cNvSpPr>
          <p:nvPr>
            <p:ph type="title"/>
          </p:nvPr>
        </p:nvSpPr>
        <p:spPr/>
        <p:txBody>
          <a:bodyPr/>
          <a:lstStyle/>
          <a:p>
            <a:r>
              <a:rPr lang="en-US" altLang="en-US" sz="2800"/>
              <a:t>Recent Work Building on the Policy Guidelines</a:t>
            </a:r>
          </a:p>
        </p:txBody>
      </p:sp>
      <p:sp>
        <p:nvSpPr>
          <p:cNvPr id="251907" name="Rectangle 3">
            <a:extLst>
              <a:ext uri="{FF2B5EF4-FFF2-40B4-BE49-F238E27FC236}">
                <a16:creationId xmlns:a16="http://schemas.microsoft.com/office/drawing/2014/main" id="{1826E629-D53C-0FB0-CAEE-857073839339}"/>
              </a:ext>
            </a:extLst>
          </p:cNvPr>
          <p:cNvSpPr>
            <a:spLocks noGrp="1" noChangeArrowheads="1"/>
          </p:cNvSpPr>
          <p:nvPr>
            <p:ph type="body" idx="1"/>
          </p:nvPr>
        </p:nvSpPr>
        <p:spPr/>
        <p:txBody>
          <a:bodyPr/>
          <a:lstStyle/>
          <a:p>
            <a:pPr>
              <a:lnSpc>
                <a:spcPct val="70000"/>
              </a:lnSpc>
            </a:pPr>
            <a:r>
              <a:rPr lang="en-US" altLang="en-US"/>
              <a:t>AS relationships and BGP convergence</a:t>
            </a:r>
          </a:p>
          <a:p>
            <a:pPr lvl="1">
              <a:lnSpc>
                <a:spcPct val="70000"/>
              </a:lnSpc>
            </a:pPr>
            <a:r>
              <a:rPr lang="en-US" altLang="en-US"/>
              <a:t>Design principles for policy languages</a:t>
            </a:r>
          </a:p>
          <a:p>
            <a:pPr lvl="1">
              <a:lnSpc>
                <a:spcPct val="70000"/>
              </a:lnSpc>
            </a:pPr>
            <a:r>
              <a:rPr lang="en-US" altLang="en-US"/>
              <a:t>Fundamental limits on relaxing the assumptions</a:t>
            </a:r>
          </a:p>
          <a:p>
            <a:pPr>
              <a:lnSpc>
                <a:spcPct val="70000"/>
              </a:lnSpc>
            </a:pPr>
            <a:r>
              <a:rPr lang="en-US" altLang="en-US"/>
              <a:t>Internal BGP inside an AS</a:t>
            </a:r>
          </a:p>
          <a:p>
            <a:pPr lvl="1">
              <a:lnSpc>
                <a:spcPct val="70000"/>
              </a:lnSpc>
            </a:pPr>
            <a:r>
              <a:rPr lang="en-US" altLang="en-US"/>
              <a:t>Sufficient conditions for iBGP convergence </a:t>
            </a:r>
          </a:p>
          <a:p>
            <a:pPr lvl="1">
              <a:lnSpc>
                <a:spcPct val="70000"/>
              </a:lnSpc>
            </a:pPr>
            <a:r>
              <a:rPr lang="en-US" altLang="en-US"/>
              <a:t>“What-if” tool for traffic engineering</a:t>
            </a:r>
          </a:p>
          <a:p>
            <a:pPr>
              <a:lnSpc>
                <a:spcPct val="70000"/>
              </a:lnSpc>
            </a:pPr>
            <a:r>
              <a:rPr lang="en-US" altLang="en-US"/>
              <a:t>AS-level analysis of the Internet</a:t>
            </a:r>
          </a:p>
          <a:p>
            <a:pPr lvl="1">
              <a:lnSpc>
                <a:spcPct val="70000"/>
              </a:lnSpc>
            </a:pPr>
            <a:r>
              <a:rPr lang="en-US" altLang="en-US"/>
              <a:t>Inference of AS relationships from routing data</a:t>
            </a:r>
          </a:p>
          <a:p>
            <a:pPr lvl="1">
              <a:lnSpc>
                <a:spcPct val="70000"/>
              </a:lnSpc>
            </a:pPr>
            <a:r>
              <a:rPr lang="en-US" altLang="en-US"/>
              <a:t>Characterization of AS-level topology and growth</a:t>
            </a:r>
          </a:p>
          <a:p>
            <a:pPr>
              <a:lnSpc>
                <a:spcPct val="70000"/>
              </a:lnSpc>
            </a:pPr>
            <a:r>
              <a:rPr lang="en-US" altLang="en-US"/>
              <a:t>Network design and operations</a:t>
            </a:r>
          </a:p>
          <a:p>
            <a:pPr lvl="1">
              <a:lnSpc>
                <a:spcPct val="70000"/>
              </a:lnSpc>
            </a:pPr>
            <a:r>
              <a:rPr lang="en-US" altLang="en-US"/>
              <a:t>Analyzing competitors and changing BGP policies</a:t>
            </a:r>
          </a:p>
          <a:p>
            <a:pPr lvl="1">
              <a:lnSpc>
                <a:spcPct val="70000"/>
              </a:lnSpc>
            </a:pPr>
            <a:r>
              <a:rPr lang="en-US" altLang="en-US"/>
              <a:t>Setting protective route filters on BGP sessions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5460" name="Rectangle 4">
            <a:extLst>
              <a:ext uri="{FF2B5EF4-FFF2-40B4-BE49-F238E27FC236}">
                <a16:creationId xmlns:a16="http://schemas.microsoft.com/office/drawing/2014/main" id="{C88FA72C-618F-C58C-0323-5624CF420D18}"/>
              </a:ext>
            </a:extLst>
          </p:cNvPr>
          <p:cNvSpPr>
            <a:spLocks noGrp="1" noChangeArrowheads="1"/>
          </p:cNvSpPr>
          <p:nvPr>
            <p:ph type="ctrTitle"/>
          </p:nvPr>
        </p:nvSpPr>
        <p:spPr/>
        <p:txBody>
          <a:bodyPr>
            <a:normAutofit fontScale="90000"/>
          </a:bodyPr>
          <a:lstStyle/>
          <a:p>
            <a:r>
              <a:rPr lang="en-US" altLang="en-US"/>
              <a:t>Open Problems in Economic Incentives </a:t>
            </a:r>
            <a:br>
              <a:rPr lang="en-US" altLang="en-US"/>
            </a:br>
            <a:r>
              <a:rPr lang="en-US" altLang="en-US"/>
              <a:t>in Interdomain Routing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ED93ACD3-C038-556D-B842-A72083DBDDA8}"/>
              </a:ext>
            </a:extLst>
          </p:cNvPr>
          <p:cNvSpPr>
            <a:spLocks noGrp="1" noChangeArrowheads="1"/>
          </p:cNvSpPr>
          <p:nvPr>
            <p:ph type="title"/>
          </p:nvPr>
        </p:nvSpPr>
        <p:spPr/>
        <p:txBody>
          <a:bodyPr/>
          <a:lstStyle/>
          <a:p>
            <a:r>
              <a:rPr lang="en-US" altLang="en-US" sz="2800"/>
              <a:t>Models of How Relationships Form and Operate</a:t>
            </a:r>
          </a:p>
        </p:txBody>
      </p:sp>
      <p:sp>
        <p:nvSpPr>
          <p:cNvPr id="277507" name="Rectangle 3">
            <a:extLst>
              <a:ext uri="{FF2B5EF4-FFF2-40B4-BE49-F238E27FC236}">
                <a16:creationId xmlns:a16="http://schemas.microsoft.com/office/drawing/2014/main" id="{8DD766DD-E7DB-EB13-547E-7BF335E32F32}"/>
              </a:ext>
            </a:extLst>
          </p:cNvPr>
          <p:cNvSpPr>
            <a:spLocks noGrp="1" noChangeArrowheads="1"/>
          </p:cNvSpPr>
          <p:nvPr>
            <p:ph type="body" idx="1"/>
          </p:nvPr>
        </p:nvSpPr>
        <p:spPr/>
        <p:txBody>
          <a:bodyPr/>
          <a:lstStyle/>
          <a:p>
            <a:r>
              <a:rPr lang="en-US" altLang="en-US"/>
              <a:t>Selecting a peer</a:t>
            </a:r>
          </a:p>
          <a:p>
            <a:pPr lvl="1"/>
            <a:r>
              <a:rPr lang="en-US" altLang="en-US"/>
              <a:t>Motivation: basic reachability and reducing transit costs</a:t>
            </a:r>
          </a:p>
          <a:p>
            <a:pPr lvl="1"/>
            <a:r>
              <a:rPr lang="en-US" altLang="en-US"/>
              <a:t>Making a peer pay when they need you (slightly) more</a:t>
            </a:r>
          </a:p>
          <a:p>
            <a:pPr lvl="1"/>
            <a:r>
              <a:rPr lang="en-US" altLang="en-US"/>
              <a:t>De-peering, refusing to peer, and stealing customers</a:t>
            </a:r>
          </a:p>
          <a:p>
            <a:pPr lvl="1"/>
            <a:r>
              <a:rPr lang="en-US" altLang="en-US"/>
              <a:t>Peer AS in one part of the world, but provider in another</a:t>
            </a:r>
          </a:p>
          <a:p>
            <a:r>
              <a:rPr lang="en-US" altLang="en-US"/>
              <a:t>Selecting a provider</a:t>
            </a:r>
          </a:p>
          <a:p>
            <a:pPr lvl="1"/>
            <a:r>
              <a:rPr lang="en-US" altLang="en-US"/>
              <a:t>Motivation: cost, performance, and physical proximity</a:t>
            </a:r>
          </a:p>
          <a:p>
            <a:pPr lvl="1"/>
            <a:r>
              <a:rPr lang="en-US" altLang="en-US"/>
              <a:t>Multi-homing to game one provider against another</a:t>
            </a:r>
          </a:p>
          <a:p>
            <a:pPr lvl="1"/>
            <a:r>
              <a:rPr lang="en-US" altLang="en-US"/>
              <a:t>Using third-party aggregators that negotiate with ISPs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75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75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7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EB785586-D272-57CF-811B-0CAA16701865}"/>
              </a:ext>
            </a:extLst>
          </p:cNvPr>
          <p:cNvSpPr>
            <a:spLocks noGrp="1" noChangeArrowheads="1"/>
          </p:cNvSpPr>
          <p:nvPr>
            <p:ph type="title"/>
          </p:nvPr>
        </p:nvSpPr>
        <p:spPr/>
        <p:txBody>
          <a:bodyPr/>
          <a:lstStyle/>
          <a:p>
            <a:r>
              <a:rPr lang="en-US" altLang="en-US" sz="2800"/>
              <a:t>Negotiation for Better Egress Selection</a:t>
            </a:r>
          </a:p>
        </p:txBody>
      </p:sp>
      <p:graphicFrame>
        <p:nvGraphicFramePr>
          <p:cNvPr id="272387" name="Object 3">
            <a:extLst>
              <a:ext uri="{FF2B5EF4-FFF2-40B4-BE49-F238E27FC236}">
                <a16:creationId xmlns:a16="http://schemas.microsoft.com/office/drawing/2014/main" id="{C8E04B7C-8B57-2C2F-F5C9-F2CBB93928A5}"/>
              </a:ext>
            </a:extLst>
          </p:cNvPr>
          <p:cNvGraphicFramePr>
            <a:graphicFrameLocks noGrp="1" noChangeAspect="1"/>
          </p:cNvGraphicFramePr>
          <p:nvPr>
            <p:ph sz="half" idx="1"/>
          </p:nvPr>
        </p:nvGraphicFramePr>
        <p:xfrm>
          <a:off x="2312989" y="2227264"/>
          <a:ext cx="2960687" cy="1697037"/>
        </p:xfrm>
        <a:graphic>
          <a:graphicData uri="http://schemas.openxmlformats.org/presentationml/2006/ole">
            <mc:AlternateContent xmlns:mc="http://schemas.openxmlformats.org/markup-compatibility/2006">
              <mc:Choice xmlns:v="urn:schemas-microsoft-com:vml" Requires="v">
                <p:oleObj name="Photo Editor Photo" r:id="rId3" imgW="1270000" imgH="927100" progId="MSPhotoEd.3">
                  <p:embed/>
                </p:oleObj>
              </mc:Choice>
              <mc:Fallback>
                <p:oleObj name="Photo Editor Photo" r:id="rId3" imgW="1270000" imgH="927100" progId="MSPhotoEd.3">
                  <p:embed/>
                  <p:pic>
                    <p:nvPicPr>
                      <p:cNvPr id="272387" name="Object 3">
                        <a:extLst>
                          <a:ext uri="{FF2B5EF4-FFF2-40B4-BE49-F238E27FC236}">
                            <a16:creationId xmlns:a16="http://schemas.microsoft.com/office/drawing/2014/main" id="{C8E04B7C-8B57-2C2F-F5C9-F2CBB9392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989" y="2227264"/>
                        <a:ext cx="2960687" cy="169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Rectangle 4">
            <a:extLst>
              <a:ext uri="{FF2B5EF4-FFF2-40B4-BE49-F238E27FC236}">
                <a16:creationId xmlns:a16="http://schemas.microsoft.com/office/drawing/2014/main" id="{9C6C4596-20A9-CC76-58B6-AAE797D5FDC4}"/>
              </a:ext>
            </a:extLst>
          </p:cNvPr>
          <p:cNvSpPr>
            <a:spLocks noGrp="1" noChangeArrowheads="1"/>
          </p:cNvSpPr>
          <p:nvPr>
            <p:ph type="body" sz="half" idx="2"/>
          </p:nvPr>
        </p:nvSpPr>
        <p:spPr>
          <a:xfrm>
            <a:off x="6122988" y="1314451"/>
            <a:ext cx="4443412" cy="5541963"/>
          </a:xfrm>
        </p:spPr>
        <p:txBody>
          <a:bodyPr/>
          <a:lstStyle/>
          <a:p>
            <a:r>
              <a:rPr lang="en-US" altLang="en-US"/>
              <a:t>Better to cooperate</a:t>
            </a:r>
          </a:p>
          <a:p>
            <a:pPr lvl="1"/>
            <a:r>
              <a:rPr lang="en-US" altLang="en-US"/>
              <a:t>Negotiate where to send</a:t>
            </a:r>
          </a:p>
          <a:p>
            <a:pPr lvl="1"/>
            <a:r>
              <a:rPr lang="en-US" altLang="en-US"/>
              <a:t>Inbound and outbound</a:t>
            </a:r>
          </a:p>
          <a:p>
            <a:pPr lvl="1"/>
            <a:r>
              <a:rPr lang="en-US" altLang="en-US"/>
              <a:t>Mutual benefits</a:t>
            </a:r>
          </a:p>
          <a:p>
            <a:r>
              <a:rPr lang="en-US" altLang="en-US"/>
              <a:t>But, how to do it?</a:t>
            </a:r>
          </a:p>
          <a:p>
            <a:pPr lvl="1"/>
            <a:r>
              <a:rPr lang="en-US" altLang="en-US"/>
              <a:t>What info to exchange?</a:t>
            </a:r>
          </a:p>
          <a:p>
            <a:pPr lvl="1"/>
            <a:r>
              <a:rPr lang="en-US" altLang="en-US"/>
              <a:t>How to prioritize the many choices?</a:t>
            </a:r>
          </a:p>
          <a:p>
            <a:pPr lvl="1"/>
            <a:r>
              <a:rPr lang="en-US" altLang="en-US"/>
              <a:t>How prevent cheating?</a:t>
            </a:r>
          </a:p>
        </p:txBody>
      </p:sp>
      <p:graphicFrame>
        <p:nvGraphicFramePr>
          <p:cNvPr id="272389" name="Object 5">
            <a:extLst>
              <a:ext uri="{FF2B5EF4-FFF2-40B4-BE49-F238E27FC236}">
                <a16:creationId xmlns:a16="http://schemas.microsoft.com/office/drawing/2014/main" id="{517B6AE2-F512-87B9-EB36-6DC809E1EB63}"/>
              </a:ext>
            </a:extLst>
          </p:cNvPr>
          <p:cNvGraphicFramePr>
            <a:graphicFrameLocks noChangeAspect="1"/>
          </p:cNvGraphicFramePr>
          <p:nvPr/>
        </p:nvGraphicFramePr>
        <p:xfrm>
          <a:off x="1905000" y="4724400"/>
          <a:ext cx="3429000" cy="1752600"/>
        </p:xfrm>
        <a:graphic>
          <a:graphicData uri="http://schemas.openxmlformats.org/presentationml/2006/ole">
            <mc:AlternateContent xmlns:mc="http://schemas.openxmlformats.org/markup-compatibility/2006">
              <mc:Choice xmlns:v="urn:schemas-microsoft-com:vml" Requires="v">
                <p:oleObj name="Photo Editor Photo" r:id="rId5" imgW="1270000" imgH="927100" progId="MSPhotoEd.3">
                  <p:embed/>
                </p:oleObj>
              </mc:Choice>
              <mc:Fallback>
                <p:oleObj name="Photo Editor Photo" r:id="rId5" imgW="1270000" imgH="927100" progId="MSPhotoEd.3">
                  <p:embed/>
                  <p:pic>
                    <p:nvPicPr>
                      <p:cNvPr id="272389" name="Object 5">
                        <a:extLst>
                          <a:ext uri="{FF2B5EF4-FFF2-40B4-BE49-F238E27FC236}">
                            <a16:creationId xmlns:a16="http://schemas.microsoft.com/office/drawing/2014/main" id="{517B6AE2-F512-87B9-EB36-6DC809E1E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724400"/>
                        <a:ext cx="342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90" name="Line 6">
            <a:extLst>
              <a:ext uri="{FF2B5EF4-FFF2-40B4-BE49-F238E27FC236}">
                <a16:creationId xmlns:a16="http://schemas.microsoft.com/office/drawing/2014/main" id="{2DEA31A9-13D3-7E2D-A3BE-DD67159858BF}"/>
              </a:ext>
            </a:extLst>
          </p:cNvPr>
          <p:cNvSpPr>
            <a:spLocks noChangeShapeType="1"/>
          </p:cNvSpPr>
          <p:nvPr/>
        </p:nvSpPr>
        <p:spPr bwMode="auto">
          <a:xfrm>
            <a:off x="3124200" y="3673476"/>
            <a:ext cx="0" cy="1355725"/>
          </a:xfrm>
          <a:prstGeom prst="line">
            <a:avLst/>
          </a:prstGeom>
          <a:noFill/>
          <a:ln w="317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1" name="Line 7">
            <a:extLst>
              <a:ext uri="{FF2B5EF4-FFF2-40B4-BE49-F238E27FC236}">
                <a16:creationId xmlns:a16="http://schemas.microsoft.com/office/drawing/2014/main" id="{AAFAF85C-F339-DA76-6CCC-59ADAC377B80}"/>
              </a:ext>
            </a:extLst>
          </p:cNvPr>
          <p:cNvSpPr>
            <a:spLocks noChangeShapeType="1"/>
          </p:cNvSpPr>
          <p:nvPr/>
        </p:nvSpPr>
        <p:spPr bwMode="auto">
          <a:xfrm flipH="1">
            <a:off x="3886200" y="3792538"/>
            <a:ext cx="12700" cy="1160462"/>
          </a:xfrm>
          <a:prstGeom prst="line">
            <a:avLst/>
          </a:prstGeom>
          <a:noFill/>
          <a:ln w="317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2" name="Line 8">
            <a:extLst>
              <a:ext uri="{FF2B5EF4-FFF2-40B4-BE49-F238E27FC236}">
                <a16:creationId xmlns:a16="http://schemas.microsoft.com/office/drawing/2014/main" id="{056781F2-9C2C-1033-5D2C-84F4263E4F17}"/>
              </a:ext>
            </a:extLst>
          </p:cNvPr>
          <p:cNvSpPr>
            <a:spLocks noChangeShapeType="1"/>
          </p:cNvSpPr>
          <p:nvPr/>
        </p:nvSpPr>
        <p:spPr bwMode="auto">
          <a:xfrm>
            <a:off x="4724400" y="3492501"/>
            <a:ext cx="0" cy="1406525"/>
          </a:xfrm>
          <a:prstGeom prst="line">
            <a:avLst/>
          </a:prstGeom>
          <a:noFill/>
          <a:ln w="317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3" name="Line 9">
            <a:extLst>
              <a:ext uri="{FF2B5EF4-FFF2-40B4-BE49-F238E27FC236}">
                <a16:creationId xmlns:a16="http://schemas.microsoft.com/office/drawing/2014/main" id="{64CCD76C-1C44-EDEA-5021-9845DE6B7818}"/>
              </a:ext>
            </a:extLst>
          </p:cNvPr>
          <p:cNvSpPr>
            <a:spLocks noChangeShapeType="1"/>
          </p:cNvSpPr>
          <p:nvPr/>
        </p:nvSpPr>
        <p:spPr bwMode="auto">
          <a:xfrm>
            <a:off x="4400550" y="6149976"/>
            <a:ext cx="323850"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4" name="Line 10">
            <a:extLst>
              <a:ext uri="{FF2B5EF4-FFF2-40B4-BE49-F238E27FC236}">
                <a16:creationId xmlns:a16="http://schemas.microsoft.com/office/drawing/2014/main" id="{7996402C-A8F6-0CC6-BE6B-EFC3EC9C98D1}"/>
              </a:ext>
            </a:extLst>
          </p:cNvPr>
          <p:cNvSpPr>
            <a:spLocks noChangeShapeType="1"/>
          </p:cNvSpPr>
          <p:nvPr/>
        </p:nvSpPr>
        <p:spPr bwMode="auto">
          <a:xfrm>
            <a:off x="2971801" y="1905000"/>
            <a:ext cx="239713" cy="571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5" name="Text Box 11">
            <a:extLst>
              <a:ext uri="{FF2B5EF4-FFF2-40B4-BE49-F238E27FC236}">
                <a16:creationId xmlns:a16="http://schemas.microsoft.com/office/drawing/2014/main" id="{5FA3A068-CE78-3191-07E7-A0B9964A50D1}"/>
              </a:ext>
            </a:extLst>
          </p:cNvPr>
          <p:cNvSpPr txBox="1">
            <a:spLocks noChangeArrowheads="1"/>
          </p:cNvSpPr>
          <p:nvPr/>
        </p:nvSpPr>
        <p:spPr bwMode="auto">
          <a:xfrm>
            <a:off x="4403725" y="643731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Arial" panose="020B0604020202020204" pitchFamily="34" charset="0"/>
              </a:rPr>
              <a:t>Customer A</a:t>
            </a:r>
          </a:p>
        </p:txBody>
      </p:sp>
      <p:sp>
        <p:nvSpPr>
          <p:cNvPr id="272396" name="Text Box 12">
            <a:extLst>
              <a:ext uri="{FF2B5EF4-FFF2-40B4-BE49-F238E27FC236}">
                <a16:creationId xmlns:a16="http://schemas.microsoft.com/office/drawing/2014/main" id="{21F04BE4-2532-7353-9349-77D7085BC2BE}"/>
              </a:ext>
            </a:extLst>
          </p:cNvPr>
          <p:cNvSpPr txBox="1">
            <a:spLocks noChangeArrowheads="1"/>
          </p:cNvSpPr>
          <p:nvPr/>
        </p:nvSpPr>
        <p:spPr bwMode="auto">
          <a:xfrm>
            <a:off x="1981200" y="1462088"/>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a:latin typeface="Arial" panose="020B0604020202020204" pitchFamily="34" charset="0"/>
              </a:rPr>
              <a:t>Customer B</a:t>
            </a:r>
          </a:p>
        </p:txBody>
      </p:sp>
      <p:sp>
        <p:nvSpPr>
          <p:cNvPr id="272397" name="Text Box 13">
            <a:extLst>
              <a:ext uri="{FF2B5EF4-FFF2-40B4-BE49-F238E27FC236}">
                <a16:creationId xmlns:a16="http://schemas.microsoft.com/office/drawing/2014/main" id="{22CECC1F-F225-4849-18B7-E4AFD76E1689}"/>
              </a:ext>
            </a:extLst>
          </p:cNvPr>
          <p:cNvSpPr txBox="1">
            <a:spLocks noChangeArrowheads="1"/>
          </p:cNvSpPr>
          <p:nvPr/>
        </p:nvSpPr>
        <p:spPr bwMode="auto">
          <a:xfrm>
            <a:off x="1660525" y="3897314"/>
            <a:ext cx="1155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a:solidFill>
                  <a:srgbClr val="0066FF"/>
                </a:solidFill>
                <a:latin typeface="Arial" panose="020B0604020202020204" pitchFamily="34" charset="0"/>
              </a:rPr>
              <a:t>multiple</a:t>
            </a:r>
          </a:p>
          <a:p>
            <a:pPr eaLnBrk="1" hangingPunct="1"/>
            <a:r>
              <a:rPr lang="en-US" altLang="en-US" sz="2000" b="1">
                <a:solidFill>
                  <a:srgbClr val="0066FF"/>
                </a:solidFill>
                <a:latin typeface="Arial" panose="020B0604020202020204" pitchFamily="34" charset="0"/>
              </a:rPr>
              <a:t>peering</a:t>
            </a:r>
          </a:p>
          <a:p>
            <a:pPr eaLnBrk="1" hangingPunct="1"/>
            <a:r>
              <a:rPr lang="en-US" altLang="en-US" sz="2000" b="1">
                <a:solidFill>
                  <a:srgbClr val="0066FF"/>
                </a:solidFill>
                <a:latin typeface="Arial" panose="020B0604020202020204" pitchFamily="34" charset="0"/>
              </a:rPr>
              <a:t>points</a:t>
            </a:r>
          </a:p>
        </p:txBody>
      </p:sp>
      <p:sp>
        <p:nvSpPr>
          <p:cNvPr id="272398" name="Freeform 14">
            <a:extLst>
              <a:ext uri="{FF2B5EF4-FFF2-40B4-BE49-F238E27FC236}">
                <a16:creationId xmlns:a16="http://schemas.microsoft.com/office/drawing/2014/main" id="{2688FF5E-9BEE-8A1C-09EA-A394FEDCBAC9}"/>
              </a:ext>
            </a:extLst>
          </p:cNvPr>
          <p:cNvSpPr>
            <a:spLocks/>
          </p:cNvSpPr>
          <p:nvPr/>
        </p:nvSpPr>
        <p:spPr bwMode="auto">
          <a:xfrm>
            <a:off x="3213100" y="1905000"/>
            <a:ext cx="2044700" cy="4267200"/>
          </a:xfrm>
          <a:custGeom>
            <a:avLst/>
            <a:gdLst>
              <a:gd name="T0" fmla="*/ 856 w 1288"/>
              <a:gd name="T1" fmla="*/ 2688 h 2688"/>
              <a:gd name="T2" fmla="*/ 1048 w 1288"/>
              <a:gd name="T3" fmla="*/ 1920 h 2688"/>
              <a:gd name="T4" fmla="*/ 1144 w 1288"/>
              <a:gd name="T5" fmla="*/ 672 h 2688"/>
              <a:gd name="T6" fmla="*/ 184 w 1288"/>
              <a:gd name="T7" fmla="*/ 288 h 2688"/>
              <a:gd name="T8" fmla="*/ 40 w 1288"/>
              <a:gd name="T9" fmla="*/ 0 h 2688"/>
            </a:gdLst>
            <a:ahLst/>
            <a:cxnLst>
              <a:cxn ang="0">
                <a:pos x="T0" y="T1"/>
              </a:cxn>
              <a:cxn ang="0">
                <a:pos x="T2" y="T3"/>
              </a:cxn>
              <a:cxn ang="0">
                <a:pos x="T4" y="T5"/>
              </a:cxn>
              <a:cxn ang="0">
                <a:pos x="T6" y="T7"/>
              </a:cxn>
              <a:cxn ang="0">
                <a:pos x="T8" y="T9"/>
              </a:cxn>
            </a:cxnLst>
            <a:rect l="0" t="0" r="r" b="b"/>
            <a:pathLst>
              <a:path w="1288" h="2688">
                <a:moveTo>
                  <a:pt x="856" y="2688"/>
                </a:moveTo>
                <a:cubicBezTo>
                  <a:pt x="928" y="2472"/>
                  <a:pt x="1000" y="2256"/>
                  <a:pt x="1048" y="1920"/>
                </a:cubicBezTo>
                <a:cubicBezTo>
                  <a:pt x="1096" y="1584"/>
                  <a:pt x="1288" y="944"/>
                  <a:pt x="1144" y="672"/>
                </a:cubicBezTo>
                <a:cubicBezTo>
                  <a:pt x="1000" y="400"/>
                  <a:pt x="368" y="400"/>
                  <a:pt x="184" y="288"/>
                </a:cubicBezTo>
                <a:cubicBezTo>
                  <a:pt x="0" y="176"/>
                  <a:pt x="20" y="88"/>
                  <a:pt x="40" y="0"/>
                </a:cubicBezTo>
              </a:path>
            </a:pathLst>
          </a:custGeom>
          <a:noFill/>
          <a:ln w="4762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9" name="Freeform 15">
            <a:extLst>
              <a:ext uri="{FF2B5EF4-FFF2-40B4-BE49-F238E27FC236}">
                <a16:creationId xmlns:a16="http://schemas.microsoft.com/office/drawing/2014/main" id="{B2C54159-0D48-9CC0-8653-19DC28B24591}"/>
              </a:ext>
            </a:extLst>
          </p:cNvPr>
          <p:cNvSpPr>
            <a:spLocks/>
          </p:cNvSpPr>
          <p:nvPr/>
        </p:nvSpPr>
        <p:spPr bwMode="auto">
          <a:xfrm>
            <a:off x="2667000" y="1981200"/>
            <a:ext cx="1600200" cy="4419600"/>
          </a:xfrm>
          <a:custGeom>
            <a:avLst/>
            <a:gdLst>
              <a:gd name="T0" fmla="*/ 0 w 1008"/>
              <a:gd name="T1" fmla="*/ 0 h 2784"/>
              <a:gd name="T2" fmla="*/ 144 w 1008"/>
              <a:gd name="T3" fmla="*/ 336 h 2784"/>
              <a:gd name="T4" fmla="*/ 240 w 1008"/>
              <a:gd name="T5" fmla="*/ 2016 h 2784"/>
              <a:gd name="T6" fmla="*/ 864 w 1008"/>
              <a:gd name="T7" fmla="*/ 2544 h 2784"/>
              <a:gd name="T8" fmla="*/ 1008 w 1008"/>
              <a:gd name="T9" fmla="*/ 2784 h 2784"/>
            </a:gdLst>
            <a:ahLst/>
            <a:cxnLst>
              <a:cxn ang="0">
                <a:pos x="T0" y="T1"/>
              </a:cxn>
              <a:cxn ang="0">
                <a:pos x="T2" y="T3"/>
              </a:cxn>
              <a:cxn ang="0">
                <a:pos x="T4" y="T5"/>
              </a:cxn>
              <a:cxn ang="0">
                <a:pos x="T6" y="T7"/>
              </a:cxn>
              <a:cxn ang="0">
                <a:pos x="T8" y="T9"/>
              </a:cxn>
            </a:cxnLst>
            <a:rect l="0" t="0" r="r" b="b"/>
            <a:pathLst>
              <a:path w="1008" h="2784">
                <a:moveTo>
                  <a:pt x="0" y="0"/>
                </a:moveTo>
                <a:cubicBezTo>
                  <a:pt x="52" y="0"/>
                  <a:pt x="104" y="0"/>
                  <a:pt x="144" y="336"/>
                </a:cubicBezTo>
                <a:cubicBezTo>
                  <a:pt x="184" y="672"/>
                  <a:pt x="120" y="1648"/>
                  <a:pt x="240" y="2016"/>
                </a:cubicBezTo>
                <a:cubicBezTo>
                  <a:pt x="360" y="2384"/>
                  <a:pt x="736" y="2416"/>
                  <a:pt x="864" y="2544"/>
                </a:cubicBezTo>
                <a:cubicBezTo>
                  <a:pt x="992" y="2672"/>
                  <a:pt x="1000" y="2728"/>
                  <a:pt x="1008" y="2784"/>
                </a:cubicBezTo>
              </a:path>
            </a:pathLst>
          </a:custGeom>
          <a:noFill/>
          <a:ln w="4762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00" name="Text Box 16">
            <a:extLst>
              <a:ext uri="{FF2B5EF4-FFF2-40B4-BE49-F238E27FC236}">
                <a16:creationId xmlns:a16="http://schemas.microsoft.com/office/drawing/2014/main" id="{DD107D19-A8D1-4FD2-536C-6191477E19DC}"/>
              </a:ext>
            </a:extLst>
          </p:cNvPr>
          <p:cNvSpPr txBox="1">
            <a:spLocks noChangeArrowheads="1"/>
          </p:cNvSpPr>
          <p:nvPr/>
        </p:nvSpPr>
        <p:spPr bwMode="auto">
          <a:xfrm>
            <a:off x="2362200" y="5715001"/>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panose="020B0604020202020204" pitchFamily="34" charset="0"/>
              </a:rPr>
              <a:t>Provider A</a:t>
            </a:r>
          </a:p>
        </p:txBody>
      </p:sp>
      <p:sp>
        <p:nvSpPr>
          <p:cNvPr id="272401" name="Text Box 17">
            <a:extLst>
              <a:ext uri="{FF2B5EF4-FFF2-40B4-BE49-F238E27FC236}">
                <a16:creationId xmlns:a16="http://schemas.microsoft.com/office/drawing/2014/main" id="{D8FF9EF8-9E29-F174-870F-C1E4A05E8030}"/>
              </a:ext>
            </a:extLst>
          </p:cNvPr>
          <p:cNvSpPr txBox="1">
            <a:spLocks noChangeArrowheads="1"/>
          </p:cNvSpPr>
          <p:nvPr/>
        </p:nvSpPr>
        <p:spPr bwMode="auto">
          <a:xfrm>
            <a:off x="3276600" y="2743201"/>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panose="020B0604020202020204" pitchFamily="34" charset="0"/>
              </a:rPr>
              <a:t>Provider B</a:t>
            </a:r>
          </a:p>
        </p:txBody>
      </p:sp>
      <p:sp>
        <p:nvSpPr>
          <p:cNvPr id="272402" name="Text Box 18">
            <a:extLst>
              <a:ext uri="{FF2B5EF4-FFF2-40B4-BE49-F238E27FC236}">
                <a16:creationId xmlns:a16="http://schemas.microsoft.com/office/drawing/2014/main" id="{171F7CD7-1655-9750-8EAB-BCC43084B2F6}"/>
              </a:ext>
            </a:extLst>
          </p:cNvPr>
          <p:cNvSpPr txBox="1">
            <a:spLocks noChangeArrowheads="1"/>
          </p:cNvSpPr>
          <p:nvPr/>
        </p:nvSpPr>
        <p:spPr bwMode="auto">
          <a:xfrm>
            <a:off x="4953000" y="4464050"/>
            <a:ext cx="127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solidFill>
                  <a:srgbClr val="FF0000"/>
                </a:solidFill>
                <a:latin typeface="Arial" panose="020B0604020202020204" pitchFamily="34" charset="0"/>
              </a:rPr>
              <a:t>Early-exit </a:t>
            </a:r>
          </a:p>
          <a:p>
            <a:pPr eaLnBrk="1" hangingPunct="1"/>
            <a:r>
              <a:rPr lang="en-US" altLang="en-US" b="1">
                <a:solidFill>
                  <a:srgbClr val="FF0000"/>
                </a:solidFill>
                <a:latin typeface="Arial" panose="020B0604020202020204" pitchFamily="34" charset="0"/>
              </a:rPr>
              <a:t>routing</a:t>
            </a:r>
          </a:p>
        </p:txBody>
      </p:sp>
      <p:sp>
        <p:nvSpPr>
          <p:cNvPr id="272407" name="Freeform 23">
            <a:extLst>
              <a:ext uri="{FF2B5EF4-FFF2-40B4-BE49-F238E27FC236}">
                <a16:creationId xmlns:a16="http://schemas.microsoft.com/office/drawing/2014/main" id="{9C8CB836-340F-A081-CAF7-FCEA0E4E9F45}"/>
              </a:ext>
            </a:extLst>
          </p:cNvPr>
          <p:cNvSpPr>
            <a:spLocks/>
          </p:cNvSpPr>
          <p:nvPr/>
        </p:nvSpPr>
        <p:spPr bwMode="auto">
          <a:xfrm>
            <a:off x="3175000" y="2209800"/>
            <a:ext cx="1270000" cy="4013200"/>
          </a:xfrm>
          <a:custGeom>
            <a:avLst/>
            <a:gdLst>
              <a:gd name="T0" fmla="*/ 0 w 800"/>
              <a:gd name="T1" fmla="*/ 0 h 2528"/>
              <a:gd name="T2" fmla="*/ 160 w 800"/>
              <a:gd name="T3" fmla="*/ 704 h 2528"/>
              <a:gd name="T4" fmla="*/ 384 w 800"/>
              <a:gd name="T5" fmla="*/ 896 h 2528"/>
              <a:gd name="T6" fmla="*/ 464 w 800"/>
              <a:gd name="T7" fmla="*/ 1808 h 2528"/>
              <a:gd name="T8" fmla="*/ 800 w 800"/>
              <a:gd name="T9" fmla="*/ 2528 h 2528"/>
            </a:gdLst>
            <a:ahLst/>
            <a:cxnLst>
              <a:cxn ang="0">
                <a:pos x="T0" y="T1"/>
              </a:cxn>
              <a:cxn ang="0">
                <a:pos x="T2" y="T3"/>
              </a:cxn>
              <a:cxn ang="0">
                <a:pos x="T4" y="T5"/>
              </a:cxn>
              <a:cxn ang="0">
                <a:pos x="T6" y="T7"/>
              </a:cxn>
              <a:cxn ang="0">
                <a:pos x="T8" y="T9"/>
              </a:cxn>
            </a:cxnLst>
            <a:rect l="0" t="0" r="r" b="b"/>
            <a:pathLst>
              <a:path w="800" h="2528">
                <a:moveTo>
                  <a:pt x="0" y="0"/>
                </a:moveTo>
                <a:cubicBezTo>
                  <a:pt x="48" y="277"/>
                  <a:pt x="96" y="555"/>
                  <a:pt x="160" y="704"/>
                </a:cubicBezTo>
                <a:cubicBezTo>
                  <a:pt x="224" y="853"/>
                  <a:pt x="333" y="712"/>
                  <a:pt x="384" y="896"/>
                </a:cubicBezTo>
                <a:cubicBezTo>
                  <a:pt x="435" y="1080"/>
                  <a:pt x="395" y="1536"/>
                  <a:pt x="464" y="1808"/>
                </a:cubicBezTo>
                <a:cubicBezTo>
                  <a:pt x="533" y="2080"/>
                  <a:pt x="666" y="2304"/>
                  <a:pt x="800" y="2528"/>
                </a:cubicBezTo>
              </a:path>
            </a:pathLst>
          </a:custGeom>
          <a:noFill/>
          <a:ln w="47625" cap="flat" cmpd="sng">
            <a:solidFill>
              <a:schemeClr val="accent1"/>
            </a:solidFill>
            <a:prstDash val="solid"/>
            <a:round/>
            <a:headEnd type="triangl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23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240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239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2000"/>
                                        <p:tgtEl>
                                          <p:spTgt spid="272398"/>
                                        </p:tgtEl>
                                      </p:cBhvr>
                                    </p:animEffect>
                                    <p:set>
                                      <p:cBhvr>
                                        <p:cTn id="17" dur="1" fill="hold">
                                          <p:stCondLst>
                                            <p:cond delay="1999"/>
                                          </p:stCondLst>
                                        </p:cTn>
                                        <p:tgtEl>
                                          <p:spTgt spid="27239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2000"/>
                                        <p:tgtEl>
                                          <p:spTgt spid="272402"/>
                                        </p:tgtEl>
                                      </p:cBhvr>
                                    </p:animEffect>
                                    <p:set>
                                      <p:cBhvr>
                                        <p:cTn id="20" dur="1" fill="hold">
                                          <p:stCondLst>
                                            <p:cond delay="1999"/>
                                          </p:stCondLst>
                                        </p:cTn>
                                        <p:tgtEl>
                                          <p:spTgt spid="27240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2000"/>
                                        <p:tgtEl>
                                          <p:spTgt spid="272399"/>
                                        </p:tgtEl>
                                      </p:cBhvr>
                                    </p:animEffect>
                                    <p:set>
                                      <p:cBhvr>
                                        <p:cTn id="23" dur="1" fill="hold">
                                          <p:stCondLst>
                                            <p:cond delay="1999"/>
                                          </p:stCondLst>
                                        </p:cTn>
                                        <p:tgtEl>
                                          <p:spTgt spid="272399"/>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240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2388">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2388">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2388">
                                            <p:txEl>
                                              <p:pRg st="2" end="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2388">
                                            <p:txEl>
                                              <p:pRg st="3" end="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2388">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2388">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2388">
                                            <p:txEl>
                                              <p:pRg st="6" end="6"/>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723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uiExpand="1" build="p"/>
      <p:bldP spid="272402" grpId="0"/>
      <p:bldP spid="272402" grpId="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DC2AC52E-53AB-9493-0CB7-CD951A35F492}"/>
              </a:ext>
            </a:extLst>
          </p:cNvPr>
          <p:cNvSpPr>
            <a:spLocks noGrp="1" noChangeArrowheads="1"/>
          </p:cNvSpPr>
          <p:nvPr>
            <p:ph type="title"/>
          </p:nvPr>
        </p:nvSpPr>
        <p:spPr/>
        <p:txBody>
          <a:bodyPr/>
          <a:lstStyle/>
          <a:p>
            <a:r>
              <a:rPr lang="en-US" altLang="en-US" sz="2800"/>
              <a:t>Reducing Vulnerability to Misbehaving Domains</a:t>
            </a:r>
          </a:p>
        </p:txBody>
      </p:sp>
      <p:grpSp>
        <p:nvGrpSpPr>
          <p:cNvPr id="274435" name="Group 3">
            <a:extLst>
              <a:ext uri="{FF2B5EF4-FFF2-40B4-BE49-F238E27FC236}">
                <a16:creationId xmlns:a16="http://schemas.microsoft.com/office/drawing/2014/main" id="{D8D6D4FA-34B0-F0DC-D8AB-003403DABAF7}"/>
              </a:ext>
            </a:extLst>
          </p:cNvPr>
          <p:cNvGrpSpPr>
            <a:grpSpLocks/>
          </p:cNvGrpSpPr>
          <p:nvPr/>
        </p:nvGrpSpPr>
        <p:grpSpPr bwMode="auto">
          <a:xfrm>
            <a:off x="2006600" y="1470026"/>
            <a:ext cx="8447088" cy="3986213"/>
            <a:chOff x="516" y="945"/>
            <a:chExt cx="5004" cy="3195"/>
          </a:xfrm>
        </p:grpSpPr>
        <p:graphicFrame>
          <p:nvGraphicFramePr>
            <p:cNvPr id="274436" name="Object 4">
              <a:extLst>
                <a:ext uri="{FF2B5EF4-FFF2-40B4-BE49-F238E27FC236}">
                  <a16:creationId xmlns:a16="http://schemas.microsoft.com/office/drawing/2014/main" id="{9B9668F0-AB25-611A-03D9-E457BE95EFF4}"/>
                </a:ext>
              </a:extLst>
            </p:cNvPr>
            <p:cNvGraphicFramePr>
              <a:graphicFrameLocks noChangeAspect="1"/>
            </p:cNvGraphicFramePr>
            <p:nvPr/>
          </p:nvGraphicFramePr>
          <p:xfrm>
            <a:off x="657" y="1338"/>
            <a:ext cx="1668" cy="1276"/>
          </p:xfrm>
          <a:graphic>
            <a:graphicData uri="http://schemas.openxmlformats.org/presentationml/2006/ole">
              <mc:AlternateContent xmlns:mc="http://schemas.openxmlformats.org/markup-compatibility/2006">
                <mc:Choice xmlns:v="urn:schemas-microsoft-com:vml" Requires="v">
                  <p:oleObj name="Photo Editor Photo" r:id="rId3" imgW="1270000" imgH="927100" progId="MSPhotoEd.3">
                    <p:embed/>
                  </p:oleObj>
                </mc:Choice>
                <mc:Fallback>
                  <p:oleObj name="Photo Editor Photo" r:id="rId3" imgW="1270000" imgH="927100" progId="MSPhotoEd.3">
                    <p:embed/>
                    <p:pic>
                      <p:nvPicPr>
                        <p:cNvPr id="274436" name="Object 4">
                          <a:extLst>
                            <a:ext uri="{FF2B5EF4-FFF2-40B4-BE49-F238E27FC236}">
                              <a16:creationId xmlns:a16="http://schemas.microsoft.com/office/drawing/2014/main" id="{9B9668F0-AB25-611A-03D9-E457BE95EF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338"/>
                          <a:ext cx="1668" cy="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7" name="Object 5">
              <a:extLst>
                <a:ext uri="{FF2B5EF4-FFF2-40B4-BE49-F238E27FC236}">
                  <a16:creationId xmlns:a16="http://schemas.microsoft.com/office/drawing/2014/main" id="{79CA87A4-A0B3-529F-06F9-971DFECC2BA6}"/>
                </a:ext>
              </a:extLst>
            </p:cNvPr>
            <p:cNvGraphicFramePr>
              <a:graphicFrameLocks noChangeAspect="1"/>
            </p:cNvGraphicFramePr>
            <p:nvPr/>
          </p:nvGraphicFramePr>
          <p:xfrm>
            <a:off x="2907" y="945"/>
            <a:ext cx="1671" cy="1365"/>
          </p:xfrm>
          <a:graphic>
            <a:graphicData uri="http://schemas.openxmlformats.org/presentationml/2006/ole">
              <mc:AlternateContent xmlns:mc="http://schemas.openxmlformats.org/markup-compatibility/2006">
                <mc:Choice xmlns:v="urn:schemas-microsoft-com:vml" Requires="v">
                  <p:oleObj name="Photo Editor Photo" r:id="rId5" imgW="1270000" imgH="927100" progId="MSPhotoEd.3">
                    <p:embed/>
                  </p:oleObj>
                </mc:Choice>
                <mc:Fallback>
                  <p:oleObj name="Photo Editor Photo" r:id="rId5" imgW="1270000" imgH="927100" progId="MSPhotoEd.3">
                    <p:embed/>
                    <p:pic>
                      <p:nvPicPr>
                        <p:cNvPr id="274437" name="Object 5">
                          <a:extLst>
                            <a:ext uri="{FF2B5EF4-FFF2-40B4-BE49-F238E27FC236}">
                              <a16:creationId xmlns:a16="http://schemas.microsoft.com/office/drawing/2014/main" id="{79CA87A4-A0B3-529F-06F9-971DFECC2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 y="945"/>
                          <a:ext cx="1671" cy="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38" name="Object 6">
              <a:extLst>
                <a:ext uri="{FF2B5EF4-FFF2-40B4-BE49-F238E27FC236}">
                  <a16:creationId xmlns:a16="http://schemas.microsoft.com/office/drawing/2014/main" id="{61BBC474-F9EA-7A60-C29D-C84A5BC9F043}"/>
                </a:ext>
              </a:extLst>
            </p:cNvPr>
            <p:cNvGraphicFramePr>
              <a:graphicFrameLocks noChangeAspect="1"/>
            </p:cNvGraphicFramePr>
            <p:nvPr/>
          </p:nvGraphicFramePr>
          <p:xfrm>
            <a:off x="2553" y="2517"/>
            <a:ext cx="1671" cy="1365"/>
          </p:xfrm>
          <a:graphic>
            <a:graphicData uri="http://schemas.openxmlformats.org/presentationml/2006/ole">
              <mc:AlternateContent xmlns:mc="http://schemas.openxmlformats.org/markup-compatibility/2006">
                <mc:Choice xmlns:v="urn:schemas-microsoft-com:vml" Requires="v">
                  <p:oleObj name="Photo Editor Photo" r:id="rId6" imgW="1270000" imgH="927100" progId="MSPhotoEd.3">
                    <p:embed/>
                  </p:oleObj>
                </mc:Choice>
                <mc:Fallback>
                  <p:oleObj name="Photo Editor Photo" r:id="rId6" imgW="1270000" imgH="927100" progId="MSPhotoEd.3">
                    <p:embed/>
                    <p:pic>
                      <p:nvPicPr>
                        <p:cNvPr id="274438" name="Object 6">
                          <a:extLst>
                            <a:ext uri="{FF2B5EF4-FFF2-40B4-BE49-F238E27FC236}">
                              <a16:creationId xmlns:a16="http://schemas.microsoft.com/office/drawing/2014/main" id="{61BBC474-F9EA-7A60-C29D-C84A5BC9F0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3" y="2517"/>
                          <a:ext cx="1671" cy="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39" name="Text Box 7">
              <a:extLst>
                <a:ext uri="{FF2B5EF4-FFF2-40B4-BE49-F238E27FC236}">
                  <a16:creationId xmlns:a16="http://schemas.microsoft.com/office/drawing/2014/main" id="{B949B7F3-0B76-9854-AD21-6D5B0953E27B}"/>
                </a:ext>
              </a:extLst>
            </p:cNvPr>
            <p:cNvSpPr txBox="1">
              <a:spLocks noChangeArrowheads="1"/>
            </p:cNvSpPr>
            <p:nvPr/>
          </p:nvSpPr>
          <p:spPr bwMode="auto">
            <a:xfrm>
              <a:off x="2854" y="3048"/>
              <a:ext cx="1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fr-FR" altLang="en-US"/>
            </a:p>
          </p:txBody>
        </p:sp>
        <p:graphicFrame>
          <p:nvGraphicFramePr>
            <p:cNvPr id="274440" name="Object 8">
              <a:extLst>
                <a:ext uri="{FF2B5EF4-FFF2-40B4-BE49-F238E27FC236}">
                  <a16:creationId xmlns:a16="http://schemas.microsoft.com/office/drawing/2014/main" id="{3E4D7CFE-9D26-B429-A632-6C142AA91032}"/>
                </a:ext>
              </a:extLst>
            </p:cNvPr>
            <p:cNvGraphicFramePr>
              <a:graphicFrameLocks noChangeAspect="1"/>
            </p:cNvGraphicFramePr>
            <p:nvPr/>
          </p:nvGraphicFramePr>
          <p:xfrm>
            <a:off x="699" y="2647"/>
            <a:ext cx="813" cy="692"/>
          </p:xfrm>
          <a:graphic>
            <a:graphicData uri="http://schemas.openxmlformats.org/presentationml/2006/ole">
              <mc:AlternateContent xmlns:mc="http://schemas.openxmlformats.org/markup-compatibility/2006">
                <mc:Choice xmlns:v="urn:schemas-microsoft-com:vml" Requires="v">
                  <p:oleObj name="Photo Editor Photo" r:id="rId8" imgW="1270000" imgH="927100" progId="MSPhotoEd.3">
                    <p:embed/>
                  </p:oleObj>
                </mc:Choice>
                <mc:Fallback>
                  <p:oleObj name="Photo Editor Photo" r:id="rId8" imgW="1270000" imgH="927100" progId="MSPhotoEd.3">
                    <p:embed/>
                    <p:pic>
                      <p:nvPicPr>
                        <p:cNvPr id="274440" name="Object 8">
                          <a:extLst>
                            <a:ext uri="{FF2B5EF4-FFF2-40B4-BE49-F238E27FC236}">
                              <a16:creationId xmlns:a16="http://schemas.microsoft.com/office/drawing/2014/main" id="{3E4D7CFE-9D26-B429-A632-6C142AA91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 y="2647"/>
                          <a:ext cx="81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1" name="Object 9">
              <a:extLst>
                <a:ext uri="{FF2B5EF4-FFF2-40B4-BE49-F238E27FC236}">
                  <a16:creationId xmlns:a16="http://schemas.microsoft.com/office/drawing/2014/main" id="{8D282B20-073C-FCA8-8154-5839419EFFC3}"/>
                </a:ext>
              </a:extLst>
            </p:cNvPr>
            <p:cNvGraphicFramePr>
              <a:graphicFrameLocks noChangeAspect="1"/>
            </p:cNvGraphicFramePr>
            <p:nvPr/>
          </p:nvGraphicFramePr>
          <p:xfrm>
            <a:off x="516" y="3501"/>
            <a:ext cx="525" cy="447"/>
          </p:xfrm>
          <a:graphic>
            <a:graphicData uri="http://schemas.openxmlformats.org/presentationml/2006/ole">
              <mc:AlternateContent xmlns:mc="http://schemas.openxmlformats.org/markup-compatibility/2006">
                <mc:Choice xmlns:v="urn:schemas-microsoft-com:vml" Requires="v">
                  <p:oleObj name="Photo Editor Photo" r:id="rId9" imgW="1270000" imgH="927100" progId="MSPhotoEd.3">
                    <p:embed/>
                  </p:oleObj>
                </mc:Choice>
                <mc:Fallback>
                  <p:oleObj name="Photo Editor Photo" r:id="rId9" imgW="1270000" imgH="927100" progId="MSPhotoEd.3">
                    <p:embed/>
                    <p:pic>
                      <p:nvPicPr>
                        <p:cNvPr id="274441" name="Object 9">
                          <a:extLst>
                            <a:ext uri="{FF2B5EF4-FFF2-40B4-BE49-F238E27FC236}">
                              <a16:creationId xmlns:a16="http://schemas.microsoft.com/office/drawing/2014/main" id="{8D282B20-073C-FCA8-8154-5839419EFF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 y="3501"/>
                          <a:ext cx="52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2" name="Object 10">
              <a:extLst>
                <a:ext uri="{FF2B5EF4-FFF2-40B4-BE49-F238E27FC236}">
                  <a16:creationId xmlns:a16="http://schemas.microsoft.com/office/drawing/2014/main" id="{9D5C8EB8-34A0-3B0D-137B-8F4E43B42F57}"/>
                </a:ext>
              </a:extLst>
            </p:cNvPr>
            <p:cNvGraphicFramePr>
              <a:graphicFrameLocks noChangeAspect="1"/>
            </p:cNvGraphicFramePr>
            <p:nvPr/>
          </p:nvGraphicFramePr>
          <p:xfrm>
            <a:off x="4404" y="2086"/>
            <a:ext cx="813" cy="692"/>
          </p:xfrm>
          <a:graphic>
            <a:graphicData uri="http://schemas.openxmlformats.org/presentationml/2006/ole">
              <mc:AlternateContent xmlns:mc="http://schemas.openxmlformats.org/markup-compatibility/2006">
                <mc:Choice xmlns:v="urn:schemas-microsoft-com:vml" Requires="v">
                  <p:oleObj name="Photo Editor Photo" r:id="rId10" imgW="1270000" imgH="927100" progId="MSPhotoEd.3">
                    <p:embed/>
                  </p:oleObj>
                </mc:Choice>
                <mc:Fallback>
                  <p:oleObj name="Photo Editor Photo" r:id="rId10" imgW="1270000" imgH="927100" progId="MSPhotoEd.3">
                    <p:embed/>
                    <p:pic>
                      <p:nvPicPr>
                        <p:cNvPr id="274442" name="Object 10">
                          <a:extLst>
                            <a:ext uri="{FF2B5EF4-FFF2-40B4-BE49-F238E27FC236}">
                              <a16:creationId xmlns:a16="http://schemas.microsoft.com/office/drawing/2014/main" id="{9D5C8EB8-34A0-3B0D-137B-8F4E43B42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 y="2086"/>
                          <a:ext cx="81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4443" name="Object 11">
              <a:extLst>
                <a:ext uri="{FF2B5EF4-FFF2-40B4-BE49-F238E27FC236}">
                  <a16:creationId xmlns:a16="http://schemas.microsoft.com/office/drawing/2014/main" id="{097B07F7-B889-5FF5-E066-3DFDBA38E445}"/>
                </a:ext>
              </a:extLst>
            </p:cNvPr>
            <p:cNvGraphicFramePr>
              <a:graphicFrameLocks noChangeAspect="1"/>
            </p:cNvGraphicFramePr>
            <p:nvPr/>
          </p:nvGraphicFramePr>
          <p:xfrm>
            <a:off x="4995" y="2922"/>
            <a:ext cx="525" cy="447"/>
          </p:xfrm>
          <a:graphic>
            <a:graphicData uri="http://schemas.openxmlformats.org/presentationml/2006/ole">
              <mc:AlternateContent xmlns:mc="http://schemas.openxmlformats.org/markup-compatibility/2006">
                <mc:Choice xmlns:v="urn:schemas-microsoft-com:vml" Requires="v">
                  <p:oleObj name="Photo Editor Photo" r:id="rId11" imgW="1270000" imgH="927100" progId="MSPhotoEd.3">
                    <p:embed/>
                  </p:oleObj>
                </mc:Choice>
                <mc:Fallback>
                  <p:oleObj name="Photo Editor Photo" r:id="rId11" imgW="1270000" imgH="927100" progId="MSPhotoEd.3">
                    <p:embed/>
                    <p:pic>
                      <p:nvPicPr>
                        <p:cNvPr id="274443" name="Object 11">
                          <a:extLst>
                            <a:ext uri="{FF2B5EF4-FFF2-40B4-BE49-F238E27FC236}">
                              <a16:creationId xmlns:a16="http://schemas.microsoft.com/office/drawing/2014/main" id="{097B07F7-B889-5FF5-E066-3DFDBA38E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 y="2922"/>
                          <a:ext cx="52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4444" name="Line 12">
              <a:extLst>
                <a:ext uri="{FF2B5EF4-FFF2-40B4-BE49-F238E27FC236}">
                  <a16:creationId xmlns:a16="http://schemas.microsoft.com/office/drawing/2014/main" id="{6B157B92-D87A-872B-E172-19EC568142A0}"/>
                </a:ext>
              </a:extLst>
            </p:cNvPr>
            <p:cNvSpPr>
              <a:spLocks noChangeShapeType="1"/>
            </p:cNvSpPr>
            <p:nvPr/>
          </p:nvSpPr>
          <p:spPr bwMode="auto">
            <a:xfrm flipV="1">
              <a:off x="837" y="3240"/>
              <a:ext cx="117" cy="2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5" name="Line 13">
              <a:extLst>
                <a:ext uri="{FF2B5EF4-FFF2-40B4-BE49-F238E27FC236}">
                  <a16:creationId xmlns:a16="http://schemas.microsoft.com/office/drawing/2014/main" id="{177860BD-8AF3-0A02-7E14-C1250F0A43E5}"/>
                </a:ext>
              </a:extLst>
            </p:cNvPr>
            <p:cNvSpPr>
              <a:spLocks noChangeShapeType="1"/>
            </p:cNvSpPr>
            <p:nvPr/>
          </p:nvSpPr>
          <p:spPr bwMode="auto">
            <a:xfrm flipV="1">
              <a:off x="1035" y="2439"/>
              <a:ext cx="81" cy="2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6" name="Line 14">
              <a:extLst>
                <a:ext uri="{FF2B5EF4-FFF2-40B4-BE49-F238E27FC236}">
                  <a16:creationId xmlns:a16="http://schemas.microsoft.com/office/drawing/2014/main" id="{A694A7A3-07DD-421F-3E6B-9C3F43A53DA0}"/>
                </a:ext>
              </a:extLst>
            </p:cNvPr>
            <p:cNvSpPr>
              <a:spLocks noChangeShapeType="1"/>
            </p:cNvSpPr>
            <p:nvPr/>
          </p:nvSpPr>
          <p:spPr bwMode="auto">
            <a:xfrm flipV="1">
              <a:off x="2187" y="1566"/>
              <a:ext cx="837" cy="1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7" name="Line 15">
              <a:extLst>
                <a:ext uri="{FF2B5EF4-FFF2-40B4-BE49-F238E27FC236}">
                  <a16:creationId xmlns:a16="http://schemas.microsoft.com/office/drawing/2014/main" id="{66651574-F413-C84D-1738-03FB72DAA5E3}"/>
                </a:ext>
              </a:extLst>
            </p:cNvPr>
            <p:cNvSpPr>
              <a:spLocks noChangeShapeType="1"/>
            </p:cNvSpPr>
            <p:nvPr/>
          </p:nvSpPr>
          <p:spPr bwMode="auto">
            <a:xfrm>
              <a:off x="1953" y="2367"/>
              <a:ext cx="891" cy="4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8" name="Line 16">
              <a:extLst>
                <a:ext uri="{FF2B5EF4-FFF2-40B4-BE49-F238E27FC236}">
                  <a16:creationId xmlns:a16="http://schemas.microsoft.com/office/drawing/2014/main" id="{6E6C24E4-B482-1EDA-0E4E-459D3145E96F}"/>
                </a:ext>
              </a:extLst>
            </p:cNvPr>
            <p:cNvSpPr>
              <a:spLocks noChangeShapeType="1"/>
            </p:cNvSpPr>
            <p:nvPr/>
          </p:nvSpPr>
          <p:spPr bwMode="auto">
            <a:xfrm>
              <a:off x="4473" y="1737"/>
              <a:ext cx="396" cy="40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9" name="Line 17">
              <a:extLst>
                <a:ext uri="{FF2B5EF4-FFF2-40B4-BE49-F238E27FC236}">
                  <a16:creationId xmlns:a16="http://schemas.microsoft.com/office/drawing/2014/main" id="{8C2B6C57-54B3-1792-4273-8128A8F2C378}"/>
                </a:ext>
              </a:extLst>
            </p:cNvPr>
            <p:cNvSpPr>
              <a:spLocks noChangeShapeType="1"/>
            </p:cNvSpPr>
            <p:nvPr/>
          </p:nvSpPr>
          <p:spPr bwMode="auto">
            <a:xfrm flipH="1">
              <a:off x="4086" y="2691"/>
              <a:ext cx="540" cy="3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0" name="Line 18">
              <a:extLst>
                <a:ext uri="{FF2B5EF4-FFF2-40B4-BE49-F238E27FC236}">
                  <a16:creationId xmlns:a16="http://schemas.microsoft.com/office/drawing/2014/main" id="{B4267DFB-5AD0-A659-0188-2CED689AEEC0}"/>
                </a:ext>
              </a:extLst>
            </p:cNvPr>
            <p:cNvSpPr>
              <a:spLocks noChangeShapeType="1"/>
            </p:cNvSpPr>
            <p:nvPr/>
          </p:nvSpPr>
          <p:spPr bwMode="auto">
            <a:xfrm>
              <a:off x="4869" y="2718"/>
              <a:ext cx="225"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1" name="Line 19">
              <a:extLst>
                <a:ext uri="{FF2B5EF4-FFF2-40B4-BE49-F238E27FC236}">
                  <a16:creationId xmlns:a16="http://schemas.microsoft.com/office/drawing/2014/main" id="{A16A1DC0-7C3A-AA72-E344-74202F6FBE6C}"/>
                </a:ext>
              </a:extLst>
            </p:cNvPr>
            <p:cNvSpPr>
              <a:spLocks noChangeShapeType="1"/>
            </p:cNvSpPr>
            <p:nvPr/>
          </p:nvSpPr>
          <p:spPr bwMode="auto">
            <a:xfrm>
              <a:off x="5256" y="3330"/>
              <a:ext cx="0" cy="2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2" name="Line 20">
              <a:extLst>
                <a:ext uri="{FF2B5EF4-FFF2-40B4-BE49-F238E27FC236}">
                  <a16:creationId xmlns:a16="http://schemas.microsoft.com/office/drawing/2014/main" id="{444CFFAC-F7B6-F568-7235-D5C07BFE9323}"/>
                </a:ext>
              </a:extLst>
            </p:cNvPr>
            <p:cNvSpPr>
              <a:spLocks noChangeShapeType="1"/>
            </p:cNvSpPr>
            <p:nvPr/>
          </p:nvSpPr>
          <p:spPr bwMode="auto">
            <a:xfrm>
              <a:off x="774" y="3924"/>
              <a:ext cx="0" cy="2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3" name="Line 21">
              <a:extLst>
                <a:ext uri="{FF2B5EF4-FFF2-40B4-BE49-F238E27FC236}">
                  <a16:creationId xmlns:a16="http://schemas.microsoft.com/office/drawing/2014/main" id="{3A06451E-1ECA-C06E-9C8D-39C21D7CBCD1}"/>
                </a:ext>
              </a:extLst>
            </p:cNvPr>
            <p:cNvSpPr>
              <a:spLocks noChangeShapeType="1"/>
            </p:cNvSpPr>
            <p:nvPr/>
          </p:nvSpPr>
          <p:spPr bwMode="auto">
            <a:xfrm flipH="1">
              <a:off x="3348" y="2142"/>
              <a:ext cx="18" cy="5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4" name="Text Box 22">
              <a:extLst>
                <a:ext uri="{FF2B5EF4-FFF2-40B4-BE49-F238E27FC236}">
                  <a16:creationId xmlns:a16="http://schemas.microsoft.com/office/drawing/2014/main" id="{88649DFF-BF47-DD8A-AD1E-A70C591F7476}"/>
                </a:ext>
              </a:extLst>
            </p:cNvPr>
            <p:cNvSpPr txBox="1">
              <a:spLocks noChangeArrowheads="1"/>
            </p:cNvSpPr>
            <p:nvPr/>
          </p:nvSpPr>
          <p:spPr bwMode="auto">
            <a:xfrm>
              <a:off x="716" y="3562"/>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1</a:t>
              </a:r>
              <a:endParaRPr lang="en-US" altLang="en-US"/>
            </a:p>
          </p:txBody>
        </p:sp>
        <p:sp>
          <p:nvSpPr>
            <p:cNvPr id="274455" name="Text Box 23">
              <a:extLst>
                <a:ext uri="{FF2B5EF4-FFF2-40B4-BE49-F238E27FC236}">
                  <a16:creationId xmlns:a16="http://schemas.microsoft.com/office/drawing/2014/main" id="{1DEED330-8939-1971-039A-A27CB29DCADB}"/>
                </a:ext>
              </a:extLst>
            </p:cNvPr>
            <p:cNvSpPr txBox="1">
              <a:spLocks noChangeArrowheads="1"/>
            </p:cNvSpPr>
            <p:nvPr/>
          </p:nvSpPr>
          <p:spPr bwMode="auto">
            <a:xfrm>
              <a:off x="950" y="2823"/>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2</a:t>
              </a:r>
              <a:endParaRPr lang="en-US" altLang="en-US"/>
            </a:p>
          </p:txBody>
        </p:sp>
        <p:sp>
          <p:nvSpPr>
            <p:cNvPr id="274456" name="Text Box 24">
              <a:extLst>
                <a:ext uri="{FF2B5EF4-FFF2-40B4-BE49-F238E27FC236}">
                  <a16:creationId xmlns:a16="http://schemas.microsoft.com/office/drawing/2014/main" id="{8B07439D-B6C0-F0CA-345D-D8020D07256A}"/>
                </a:ext>
              </a:extLst>
            </p:cNvPr>
            <p:cNvSpPr txBox="1">
              <a:spLocks noChangeArrowheads="1"/>
            </p:cNvSpPr>
            <p:nvPr/>
          </p:nvSpPr>
          <p:spPr bwMode="auto">
            <a:xfrm>
              <a:off x="1337" y="1798"/>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3</a:t>
              </a:r>
              <a:endParaRPr lang="en-US" altLang="en-US"/>
            </a:p>
          </p:txBody>
        </p:sp>
        <p:sp>
          <p:nvSpPr>
            <p:cNvPr id="274457" name="Text Box 25">
              <a:extLst>
                <a:ext uri="{FF2B5EF4-FFF2-40B4-BE49-F238E27FC236}">
                  <a16:creationId xmlns:a16="http://schemas.microsoft.com/office/drawing/2014/main" id="{859B90FB-1CE6-DEF6-439D-BA07459DC505}"/>
                </a:ext>
              </a:extLst>
            </p:cNvPr>
            <p:cNvSpPr txBox="1">
              <a:spLocks noChangeArrowheads="1"/>
            </p:cNvSpPr>
            <p:nvPr/>
          </p:nvSpPr>
          <p:spPr bwMode="auto">
            <a:xfrm>
              <a:off x="3623" y="1455"/>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4</a:t>
              </a:r>
              <a:endParaRPr lang="en-US" altLang="en-US"/>
            </a:p>
          </p:txBody>
        </p:sp>
        <p:sp>
          <p:nvSpPr>
            <p:cNvPr id="274458" name="Text Box 26">
              <a:extLst>
                <a:ext uri="{FF2B5EF4-FFF2-40B4-BE49-F238E27FC236}">
                  <a16:creationId xmlns:a16="http://schemas.microsoft.com/office/drawing/2014/main" id="{AD788B0E-98E5-7FC1-A88F-E25CFBFA5A99}"/>
                </a:ext>
              </a:extLst>
            </p:cNvPr>
            <p:cNvSpPr txBox="1">
              <a:spLocks noChangeArrowheads="1"/>
            </p:cNvSpPr>
            <p:nvPr/>
          </p:nvSpPr>
          <p:spPr bwMode="auto">
            <a:xfrm>
              <a:off x="4703" y="2275"/>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5</a:t>
              </a:r>
              <a:endParaRPr lang="en-US" altLang="en-US"/>
            </a:p>
          </p:txBody>
        </p:sp>
        <p:sp>
          <p:nvSpPr>
            <p:cNvPr id="274459" name="Text Box 27">
              <a:extLst>
                <a:ext uri="{FF2B5EF4-FFF2-40B4-BE49-F238E27FC236}">
                  <a16:creationId xmlns:a16="http://schemas.microsoft.com/office/drawing/2014/main" id="{66490FE4-BB9A-FDAB-8040-8A5DE25B64DE}"/>
                </a:ext>
              </a:extLst>
            </p:cNvPr>
            <p:cNvSpPr txBox="1">
              <a:spLocks noChangeArrowheads="1"/>
            </p:cNvSpPr>
            <p:nvPr/>
          </p:nvSpPr>
          <p:spPr bwMode="auto">
            <a:xfrm>
              <a:off x="5144" y="2985"/>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6</a:t>
              </a:r>
              <a:endParaRPr lang="en-US" altLang="en-US"/>
            </a:p>
          </p:txBody>
        </p:sp>
        <p:sp>
          <p:nvSpPr>
            <p:cNvPr id="274460" name="Text Box 28">
              <a:extLst>
                <a:ext uri="{FF2B5EF4-FFF2-40B4-BE49-F238E27FC236}">
                  <a16:creationId xmlns:a16="http://schemas.microsoft.com/office/drawing/2014/main" id="{6B538A19-1B39-2D60-FC58-731485CD0958}"/>
                </a:ext>
              </a:extLst>
            </p:cNvPr>
            <p:cNvSpPr txBox="1">
              <a:spLocks noChangeArrowheads="1"/>
            </p:cNvSpPr>
            <p:nvPr/>
          </p:nvSpPr>
          <p:spPr bwMode="auto">
            <a:xfrm>
              <a:off x="3254" y="2994"/>
              <a:ext cx="19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7</a:t>
              </a:r>
              <a:endParaRPr lang="en-US" altLang="en-US"/>
            </a:p>
          </p:txBody>
        </p:sp>
      </p:grpSp>
      <p:sp>
        <p:nvSpPr>
          <p:cNvPr id="274461" name="Text Box 29">
            <a:extLst>
              <a:ext uri="{FF2B5EF4-FFF2-40B4-BE49-F238E27FC236}">
                <a16:creationId xmlns:a16="http://schemas.microsoft.com/office/drawing/2014/main" id="{A46001CF-0BC2-23C8-DB1F-E538538A4890}"/>
              </a:ext>
            </a:extLst>
          </p:cNvPr>
          <p:cNvSpPr txBox="1">
            <a:spLocks noChangeArrowheads="1"/>
          </p:cNvSpPr>
          <p:nvPr/>
        </p:nvSpPr>
        <p:spPr bwMode="auto">
          <a:xfrm>
            <a:off x="8624636" y="4757738"/>
            <a:ext cx="2153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solidFill>
                  <a:srgbClr val="008000"/>
                </a:solidFill>
              </a:rPr>
              <a:t>12.34.0.0/16</a:t>
            </a:r>
          </a:p>
        </p:txBody>
      </p:sp>
      <p:sp>
        <p:nvSpPr>
          <p:cNvPr id="274462" name="Freeform 30">
            <a:extLst>
              <a:ext uri="{FF2B5EF4-FFF2-40B4-BE49-F238E27FC236}">
                <a16:creationId xmlns:a16="http://schemas.microsoft.com/office/drawing/2014/main" id="{8CC83580-F351-308D-350E-EBF4BF3D3B24}"/>
              </a:ext>
            </a:extLst>
          </p:cNvPr>
          <p:cNvSpPr>
            <a:spLocks/>
          </p:cNvSpPr>
          <p:nvPr/>
        </p:nvSpPr>
        <p:spPr bwMode="auto">
          <a:xfrm>
            <a:off x="1541463" y="1208088"/>
            <a:ext cx="8875712" cy="3962400"/>
          </a:xfrm>
          <a:custGeom>
            <a:avLst/>
            <a:gdLst>
              <a:gd name="T0" fmla="*/ 244 w 5591"/>
              <a:gd name="T1" fmla="*/ 2320 h 2496"/>
              <a:gd name="T2" fmla="*/ 225 w 5591"/>
              <a:gd name="T3" fmla="*/ 2227 h 2496"/>
              <a:gd name="T4" fmla="*/ 488 w 5591"/>
              <a:gd name="T5" fmla="*/ 705 h 2496"/>
              <a:gd name="T6" fmla="*/ 3155 w 5591"/>
              <a:gd name="T7" fmla="*/ 179 h 2496"/>
              <a:gd name="T8" fmla="*/ 4789 w 5591"/>
              <a:gd name="T9" fmla="*/ 248 h 2496"/>
              <a:gd name="T10" fmla="*/ 5591 w 5591"/>
              <a:gd name="T11" fmla="*/ 1669 h 2496"/>
            </a:gdLst>
            <a:ahLst/>
            <a:cxnLst>
              <a:cxn ang="0">
                <a:pos x="T0" y="T1"/>
              </a:cxn>
              <a:cxn ang="0">
                <a:pos x="T2" y="T3"/>
              </a:cxn>
              <a:cxn ang="0">
                <a:pos x="T4" y="T5"/>
              </a:cxn>
              <a:cxn ang="0">
                <a:pos x="T6" y="T7"/>
              </a:cxn>
              <a:cxn ang="0">
                <a:pos x="T8" y="T9"/>
              </a:cxn>
              <a:cxn ang="0">
                <a:pos x="T10" y="T11"/>
              </a:cxn>
            </a:cxnLst>
            <a:rect l="0" t="0" r="r" b="b"/>
            <a:pathLst>
              <a:path w="5591" h="2496">
                <a:moveTo>
                  <a:pt x="244" y="2320"/>
                </a:moveTo>
                <a:cubicBezTo>
                  <a:pt x="214" y="2408"/>
                  <a:pt x="184" y="2496"/>
                  <a:pt x="225" y="2227"/>
                </a:cubicBezTo>
                <a:cubicBezTo>
                  <a:pt x="266" y="1958"/>
                  <a:pt x="0" y="1046"/>
                  <a:pt x="488" y="705"/>
                </a:cubicBezTo>
                <a:cubicBezTo>
                  <a:pt x="976" y="364"/>
                  <a:pt x="2438" y="255"/>
                  <a:pt x="3155" y="179"/>
                </a:cubicBezTo>
                <a:cubicBezTo>
                  <a:pt x="3872" y="103"/>
                  <a:pt x="4383" y="0"/>
                  <a:pt x="4789" y="248"/>
                </a:cubicBezTo>
                <a:cubicBezTo>
                  <a:pt x="5195" y="496"/>
                  <a:pt x="5457" y="1431"/>
                  <a:pt x="5591" y="1669"/>
                </a:cubicBezTo>
              </a:path>
            </a:pathLst>
          </a:custGeom>
          <a:noFill/>
          <a:ln w="50800" cap="flat" cmpd="sng">
            <a:solidFill>
              <a:srgbClr val="008000"/>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4463" name="Freeform 31">
            <a:extLst>
              <a:ext uri="{FF2B5EF4-FFF2-40B4-BE49-F238E27FC236}">
                <a16:creationId xmlns:a16="http://schemas.microsoft.com/office/drawing/2014/main" id="{70C6F523-9063-6B90-355B-CFC69C6A2274}"/>
              </a:ext>
            </a:extLst>
          </p:cNvPr>
          <p:cNvSpPr>
            <a:spLocks/>
          </p:cNvSpPr>
          <p:nvPr/>
        </p:nvSpPr>
        <p:spPr bwMode="auto">
          <a:xfrm>
            <a:off x="7011988" y="4168776"/>
            <a:ext cx="2813050" cy="1160463"/>
          </a:xfrm>
          <a:custGeom>
            <a:avLst/>
            <a:gdLst>
              <a:gd name="T0" fmla="*/ 0 w 1772"/>
              <a:gd name="T1" fmla="*/ 731 h 731"/>
              <a:gd name="T2" fmla="*/ 1089 w 1772"/>
              <a:gd name="T3" fmla="*/ 74 h 731"/>
              <a:gd name="T4" fmla="*/ 1772 w 1772"/>
              <a:gd name="T5" fmla="*/ 287 h 731"/>
            </a:gdLst>
            <a:ahLst/>
            <a:cxnLst>
              <a:cxn ang="0">
                <a:pos x="T0" y="T1"/>
              </a:cxn>
              <a:cxn ang="0">
                <a:pos x="T2" y="T3"/>
              </a:cxn>
              <a:cxn ang="0">
                <a:pos x="T4" y="T5"/>
              </a:cxn>
            </a:cxnLst>
            <a:rect l="0" t="0" r="r" b="b"/>
            <a:pathLst>
              <a:path w="1772" h="731">
                <a:moveTo>
                  <a:pt x="0" y="731"/>
                </a:moveTo>
                <a:cubicBezTo>
                  <a:pt x="397" y="439"/>
                  <a:pt x="794" y="148"/>
                  <a:pt x="1089" y="74"/>
                </a:cubicBezTo>
                <a:cubicBezTo>
                  <a:pt x="1384" y="0"/>
                  <a:pt x="1578" y="143"/>
                  <a:pt x="1772" y="287"/>
                </a:cubicBezTo>
              </a:path>
            </a:pathLst>
          </a:custGeom>
          <a:noFill/>
          <a:ln w="50800" cap="flat" cmpd="sng">
            <a:solidFill>
              <a:srgbClr val="008000"/>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4464" name="Text Box 32">
            <a:extLst>
              <a:ext uri="{FF2B5EF4-FFF2-40B4-BE49-F238E27FC236}">
                <a16:creationId xmlns:a16="http://schemas.microsoft.com/office/drawing/2014/main" id="{742E1229-A06F-F328-F4CA-08EE3FBB99CD}"/>
              </a:ext>
            </a:extLst>
          </p:cNvPr>
          <p:cNvSpPr txBox="1">
            <a:spLocks noChangeArrowheads="1"/>
          </p:cNvSpPr>
          <p:nvPr/>
        </p:nvSpPr>
        <p:spPr bwMode="auto">
          <a:xfrm>
            <a:off x="2577849" y="5087938"/>
            <a:ext cx="21531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solidFill>
                  <a:srgbClr val="CC3300"/>
                </a:solidFill>
              </a:rPr>
              <a:t>12.34.0.0/16</a:t>
            </a:r>
          </a:p>
        </p:txBody>
      </p:sp>
      <p:sp>
        <p:nvSpPr>
          <p:cNvPr id="274465" name="Freeform 33">
            <a:extLst>
              <a:ext uri="{FF2B5EF4-FFF2-40B4-BE49-F238E27FC236}">
                <a16:creationId xmlns:a16="http://schemas.microsoft.com/office/drawing/2014/main" id="{B05653E7-87EA-C11D-8D72-7818EAC68DEB}"/>
              </a:ext>
            </a:extLst>
          </p:cNvPr>
          <p:cNvSpPr>
            <a:spLocks/>
          </p:cNvSpPr>
          <p:nvPr/>
        </p:nvSpPr>
        <p:spPr bwMode="auto">
          <a:xfrm>
            <a:off x="3305175" y="3430588"/>
            <a:ext cx="1023938" cy="1611312"/>
          </a:xfrm>
          <a:custGeom>
            <a:avLst/>
            <a:gdLst>
              <a:gd name="T0" fmla="*/ 645 w 645"/>
              <a:gd name="T1" fmla="*/ 0 h 1015"/>
              <a:gd name="T2" fmla="*/ 275 w 645"/>
              <a:gd name="T3" fmla="*/ 395 h 1015"/>
              <a:gd name="T4" fmla="*/ 0 w 645"/>
              <a:gd name="T5" fmla="*/ 1015 h 1015"/>
            </a:gdLst>
            <a:ahLst/>
            <a:cxnLst>
              <a:cxn ang="0">
                <a:pos x="T0" y="T1"/>
              </a:cxn>
              <a:cxn ang="0">
                <a:pos x="T2" y="T3"/>
              </a:cxn>
              <a:cxn ang="0">
                <a:pos x="T4" y="T5"/>
              </a:cxn>
            </a:cxnLst>
            <a:rect l="0" t="0" r="r" b="b"/>
            <a:pathLst>
              <a:path w="645" h="1015">
                <a:moveTo>
                  <a:pt x="645" y="0"/>
                </a:moveTo>
                <a:cubicBezTo>
                  <a:pt x="513" y="113"/>
                  <a:pt x="382" y="226"/>
                  <a:pt x="275" y="395"/>
                </a:cubicBezTo>
                <a:cubicBezTo>
                  <a:pt x="168" y="564"/>
                  <a:pt x="84" y="789"/>
                  <a:pt x="0" y="1015"/>
                </a:cubicBezTo>
              </a:path>
            </a:pathLst>
          </a:custGeom>
          <a:noFill/>
          <a:ln w="50800" cap="flat" cmpd="sng">
            <a:solidFill>
              <a:srgbClr val="CC3300"/>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4466" name="Freeform 34">
            <a:extLst>
              <a:ext uri="{FF2B5EF4-FFF2-40B4-BE49-F238E27FC236}">
                <a16:creationId xmlns:a16="http://schemas.microsoft.com/office/drawing/2014/main" id="{1F448ABF-2FDB-1AA3-5568-E1E15847C743}"/>
              </a:ext>
            </a:extLst>
          </p:cNvPr>
          <p:cNvSpPr>
            <a:spLocks/>
          </p:cNvSpPr>
          <p:nvPr/>
        </p:nvSpPr>
        <p:spPr bwMode="auto">
          <a:xfrm>
            <a:off x="7467600" y="1331914"/>
            <a:ext cx="2903538" cy="2454275"/>
          </a:xfrm>
          <a:custGeom>
            <a:avLst/>
            <a:gdLst>
              <a:gd name="T0" fmla="*/ 0 w 1785"/>
              <a:gd name="T1" fmla="*/ 32 h 1428"/>
              <a:gd name="T2" fmla="*/ 827 w 1785"/>
              <a:gd name="T3" fmla="*/ 63 h 1428"/>
              <a:gd name="T4" fmla="*/ 1309 w 1785"/>
              <a:gd name="T5" fmla="*/ 408 h 1428"/>
              <a:gd name="T6" fmla="*/ 1785 w 1785"/>
              <a:gd name="T7" fmla="*/ 1428 h 1428"/>
            </a:gdLst>
            <a:ahLst/>
            <a:cxnLst>
              <a:cxn ang="0">
                <a:pos x="T0" y="T1"/>
              </a:cxn>
              <a:cxn ang="0">
                <a:pos x="T2" y="T3"/>
              </a:cxn>
              <a:cxn ang="0">
                <a:pos x="T4" y="T5"/>
              </a:cxn>
              <a:cxn ang="0">
                <a:pos x="T6" y="T7"/>
              </a:cxn>
            </a:cxnLst>
            <a:rect l="0" t="0" r="r" b="b"/>
            <a:pathLst>
              <a:path w="1785" h="1428">
                <a:moveTo>
                  <a:pt x="0" y="32"/>
                </a:moveTo>
                <a:cubicBezTo>
                  <a:pt x="304" y="16"/>
                  <a:pt x="609" y="0"/>
                  <a:pt x="827" y="63"/>
                </a:cubicBezTo>
                <a:cubicBezTo>
                  <a:pt x="1045" y="126"/>
                  <a:pt x="1149" y="180"/>
                  <a:pt x="1309" y="408"/>
                </a:cubicBezTo>
                <a:cubicBezTo>
                  <a:pt x="1469" y="636"/>
                  <a:pt x="1627" y="1032"/>
                  <a:pt x="1785" y="1428"/>
                </a:cubicBezTo>
              </a:path>
            </a:pathLst>
          </a:custGeom>
          <a:noFill/>
          <a:ln w="50800" cap="flat" cmpd="sng">
            <a:solidFill>
              <a:srgbClr val="008000"/>
            </a:solidFill>
            <a:prstDash val="solid"/>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4467" name="Rectangle 35">
            <a:extLst>
              <a:ext uri="{FF2B5EF4-FFF2-40B4-BE49-F238E27FC236}">
                <a16:creationId xmlns:a16="http://schemas.microsoft.com/office/drawing/2014/main" id="{C512DECB-5764-4B55-44DD-684E1725A247}"/>
              </a:ext>
            </a:extLst>
          </p:cNvPr>
          <p:cNvSpPr>
            <a:spLocks noGrp="1" noChangeArrowheads="1"/>
          </p:cNvSpPr>
          <p:nvPr>
            <p:ph type="body" idx="1"/>
          </p:nvPr>
        </p:nvSpPr>
        <p:spPr>
          <a:xfrm>
            <a:off x="1638300" y="5425927"/>
            <a:ext cx="8915400" cy="1665287"/>
          </a:xfrm>
        </p:spPr>
        <p:txBody>
          <a:bodyPr/>
          <a:lstStyle/>
          <a:p>
            <a:pPr>
              <a:lnSpc>
                <a:spcPct val="80000"/>
              </a:lnSpc>
            </a:pPr>
            <a:r>
              <a:rPr lang="en-US" altLang="en-US" dirty="0"/>
              <a:t>Interdomain routing depends on trust</a:t>
            </a:r>
          </a:p>
          <a:p>
            <a:pPr lvl="1">
              <a:lnSpc>
                <a:spcPct val="80000"/>
              </a:lnSpc>
            </a:pPr>
            <a:r>
              <a:rPr lang="en-US" altLang="en-US" dirty="0"/>
              <a:t>Vulnerable to malicious attack or accidental misconfiguration</a:t>
            </a:r>
          </a:p>
          <a:p>
            <a:pPr lvl="1">
              <a:lnSpc>
                <a:spcPct val="80000"/>
              </a:lnSpc>
            </a:pPr>
            <a:r>
              <a:rPr lang="en-US" altLang="en-US" dirty="0"/>
              <a:t>Prefix hijacks lead to black hole, snooping, or impersonation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44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6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27446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744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D4E56A1A-1702-7CB9-A484-8CF4395EDB23}"/>
              </a:ext>
            </a:extLst>
          </p:cNvPr>
          <p:cNvSpPr>
            <a:spLocks noGrp="1" noChangeArrowheads="1"/>
          </p:cNvSpPr>
          <p:nvPr>
            <p:ph type="title"/>
          </p:nvPr>
        </p:nvSpPr>
        <p:spPr/>
        <p:txBody>
          <a:bodyPr/>
          <a:lstStyle/>
          <a:p>
            <a:r>
              <a:rPr lang="en-US" altLang="en-US" sz="2800"/>
              <a:t>Stepping Back: Where </a:t>
            </a:r>
            <a:r>
              <a:rPr lang="en-US" altLang="en-US" sz="2800" i="1"/>
              <a:t>Should</a:t>
            </a:r>
            <a:r>
              <a:rPr lang="en-US" altLang="en-US" sz="2800"/>
              <a:t> the Incentives Go?</a:t>
            </a:r>
          </a:p>
        </p:txBody>
      </p:sp>
      <p:sp>
        <p:nvSpPr>
          <p:cNvPr id="270339" name="Rectangle 3">
            <a:extLst>
              <a:ext uri="{FF2B5EF4-FFF2-40B4-BE49-F238E27FC236}">
                <a16:creationId xmlns:a16="http://schemas.microsoft.com/office/drawing/2014/main" id="{A3A6C908-599D-2F6F-2E58-C1F9B0E2946E}"/>
              </a:ext>
            </a:extLst>
          </p:cNvPr>
          <p:cNvSpPr>
            <a:spLocks noGrp="1" noChangeArrowheads="1"/>
          </p:cNvSpPr>
          <p:nvPr>
            <p:ph type="body" idx="1"/>
          </p:nvPr>
        </p:nvSpPr>
        <p:spPr/>
        <p:txBody>
          <a:bodyPr/>
          <a:lstStyle/>
          <a:p>
            <a:r>
              <a:rPr lang="en-US" altLang="en-US"/>
              <a:t>Today’s interdomain routing</a:t>
            </a:r>
          </a:p>
          <a:p>
            <a:pPr lvl="1"/>
            <a:r>
              <a:rPr lang="en-US" altLang="en-US"/>
              <a:t>Incentives do not live inside the protocol</a:t>
            </a:r>
          </a:p>
          <a:p>
            <a:pPr lvl="1"/>
            <a:r>
              <a:rPr lang="en-US" altLang="en-US"/>
              <a:t>But, rather, in how the policies are </a:t>
            </a:r>
            <a:r>
              <a:rPr lang="en-US" altLang="en-US" i="1"/>
              <a:t>configured</a:t>
            </a:r>
          </a:p>
          <a:p>
            <a:pPr lvl="1"/>
            <a:r>
              <a:rPr lang="en-US" altLang="en-US"/>
              <a:t>However, this is indirect and perhaps even unnatural</a:t>
            </a:r>
          </a:p>
          <a:p>
            <a:r>
              <a:rPr lang="en-US" altLang="en-US"/>
              <a:t>Other possibilities…</a:t>
            </a:r>
          </a:p>
          <a:p>
            <a:pPr lvl="1"/>
            <a:r>
              <a:rPr lang="en-US" altLang="en-US"/>
              <a:t>Advertise policy preferences and options</a:t>
            </a:r>
          </a:p>
          <a:p>
            <a:pPr lvl="1"/>
            <a:r>
              <a:rPr lang="en-US" altLang="en-US"/>
              <a:t>Associate prices with route advertisements</a:t>
            </a:r>
          </a:p>
          <a:p>
            <a:pPr lvl="1"/>
            <a:r>
              <a:rPr lang="en-US" altLang="en-US"/>
              <a:t>Support negotiation between neighboring ASes</a:t>
            </a:r>
          </a:p>
          <a:p>
            <a:pPr lvl="1"/>
            <a:r>
              <a:rPr lang="en-US" altLang="en-US"/>
              <a:t>&lt;Your solution here&gt;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C9C9-A97C-4F75-2601-65A437AD7E2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BE0B7E6-F0AB-C40B-FA5C-234CD0C6EA2F}"/>
              </a:ext>
            </a:extLst>
          </p:cNvPr>
          <p:cNvSpPr>
            <a:spLocks noGrp="1"/>
          </p:cNvSpPr>
          <p:nvPr>
            <p:ph idx="1"/>
          </p:nvPr>
        </p:nvSpPr>
        <p:spPr/>
        <p:txBody>
          <a:bodyPr>
            <a:normAutofit fontScale="92500" lnSpcReduction="10000"/>
          </a:bodyPr>
          <a:lstStyle/>
          <a:p>
            <a:r>
              <a:rPr lang="en-US" dirty="0" err="1"/>
              <a:t>ASes</a:t>
            </a:r>
            <a:r>
              <a:rPr lang="en-US" dirty="0"/>
              <a:t> advertise routes to each other. </a:t>
            </a:r>
          </a:p>
          <a:p>
            <a:pPr lvl="1"/>
            <a:r>
              <a:rPr lang="en-US" dirty="0"/>
              <a:t>Suppose A tells (advertises to) B about a route to IP prefix X (e.g. 128.3.0.0/16)</a:t>
            </a:r>
          </a:p>
          <a:p>
            <a:pPr lvl="1"/>
            <a:r>
              <a:rPr lang="en-US" dirty="0"/>
              <a:t>The route advertisement consists of the sequence of </a:t>
            </a:r>
            <a:r>
              <a:rPr lang="en-US" dirty="0" err="1"/>
              <a:t>ASes</a:t>
            </a:r>
            <a:r>
              <a:rPr lang="en-US" dirty="0"/>
              <a:t> through which the packet will be sent if B were to send A an IP packet with destination address in X</a:t>
            </a:r>
          </a:p>
          <a:p>
            <a:r>
              <a:rPr lang="en-US" dirty="0"/>
              <a:t>An AS may have received multiple advertisements to the same IP address. For a given address (or more likely, a given IP prefix), the AS can pick any route it likes</a:t>
            </a:r>
          </a:p>
          <a:p>
            <a:r>
              <a:rPr lang="en-US" dirty="0"/>
              <a:t>Once it has picked a route, it starts sending packets over that route and advertises the others and withdraws previous routes if any</a:t>
            </a:r>
          </a:p>
          <a:p>
            <a:pPr lvl="1"/>
            <a:r>
              <a:rPr lang="en-US" dirty="0"/>
              <a:t>To a given AS B, AS A will advertise only one route to any prefix X. Exception is if the </a:t>
            </a:r>
            <a:r>
              <a:rPr lang="en-US" dirty="0" err="1"/>
              <a:t>ASes</a:t>
            </a:r>
            <a:r>
              <a:rPr lang="en-US" dirty="0"/>
              <a:t> are connected via multiple routers, in which case it can send one advertisement per connection point</a:t>
            </a:r>
          </a:p>
        </p:txBody>
      </p:sp>
    </p:spTree>
    <p:extLst>
      <p:ext uri="{BB962C8B-B14F-4D97-AF65-F5344CB8AC3E}">
        <p14:creationId xmlns:p14="http://schemas.microsoft.com/office/powerpoint/2010/main" val="222309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F332-05E1-9F58-8CAB-C4BB932AC085}"/>
              </a:ext>
            </a:extLst>
          </p:cNvPr>
          <p:cNvSpPr>
            <a:spLocks noGrp="1"/>
          </p:cNvSpPr>
          <p:nvPr>
            <p:ph type="title"/>
          </p:nvPr>
        </p:nvSpPr>
        <p:spPr/>
        <p:txBody>
          <a:bodyPr/>
          <a:lstStyle/>
          <a:p>
            <a:r>
              <a:rPr lang="en-US" dirty="0"/>
              <a:t>Bad news travels slowly in BGP too</a:t>
            </a:r>
          </a:p>
        </p:txBody>
      </p:sp>
      <p:sp>
        <p:nvSpPr>
          <p:cNvPr id="3" name="Content Placeholder 2">
            <a:extLst>
              <a:ext uri="{FF2B5EF4-FFF2-40B4-BE49-F238E27FC236}">
                <a16:creationId xmlns:a16="http://schemas.microsoft.com/office/drawing/2014/main" id="{C03A7F86-1E8C-AB25-2452-25D4AFD2110E}"/>
              </a:ext>
            </a:extLst>
          </p:cNvPr>
          <p:cNvSpPr>
            <a:spLocks noGrp="1"/>
          </p:cNvSpPr>
          <p:nvPr>
            <p:ph idx="1"/>
          </p:nvPr>
        </p:nvSpPr>
        <p:spPr/>
        <p:txBody>
          <a:bodyPr/>
          <a:lstStyle/>
          <a:p>
            <a:pPr marL="0" indent="0">
              <a:buNone/>
            </a:pPr>
            <a:r>
              <a:rPr lang="en-US" dirty="0"/>
              <a:t>… but not as slowly as in distance vector routing since it can detect loops</a:t>
            </a:r>
          </a:p>
          <a:p>
            <a:pPr marL="0" indent="0">
              <a:buNone/>
            </a:pPr>
            <a:endParaRPr lang="en-US" dirty="0"/>
          </a:p>
          <a:p>
            <a:pPr marL="0" indent="0">
              <a:buNone/>
            </a:pPr>
            <a:r>
              <a:rPr lang="en-US" dirty="0"/>
              <a:t>We will not cover this in this course, but if you are interested, it is called “BGP path hunting”</a:t>
            </a:r>
          </a:p>
          <a:p>
            <a:pPr marL="0" indent="0">
              <a:buNone/>
            </a:pPr>
            <a:endParaRPr lang="en-US" dirty="0"/>
          </a:p>
          <a:p>
            <a:pPr marL="0" indent="0">
              <a:buNone/>
            </a:pPr>
            <a:r>
              <a:rPr lang="en-US" dirty="0"/>
              <a:t>Here is a good resource: </a:t>
            </a:r>
            <a:r>
              <a:rPr lang="en-US" dirty="0">
                <a:hlinkClick r:id="rId2"/>
              </a:rPr>
              <a:t>https://www.noction.com/blog/bgp-path-hunting</a:t>
            </a:r>
            <a:endParaRPr lang="en-US" dirty="0"/>
          </a:p>
        </p:txBody>
      </p:sp>
    </p:spTree>
    <p:extLst>
      <p:ext uri="{BB962C8B-B14F-4D97-AF65-F5344CB8AC3E}">
        <p14:creationId xmlns:p14="http://schemas.microsoft.com/office/powerpoint/2010/main" val="3999533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0068-CDEB-D733-B770-4693879B3F57}"/>
              </a:ext>
            </a:extLst>
          </p:cNvPr>
          <p:cNvSpPr>
            <a:spLocks noGrp="1"/>
          </p:cNvSpPr>
          <p:nvPr>
            <p:ph type="title"/>
          </p:nvPr>
        </p:nvSpPr>
        <p:spPr/>
        <p:txBody>
          <a:bodyPr/>
          <a:lstStyle/>
          <a:p>
            <a:r>
              <a:rPr lang="en-US" dirty="0"/>
              <a:t>Recall: forwarding</a:t>
            </a:r>
          </a:p>
        </p:txBody>
      </p:sp>
      <p:sp>
        <p:nvSpPr>
          <p:cNvPr id="3" name="Content Placeholder 2">
            <a:extLst>
              <a:ext uri="{FF2B5EF4-FFF2-40B4-BE49-F238E27FC236}">
                <a16:creationId xmlns:a16="http://schemas.microsoft.com/office/drawing/2014/main" id="{F6C6F975-6CA9-01B8-6C3B-F1D2C711D578}"/>
              </a:ext>
            </a:extLst>
          </p:cNvPr>
          <p:cNvSpPr>
            <a:spLocks noGrp="1"/>
          </p:cNvSpPr>
          <p:nvPr>
            <p:ph idx="1"/>
          </p:nvPr>
        </p:nvSpPr>
        <p:spPr>
          <a:xfrm>
            <a:off x="838200" y="1825625"/>
            <a:ext cx="6322763" cy="4351338"/>
          </a:xfrm>
        </p:spPr>
        <p:txBody>
          <a:bodyPr>
            <a:normAutofit fontScale="92500" lnSpcReduction="10000"/>
          </a:bodyPr>
          <a:lstStyle/>
          <a:p>
            <a:r>
              <a:rPr lang="en-US" dirty="0"/>
              <a:t>Thus far, we have discussed routing algorithms. Together, these populate “forwarding tables” in each router</a:t>
            </a:r>
          </a:p>
          <a:p>
            <a:r>
              <a:rPr lang="en-US" dirty="0"/>
              <a:t>A forwarding table specifies, for each IP prefix, on which port the router should forward the packet (note, here “port” refers to a physical device. Not to be confused with TCP/UDP port numbers)</a:t>
            </a:r>
          </a:p>
          <a:p>
            <a:r>
              <a:rPr lang="en-US" dirty="0"/>
              <a:t>When a routers receives a packet, if multiple rows match the destination IP address, it picks the one with the </a:t>
            </a:r>
            <a:r>
              <a:rPr lang="en-US" i="1" dirty="0"/>
              <a:t>longest prefix</a:t>
            </a:r>
            <a:endParaRPr lang="en-US" dirty="0"/>
          </a:p>
        </p:txBody>
      </p:sp>
      <p:graphicFrame>
        <p:nvGraphicFramePr>
          <p:cNvPr id="4" name="Content Placeholder 4">
            <a:extLst>
              <a:ext uri="{FF2B5EF4-FFF2-40B4-BE49-F238E27FC236}">
                <a16:creationId xmlns:a16="http://schemas.microsoft.com/office/drawing/2014/main" id="{9BF63D58-4737-A1F9-2FA4-5BE6E13161A4}"/>
              </a:ext>
            </a:extLst>
          </p:cNvPr>
          <p:cNvGraphicFramePr>
            <a:graphicFrameLocks/>
          </p:cNvGraphicFramePr>
          <p:nvPr>
            <p:extLst>
              <p:ext uri="{D42A27DB-BD31-4B8C-83A1-F6EECF244321}">
                <p14:modId xmlns:p14="http://schemas.microsoft.com/office/powerpoint/2010/main" val="2508921031"/>
              </p:ext>
            </p:extLst>
          </p:nvPr>
        </p:nvGraphicFramePr>
        <p:xfrm>
          <a:off x="7392317" y="2251694"/>
          <a:ext cx="4523345" cy="3154680"/>
        </p:xfrm>
        <a:graphic>
          <a:graphicData uri="http://schemas.openxmlformats.org/drawingml/2006/table">
            <a:tbl>
              <a:tblPr firstRow="1" bandRow="1">
                <a:tableStyleId>{5C22544A-7EE6-4342-B048-85BDC9FD1C3A}</a:tableStyleId>
              </a:tblPr>
              <a:tblGrid>
                <a:gridCol w="1954854">
                  <a:extLst>
                    <a:ext uri="{9D8B030D-6E8A-4147-A177-3AD203B41FA5}">
                      <a16:colId xmlns:a16="http://schemas.microsoft.com/office/drawing/2014/main" val="3902810980"/>
                    </a:ext>
                  </a:extLst>
                </a:gridCol>
                <a:gridCol w="1610475">
                  <a:extLst>
                    <a:ext uri="{9D8B030D-6E8A-4147-A177-3AD203B41FA5}">
                      <a16:colId xmlns:a16="http://schemas.microsoft.com/office/drawing/2014/main" val="2366400435"/>
                    </a:ext>
                  </a:extLst>
                </a:gridCol>
                <a:gridCol w="958016">
                  <a:extLst>
                    <a:ext uri="{9D8B030D-6E8A-4147-A177-3AD203B41FA5}">
                      <a16:colId xmlns:a16="http://schemas.microsoft.com/office/drawing/2014/main" val="2272498095"/>
                    </a:ext>
                  </a:extLst>
                </a:gridCol>
              </a:tblGrid>
              <a:tr h="624840">
                <a:tc>
                  <a:txBody>
                    <a:bodyPr/>
                    <a:lstStyle/>
                    <a:p>
                      <a:r>
                        <a:rPr lang="hi-IN" dirty="0"/>
                        <a:t>IP Address</a:t>
                      </a:r>
                      <a:endParaRPr lang="en-US" dirty="0"/>
                    </a:p>
                  </a:txBody>
                  <a:tcPr/>
                </a:tc>
                <a:tc>
                  <a:txBody>
                    <a:bodyPr/>
                    <a:lstStyle/>
                    <a:p>
                      <a:r>
                        <a:rPr lang="hi-IN" dirty="0"/>
                        <a:t>Mask</a:t>
                      </a:r>
                      <a:endParaRPr lang="en-US" dirty="0"/>
                    </a:p>
                  </a:txBody>
                  <a:tcPr/>
                </a:tc>
                <a:tc>
                  <a:txBody>
                    <a:bodyPr/>
                    <a:lstStyle/>
                    <a:p>
                      <a:r>
                        <a:rPr lang="hi-IN" dirty="0"/>
                        <a:t>Next Hop</a:t>
                      </a:r>
                      <a:endParaRPr lang="en-US" dirty="0"/>
                    </a:p>
                  </a:txBody>
                  <a:tcPr/>
                </a:tc>
                <a:extLst>
                  <a:ext uri="{0D108BD9-81ED-4DB2-BD59-A6C34878D82A}">
                    <a16:rowId xmlns:a16="http://schemas.microsoft.com/office/drawing/2014/main" val="4281430503"/>
                  </a:ext>
                </a:extLst>
              </a:tr>
              <a:tr h="624840">
                <a:tc>
                  <a:txBody>
                    <a:bodyPr/>
                    <a:lstStyle/>
                    <a:p>
                      <a:r>
                        <a:rPr lang="hi-IN" dirty="0"/>
                        <a:t>1</a:t>
                      </a:r>
                      <a:r>
                        <a:rPr lang="en-US" dirty="0"/>
                        <a:t>28</a:t>
                      </a:r>
                      <a:r>
                        <a:rPr lang="hi-IN" dirty="0"/>
                        <a:t>.</a:t>
                      </a:r>
                      <a:r>
                        <a:rPr lang="en-US" dirty="0"/>
                        <a:t>62</a:t>
                      </a:r>
                      <a:r>
                        <a:rPr lang="hi-IN" dirty="0"/>
                        <a:t>.0.0</a:t>
                      </a:r>
                      <a:r>
                        <a:rPr lang="en-US" dirty="0"/>
                        <a:t>/16</a:t>
                      </a:r>
                    </a:p>
                  </a:txBody>
                  <a:tcPr/>
                </a:tc>
                <a:tc>
                  <a:txBody>
                    <a:bodyPr/>
                    <a:lstStyle/>
                    <a:p>
                      <a:r>
                        <a:rPr lang="hi-IN" dirty="0"/>
                        <a:t>255.255.0.0</a:t>
                      </a:r>
                      <a:endParaRPr lang="en-US" dirty="0"/>
                    </a:p>
                  </a:txBody>
                  <a:tcPr/>
                </a:tc>
                <a:tc>
                  <a:txBody>
                    <a:bodyPr/>
                    <a:lstStyle/>
                    <a:p>
                      <a:r>
                        <a:rPr lang="en-US" dirty="0"/>
                        <a:t>Port</a:t>
                      </a:r>
                      <a:r>
                        <a:rPr lang="hi-IN" dirty="0"/>
                        <a:t> 1</a:t>
                      </a:r>
                      <a:endParaRPr lang="en-US" dirty="0"/>
                    </a:p>
                  </a:txBody>
                  <a:tcPr/>
                </a:tc>
                <a:extLst>
                  <a:ext uri="{0D108BD9-81ED-4DB2-BD59-A6C34878D82A}">
                    <a16:rowId xmlns:a16="http://schemas.microsoft.com/office/drawing/2014/main" val="3642291635"/>
                  </a:ext>
                </a:extLst>
              </a:tr>
              <a:tr h="624840">
                <a:tc>
                  <a:txBody>
                    <a:bodyPr/>
                    <a:lstStyle/>
                    <a:p>
                      <a:r>
                        <a:rPr lang="hi-IN" dirty="0"/>
                        <a:t>18.0.0.0</a:t>
                      </a:r>
                      <a:r>
                        <a:rPr lang="en-US" dirty="0"/>
                        <a:t>/9</a:t>
                      </a:r>
                    </a:p>
                  </a:txBody>
                  <a:tcPr/>
                </a:tc>
                <a:tc>
                  <a:txBody>
                    <a:bodyPr/>
                    <a:lstStyle/>
                    <a:p>
                      <a:r>
                        <a:rPr lang="hi-IN" dirty="0"/>
                        <a:t>255.</a:t>
                      </a:r>
                      <a:r>
                        <a:rPr lang="en-US" dirty="0"/>
                        <a:t>128</a:t>
                      </a:r>
                      <a:r>
                        <a:rPr lang="hi-IN" dirty="0"/>
                        <a:t>.</a:t>
                      </a:r>
                      <a:r>
                        <a:rPr lang="en-US" dirty="0"/>
                        <a:t>0</a:t>
                      </a:r>
                      <a:r>
                        <a:rPr lang="hi-IN" dirty="0"/>
                        <a:t>.0</a:t>
                      </a:r>
                      <a:endParaRPr lang="en-US" dirty="0"/>
                    </a:p>
                  </a:txBody>
                  <a:tcPr/>
                </a:tc>
                <a:tc>
                  <a:txBody>
                    <a:bodyPr/>
                    <a:lstStyle/>
                    <a:p>
                      <a:r>
                        <a:rPr lang="en-US" dirty="0"/>
                        <a:t>Port</a:t>
                      </a:r>
                      <a:r>
                        <a:rPr lang="hi-IN" dirty="0"/>
                        <a:t> 2</a:t>
                      </a:r>
                      <a:endParaRPr lang="en-US" dirty="0"/>
                    </a:p>
                  </a:txBody>
                  <a:tcPr/>
                </a:tc>
                <a:extLst>
                  <a:ext uri="{0D108BD9-81ED-4DB2-BD59-A6C34878D82A}">
                    <a16:rowId xmlns:a16="http://schemas.microsoft.com/office/drawing/2014/main" val="427856169"/>
                  </a:ext>
                </a:extLst>
              </a:tr>
              <a:tr h="624840">
                <a:tc>
                  <a:txBody>
                    <a:bodyPr/>
                    <a:lstStyle/>
                    <a:p>
                      <a:r>
                        <a:rPr lang="hi-IN" dirty="0"/>
                        <a:t>18.128.0.0</a:t>
                      </a:r>
                      <a:r>
                        <a:rPr lang="en-US" dirty="0"/>
                        <a:t>/9</a:t>
                      </a:r>
                    </a:p>
                  </a:txBody>
                  <a:tcPr/>
                </a:tc>
                <a:tc>
                  <a:txBody>
                    <a:bodyPr/>
                    <a:lstStyle/>
                    <a:p>
                      <a:r>
                        <a:rPr lang="hi-IN" dirty="0"/>
                        <a:t>255.</a:t>
                      </a:r>
                      <a:r>
                        <a:rPr lang="en-US"/>
                        <a:t>128</a:t>
                      </a:r>
                      <a:r>
                        <a:rPr lang="hi-IN"/>
                        <a:t>.</a:t>
                      </a:r>
                      <a:r>
                        <a:rPr lang="en-US" dirty="0"/>
                        <a:t>0</a:t>
                      </a:r>
                      <a:r>
                        <a:rPr lang="hi-IN" dirty="0"/>
                        <a:t>.0</a:t>
                      </a:r>
                      <a:endParaRPr lang="en-US" dirty="0"/>
                    </a:p>
                  </a:txBody>
                  <a:tcPr/>
                </a:tc>
                <a:tc>
                  <a:txBody>
                    <a:bodyPr/>
                    <a:lstStyle/>
                    <a:p>
                      <a:r>
                        <a:rPr lang="en-US" dirty="0"/>
                        <a:t>Port</a:t>
                      </a:r>
                      <a:r>
                        <a:rPr lang="hi-IN" dirty="0"/>
                        <a:t> 3</a:t>
                      </a:r>
                      <a:endParaRPr lang="en-US" dirty="0"/>
                    </a:p>
                  </a:txBody>
                  <a:tcPr/>
                </a:tc>
                <a:extLst>
                  <a:ext uri="{0D108BD9-81ED-4DB2-BD59-A6C34878D82A}">
                    <a16:rowId xmlns:a16="http://schemas.microsoft.com/office/drawing/2014/main" val="3155574779"/>
                  </a:ext>
                </a:extLst>
              </a:tr>
              <a:tr h="624840">
                <a:tc>
                  <a:txBody>
                    <a:bodyPr/>
                    <a:lstStyle/>
                    <a:p>
                      <a:r>
                        <a:rPr lang="hi-IN" dirty="0"/>
                        <a:t>162.9.1.0</a:t>
                      </a:r>
                      <a:r>
                        <a:rPr lang="en-US" dirty="0"/>
                        <a:t>/24</a:t>
                      </a:r>
                    </a:p>
                  </a:txBody>
                  <a:tcPr/>
                </a:tc>
                <a:tc>
                  <a:txBody>
                    <a:bodyPr/>
                    <a:lstStyle/>
                    <a:p>
                      <a:r>
                        <a:rPr lang="hi-IN" dirty="0"/>
                        <a:t>255.255.255.0</a:t>
                      </a:r>
                      <a:endParaRPr lang="en-US" dirty="0"/>
                    </a:p>
                  </a:txBody>
                  <a:tcPr/>
                </a:tc>
                <a:tc>
                  <a:txBody>
                    <a:bodyPr/>
                    <a:lstStyle/>
                    <a:p>
                      <a:r>
                        <a:rPr lang="en-US" dirty="0"/>
                        <a:t>Port</a:t>
                      </a:r>
                      <a:r>
                        <a:rPr lang="hi-IN" dirty="0"/>
                        <a:t> 1</a:t>
                      </a:r>
                      <a:endParaRPr lang="en-US" dirty="0"/>
                    </a:p>
                  </a:txBody>
                  <a:tcPr/>
                </a:tc>
                <a:extLst>
                  <a:ext uri="{0D108BD9-81ED-4DB2-BD59-A6C34878D82A}">
                    <a16:rowId xmlns:a16="http://schemas.microsoft.com/office/drawing/2014/main" val="3479588385"/>
                  </a:ext>
                </a:extLst>
              </a:tr>
            </a:tbl>
          </a:graphicData>
        </a:graphic>
      </p:graphicFrame>
    </p:spTree>
    <p:extLst>
      <p:ext uri="{BB962C8B-B14F-4D97-AF65-F5344CB8AC3E}">
        <p14:creationId xmlns:p14="http://schemas.microsoft.com/office/powerpoint/2010/main" val="3518156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08FB-C40D-9ECA-B8B4-9DD7B4ABE2FA}"/>
              </a:ext>
            </a:extLst>
          </p:cNvPr>
          <p:cNvSpPr>
            <a:spLocks noGrp="1"/>
          </p:cNvSpPr>
          <p:nvPr>
            <p:ph type="title"/>
          </p:nvPr>
        </p:nvSpPr>
        <p:spPr/>
        <p:txBody>
          <a:bodyPr/>
          <a:lstStyle/>
          <a:p>
            <a:r>
              <a:rPr lang="en-US" dirty="0"/>
              <a:t>Forwarding is hard too</a:t>
            </a:r>
          </a:p>
        </p:txBody>
      </p:sp>
      <p:sp>
        <p:nvSpPr>
          <p:cNvPr id="3" name="Content Placeholder 2">
            <a:extLst>
              <a:ext uri="{FF2B5EF4-FFF2-40B4-BE49-F238E27FC236}">
                <a16:creationId xmlns:a16="http://schemas.microsoft.com/office/drawing/2014/main" id="{3261B1A6-2E87-E231-CB5D-3C51F6C3C622}"/>
              </a:ext>
            </a:extLst>
          </p:cNvPr>
          <p:cNvSpPr>
            <a:spLocks noGrp="1"/>
          </p:cNvSpPr>
          <p:nvPr>
            <p:ph idx="1"/>
          </p:nvPr>
        </p:nvSpPr>
        <p:spPr/>
        <p:txBody>
          <a:bodyPr>
            <a:normAutofit fontScale="92500"/>
          </a:bodyPr>
          <a:lstStyle/>
          <a:p>
            <a:r>
              <a:rPr lang="en-US" dirty="0"/>
              <a:t>If a router supports 100 Gbit/s link, and the maximum transmission unit (MTU) is 1500 bytes, that is just 12 us/packet</a:t>
            </a:r>
          </a:p>
          <a:p>
            <a:r>
              <a:rPr lang="en-US" dirty="0"/>
              <a:t>If all packets are small, say 40 bytes, that is just 3.2 ns/packet!</a:t>
            </a:r>
          </a:p>
          <a:p>
            <a:pPr lvl="1"/>
            <a:r>
              <a:rPr lang="en-US" dirty="0"/>
              <a:t>This is not uncommon</a:t>
            </a:r>
          </a:p>
          <a:p>
            <a:r>
              <a:rPr lang="en-US" dirty="0"/>
              <a:t>Some routers can have a million entries in its routing table</a:t>
            </a:r>
          </a:p>
          <a:p>
            <a:r>
              <a:rPr lang="en-US" dirty="0"/>
              <a:t>Doing longest prefix matching at such a high rate is quite challenging. Fortunately, different packets can be matched in parallel</a:t>
            </a:r>
          </a:p>
          <a:p>
            <a:r>
              <a:rPr lang="en-US" dirty="0"/>
              <a:t>Often dedicated hardware is used to perform this matching</a:t>
            </a:r>
          </a:p>
          <a:p>
            <a:r>
              <a:rPr lang="en-US" dirty="0"/>
              <a:t>We will not discuss forwarding algorithms/</a:t>
            </a:r>
            <a:r>
              <a:rPr lang="en-US" dirty="0" err="1"/>
              <a:t>datastructures</a:t>
            </a:r>
            <a:r>
              <a:rPr lang="en-US" dirty="0"/>
              <a:t> further in this course</a:t>
            </a:r>
          </a:p>
        </p:txBody>
      </p:sp>
    </p:spTree>
    <p:extLst>
      <p:ext uri="{BB962C8B-B14F-4D97-AF65-F5344CB8AC3E}">
        <p14:creationId xmlns:p14="http://schemas.microsoft.com/office/powerpoint/2010/main" val="24024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2340-CEDC-9498-032E-0018DA78C245}"/>
              </a:ext>
            </a:extLst>
          </p:cNvPr>
          <p:cNvSpPr>
            <a:spLocks noGrp="1"/>
          </p:cNvSpPr>
          <p:nvPr>
            <p:ph type="title"/>
          </p:nvPr>
        </p:nvSpPr>
        <p:spPr/>
        <p:txBody>
          <a:bodyPr/>
          <a:lstStyle/>
          <a:p>
            <a:r>
              <a:rPr lang="en-US" dirty="0"/>
              <a:t>Let’s recap</a:t>
            </a:r>
          </a:p>
        </p:txBody>
      </p:sp>
      <p:sp>
        <p:nvSpPr>
          <p:cNvPr id="3" name="Text Placeholder 2">
            <a:extLst>
              <a:ext uri="{FF2B5EF4-FFF2-40B4-BE49-F238E27FC236}">
                <a16:creationId xmlns:a16="http://schemas.microsoft.com/office/drawing/2014/main" id="{53EA756D-A505-F774-B998-1C9DA324980D}"/>
              </a:ext>
            </a:extLst>
          </p:cNvPr>
          <p:cNvSpPr>
            <a:spLocks noGrp="1"/>
          </p:cNvSpPr>
          <p:nvPr>
            <p:ph type="body" idx="1"/>
          </p:nvPr>
        </p:nvSpPr>
        <p:spPr/>
        <p:txBody>
          <a:bodyPr>
            <a:normAutofit/>
          </a:bodyPr>
          <a:lstStyle/>
          <a:p>
            <a:r>
              <a:rPr lang="en-US" dirty="0"/>
              <a:t>And study a Facebook outage in 2024 (back when they were still called “Facebook”)</a:t>
            </a:r>
          </a:p>
          <a:p>
            <a:endParaRPr lang="en-US" dirty="0"/>
          </a:p>
        </p:txBody>
      </p:sp>
    </p:spTree>
    <p:extLst>
      <p:ext uri="{BB962C8B-B14F-4D97-AF65-F5344CB8AC3E}">
        <p14:creationId xmlns:p14="http://schemas.microsoft.com/office/powerpoint/2010/main" val="619963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grpSp>
        <p:nvGrpSpPr>
          <p:cNvPr id="18" name="Group 17">
            <a:extLst>
              <a:ext uri="{FF2B5EF4-FFF2-40B4-BE49-F238E27FC236}">
                <a16:creationId xmlns:a16="http://schemas.microsoft.com/office/drawing/2014/main" id="{19CACD3C-F0B2-4D2B-BB62-2AF76D3D4469}"/>
              </a:ext>
            </a:extLst>
          </p:cNvPr>
          <p:cNvGrpSpPr/>
          <p:nvPr/>
        </p:nvGrpSpPr>
        <p:grpSpPr>
          <a:xfrm>
            <a:off x="7978472" y="2573653"/>
            <a:ext cx="2404123" cy="2331416"/>
            <a:chOff x="7978472" y="2573653"/>
            <a:chExt cx="2404123" cy="2331416"/>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6" name="Picture 5" descr="Logo&#10;&#10;Description automatically generated">
              <a:extLst>
                <a:ext uri="{FF2B5EF4-FFF2-40B4-BE49-F238E27FC236}">
                  <a16:creationId xmlns:a16="http://schemas.microsoft.com/office/drawing/2014/main" id="{E449F7EF-D4A4-4040-903B-22DC1DCBB2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cxnSp>
        <p:nvCxnSpPr>
          <p:cNvPr id="10" name="Straight Arrow Connector 9">
            <a:extLst>
              <a:ext uri="{FF2B5EF4-FFF2-40B4-BE49-F238E27FC236}">
                <a16:creationId xmlns:a16="http://schemas.microsoft.com/office/drawing/2014/main" id="{8FEC06F6-2D9C-4170-B333-C9432B35BA3E}"/>
              </a:ext>
            </a:extLst>
          </p:cNvPr>
          <p:cNvCxnSpPr/>
          <p:nvPr/>
        </p:nvCxnSpPr>
        <p:spPr>
          <a:xfrm>
            <a:off x="2880360" y="2989690"/>
            <a:ext cx="538104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B6F1550-52CA-4992-816D-F928757EE8EC}"/>
              </a:ext>
            </a:extLst>
          </p:cNvPr>
          <p:cNvSpPr txBox="1"/>
          <p:nvPr/>
        </p:nvSpPr>
        <p:spPr>
          <a:xfrm>
            <a:off x="3197227" y="2428698"/>
            <a:ext cx="3846887" cy="584775"/>
          </a:xfrm>
          <a:prstGeom prst="rect">
            <a:avLst/>
          </a:prstGeom>
          <a:noFill/>
        </p:spPr>
        <p:txBody>
          <a:bodyPr wrap="none" rtlCol="0">
            <a:spAutoFit/>
          </a:bodyPr>
          <a:lstStyle/>
          <a:p>
            <a:r>
              <a:rPr lang="en-US" sz="3200"/>
              <a:t>Give me my messages</a:t>
            </a:r>
          </a:p>
        </p:txBody>
      </p:sp>
      <p:cxnSp>
        <p:nvCxnSpPr>
          <p:cNvPr id="12" name="Straight Arrow Connector 11">
            <a:extLst>
              <a:ext uri="{FF2B5EF4-FFF2-40B4-BE49-F238E27FC236}">
                <a16:creationId xmlns:a16="http://schemas.microsoft.com/office/drawing/2014/main" id="{ABEFAEAE-6D59-4FBB-B123-02664540EED1}"/>
              </a:ext>
            </a:extLst>
          </p:cNvPr>
          <p:cNvCxnSpPr>
            <a:cxnSpLocks/>
            <a:stCxn id="6" idx="2"/>
          </p:cNvCxnSpPr>
          <p:nvPr/>
        </p:nvCxnSpPr>
        <p:spPr>
          <a:xfrm flipH="1">
            <a:off x="2941320" y="4179181"/>
            <a:ext cx="503715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309036B-3F0F-486C-B669-802C4FD085DC}"/>
              </a:ext>
            </a:extLst>
          </p:cNvPr>
          <p:cNvSpPr txBox="1"/>
          <p:nvPr/>
        </p:nvSpPr>
        <p:spPr>
          <a:xfrm>
            <a:off x="4340219" y="4102059"/>
            <a:ext cx="2353337" cy="584775"/>
          </a:xfrm>
          <a:prstGeom prst="rect">
            <a:avLst/>
          </a:prstGeom>
          <a:noFill/>
        </p:spPr>
        <p:txBody>
          <a:bodyPr wrap="none" rtlCol="0">
            <a:spAutoFit/>
          </a:bodyPr>
          <a:lstStyle/>
          <a:p>
            <a:r>
              <a:rPr lang="en-US" sz="3200"/>
              <a:t>There you go</a:t>
            </a:r>
          </a:p>
        </p:txBody>
      </p:sp>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6">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9CACD3C-F0B2-4D2B-BB62-2AF76D3D4469}"/>
              </a:ext>
            </a:extLst>
          </p:cNvPr>
          <p:cNvGrpSpPr/>
          <p:nvPr/>
        </p:nvGrpSpPr>
        <p:grpSpPr>
          <a:xfrm>
            <a:off x="7978472" y="2573653"/>
            <a:ext cx="2404123" cy="2331416"/>
            <a:chOff x="7978472" y="2573653"/>
            <a:chExt cx="2404123" cy="2331416"/>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6" name="Picture 5" descr="Logo&#10;&#10;Description automatically generated">
              <a:extLst>
                <a:ext uri="{FF2B5EF4-FFF2-40B4-BE49-F238E27FC236}">
                  <a16:creationId xmlns:a16="http://schemas.microsoft.com/office/drawing/2014/main" id="{E449F7EF-D4A4-4040-903B-22DC1DCBB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cxnSp>
        <p:nvCxnSpPr>
          <p:cNvPr id="10" name="Straight Arrow Connector 9">
            <a:extLst>
              <a:ext uri="{FF2B5EF4-FFF2-40B4-BE49-F238E27FC236}">
                <a16:creationId xmlns:a16="http://schemas.microsoft.com/office/drawing/2014/main" id="{8FEC06F6-2D9C-4170-B333-C9432B35BA3E}"/>
              </a:ext>
            </a:extLst>
          </p:cNvPr>
          <p:cNvCxnSpPr/>
          <p:nvPr/>
        </p:nvCxnSpPr>
        <p:spPr>
          <a:xfrm>
            <a:off x="2880360" y="2989690"/>
            <a:ext cx="538104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BEFAEAE-6D59-4FBB-B123-02664540EED1}"/>
              </a:ext>
            </a:extLst>
          </p:cNvPr>
          <p:cNvCxnSpPr>
            <a:cxnSpLocks/>
            <a:stCxn id="6" idx="2"/>
          </p:cNvCxnSpPr>
          <p:nvPr/>
        </p:nvCxnSpPr>
        <p:spPr>
          <a:xfrm flipH="1">
            <a:off x="2941320" y="4179181"/>
            <a:ext cx="503715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AA8CF9BE-66F1-49C6-B51C-1A55425C8FDC}"/>
              </a:ext>
            </a:extLst>
          </p:cNvPr>
          <p:cNvGrpSpPr/>
          <p:nvPr/>
        </p:nvGrpSpPr>
        <p:grpSpPr>
          <a:xfrm>
            <a:off x="975665" y="2573654"/>
            <a:ext cx="1904695" cy="1904695"/>
            <a:chOff x="975665" y="2573654"/>
            <a:chExt cx="1904695" cy="1904695"/>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6">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sp>
        <p:nvSpPr>
          <p:cNvPr id="2" name="Cloud 1">
            <a:extLst>
              <a:ext uri="{FF2B5EF4-FFF2-40B4-BE49-F238E27FC236}">
                <a16:creationId xmlns:a16="http://schemas.microsoft.com/office/drawing/2014/main" id="{07E536FA-640E-4B9B-9091-24D96D57DF4B}"/>
              </a:ext>
            </a:extLst>
          </p:cNvPr>
          <p:cNvSpPr/>
          <p:nvPr/>
        </p:nvSpPr>
        <p:spPr>
          <a:xfrm>
            <a:off x="3996385" y="2005541"/>
            <a:ext cx="2964180" cy="29641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Internet</a:t>
            </a:r>
          </a:p>
        </p:txBody>
      </p:sp>
    </p:spTree>
    <p:extLst>
      <p:ext uri="{BB962C8B-B14F-4D97-AF65-F5344CB8AC3E}">
        <p14:creationId xmlns:p14="http://schemas.microsoft.com/office/powerpoint/2010/main" val="2308173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021" y="2443058"/>
            <a:ext cx="1104049" cy="1104049"/>
          </a:xfrm>
          <a:prstGeom prst="rect">
            <a:avLst/>
          </a:prstGeom>
        </p:spPr>
      </p:pic>
      <p:grpSp>
        <p:nvGrpSpPr>
          <p:cNvPr id="4" name="Group 3">
            <a:extLst>
              <a:ext uri="{FF2B5EF4-FFF2-40B4-BE49-F238E27FC236}">
                <a16:creationId xmlns:a16="http://schemas.microsoft.com/office/drawing/2014/main" id="{AA8CF9BE-66F1-49C6-B51C-1A55425C8FDC}"/>
              </a:ext>
            </a:extLst>
          </p:cNvPr>
          <p:cNvGrpSpPr/>
          <p:nvPr/>
        </p:nvGrpSpPr>
        <p:grpSpPr>
          <a:xfrm>
            <a:off x="975665" y="3297554"/>
            <a:ext cx="1112215" cy="1112215"/>
            <a:chOff x="975665" y="2573654"/>
            <a:chExt cx="1904695" cy="1904695"/>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7" name="Picture 6">
            <a:extLst>
              <a:ext uri="{FF2B5EF4-FFF2-40B4-BE49-F238E27FC236}">
                <a16:creationId xmlns:a16="http://schemas.microsoft.com/office/drawing/2014/main" id="{8E7988A8-22EC-4F0A-BB2C-D608F2CEA429}"/>
              </a:ext>
            </a:extLst>
          </p:cNvPr>
          <p:cNvPicPr>
            <a:picLocks noChangeAspect="1"/>
          </p:cNvPicPr>
          <p:nvPr/>
        </p:nvPicPr>
        <p:blipFill>
          <a:blip r:embed="rId6"/>
          <a:stretch>
            <a:fillRect/>
          </a:stretch>
        </p:blipFill>
        <p:spPr>
          <a:xfrm>
            <a:off x="3275647" y="4533856"/>
            <a:ext cx="1204913" cy="1222101"/>
          </a:xfrm>
          <a:prstGeom prst="rect">
            <a:avLst/>
          </a:prstGeom>
        </p:spPr>
      </p:pic>
      <p:pic>
        <p:nvPicPr>
          <p:cNvPr id="13" name="Picture 12">
            <a:extLst>
              <a:ext uri="{FF2B5EF4-FFF2-40B4-BE49-F238E27FC236}">
                <a16:creationId xmlns:a16="http://schemas.microsoft.com/office/drawing/2014/main" id="{34FFF1DE-205D-4618-B6B7-23CFDC5BA385}"/>
              </a:ext>
            </a:extLst>
          </p:cNvPr>
          <p:cNvPicPr>
            <a:picLocks noChangeAspect="1"/>
          </p:cNvPicPr>
          <p:nvPr/>
        </p:nvPicPr>
        <p:blipFill>
          <a:blip r:embed="rId6"/>
          <a:stretch>
            <a:fillRect/>
          </a:stretch>
        </p:blipFill>
        <p:spPr>
          <a:xfrm>
            <a:off x="3054667" y="1459378"/>
            <a:ext cx="1204913" cy="1222101"/>
          </a:xfrm>
          <a:prstGeom prst="rect">
            <a:avLst/>
          </a:prstGeom>
        </p:spPr>
      </p:pic>
      <p:pic>
        <p:nvPicPr>
          <p:cNvPr id="14" name="Picture 13">
            <a:extLst>
              <a:ext uri="{FF2B5EF4-FFF2-40B4-BE49-F238E27FC236}">
                <a16:creationId xmlns:a16="http://schemas.microsoft.com/office/drawing/2014/main" id="{02771AE0-5211-4E67-86DB-882520FF05EB}"/>
              </a:ext>
            </a:extLst>
          </p:cNvPr>
          <p:cNvPicPr>
            <a:picLocks noChangeAspect="1"/>
          </p:cNvPicPr>
          <p:nvPr/>
        </p:nvPicPr>
        <p:blipFill>
          <a:blip r:embed="rId6"/>
          <a:stretch>
            <a:fillRect/>
          </a:stretch>
        </p:blipFill>
        <p:spPr>
          <a:xfrm>
            <a:off x="4563427" y="3187668"/>
            <a:ext cx="1204913" cy="1222101"/>
          </a:xfrm>
          <a:prstGeom prst="rect">
            <a:avLst/>
          </a:prstGeom>
        </p:spPr>
      </p:pic>
      <p:pic>
        <p:nvPicPr>
          <p:cNvPr id="15" name="Picture 14">
            <a:extLst>
              <a:ext uri="{FF2B5EF4-FFF2-40B4-BE49-F238E27FC236}">
                <a16:creationId xmlns:a16="http://schemas.microsoft.com/office/drawing/2014/main" id="{E499DBA0-9646-4FC2-B837-A2865153E6BB}"/>
              </a:ext>
            </a:extLst>
          </p:cNvPr>
          <p:cNvPicPr>
            <a:picLocks noChangeAspect="1"/>
          </p:cNvPicPr>
          <p:nvPr/>
        </p:nvPicPr>
        <p:blipFill>
          <a:blip r:embed="rId6"/>
          <a:stretch>
            <a:fillRect/>
          </a:stretch>
        </p:blipFill>
        <p:spPr>
          <a:xfrm>
            <a:off x="5681743" y="905674"/>
            <a:ext cx="1204913" cy="1222101"/>
          </a:xfrm>
          <a:prstGeom prst="rect">
            <a:avLst/>
          </a:prstGeom>
        </p:spPr>
      </p:pic>
      <p:pic>
        <p:nvPicPr>
          <p:cNvPr id="16" name="Picture 15">
            <a:extLst>
              <a:ext uri="{FF2B5EF4-FFF2-40B4-BE49-F238E27FC236}">
                <a16:creationId xmlns:a16="http://schemas.microsoft.com/office/drawing/2014/main" id="{1B967A56-489B-4B71-BA34-6A99C48C0D50}"/>
              </a:ext>
            </a:extLst>
          </p:cNvPr>
          <p:cNvPicPr>
            <a:picLocks noChangeAspect="1"/>
          </p:cNvPicPr>
          <p:nvPr/>
        </p:nvPicPr>
        <p:blipFill>
          <a:blip r:embed="rId6"/>
          <a:stretch>
            <a:fillRect/>
          </a:stretch>
        </p:blipFill>
        <p:spPr>
          <a:xfrm>
            <a:off x="6760336" y="4863978"/>
            <a:ext cx="1204913" cy="1222101"/>
          </a:xfrm>
          <a:prstGeom prst="rect">
            <a:avLst/>
          </a:prstGeom>
        </p:spPr>
      </p:pic>
      <p:pic>
        <p:nvPicPr>
          <p:cNvPr id="19" name="Picture 18">
            <a:extLst>
              <a:ext uri="{FF2B5EF4-FFF2-40B4-BE49-F238E27FC236}">
                <a16:creationId xmlns:a16="http://schemas.microsoft.com/office/drawing/2014/main" id="{3F6D05C3-209C-4D58-B0AD-C3576A79E6EB}"/>
              </a:ext>
            </a:extLst>
          </p:cNvPr>
          <p:cNvPicPr>
            <a:picLocks noChangeAspect="1"/>
          </p:cNvPicPr>
          <p:nvPr/>
        </p:nvPicPr>
        <p:blipFill>
          <a:blip r:embed="rId6"/>
          <a:stretch>
            <a:fillRect/>
          </a:stretch>
        </p:blipFill>
        <p:spPr>
          <a:xfrm>
            <a:off x="8091011" y="3147808"/>
            <a:ext cx="1204913" cy="1222101"/>
          </a:xfrm>
          <a:prstGeom prst="rect">
            <a:avLst/>
          </a:prstGeom>
        </p:spPr>
      </p:pic>
      <p:pic>
        <p:nvPicPr>
          <p:cNvPr id="20" name="Picture 19">
            <a:extLst>
              <a:ext uri="{FF2B5EF4-FFF2-40B4-BE49-F238E27FC236}">
                <a16:creationId xmlns:a16="http://schemas.microsoft.com/office/drawing/2014/main" id="{E31EF9C0-925B-4CAF-8833-13C10E09BB6F}"/>
              </a:ext>
            </a:extLst>
          </p:cNvPr>
          <p:cNvPicPr>
            <a:picLocks noChangeAspect="1"/>
          </p:cNvPicPr>
          <p:nvPr/>
        </p:nvPicPr>
        <p:blipFill>
          <a:blip r:embed="rId6"/>
          <a:stretch>
            <a:fillRect/>
          </a:stretch>
        </p:blipFill>
        <p:spPr>
          <a:xfrm>
            <a:off x="8693467" y="4733824"/>
            <a:ext cx="1204913" cy="1222101"/>
          </a:xfrm>
          <a:prstGeom prst="rect">
            <a:avLst/>
          </a:prstGeom>
        </p:spPr>
      </p:pic>
      <p:cxnSp>
        <p:nvCxnSpPr>
          <p:cNvPr id="22" name="Straight Arrow Connector 21">
            <a:extLst>
              <a:ext uri="{FF2B5EF4-FFF2-40B4-BE49-F238E27FC236}">
                <a16:creationId xmlns:a16="http://schemas.microsoft.com/office/drawing/2014/main" id="{6009DFA7-D542-45FC-8332-9794F7D3E5A3}"/>
              </a:ext>
            </a:extLst>
          </p:cNvPr>
          <p:cNvCxnSpPr>
            <a:stCxn id="7" idx="0"/>
            <a:endCxn id="14" idx="1"/>
          </p:cNvCxnSpPr>
          <p:nvPr/>
        </p:nvCxnSpPr>
        <p:spPr>
          <a:xfrm flipV="1">
            <a:off x="3878104" y="3798719"/>
            <a:ext cx="685323" cy="73513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F504C-B6B2-4D1B-909D-2CC1EC9EBA59}"/>
              </a:ext>
            </a:extLst>
          </p:cNvPr>
          <p:cNvCxnSpPr>
            <a:cxnSpLocks/>
            <a:stCxn id="3" idx="3"/>
            <a:endCxn id="7" idx="0"/>
          </p:cNvCxnSpPr>
          <p:nvPr/>
        </p:nvCxnSpPr>
        <p:spPr>
          <a:xfrm>
            <a:off x="2087880" y="3853662"/>
            <a:ext cx="1790224" cy="68019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853CBB-0862-43F3-A401-711939458019}"/>
              </a:ext>
            </a:extLst>
          </p:cNvPr>
          <p:cNvCxnSpPr>
            <a:cxnSpLocks/>
            <a:stCxn id="13" idx="2"/>
            <a:endCxn id="14" idx="0"/>
          </p:cNvCxnSpPr>
          <p:nvPr/>
        </p:nvCxnSpPr>
        <p:spPr>
          <a:xfrm>
            <a:off x="3657124" y="2681479"/>
            <a:ext cx="1508760" cy="50618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4E63A1-09B7-4C61-8CD9-660E5FA7207B}"/>
              </a:ext>
            </a:extLst>
          </p:cNvPr>
          <p:cNvCxnSpPr>
            <a:cxnSpLocks/>
            <a:endCxn id="13" idx="1"/>
          </p:cNvCxnSpPr>
          <p:nvPr/>
        </p:nvCxnSpPr>
        <p:spPr>
          <a:xfrm>
            <a:off x="1234440" y="-259080"/>
            <a:ext cx="1820227" cy="23295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B1AC4F-A681-4D0D-BB2A-9D6272529C03}"/>
              </a:ext>
            </a:extLst>
          </p:cNvPr>
          <p:cNvCxnSpPr>
            <a:cxnSpLocks/>
            <a:endCxn id="13" idx="0"/>
          </p:cNvCxnSpPr>
          <p:nvPr/>
        </p:nvCxnSpPr>
        <p:spPr>
          <a:xfrm flipH="1">
            <a:off x="3657124" y="-259080"/>
            <a:ext cx="906303" cy="17184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0CA754-1C4A-4449-8A73-17F591FA0CB1}"/>
              </a:ext>
            </a:extLst>
          </p:cNvPr>
          <p:cNvCxnSpPr>
            <a:cxnSpLocks/>
            <a:stCxn id="15" idx="1"/>
            <a:endCxn id="13" idx="3"/>
          </p:cNvCxnSpPr>
          <p:nvPr/>
        </p:nvCxnSpPr>
        <p:spPr>
          <a:xfrm flipH="1">
            <a:off x="4259580" y="1516725"/>
            <a:ext cx="1422163" cy="5537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6F3C64-5463-4D66-89B1-E18C34A5F428}"/>
              </a:ext>
            </a:extLst>
          </p:cNvPr>
          <p:cNvCxnSpPr>
            <a:cxnSpLocks/>
            <a:stCxn id="19" idx="0"/>
            <a:endCxn id="15" idx="2"/>
          </p:cNvCxnSpPr>
          <p:nvPr/>
        </p:nvCxnSpPr>
        <p:spPr>
          <a:xfrm flipH="1" flipV="1">
            <a:off x="6284200" y="2127775"/>
            <a:ext cx="2409268" cy="102003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A7592C8-7165-4A78-B3FA-B59CA15D4103}"/>
              </a:ext>
            </a:extLst>
          </p:cNvPr>
          <p:cNvCxnSpPr>
            <a:cxnSpLocks/>
            <a:stCxn id="19" idx="1"/>
            <a:endCxn id="14" idx="3"/>
          </p:cNvCxnSpPr>
          <p:nvPr/>
        </p:nvCxnSpPr>
        <p:spPr>
          <a:xfrm flipH="1">
            <a:off x="5768340" y="3758859"/>
            <a:ext cx="2322671" cy="3986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4F534B4-EE40-4C09-8E1E-DBB59AE22F5F}"/>
              </a:ext>
            </a:extLst>
          </p:cNvPr>
          <p:cNvCxnSpPr>
            <a:cxnSpLocks/>
            <a:stCxn id="19" idx="1"/>
            <a:endCxn id="16" idx="0"/>
          </p:cNvCxnSpPr>
          <p:nvPr/>
        </p:nvCxnSpPr>
        <p:spPr>
          <a:xfrm flipH="1">
            <a:off x="7362793" y="3758859"/>
            <a:ext cx="728218" cy="110511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CFB3A8-A9C1-4B8D-83AD-35E73BF104BE}"/>
              </a:ext>
            </a:extLst>
          </p:cNvPr>
          <p:cNvCxnSpPr>
            <a:cxnSpLocks/>
            <a:stCxn id="16" idx="2"/>
          </p:cNvCxnSpPr>
          <p:nvPr/>
        </p:nvCxnSpPr>
        <p:spPr>
          <a:xfrm flipH="1">
            <a:off x="7249447" y="6086079"/>
            <a:ext cx="113346" cy="114521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E97C99-E441-4DDA-B1FD-4559D68D2984}"/>
              </a:ext>
            </a:extLst>
          </p:cNvPr>
          <p:cNvCxnSpPr>
            <a:cxnSpLocks/>
            <a:endCxn id="19" idx="3"/>
          </p:cNvCxnSpPr>
          <p:nvPr/>
        </p:nvCxnSpPr>
        <p:spPr>
          <a:xfrm flipH="1">
            <a:off x="9295924" y="3515414"/>
            <a:ext cx="1489070" cy="24344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8B5621-2393-4F0D-ACDC-450F0FA7A65A}"/>
              </a:ext>
            </a:extLst>
          </p:cNvPr>
          <p:cNvCxnSpPr>
            <a:cxnSpLocks/>
            <a:stCxn id="20" idx="1"/>
            <a:endCxn id="19" idx="2"/>
          </p:cNvCxnSpPr>
          <p:nvPr/>
        </p:nvCxnSpPr>
        <p:spPr>
          <a:xfrm flipV="1">
            <a:off x="8693467" y="4369909"/>
            <a:ext cx="1" cy="97496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7AF255-F142-433B-ACB8-23BABFC629EE}"/>
              </a:ext>
            </a:extLst>
          </p:cNvPr>
          <p:cNvCxnSpPr>
            <a:cxnSpLocks/>
            <a:endCxn id="20" idx="0"/>
          </p:cNvCxnSpPr>
          <p:nvPr/>
        </p:nvCxnSpPr>
        <p:spPr>
          <a:xfrm flipH="1">
            <a:off x="9295924" y="3373696"/>
            <a:ext cx="826606" cy="136012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DA7303-137B-44BD-9009-EF42CA4964E9}"/>
              </a:ext>
            </a:extLst>
          </p:cNvPr>
          <p:cNvCxnSpPr>
            <a:cxnSpLocks/>
            <a:endCxn id="20" idx="3"/>
          </p:cNvCxnSpPr>
          <p:nvPr/>
        </p:nvCxnSpPr>
        <p:spPr>
          <a:xfrm flipH="1">
            <a:off x="9898380" y="5189220"/>
            <a:ext cx="3040380" cy="1556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FFDA3D9-C5B4-41D4-A1C0-ABF11231575B}"/>
              </a:ext>
            </a:extLst>
          </p:cNvPr>
          <p:cNvCxnSpPr>
            <a:cxnSpLocks/>
            <a:stCxn id="21" idx="2"/>
            <a:endCxn id="15" idx="3"/>
          </p:cNvCxnSpPr>
          <p:nvPr/>
        </p:nvCxnSpPr>
        <p:spPr>
          <a:xfrm flipH="1" flipV="1">
            <a:off x="6886656" y="1516725"/>
            <a:ext cx="3325995" cy="181173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EE2767F-75AA-4ACE-B99F-B369D1526964}"/>
              </a:ext>
            </a:extLst>
          </p:cNvPr>
          <p:cNvSpPr txBox="1"/>
          <p:nvPr/>
        </p:nvSpPr>
        <p:spPr>
          <a:xfrm>
            <a:off x="10027920" y="2522220"/>
            <a:ext cx="184731" cy="369332"/>
          </a:xfrm>
          <a:prstGeom prst="rect">
            <a:avLst/>
          </a:prstGeom>
          <a:noFill/>
        </p:spPr>
        <p:txBody>
          <a:bodyPr wrap="none" rtlCol="0">
            <a:spAutoFit/>
          </a:bodyPr>
          <a:lstStyle/>
          <a:p>
            <a:endParaRPr lang="en-US"/>
          </a:p>
        </p:txBody>
      </p:sp>
      <p:grpSp>
        <p:nvGrpSpPr>
          <p:cNvPr id="36" name="Group 35">
            <a:extLst>
              <a:ext uri="{FF2B5EF4-FFF2-40B4-BE49-F238E27FC236}">
                <a16:creationId xmlns:a16="http://schemas.microsoft.com/office/drawing/2014/main" id="{363598F9-EDE3-4B0F-9EFE-974B158CEFFA}"/>
              </a:ext>
            </a:extLst>
          </p:cNvPr>
          <p:cNvGrpSpPr/>
          <p:nvPr/>
        </p:nvGrpSpPr>
        <p:grpSpPr>
          <a:xfrm>
            <a:off x="8173006" y="452333"/>
            <a:ext cx="1393540" cy="1351396"/>
            <a:chOff x="7978472" y="2573653"/>
            <a:chExt cx="2404123" cy="2331416"/>
          </a:xfrm>
        </p:grpSpPr>
        <p:pic>
          <p:nvPicPr>
            <p:cNvPr id="37" name="Picture 36" descr="Shape&#10;&#10;Description automatically generated with low confidence">
              <a:extLst>
                <a:ext uri="{FF2B5EF4-FFF2-40B4-BE49-F238E27FC236}">
                  <a16:creationId xmlns:a16="http://schemas.microsoft.com/office/drawing/2014/main" id="{38960829-2829-49DF-BC7B-45F696DF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39" name="Picture 38" descr="Logo&#10;&#10;Description automatically generated">
              <a:extLst>
                <a:ext uri="{FF2B5EF4-FFF2-40B4-BE49-F238E27FC236}">
                  <a16:creationId xmlns:a16="http://schemas.microsoft.com/office/drawing/2014/main" id="{CC3DCE55-F516-4C68-B31F-0B5E4DD9D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sp>
        <p:nvSpPr>
          <p:cNvPr id="9" name="TextBox 8">
            <a:extLst>
              <a:ext uri="{FF2B5EF4-FFF2-40B4-BE49-F238E27FC236}">
                <a16:creationId xmlns:a16="http://schemas.microsoft.com/office/drawing/2014/main" id="{25B25B56-045E-44DF-9511-25A77FAD8818}"/>
              </a:ext>
            </a:extLst>
          </p:cNvPr>
          <p:cNvSpPr txBox="1"/>
          <p:nvPr/>
        </p:nvSpPr>
        <p:spPr>
          <a:xfrm>
            <a:off x="8232701" y="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157.240.192.35</a:t>
            </a:r>
            <a:endParaRPr lang="en-US" sz="2400"/>
          </a:p>
        </p:txBody>
      </p:sp>
      <p:sp>
        <p:nvSpPr>
          <p:cNvPr id="40" name="TextBox 39">
            <a:extLst>
              <a:ext uri="{FF2B5EF4-FFF2-40B4-BE49-F238E27FC236}">
                <a16:creationId xmlns:a16="http://schemas.microsoft.com/office/drawing/2014/main" id="{FBA16FD7-A874-40F2-A7C7-B81ED6629DBE}"/>
              </a:ext>
            </a:extLst>
          </p:cNvPr>
          <p:cNvSpPr txBox="1"/>
          <p:nvPr/>
        </p:nvSpPr>
        <p:spPr>
          <a:xfrm>
            <a:off x="9920923" y="3883116"/>
            <a:ext cx="2086243" cy="461665"/>
          </a:xfrm>
          <a:prstGeom prst="rect">
            <a:avLst/>
          </a:prstGeom>
          <a:noFill/>
        </p:spPr>
        <p:txBody>
          <a:bodyPr wrap="square">
            <a:spAutoFit/>
          </a:bodyPr>
          <a:lstStyle/>
          <a:p>
            <a:r>
              <a:rPr lang="en-US" sz="2400"/>
              <a:t>142.251.33.78</a:t>
            </a:r>
          </a:p>
        </p:txBody>
      </p:sp>
      <p:pic>
        <p:nvPicPr>
          <p:cNvPr id="21" name="Picture 23" descr="Logo&#10;&#10;Description automatically generated">
            <a:extLst>
              <a:ext uri="{FF2B5EF4-FFF2-40B4-BE49-F238E27FC236}">
                <a16:creationId xmlns:a16="http://schemas.microsoft.com/office/drawing/2014/main" id="{E40F1D1D-94FB-4AE3-BB94-77E072B30221}"/>
              </a:ext>
            </a:extLst>
          </p:cNvPr>
          <p:cNvPicPr>
            <a:picLocks noChangeAspect="1"/>
          </p:cNvPicPr>
          <p:nvPr/>
        </p:nvPicPr>
        <p:blipFill>
          <a:blip r:embed="rId8"/>
          <a:stretch>
            <a:fillRect/>
          </a:stretch>
        </p:blipFill>
        <p:spPr>
          <a:xfrm>
            <a:off x="10212651" y="2995082"/>
            <a:ext cx="647700" cy="666750"/>
          </a:xfrm>
          <a:prstGeom prst="ellipse">
            <a:avLst/>
          </a:prstGeom>
        </p:spPr>
      </p:pic>
      <p:cxnSp>
        <p:nvCxnSpPr>
          <p:cNvPr id="42" name="Straight Arrow Connector 41">
            <a:extLst>
              <a:ext uri="{FF2B5EF4-FFF2-40B4-BE49-F238E27FC236}">
                <a16:creationId xmlns:a16="http://schemas.microsoft.com/office/drawing/2014/main" id="{DB5DA24F-C734-4A17-8308-D66370568CC1}"/>
              </a:ext>
            </a:extLst>
          </p:cNvPr>
          <p:cNvCxnSpPr>
            <a:cxnSpLocks/>
            <a:stCxn id="39" idx="2"/>
            <a:endCxn id="15" idx="3"/>
          </p:cNvCxnSpPr>
          <p:nvPr/>
        </p:nvCxnSpPr>
        <p:spPr>
          <a:xfrm flipH="1">
            <a:off x="6886656" y="1382971"/>
            <a:ext cx="1286350" cy="13375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E0FCAE0-7230-44AB-B885-19B382A18F99}"/>
              </a:ext>
            </a:extLst>
          </p:cNvPr>
          <p:cNvCxnSpPr>
            <a:cxnSpLocks/>
            <a:stCxn id="39" idx="4"/>
            <a:endCxn id="19" idx="0"/>
          </p:cNvCxnSpPr>
          <p:nvPr/>
        </p:nvCxnSpPr>
        <p:spPr>
          <a:xfrm>
            <a:off x="8593764" y="1803729"/>
            <a:ext cx="99704" cy="134407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10D83C5-EDCB-495C-8801-120A070443E1}"/>
              </a:ext>
            </a:extLst>
          </p:cNvPr>
          <p:cNvSpPr txBox="1"/>
          <p:nvPr/>
        </p:nvSpPr>
        <p:spPr>
          <a:xfrm>
            <a:off x="691546" y="2835889"/>
            <a:ext cx="17902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18.31.7.218</a:t>
            </a:r>
          </a:p>
        </p:txBody>
      </p:sp>
    </p:spTree>
    <p:extLst>
      <p:ext uri="{BB962C8B-B14F-4D97-AF65-F5344CB8AC3E}">
        <p14:creationId xmlns:p14="http://schemas.microsoft.com/office/powerpoint/2010/main" val="2873502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P spid="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021" y="2443058"/>
            <a:ext cx="1104049" cy="1104049"/>
          </a:xfrm>
          <a:prstGeom prst="rect">
            <a:avLst/>
          </a:prstGeom>
        </p:spPr>
      </p:pic>
      <p:grpSp>
        <p:nvGrpSpPr>
          <p:cNvPr id="4" name="Group 3">
            <a:extLst>
              <a:ext uri="{FF2B5EF4-FFF2-40B4-BE49-F238E27FC236}">
                <a16:creationId xmlns:a16="http://schemas.microsoft.com/office/drawing/2014/main" id="{AA8CF9BE-66F1-49C6-B51C-1A55425C8FDC}"/>
              </a:ext>
            </a:extLst>
          </p:cNvPr>
          <p:cNvGrpSpPr/>
          <p:nvPr/>
        </p:nvGrpSpPr>
        <p:grpSpPr>
          <a:xfrm>
            <a:off x="975665" y="3297554"/>
            <a:ext cx="1112215" cy="1112215"/>
            <a:chOff x="975665" y="2573654"/>
            <a:chExt cx="1904695" cy="1904695"/>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7" name="Picture 6">
            <a:extLst>
              <a:ext uri="{FF2B5EF4-FFF2-40B4-BE49-F238E27FC236}">
                <a16:creationId xmlns:a16="http://schemas.microsoft.com/office/drawing/2014/main" id="{8E7988A8-22EC-4F0A-BB2C-D608F2CEA429}"/>
              </a:ext>
            </a:extLst>
          </p:cNvPr>
          <p:cNvPicPr>
            <a:picLocks noChangeAspect="1"/>
          </p:cNvPicPr>
          <p:nvPr/>
        </p:nvPicPr>
        <p:blipFill>
          <a:blip r:embed="rId6"/>
          <a:stretch>
            <a:fillRect/>
          </a:stretch>
        </p:blipFill>
        <p:spPr>
          <a:xfrm>
            <a:off x="3275647" y="4533856"/>
            <a:ext cx="1204913" cy="1222101"/>
          </a:xfrm>
          <a:prstGeom prst="rect">
            <a:avLst/>
          </a:prstGeom>
        </p:spPr>
      </p:pic>
      <p:pic>
        <p:nvPicPr>
          <p:cNvPr id="13" name="Picture 12">
            <a:extLst>
              <a:ext uri="{FF2B5EF4-FFF2-40B4-BE49-F238E27FC236}">
                <a16:creationId xmlns:a16="http://schemas.microsoft.com/office/drawing/2014/main" id="{34FFF1DE-205D-4618-B6B7-23CFDC5BA385}"/>
              </a:ext>
            </a:extLst>
          </p:cNvPr>
          <p:cNvPicPr>
            <a:picLocks noChangeAspect="1"/>
          </p:cNvPicPr>
          <p:nvPr/>
        </p:nvPicPr>
        <p:blipFill>
          <a:blip r:embed="rId6"/>
          <a:stretch>
            <a:fillRect/>
          </a:stretch>
        </p:blipFill>
        <p:spPr>
          <a:xfrm>
            <a:off x="3054667" y="1459378"/>
            <a:ext cx="1204913" cy="1222101"/>
          </a:xfrm>
          <a:prstGeom prst="rect">
            <a:avLst/>
          </a:prstGeom>
        </p:spPr>
      </p:pic>
      <p:pic>
        <p:nvPicPr>
          <p:cNvPr id="14" name="Picture 13">
            <a:extLst>
              <a:ext uri="{FF2B5EF4-FFF2-40B4-BE49-F238E27FC236}">
                <a16:creationId xmlns:a16="http://schemas.microsoft.com/office/drawing/2014/main" id="{02771AE0-5211-4E67-86DB-882520FF05EB}"/>
              </a:ext>
            </a:extLst>
          </p:cNvPr>
          <p:cNvPicPr>
            <a:picLocks noChangeAspect="1"/>
          </p:cNvPicPr>
          <p:nvPr/>
        </p:nvPicPr>
        <p:blipFill>
          <a:blip r:embed="rId6"/>
          <a:stretch>
            <a:fillRect/>
          </a:stretch>
        </p:blipFill>
        <p:spPr>
          <a:xfrm>
            <a:off x="4563427" y="3187668"/>
            <a:ext cx="1204913" cy="1222101"/>
          </a:xfrm>
          <a:prstGeom prst="rect">
            <a:avLst/>
          </a:prstGeom>
        </p:spPr>
      </p:pic>
      <p:pic>
        <p:nvPicPr>
          <p:cNvPr id="15" name="Picture 14">
            <a:extLst>
              <a:ext uri="{FF2B5EF4-FFF2-40B4-BE49-F238E27FC236}">
                <a16:creationId xmlns:a16="http://schemas.microsoft.com/office/drawing/2014/main" id="{E499DBA0-9646-4FC2-B837-A2865153E6BB}"/>
              </a:ext>
            </a:extLst>
          </p:cNvPr>
          <p:cNvPicPr>
            <a:picLocks noChangeAspect="1"/>
          </p:cNvPicPr>
          <p:nvPr/>
        </p:nvPicPr>
        <p:blipFill>
          <a:blip r:embed="rId6"/>
          <a:stretch>
            <a:fillRect/>
          </a:stretch>
        </p:blipFill>
        <p:spPr>
          <a:xfrm>
            <a:off x="5681743" y="905674"/>
            <a:ext cx="1204913" cy="1222101"/>
          </a:xfrm>
          <a:prstGeom prst="rect">
            <a:avLst/>
          </a:prstGeom>
        </p:spPr>
      </p:pic>
      <p:pic>
        <p:nvPicPr>
          <p:cNvPr id="16" name="Picture 15">
            <a:extLst>
              <a:ext uri="{FF2B5EF4-FFF2-40B4-BE49-F238E27FC236}">
                <a16:creationId xmlns:a16="http://schemas.microsoft.com/office/drawing/2014/main" id="{1B967A56-489B-4B71-BA34-6A99C48C0D50}"/>
              </a:ext>
            </a:extLst>
          </p:cNvPr>
          <p:cNvPicPr>
            <a:picLocks noChangeAspect="1"/>
          </p:cNvPicPr>
          <p:nvPr/>
        </p:nvPicPr>
        <p:blipFill>
          <a:blip r:embed="rId6"/>
          <a:stretch>
            <a:fillRect/>
          </a:stretch>
        </p:blipFill>
        <p:spPr>
          <a:xfrm>
            <a:off x="6760336" y="4863978"/>
            <a:ext cx="1204913" cy="1222101"/>
          </a:xfrm>
          <a:prstGeom prst="rect">
            <a:avLst/>
          </a:prstGeom>
        </p:spPr>
      </p:pic>
      <p:pic>
        <p:nvPicPr>
          <p:cNvPr id="19" name="Picture 18">
            <a:extLst>
              <a:ext uri="{FF2B5EF4-FFF2-40B4-BE49-F238E27FC236}">
                <a16:creationId xmlns:a16="http://schemas.microsoft.com/office/drawing/2014/main" id="{3F6D05C3-209C-4D58-B0AD-C3576A79E6EB}"/>
              </a:ext>
            </a:extLst>
          </p:cNvPr>
          <p:cNvPicPr>
            <a:picLocks noChangeAspect="1"/>
          </p:cNvPicPr>
          <p:nvPr/>
        </p:nvPicPr>
        <p:blipFill>
          <a:blip r:embed="rId6"/>
          <a:stretch>
            <a:fillRect/>
          </a:stretch>
        </p:blipFill>
        <p:spPr>
          <a:xfrm>
            <a:off x="8091011" y="3147808"/>
            <a:ext cx="1204913" cy="1222101"/>
          </a:xfrm>
          <a:prstGeom prst="rect">
            <a:avLst/>
          </a:prstGeom>
        </p:spPr>
      </p:pic>
      <p:pic>
        <p:nvPicPr>
          <p:cNvPr id="20" name="Picture 19">
            <a:extLst>
              <a:ext uri="{FF2B5EF4-FFF2-40B4-BE49-F238E27FC236}">
                <a16:creationId xmlns:a16="http://schemas.microsoft.com/office/drawing/2014/main" id="{E31EF9C0-925B-4CAF-8833-13C10E09BB6F}"/>
              </a:ext>
            </a:extLst>
          </p:cNvPr>
          <p:cNvPicPr>
            <a:picLocks noChangeAspect="1"/>
          </p:cNvPicPr>
          <p:nvPr/>
        </p:nvPicPr>
        <p:blipFill>
          <a:blip r:embed="rId6"/>
          <a:stretch>
            <a:fillRect/>
          </a:stretch>
        </p:blipFill>
        <p:spPr>
          <a:xfrm>
            <a:off x="8693467" y="4733824"/>
            <a:ext cx="1204913" cy="1222101"/>
          </a:xfrm>
          <a:prstGeom prst="rect">
            <a:avLst/>
          </a:prstGeom>
        </p:spPr>
      </p:pic>
      <p:cxnSp>
        <p:nvCxnSpPr>
          <p:cNvPr id="22" name="Straight Arrow Connector 21">
            <a:extLst>
              <a:ext uri="{FF2B5EF4-FFF2-40B4-BE49-F238E27FC236}">
                <a16:creationId xmlns:a16="http://schemas.microsoft.com/office/drawing/2014/main" id="{6009DFA7-D542-45FC-8332-9794F7D3E5A3}"/>
              </a:ext>
            </a:extLst>
          </p:cNvPr>
          <p:cNvCxnSpPr>
            <a:stCxn id="7" idx="0"/>
            <a:endCxn id="14" idx="1"/>
          </p:cNvCxnSpPr>
          <p:nvPr/>
        </p:nvCxnSpPr>
        <p:spPr>
          <a:xfrm flipV="1">
            <a:off x="3878104" y="3798719"/>
            <a:ext cx="685323" cy="73513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F504C-B6B2-4D1B-909D-2CC1EC9EBA59}"/>
              </a:ext>
            </a:extLst>
          </p:cNvPr>
          <p:cNvCxnSpPr>
            <a:cxnSpLocks/>
            <a:stCxn id="3" idx="3"/>
            <a:endCxn id="7" idx="0"/>
          </p:cNvCxnSpPr>
          <p:nvPr/>
        </p:nvCxnSpPr>
        <p:spPr>
          <a:xfrm>
            <a:off x="2087880" y="3853662"/>
            <a:ext cx="1790224" cy="68019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853CBB-0862-43F3-A401-711939458019}"/>
              </a:ext>
            </a:extLst>
          </p:cNvPr>
          <p:cNvCxnSpPr>
            <a:cxnSpLocks/>
            <a:stCxn id="13" idx="2"/>
            <a:endCxn id="14" idx="0"/>
          </p:cNvCxnSpPr>
          <p:nvPr/>
        </p:nvCxnSpPr>
        <p:spPr>
          <a:xfrm>
            <a:off x="3657124" y="2681479"/>
            <a:ext cx="1508760" cy="50618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4E63A1-09B7-4C61-8CD9-660E5FA7207B}"/>
              </a:ext>
            </a:extLst>
          </p:cNvPr>
          <p:cNvCxnSpPr>
            <a:cxnSpLocks/>
            <a:endCxn id="13" idx="1"/>
          </p:cNvCxnSpPr>
          <p:nvPr/>
        </p:nvCxnSpPr>
        <p:spPr>
          <a:xfrm>
            <a:off x="1234440" y="-259080"/>
            <a:ext cx="1820227" cy="23295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B1AC4F-A681-4D0D-BB2A-9D6272529C03}"/>
              </a:ext>
            </a:extLst>
          </p:cNvPr>
          <p:cNvCxnSpPr>
            <a:cxnSpLocks/>
            <a:endCxn id="13" idx="0"/>
          </p:cNvCxnSpPr>
          <p:nvPr/>
        </p:nvCxnSpPr>
        <p:spPr>
          <a:xfrm flipH="1">
            <a:off x="3657124" y="-259080"/>
            <a:ext cx="906303" cy="17184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0CA754-1C4A-4449-8A73-17F591FA0CB1}"/>
              </a:ext>
            </a:extLst>
          </p:cNvPr>
          <p:cNvCxnSpPr>
            <a:cxnSpLocks/>
            <a:stCxn id="15" idx="1"/>
            <a:endCxn id="13" idx="3"/>
          </p:cNvCxnSpPr>
          <p:nvPr/>
        </p:nvCxnSpPr>
        <p:spPr>
          <a:xfrm flipH="1">
            <a:off x="4259580" y="1516725"/>
            <a:ext cx="1422163" cy="5537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6F3C64-5463-4D66-89B1-E18C34A5F428}"/>
              </a:ext>
            </a:extLst>
          </p:cNvPr>
          <p:cNvCxnSpPr>
            <a:cxnSpLocks/>
            <a:stCxn id="19" idx="0"/>
            <a:endCxn id="15" idx="2"/>
          </p:cNvCxnSpPr>
          <p:nvPr/>
        </p:nvCxnSpPr>
        <p:spPr>
          <a:xfrm flipH="1" flipV="1">
            <a:off x="6284200" y="2127775"/>
            <a:ext cx="2409268" cy="102003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A7592C8-7165-4A78-B3FA-B59CA15D4103}"/>
              </a:ext>
            </a:extLst>
          </p:cNvPr>
          <p:cNvCxnSpPr>
            <a:cxnSpLocks/>
            <a:stCxn id="19" idx="1"/>
            <a:endCxn id="14" idx="3"/>
          </p:cNvCxnSpPr>
          <p:nvPr/>
        </p:nvCxnSpPr>
        <p:spPr>
          <a:xfrm flipH="1">
            <a:off x="5768340" y="3758859"/>
            <a:ext cx="2322671" cy="3986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4F534B4-EE40-4C09-8E1E-DBB59AE22F5F}"/>
              </a:ext>
            </a:extLst>
          </p:cNvPr>
          <p:cNvCxnSpPr>
            <a:cxnSpLocks/>
            <a:stCxn id="19" idx="1"/>
            <a:endCxn id="16" idx="0"/>
          </p:cNvCxnSpPr>
          <p:nvPr/>
        </p:nvCxnSpPr>
        <p:spPr>
          <a:xfrm flipH="1">
            <a:off x="7362793" y="3758859"/>
            <a:ext cx="728218" cy="110511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CFB3A8-A9C1-4B8D-83AD-35E73BF104BE}"/>
              </a:ext>
            </a:extLst>
          </p:cNvPr>
          <p:cNvCxnSpPr>
            <a:cxnSpLocks/>
            <a:stCxn id="16" idx="2"/>
          </p:cNvCxnSpPr>
          <p:nvPr/>
        </p:nvCxnSpPr>
        <p:spPr>
          <a:xfrm flipH="1">
            <a:off x="7249447" y="6086079"/>
            <a:ext cx="113346" cy="114521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E97C99-E441-4DDA-B1FD-4559D68D2984}"/>
              </a:ext>
            </a:extLst>
          </p:cNvPr>
          <p:cNvCxnSpPr>
            <a:cxnSpLocks/>
            <a:endCxn id="19" idx="3"/>
          </p:cNvCxnSpPr>
          <p:nvPr/>
        </p:nvCxnSpPr>
        <p:spPr>
          <a:xfrm flipH="1">
            <a:off x="9295924" y="3515414"/>
            <a:ext cx="1489070" cy="24344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8B5621-2393-4F0D-ACDC-450F0FA7A65A}"/>
              </a:ext>
            </a:extLst>
          </p:cNvPr>
          <p:cNvCxnSpPr>
            <a:cxnSpLocks/>
            <a:stCxn id="20" idx="1"/>
            <a:endCxn id="19" idx="2"/>
          </p:cNvCxnSpPr>
          <p:nvPr/>
        </p:nvCxnSpPr>
        <p:spPr>
          <a:xfrm flipV="1">
            <a:off x="8693467" y="4369909"/>
            <a:ext cx="1" cy="97496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7AF255-F142-433B-ACB8-23BABFC629EE}"/>
              </a:ext>
            </a:extLst>
          </p:cNvPr>
          <p:cNvCxnSpPr>
            <a:cxnSpLocks/>
            <a:endCxn id="20" idx="0"/>
          </p:cNvCxnSpPr>
          <p:nvPr/>
        </p:nvCxnSpPr>
        <p:spPr>
          <a:xfrm flipH="1">
            <a:off x="9295924" y="3373696"/>
            <a:ext cx="826606" cy="136012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DA7303-137B-44BD-9009-EF42CA4964E9}"/>
              </a:ext>
            </a:extLst>
          </p:cNvPr>
          <p:cNvCxnSpPr>
            <a:cxnSpLocks/>
            <a:endCxn id="20" idx="3"/>
          </p:cNvCxnSpPr>
          <p:nvPr/>
        </p:nvCxnSpPr>
        <p:spPr>
          <a:xfrm flipH="1">
            <a:off x="9898380" y="5189220"/>
            <a:ext cx="3040380" cy="1556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FFDA3D9-C5B4-41D4-A1C0-ABF11231575B}"/>
              </a:ext>
            </a:extLst>
          </p:cNvPr>
          <p:cNvCxnSpPr>
            <a:cxnSpLocks/>
            <a:stCxn id="21" idx="2"/>
            <a:endCxn id="15" idx="3"/>
          </p:cNvCxnSpPr>
          <p:nvPr/>
        </p:nvCxnSpPr>
        <p:spPr>
          <a:xfrm flipH="1" flipV="1">
            <a:off x="6886656" y="1516725"/>
            <a:ext cx="3325995" cy="181173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EE2767F-75AA-4ACE-B99F-B369D1526964}"/>
              </a:ext>
            </a:extLst>
          </p:cNvPr>
          <p:cNvSpPr txBox="1"/>
          <p:nvPr/>
        </p:nvSpPr>
        <p:spPr>
          <a:xfrm>
            <a:off x="10027920" y="2522220"/>
            <a:ext cx="184731" cy="369332"/>
          </a:xfrm>
          <a:prstGeom prst="rect">
            <a:avLst/>
          </a:prstGeom>
          <a:noFill/>
        </p:spPr>
        <p:txBody>
          <a:bodyPr wrap="none" rtlCol="0">
            <a:spAutoFit/>
          </a:bodyPr>
          <a:lstStyle/>
          <a:p>
            <a:endParaRPr lang="en-US"/>
          </a:p>
        </p:txBody>
      </p:sp>
      <p:grpSp>
        <p:nvGrpSpPr>
          <p:cNvPr id="36" name="Group 35">
            <a:extLst>
              <a:ext uri="{FF2B5EF4-FFF2-40B4-BE49-F238E27FC236}">
                <a16:creationId xmlns:a16="http://schemas.microsoft.com/office/drawing/2014/main" id="{363598F9-EDE3-4B0F-9EFE-974B158CEFFA}"/>
              </a:ext>
            </a:extLst>
          </p:cNvPr>
          <p:cNvGrpSpPr/>
          <p:nvPr/>
        </p:nvGrpSpPr>
        <p:grpSpPr>
          <a:xfrm>
            <a:off x="8173006" y="452333"/>
            <a:ext cx="1393540" cy="1351396"/>
            <a:chOff x="7978472" y="2573653"/>
            <a:chExt cx="2404123" cy="2331416"/>
          </a:xfrm>
        </p:grpSpPr>
        <p:pic>
          <p:nvPicPr>
            <p:cNvPr id="37" name="Picture 36" descr="Shape&#10;&#10;Description automatically generated with low confidence">
              <a:extLst>
                <a:ext uri="{FF2B5EF4-FFF2-40B4-BE49-F238E27FC236}">
                  <a16:creationId xmlns:a16="http://schemas.microsoft.com/office/drawing/2014/main" id="{38960829-2829-49DF-BC7B-45F696DF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39" name="Picture 38" descr="Logo&#10;&#10;Description automatically generated">
              <a:extLst>
                <a:ext uri="{FF2B5EF4-FFF2-40B4-BE49-F238E27FC236}">
                  <a16:creationId xmlns:a16="http://schemas.microsoft.com/office/drawing/2014/main" id="{CC3DCE55-F516-4C68-B31F-0B5E4DD9D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sp>
        <p:nvSpPr>
          <p:cNvPr id="9" name="TextBox 8">
            <a:extLst>
              <a:ext uri="{FF2B5EF4-FFF2-40B4-BE49-F238E27FC236}">
                <a16:creationId xmlns:a16="http://schemas.microsoft.com/office/drawing/2014/main" id="{25B25B56-045E-44DF-9511-25A77FAD8818}"/>
              </a:ext>
            </a:extLst>
          </p:cNvPr>
          <p:cNvSpPr txBox="1"/>
          <p:nvPr/>
        </p:nvSpPr>
        <p:spPr>
          <a:xfrm>
            <a:off x="8232701" y="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157.240.192.35</a:t>
            </a:r>
            <a:endParaRPr lang="en-US" sz="2400"/>
          </a:p>
        </p:txBody>
      </p:sp>
      <p:sp>
        <p:nvSpPr>
          <p:cNvPr id="40" name="TextBox 39">
            <a:extLst>
              <a:ext uri="{FF2B5EF4-FFF2-40B4-BE49-F238E27FC236}">
                <a16:creationId xmlns:a16="http://schemas.microsoft.com/office/drawing/2014/main" id="{FBA16FD7-A874-40F2-A7C7-B81ED6629DBE}"/>
              </a:ext>
            </a:extLst>
          </p:cNvPr>
          <p:cNvSpPr txBox="1"/>
          <p:nvPr/>
        </p:nvSpPr>
        <p:spPr>
          <a:xfrm>
            <a:off x="9920923" y="3883116"/>
            <a:ext cx="2086243" cy="461665"/>
          </a:xfrm>
          <a:prstGeom prst="rect">
            <a:avLst/>
          </a:prstGeom>
          <a:noFill/>
        </p:spPr>
        <p:txBody>
          <a:bodyPr wrap="square">
            <a:spAutoFit/>
          </a:bodyPr>
          <a:lstStyle/>
          <a:p>
            <a:r>
              <a:rPr lang="en-US" sz="2400"/>
              <a:t>142.251.33.78</a:t>
            </a:r>
          </a:p>
        </p:txBody>
      </p:sp>
      <p:pic>
        <p:nvPicPr>
          <p:cNvPr id="21" name="Picture 23" descr="Logo&#10;&#10;Description automatically generated">
            <a:extLst>
              <a:ext uri="{FF2B5EF4-FFF2-40B4-BE49-F238E27FC236}">
                <a16:creationId xmlns:a16="http://schemas.microsoft.com/office/drawing/2014/main" id="{E40F1D1D-94FB-4AE3-BB94-77E072B30221}"/>
              </a:ext>
            </a:extLst>
          </p:cNvPr>
          <p:cNvPicPr>
            <a:picLocks noChangeAspect="1"/>
          </p:cNvPicPr>
          <p:nvPr/>
        </p:nvPicPr>
        <p:blipFill>
          <a:blip r:embed="rId8"/>
          <a:stretch>
            <a:fillRect/>
          </a:stretch>
        </p:blipFill>
        <p:spPr>
          <a:xfrm>
            <a:off x="10212651" y="2995082"/>
            <a:ext cx="647700" cy="666750"/>
          </a:xfrm>
          <a:prstGeom prst="ellipse">
            <a:avLst/>
          </a:prstGeom>
        </p:spPr>
      </p:pic>
      <p:cxnSp>
        <p:nvCxnSpPr>
          <p:cNvPr id="42" name="Straight Arrow Connector 41">
            <a:extLst>
              <a:ext uri="{FF2B5EF4-FFF2-40B4-BE49-F238E27FC236}">
                <a16:creationId xmlns:a16="http://schemas.microsoft.com/office/drawing/2014/main" id="{DB5DA24F-C734-4A17-8308-D66370568CC1}"/>
              </a:ext>
            </a:extLst>
          </p:cNvPr>
          <p:cNvCxnSpPr>
            <a:cxnSpLocks/>
            <a:stCxn id="39" idx="2"/>
            <a:endCxn id="15" idx="3"/>
          </p:cNvCxnSpPr>
          <p:nvPr/>
        </p:nvCxnSpPr>
        <p:spPr>
          <a:xfrm flipH="1">
            <a:off x="6886656" y="1382971"/>
            <a:ext cx="1286350" cy="13375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E0FCAE0-7230-44AB-B885-19B382A18F99}"/>
              </a:ext>
            </a:extLst>
          </p:cNvPr>
          <p:cNvCxnSpPr>
            <a:cxnSpLocks/>
            <a:stCxn id="39" idx="4"/>
            <a:endCxn id="19" idx="0"/>
          </p:cNvCxnSpPr>
          <p:nvPr/>
        </p:nvCxnSpPr>
        <p:spPr>
          <a:xfrm>
            <a:off x="8593764" y="1803729"/>
            <a:ext cx="99704" cy="134407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10D83C5-EDCB-495C-8801-120A070443E1}"/>
              </a:ext>
            </a:extLst>
          </p:cNvPr>
          <p:cNvSpPr txBox="1"/>
          <p:nvPr/>
        </p:nvSpPr>
        <p:spPr>
          <a:xfrm>
            <a:off x="691546" y="2835889"/>
            <a:ext cx="17902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18.31.7.218</a:t>
            </a:r>
          </a:p>
        </p:txBody>
      </p:sp>
      <p:sp>
        <p:nvSpPr>
          <p:cNvPr id="69" name="TextBox 68">
            <a:extLst>
              <a:ext uri="{FF2B5EF4-FFF2-40B4-BE49-F238E27FC236}">
                <a16:creationId xmlns:a16="http://schemas.microsoft.com/office/drawing/2014/main" id="{EF372CA0-EFD2-42F3-9CD0-F9019984E9D0}"/>
              </a:ext>
            </a:extLst>
          </p:cNvPr>
          <p:cNvSpPr txBox="1"/>
          <p:nvPr/>
        </p:nvSpPr>
        <p:spPr>
          <a:xfrm>
            <a:off x="304648" y="3519956"/>
            <a:ext cx="3603060" cy="646331"/>
          </a:xfrm>
          <a:prstGeom prst="rect">
            <a:avLst/>
          </a:prstGeom>
          <a:solidFill>
            <a:schemeClr val="bg1"/>
          </a:solidFill>
          <a:ln>
            <a:solidFill>
              <a:schemeClr val="tx1"/>
            </a:solidFill>
          </a:ln>
        </p:spPr>
        <p:txBody>
          <a:bodyPr wrap="square" rtlCol="0">
            <a:spAutoFit/>
          </a:bodyPr>
          <a:lstStyle/>
          <a:p>
            <a:r>
              <a:rPr lang="en-US" b="1"/>
              <a:t>To: </a:t>
            </a:r>
            <a:r>
              <a:rPr lang="en-US"/>
              <a:t>157.240.192.35</a:t>
            </a:r>
          </a:p>
          <a:p>
            <a:r>
              <a:rPr lang="en-US" b="1"/>
              <a:t>Message:</a:t>
            </a:r>
            <a:r>
              <a:rPr lang="en-US"/>
              <a:t> “Give me my messages”</a:t>
            </a:r>
            <a:endParaRPr lang="en-US" b="1"/>
          </a:p>
        </p:txBody>
      </p:sp>
    </p:spTree>
    <p:extLst>
      <p:ext uri="{BB962C8B-B14F-4D97-AF65-F5344CB8AC3E}">
        <p14:creationId xmlns:p14="http://schemas.microsoft.com/office/powerpoint/2010/main" val="119418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6589 0.01527 L -0.06589 0.01527 C -0.04558 0.01388 -0.04232 0.01319 -0.01719 0.01527 C -0.01576 0.0155 -0.01433 0.01712 -0.01289 0.01759 C -0.00287 0.01967 0.01015 0.02013 0.02031 0.02083 C 0.02252 0.02129 0.02487 0.02129 0.02721 0.02199 C 0.02994 0.02268 0.03255 0.02407 0.03528 0.02523 C 0.03763 0.02638 0.03984 0.02777 0.04218 0.0287 C 0.0444 0.02939 0.04674 0.02939 0.04909 0.02986 C 0.05169 0.03078 0.05442 0.03171 0.05716 0.0331 C 0.05924 0.03402 0.06432 0.0375 0.06588 0.03865 C 0.07591 0.05277 0.05781 0.02754 0.08398 0.05972 C 0.08672 0.06319 0.08906 0.06759 0.09218 0.06967 C 0.09648 0.07268 0.10156 0.07361 0.10534 0.0787 C 0.11015 0.08518 0.1052 0.07916 0.11093 0.08425 C 0.11159 0.08472 0.11211 0.08587 0.11276 0.08634 C 0.1138 0.08726 0.11484 0.08773 0.11588 0.08865 C 0.11653 0.08912 0.11718 0.09004 0.11784 0.09097 C 0.11849 0.09189 0.11888 0.09351 0.11966 0.09421 C 0.12161 0.0956 0.12382 0.0956 0.12591 0.09652 L 0.14778 0.09537 C 0.14895 0.09513 0.14935 0.09212 0.15026 0.09097 C 0.15195 0.08865 0.15338 0.08842 0.1552 0.0875 C 0.16132 0.07314 0.14935 0.10115 0.16341 0.07083 C 0.1677 0.06157 0.16953 0.05462 0.17395 0.04745 C 0.17708 0.04259 0.1802 0.03773 0.18333 0.0331 C 0.18567 0.02962 0.18854 0.02592 0.19088 0.02314 C 0.19401 0.01944 0.19531 0.01898 0.19843 0.01412 C 0.19922 0.01296 0.19948 0.01087 0.20026 0.00972 C 0.20195 0.0074 0.20416 0.00648 0.20586 0.00416 C 0.2069 0.003 0.20755 0.00115 0.20833 -0.00024 C 0.20963 -0.00209 0.2108 -0.00417 0.21211 -0.00579 C 0.21328 -0.00741 0.21471 -0.0088 0.21588 -0.01019 C 0.21679 -0.01135 0.21744 -0.01274 0.21836 -0.01366 C 0.21992 -0.01505 0.22174 -0.01575 0.22343 -0.0169 L 0.29153 -0.01366 C 0.34205 -0.01112 0.297 -0.01366 0.33776 -0.01135 C 0.34804 -0.00348 0.33606 -0.01181 0.35651 -0.00463 C 0.36132 -0.00301 0.36601 0.00023 0.37083 0.00208 C 0.37682 0.00393 0.38294 0.00462 0.38893 0.00648 C 0.41432 0.01342 0.39817 0.01087 0.41458 0.01319 L 0.46276 0.01087 C 0.46692 0.01064 0.47109 0.00995 0.47526 0.00972 L 0.49401 0.00856 C 0.5056 0.00717 0.51744 0.00787 0.52903 0.00416 C 0.53086 0.0037 0.53138 -0.00116 0.53268 -0.00348 C 0.53346 -0.00487 0.53437 -0.00579 0.53528 -0.00695 C 0.53789 -0.01112 0.54257 -0.02246 0.54336 -0.02477 C 0.54492 -0.02963 0.54596 -0.03496 0.54713 -0.04028 C 0.54869 -0.04838 0.55 -0.06135 0.55078 -0.06922 C 0.55234 -0.11575 0.55338 -0.11621 0.54895 -0.17014 C 0.54817 -0.1801 0.54466 -0.19908 0.54466 -0.19908 C 0.5444 -0.20278 0.54453 -0.20672 0.54401 -0.21019 C 0.54349 -0.2132 0.54179 -0.21505 0.54153 -0.21806 C 0.54062 -0.225 0.54075 -0.23218 0.54023 -0.23913 C 0.5401 -0.24051 0.53984 -0.24213 0.53958 -0.24352 C 0.53945 -0.25348 0.53854 -0.26366 0.53893 -0.27362 C 0.53958 -0.28774 0.54166 -0.30163 0.5427 -0.31575 C 0.54297 -0.31875 0.5427 -0.32176 0.5427 -0.32454 " pathEditMode="relative" ptsTypes="AAAAAAAAAAAAAAAAAAAAAAAAAAAAAAAAAAAAAAAAAAAAAAAAAAAAAAAAAAA">
                                      <p:cBhvr>
                                        <p:cTn id="6" dur="2000" fill="hold"/>
                                        <p:tgtEl>
                                          <p:spTgt spid="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021" y="2443058"/>
            <a:ext cx="1104049" cy="1104049"/>
          </a:xfrm>
          <a:prstGeom prst="rect">
            <a:avLst/>
          </a:prstGeom>
        </p:spPr>
      </p:pic>
      <p:grpSp>
        <p:nvGrpSpPr>
          <p:cNvPr id="4" name="Group 3">
            <a:extLst>
              <a:ext uri="{FF2B5EF4-FFF2-40B4-BE49-F238E27FC236}">
                <a16:creationId xmlns:a16="http://schemas.microsoft.com/office/drawing/2014/main" id="{AA8CF9BE-66F1-49C6-B51C-1A55425C8FDC}"/>
              </a:ext>
            </a:extLst>
          </p:cNvPr>
          <p:cNvGrpSpPr/>
          <p:nvPr/>
        </p:nvGrpSpPr>
        <p:grpSpPr>
          <a:xfrm>
            <a:off x="975665" y="3297554"/>
            <a:ext cx="1112215" cy="1112215"/>
            <a:chOff x="975665" y="2573654"/>
            <a:chExt cx="1904695" cy="1904695"/>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7" name="Picture 6">
            <a:extLst>
              <a:ext uri="{FF2B5EF4-FFF2-40B4-BE49-F238E27FC236}">
                <a16:creationId xmlns:a16="http://schemas.microsoft.com/office/drawing/2014/main" id="{8E7988A8-22EC-4F0A-BB2C-D608F2CEA429}"/>
              </a:ext>
            </a:extLst>
          </p:cNvPr>
          <p:cNvPicPr>
            <a:picLocks noChangeAspect="1"/>
          </p:cNvPicPr>
          <p:nvPr/>
        </p:nvPicPr>
        <p:blipFill>
          <a:blip r:embed="rId6"/>
          <a:stretch>
            <a:fillRect/>
          </a:stretch>
        </p:blipFill>
        <p:spPr>
          <a:xfrm>
            <a:off x="3275647" y="4533856"/>
            <a:ext cx="1204913" cy="1222101"/>
          </a:xfrm>
          <a:prstGeom prst="rect">
            <a:avLst/>
          </a:prstGeom>
        </p:spPr>
      </p:pic>
      <p:pic>
        <p:nvPicPr>
          <p:cNvPr id="13" name="Picture 12">
            <a:extLst>
              <a:ext uri="{FF2B5EF4-FFF2-40B4-BE49-F238E27FC236}">
                <a16:creationId xmlns:a16="http://schemas.microsoft.com/office/drawing/2014/main" id="{34FFF1DE-205D-4618-B6B7-23CFDC5BA385}"/>
              </a:ext>
            </a:extLst>
          </p:cNvPr>
          <p:cNvPicPr>
            <a:picLocks noChangeAspect="1"/>
          </p:cNvPicPr>
          <p:nvPr/>
        </p:nvPicPr>
        <p:blipFill>
          <a:blip r:embed="rId6"/>
          <a:stretch>
            <a:fillRect/>
          </a:stretch>
        </p:blipFill>
        <p:spPr>
          <a:xfrm>
            <a:off x="3054667" y="1459378"/>
            <a:ext cx="1204913" cy="1222101"/>
          </a:xfrm>
          <a:prstGeom prst="rect">
            <a:avLst/>
          </a:prstGeom>
        </p:spPr>
      </p:pic>
      <p:pic>
        <p:nvPicPr>
          <p:cNvPr id="14" name="Picture 13">
            <a:extLst>
              <a:ext uri="{FF2B5EF4-FFF2-40B4-BE49-F238E27FC236}">
                <a16:creationId xmlns:a16="http://schemas.microsoft.com/office/drawing/2014/main" id="{02771AE0-5211-4E67-86DB-882520FF05EB}"/>
              </a:ext>
            </a:extLst>
          </p:cNvPr>
          <p:cNvPicPr>
            <a:picLocks noChangeAspect="1"/>
          </p:cNvPicPr>
          <p:nvPr/>
        </p:nvPicPr>
        <p:blipFill>
          <a:blip r:embed="rId6"/>
          <a:stretch>
            <a:fillRect/>
          </a:stretch>
        </p:blipFill>
        <p:spPr>
          <a:xfrm>
            <a:off x="4563427" y="3187668"/>
            <a:ext cx="1204913" cy="1222101"/>
          </a:xfrm>
          <a:prstGeom prst="rect">
            <a:avLst/>
          </a:prstGeom>
        </p:spPr>
      </p:pic>
      <p:pic>
        <p:nvPicPr>
          <p:cNvPr id="15" name="Picture 14">
            <a:extLst>
              <a:ext uri="{FF2B5EF4-FFF2-40B4-BE49-F238E27FC236}">
                <a16:creationId xmlns:a16="http://schemas.microsoft.com/office/drawing/2014/main" id="{E499DBA0-9646-4FC2-B837-A2865153E6BB}"/>
              </a:ext>
            </a:extLst>
          </p:cNvPr>
          <p:cNvPicPr>
            <a:picLocks noChangeAspect="1"/>
          </p:cNvPicPr>
          <p:nvPr/>
        </p:nvPicPr>
        <p:blipFill>
          <a:blip r:embed="rId6"/>
          <a:stretch>
            <a:fillRect/>
          </a:stretch>
        </p:blipFill>
        <p:spPr>
          <a:xfrm>
            <a:off x="5681743" y="905674"/>
            <a:ext cx="1204913" cy="1222101"/>
          </a:xfrm>
          <a:prstGeom prst="rect">
            <a:avLst/>
          </a:prstGeom>
        </p:spPr>
      </p:pic>
      <p:pic>
        <p:nvPicPr>
          <p:cNvPr id="16" name="Picture 15">
            <a:extLst>
              <a:ext uri="{FF2B5EF4-FFF2-40B4-BE49-F238E27FC236}">
                <a16:creationId xmlns:a16="http://schemas.microsoft.com/office/drawing/2014/main" id="{1B967A56-489B-4B71-BA34-6A99C48C0D50}"/>
              </a:ext>
            </a:extLst>
          </p:cNvPr>
          <p:cNvPicPr>
            <a:picLocks noChangeAspect="1"/>
          </p:cNvPicPr>
          <p:nvPr/>
        </p:nvPicPr>
        <p:blipFill>
          <a:blip r:embed="rId6"/>
          <a:stretch>
            <a:fillRect/>
          </a:stretch>
        </p:blipFill>
        <p:spPr>
          <a:xfrm>
            <a:off x="6760336" y="4863978"/>
            <a:ext cx="1204913" cy="1222101"/>
          </a:xfrm>
          <a:prstGeom prst="rect">
            <a:avLst/>
          </a:prstGeom>
        </p:spPr>
      </p:pic>
      <p:pic>
        <p:nvPicPr>
          <p:cNvPr id="19" name="Picture 18">
            <a:extLst>
              <a:ext uri="{FF2B5EF4-FFF2-40B4-BE49-F238E27FC236}">
                <a16:creationId xmlns:a16="http://schemas.microsoft.com/office/drawing/2014/main" id="{3F6D05C3-209C-4D58-B0AD-C3576A79E6EB}"/>
              </a:ext>
            </a:extLst>
          </p:cNvPr>
          <p:cNvPicPr>
            <a:picLocks noChangeAspect="1"/>
          </p:cNvPicPr>
          <p:nvPr/>
        </p:nvPicPr>
        <p:blipFill>
          <a:blip r:embed="rId6"/>
          <a:stretch>
            <a:fillRect/>
          </a:stretch>
        </p:blipFill>
        <p:spPr>
          <a:xfrm>
            <a:off x="8091011" y="3147808"/>
            <a:ext cx="1204913" cy="1222101"/>
          </a:xfrm>
          <a:prstGeom prst="rect">
            <a:avLst/>
          </a:prstGeom>
        </p:spPr>
      </p:pic>
      <p:pic>
        <p:nvPicPr>
          <p:cNvPr id="20" name="Picture 19">
            <a:extLst>
              <a:ext uri="{FF2B5EF4-FFF2-40B4-BE49-F238E27FC236}">
                <a16:creationId xmlns:a16="http://schemas.microsoft.com/office/drawing/2014/main" id="{E31EF9C0-925B-4CAF-8833-13C10E09BB6F}"/>
              </a:ext>
            </a:extLst>
          </p:cNvPr>
          <p:cNvPicPr>
            <a:picLocks noChangeAspect="1"/>
          </p:cNvPicPr>
          <p:nvPr/>
        </p:nvPicPr>
        <p:blipFill>
          <a:blip r:embed="rId6"/>
          <a:stretch>
            <a:fillRect/>
          </a:stretch>
        </p:blipFill>
        <p:spPr>
          <a:xfrm>
            <a:off x="8693467" y="4733824"/>
            <a:ext cx="1204913" cy="1222101"/>
          </a:xfrm>
          <a:prstGeom prst="rect">
            <a:avLst/>
          </a:prstGeom>
        </p:spPr>
      </p:pic>
      <p:cxnSp>
        <p:nvCxnSpPr>
          <p:cNvPr id="22" name="Straight Arrow Connector 21">
            <a:extLst>
              <a:ext uri="{FF2B5EF4-FFF2-40B4-BE49-F238E27FC236}">
                <a16:creationId xmlns:a16="http://schemas.microsoft.com/office/drawing/2014/main" id="{6009DFA7-D542-45FC-8332-9794F7D3E5A3}"/>
              </a:ext>
            </a:extLst>
          </p:cNvPr>
          <p:cNvCxnSpPr>
            <a:stCxn id="7" idx="0"/>
            <a:endCxn id="14" idx="1"/>
          </p:cNvCxnSpPr>
          <p:nvPr/>
        </p:nvCxnSpPr>
        <p:spPr>
          <a:xfrm flipV="1">
            <a:off x="3878104" y="3798719"/>
            <a:ext cx="685323" cy="73513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F504C-B6B2-4D1B-909D-2CC1EC9EBA59}"/>
              </a:ext>
            </a:extLst>
          </p:cNvPr>
          <p:cNvCxnSpPr>
            <a:cxnSpLocks/>
            <a:stCxn id="3" idx="3"/>
            <a:endCxn id="7" idx="0"/>
          </p:cNvCxnSpPr>
          <p:nvPr/>
        </p:nvCxnSpPr>
        <p:spPr>
          <a:xfrm>
            <a:off x="2087880" y="3853662"/>
            <a:ext cx="1790224" cy="68019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853CBB-0862-43F3-A401-711939458019}"/>
              </a:ext>
            </a:extLst>
          </p:cNvPr>
          <p:cNvCxnSpPr>
            <a:cxnSpLocks/>
            <a:stCxn id="13" idx="2"/>
            <a:endCxn id="14" idx="0"/>
          </p:cNvCxnSpPr>
          <p:nvPr/>
        </p:nvCxnSpPr>
        <p:spPr>
          <a:xfrm>
            <a:off x="3657124" y="2681479"/>
            <a:ext cx="1508760" cy="50618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4E63A1-09B7-4C61-8CD9-660E5FA7207B}"/>
              </a:ext>
            </a:extLst>
          </p:cNvPr>
          <p:cNvCxnSpPr>
            <a:cxnSpLocks/>
            <a:endCxn id="13" idx="1"/>
          </p:cNvCxnSpPr>
          <p:nvPr/>
        </p:nvCxnSpPr>
        <p:spPr>
          <a:xfrm>
            <a:off x="1234440" y="-259080"/>
            <a:ext cx="1820227" cy="23295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B1AC4F-A681-4D0D-BB2A-9D6272529C03}"/>
              </a:ext>
            </a:extLst>
          </p:cNvPr>
          <p:cNvCxnSpPr>
            <a:cxnSpLocks/>
            <a:endCxn id="13" idx="0"/>
          </p:cNvCxnSpPr>
          <p:nvPr/>
        </p:nvCxnSpPr>
        <p:spPr>
          <a:xfrm flipH="1">
            <a:off x="3657124" y="-259080"/>
            <a:ext cx="906303" cy="17184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0CA754-1C4A-4449-8A73-17F591FA0CB1}"/>
              </a:ext>
            </a:extLst>
          </p:cNvPr>
          <p:cNvCxnSpPr>
            <a:cxnSpLocks/>
            <a:stCxn id="15" idx="1"/>
            <a:endCxn id="13" idx="3"/>
          </p:cNvCxnSpPr>
          <p:nvPr/>
        </p:nvCxnSpPr>
        <p:spPr>
          <a:xfrm flipH="1">
            <a:off x="4259580" y="1516725"/>
            <a:ext cx="1422163" cy="5537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6F3C64-5463-4D66-89B1-E18C34A5F428}"/>
              </a:ext>
            </a:extLst>
          </p:cNvPr>
          <p:cNvCxnSpPr>
            <a:cxnSpLocks/>
            <a:stCxn id="19" idx="0"/>
            <a:endCxn id="15" idx="2"/>
          </p:cNvCxnSpPr>
          <p:nvPr/>
        </p:nvCxnSpPr>
        <p:spPr>
          <a:xfrm flipH="1" flipV="1">
            <a:off x="6284200" y="2127775"/>
            <a:ext cx="2409268" cy="102003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A7592C8-7165-4A78-B3FA-B59CA15D4103}"/>
              </a:ext>
            </a:extLst>
          </p:cNvPr>
          <p:cNvCxnSpPr>
            <a:cxnSpLocks/>
            <a:stCxn id="19" idx="1"/>
            <a:endCxn id="14" idx="3"/>
          </p:cNvCxnSpPr>
          <p:nvPr/>
        </p:nvCxnSpPr>
        <p:spPr>
          <a:xfrm flipH="1">
            <a:off x="5768340" y="3758859"/>
            <a:ext cx="2322671" cy="3986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4F534B4-EE40-4C09-8E1E-DBB59AE22F5F}"/>
              </a:ext>
            </a:extLst>
          </p:cNvPr>
          <p:cNvCxnSpPr>
            <a:cxnSpLocks/>
            <a:stCxn id="19" idx="1"/>
            <a:endCxn id="16" idx="0"/>
          </p:cNvCxnSpPr>
          <p:nvPr/>
        </p:nvCxnSpPr>
        <p:spPr>
          <a:xfrm flipH="1">
            <a:off x="7362793" y="3758859"/>
            <a:ext cx="728218" cy="110511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CFB3A8-A9C1-4B8D-83AD-35E73BF104BE}"/>
              </a:ext>
            </a:extLst>
          </p:cNvPr>
          <p:cNvCxnSpPr>
            <a:cxnSpLocks/>
            <a:stCxn id="16" idx="2"/>
          </p:cNvCxnSpPr>
          <p:nvPr/>
        </p:nvCxnSpPr>
        <p:spPr>
          <a:xfrm flipH="1">
            <a:off x="7249447" y="6086079"/>
            <a:ext cx="113346" cy="114521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E97C99-E441-4DDA-B1FD-4559D68D2984}"/>
              </a:ext>
            </a:extLst>
          </p:cNvPr>
          <p:cNvCxnSpPr>
            <a:cxnSpLocks/>
            <a:endCxn id="19" idx="3"/>
          </p:cNvCxnSpPr>
          <p:nvPr/>
        </p:nvCxnSpPr>
        <p:spPr>
          <a:xfrm flipH="1">
            <a:off x="9295924" y="3515414"/>
            <a:ext cx="1489070" cy="24344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8B5621-2393-4F0D-ACDC-450F0FA7A65A}"/>
              </a:ext>
            </a:extLst>
          </p:cNvPr>
          <p:cNvCxnSpPr>
            <a:cxnSpLocks/>
            <a:stCxn id="20" idx="1"/>
            <a:endCxn id="19" idx="2"/>
          </p:cNvCxnSpPr>
          <p:nvPr/>
        </p:nvCxnSpPr>
        <p:spPr>
          <a:xfrm flipV="1">
            <a:off x="8693467" y="4369909"/>
            <a:ext cx="1" cy="97496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7AF255-F142-433B-ACB8-23BABFC629EE}"/>
              </a:ext>
            </a:extLst>
          </p:cNvPr>
          <p:cNvCxnSpPr>
            <a:cxnSpLocks/>
            <a:endCxn id="20" idx="0"/>
          </p:cNvCxnSpPr>
          <p:nvPr/>
        </p:nvCxnSpPr>
        <p:spPr>
          <a:xfrm flipH="1">
            <a:off x="9295924" y="3373696"/>
            <a:ext cx="826606" cy="136012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DA7303-137B-44BD-9009-EF42CA4964E9}"/>
              </a:ext>
            </a:extLst>
          </p:cNvPr>
          <p:cNvCxnSpPr>
            <a:cxnSpLocks/>
            <a:endCxn id="20" idx="3"/>
          </p:cNvCxnSpPr>
          <p:nvPr/>
        </p:nvCxnSpPr>
        <p:spPr>
          <a:xfrm flipH="1">
            <a:off x="9898380" y="5189220"/>
            <a:ext cx="3040380" cy="1556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FFDA3D9-C5B4-41D4-A1C0-ABF11231575B}"/>
              </a:ext>
            </a:extLst>
          </p:cNvPr>
          <p:cNvCxnSpPr>
            <a:cxnSpLocks/>
            <a:stCxn id="21" idx="2"/>
            <a:endCxn id="15" idx="3"/>
          </p:cNvCxnSpPr>
          <p:nvPr/>
        </p:nvCxnSpPr>
        <p:spPr>
          <a:xfrm flipH="1" flipV="1">
            <a:off x="6886656" y="1516725"/>
            <a:ext cx="3325995" cy="181173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EE2767F-75AA-4ACE-B99F-B369D1526964}"/>
              </a:ext>
            </a:extLst>
          </p:cNvPr>
          <p:cNvSpPr txBox="1"/>
          <p:nvPr/>
        </p:nvSpPr>
        <p:spPr>
          <a:xfrm>
            <a:off x="10027920" y="2522220"/>
            <a:ext cx="184731" cy="369332"/>
          </a:xfrm>
          <a:prstGeom prst="rect">
            <a:avLst/>
          </a:prstGeom>
          <a:noFill/>
        </p:spPr>
        <p:txBody>
          <a:bodyPr wrap="none" rtlCol="0">
            <a:spAutoFit/>
          </a:bodyPr>
          <a:lstStyle/>
          <a:p>
            <a:endParaRPr lang="en-US"/>
          </a:p>
        </p:txBody>
      </p:sp>
      <p:grpSp>
        <p:nvGrpSpPr>
          <p:cNvPr id="36" name="Group 35">
            <a:extLst>
              <a:ext uri="{FF2B5EF4-FFF2-40B4-BE49-F238E27FC236}">
                <a16:creationId xmlns:a16="http://schemas.microsoft.com/office/drawing/2014/main" id="{363598F9-EDE3-4B0F-9EFE-974B158CEFFA}"/>
              </a:ext>
            </a:extLst>
          </p:cNvPr>
          <p:cNvGrpSpPr/>
          <p:nvPr/>
        </p:nvGrpSpPr>
        <p:grpSpPr>
          <a:xfrm>
            <a:off x="8173006" y="452333"/>
            <a:ext cx="1393540" cy="1351396"/>
            <a:chOff x="7978472" y="2573653"/>
            <a:chExt cx="2404123" cy="2331416"/>
          </a:xfrm>
        </p:grpSpPr>
        <p:pic>
          <p:nvPicPr>
            <p:cNvPr id="37" name="Picture 36" descr="Shape&#10;&#10;Description automatically generated with low confidence">
              <a:extLst>
                <a:ext uri="{FF2B5EF4-FFF2-40B4-BE49-F238E27FC236}">
                  <a16:creationId xmlns:a16="http://schemas.microsoft.com/office/drawing/2014/main" id="{38960829-2829-49DF-BC7B-45F696DF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39" name="Picture 38" descr="Logo&#10;&#10;Description automatically generated">
              <a:extLst>
                <a:ext uri="{FF2B5EF4-FFF2-40B4-BE49-F238E27FC236}">
                  <a16:creationId xmlns:a16="http://schemas.microsoft.com/office/drawing/2014/main" id="{CC3DCE55-F516-4C68-B31F-0B5E4DD9D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sp>
        <p:nvSpPr>
          <p:cNvPr id="9" name="TextBox 8">
            <a:extLst>
              <a:ext uri="{FF2B5EF4-FFF2-40B4-BE49-F238E27FC236}">
                <a16:creationId xmlns:a16="http://schemas.microsoft.com/office/drawing/2014/main" id="{25B25B56-045E-44DF-9511-25A77FAD8818}"/>
              </a:ext>
            </a:extLst>
          </p:cNvPr>
          <p:cNvSpPr txBox="1"/>
          <p:nvPr/>
        </p:nvSpPr>
        <p:spPr>
          <a:xfrm>
            <a:off x="8232701" y="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157.240.192.35</a:t>
            </a:r>
            <a:endParaRPr lang="en-US" sz="2400"/>
          </a:p>
        </p:txBody>
      </p:sp>
      <p:sp>
        <p:nvSpPr>
          <p:cNvPr id="40" name="TextBox 39">
            <a:extLst>
              <a:ext uri="{FF2B5EF4-FFF2-40B4-BE49-F238E27FC236}">
                <a16:creationId xmlns:a16="http://schemas.microsoft.com/office/drawing/2014/main" id="{FBA16FD7-A874-40F2-A7C7-B81ED6629DBE}"/>
              </a:ext>
            </a:extLst>
          </p:cNvPr>
          <p:cNvSpPr txBox="1"/>
          <p:nvPr/>
        </p:nvSpPr>
        <p:spPr>
          <a:xfrm>
            <a:off x="9920923" y="3883116"/>
            <a:ext cx="2086243" cy="461665"/>
          </a:xfrm>
          <a:prstGeom prst="rect">
            <a:avLst/>
          </a:prstGeom>
          <a:noFill/>
        </p:spPr>
        <p:txBody>
          <a:bodyPr wrap="square">
            <a:spAutoFit/>
          </a:bodyPr>
          <a:lstStyle/>
          <a:p>
            <a:r>
              <a:rPr lang="en-US" sz="2400"/>
              <a:t>142.251.33.78</a:t>
            </a:r>
          </a:p>
        </p:txBody>
      </p:sp>
      <p:pic>
        <p:nvPicPr>
          <p:cNvPr id="21" name="Picture 23" descr="Logo&#10;&#10;Description automatically generated">
            <a:extLst>
              <a:ext uri="{FF2B5EF4-FFF2-40B4-BE49-F238E27FC236}">
                <a16:creationId xmlns:a16="http://schemas.microsoft.com/office/drawing/2014/main" id="{E40F1D1D-94FB-4AE3-BB94-77E072B30221}"/>
              </a:ext>
            </a:extLst>
          </p:cNvPr>
          <p:cNvPicPr>
            <a:picLocks noChangeAspect="1"/>
          </p:cNvPicPr>
          <p:nvPr/>
        </p:nvPicPr>
        <p:blipFill>
          <a:blip r:embed="rId8"/>
          <a:stretch>
            <a:fillRect/>
          </a:stretch>
        </p:blipFill>
        <p:spPr>
          <a:xfrm>
            <a:off x="10212651" y="2995082"/>
            <a:ext cx="647700" cy="666750"/>
          </a:xfrm>
          <a:prstGeom prst="ellipse">
            <a:avLst/>
          </a:prstGeom>
        </p:spPr>
      </p:pic>
      <p:cxnSp>
        <p:nvCxnSpPr>
          <p:cNvPr id="42" name="Straight Arrow Connector 41">
            <a:extLst>
              <a:ext uri="{FF2B5EF4-FFF2-40B4-BE49-F238E27FC236}">
                <a16:creationId xmlns:a16="http://schemas.microsoft.com/office/drawing/2014/main" id="{DB5DA24F-C734-4A17-8308-D66370568CC1}"/>
              </a:ext>
            </a:extLst>
          </p:cNvPr>
          <p:cNvCxnSpPr>
            <a:cxnSpLocks/>
            <a:stCxn id="39" idx="2"/>
            <a:endCxn id="15" idx="3"/>
          </p:cNvCxnSpPr>
          <p:nvPr/>
        </p:nvCxnSpPr>
        <p:spPr>
          <a:xfrm flipH="1">
            <a:off x="6886656" y="1382971"/>
            <a:ext cx="1286350" cy="13375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E0FCAE0-7230-44AB-B885-19B382A18F99}"/>
              </a:ext>
            </a:extLst>
          </p:cNvPr>
          <p:cNvCxnSpPr>
            <a:cxnSpLocks/>
            <a:stCxn id="39" idx="4"/>
            <a:endCxn id="19" idx="0"/>
          </p:cNvCxnSpPr>
          <p:nvPr/>
        </p:nvCxnSpPr>
        <p:spPr>
          <a:xfrm>
            <a:off x="8593764" y="1803729"/>
            <a:ext cx="99704" cy="134407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10D83C5-EDCB-495C-8801-120A070443E1}"/>
              </a:ext>
            </a:extLst>
          </p:cNvPr>
          <p:cNvSpPr txBox="1"/>
          <p:nvPr/>
        </p:nvSpPr>
        <p:spPr>
          <a:xfrm>
            <a:off x="691546" y="2835889"/>
            <a:ext cx="17902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18.31.7.218</a:t>
            </a:r>
          </a:p>
        </p:txBody>
      </p:sp>
      <p:sp>
        <p:nvSpPr>
          <p:cNvPr id="12" name="TextBox 11">
            <a:extLst>
              <a:ext uri="{FF2B5EF4-FFF2-40B4-BE49-F238E27FC236}">
                <a16:creationId xmlns:a16="http://schemas.microsoft.com/office/drawing/2014/main" id="{D0958B51-F49E-4DB0-AC24-F00D2B0DA002}"/>
              </a:ext>
            </a:extLst>
          </p:cNvPr>
          <p:cNvSpPr txBox="1"/>
          <p:nvPr/>
        </p:nvSpPr>
        <p:spPr>
          <a:xfrm>
            <a:off x="393414" y="4498575"/>
            <a:ext cx="2882456" cy="646331"/>
          </a:xfrm>
          <a:prstGeom prst="rect">
            <a:avLst/>
          </a:prstGeom>
          <a:noFill/>
        </p:spPr>
        <p:txBody>
          <a:bodyPr wrap="none" rtlCol="0">
            <a:spAutoFit/>
          </a:bodyPr>
          <a:lstStyle/>
          <a:p>
            <a:r>
              <a:rPr lang="en-US" sz="3600" b="1"/>
              <a:t>facebook.com</a:t>
            </a:r>
          </a:p>
        </p:txBody>
      </p:sp>
      <p:pic>
        <p:nvPicPr>
          <p:cNvPr id="6" name="Picture 9" descr="Icon&#10;&#10;Description automatically generated">
            <a:extLst>
              <a:ext uri="{FF2B5EF4-FFF2-40B4-BE49-F238E27FC236}">
                <a16:creationId xmlns:a16="http://schemas.microsoft.com/office/drawing/2014/main" id="{9C40E51B-5BA7-4AEC-8FAD-5A853537599A}"/>
              </a:ext>
            </a:extLst>
          </p:cNvPr>
          <p:cNvPicPr>
            <a:picLocks noChangeAspect="1"/>
          </p:cNvPicPr>
          <p:nvPr/>
        </p:nvPicPr>
        <p:blipFill>
          <a:blip r:embed="rId9"/>
          <a:stretch>
            <a:fillRect/>
          </a:stretch>
        </p:blipFill>
        <p:spPr>
          <a:xfrm>
            <a:off x="5143500" y="5029200"/>
            <a:ext cx="1076325" cy="1085850"/>
          </a:xfrm>
          <a:prstGeom prst="rect">
            <a:avLst/>
          </a:prstGeom>
        </p:spPr>
      </p:pic>
      <p:sp>
        <p:nvSpPr>
          <p:cNvPr id="53" name="Oval 52">
            <a:extLst>
              <a:ext uri="{FF2B5EF4-FFF2-40B4-BE49-F238E27FC236}">
                <a16:creationId xmlns:a16="http://schemas.microsoft.com/office/drawing/2014/main" id="{7F6BD67C-27D5-4BC4-9533-6050BB985143}"/>
              </a:ext>
            </a:extLst>
          </p:cNvPr>
          <p:cNvSpPr/>
          <p:nvPr/>
        </p:nvSpPr>
        <p:spPr>
          <a:xfrm>
            <a:off x="4218261" y="575595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cxnSp>
        <p:nvCxnSpPr>
          <p:cNvPr id="63" name="Straight Arrow Connector 62">
            <a:extLst>
              <a:ext uri="{FF2B5EF4-FFF2-40B4-BE49-F238E27FC236}">
                <a16:creationId xmlns:a16="http://schemas.microsoft.com/office/drawing/2014/main" id="{32D27C8F-9422-4687-B092-51980346CB29}"/>
              </a:ext>
            </a:extLst>
          </p:cNvPr>
          <p:cNvCxnSpPr>
            <a:cxnSpLocks/>
            <a:stCxn id="6" idx="0"/>
            <a:endCxn id="14" idx="2"/>
          </p:cNvCxnSpPr>
          <p:nvPr/>
        </p:nvCxnSpPr>
        <p:spPr>
          <a:xfrm flipH="1" flipV="1">
            <a:off x="5165884" y="4409769"/>
            <a:ext cx="515779" cy="61943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659555F-9E94-4DBF-8AFA-17E7C36F4EDA}"/>
              </a:ext>
            </a:extLst>
          </p:cNvPr>
          <p:cNvCxnSpPr>
            <a:cxnSpLocks/>
            <a:stCxn id="6" idx="3"/>
            <a:endCxn id="16" idx="1"/>
          </p:cNvCxnSpPr>
          <p:nvPr/>
        </p:nvCxnSpPr>
        <p:spPr>
          <a:xfrm flipV="1">
            <a:off x="6219825" y="5475029"/>
            <a:ext cx="540511" cy="9709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9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10;&#10;Description automatically generated with low confidence">
            <a:extLst>
              <a:ext uri="{FF2B5EF4-FFF2-40B4-BE49-F238E27FC236}">
                <a16:creationId xmlns:a16="http://schemas.microsoft.com/office/drawing/2014/main" id="{961C774A-D55F-4347-ACD7-9FC856EE9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021" y="2443058"/>
            <a:ext cx="1104049" cy="1104049"/>
          </a:xfrm>
          <a:prstGeom prst="rect">
            <a:avLst/>
          </a:prstGeom>
        </p:spPr>
      </p:pic>
      <p:grpSp>
        <p:nvGrpSpPr>
          <p:cNvPr id="4" name="Group 3">
            <a:extLst>
              <a:ext uri="{FF2B5EF4-FFF2-40B4-BE49-F238E27FC236}">
                <a16:creationId xmlns:a16="http://schemas.microsoft.com/office/drawing/2014/main" id="{AA8CF9BE-66F1-49C6-B51C-1A55425C8FDC}"/>
              </a:ext>
            </a:extLst>
          </p:cNvPr>
          <p:cNvGrpSpPr/>
          <p:nvPr/>
        </p:nvGrpSpPr>
        <p:grpSpPr>
          <a:xfrm>
            <a:off x="975665" y="3297554"/>
            <a:ext cx="1112215" cy="1112215"/>
            <a:chOff x="975665" y="2573654"/>
            <a:chExt cx="1904695" cy="1904695"/>
          </a:xfrm>
        </p:grpSpPr>
        <p:pic>
          <p:nvPicPr>
            <p:cNvPr id="3" name="Picture 2" descr="Icon&#10;&#10;Description automatically generated">
              <a:extLst>
                <a:ext uri="{FF2B5EF4-FFF2-40B4-BE49-F238E27FC236}">
                  <a16:creationId xmlns:a16="http://schemas.microsoft.com/office/drawing/2014/main" id="{D47707DC-3890-47FF-8685-D54F7F407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5B5FDA19-5C8F-4A7A-8E47-7D6496F0631C}"/>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7" name="Picture 6">
            <a:extLst>
              <a:ext uri="{FF2B5EF4-FFF2-40B4-BE49-F238E27FC236}">
                <a16:creationId xmlns:a16="http://schemas.microsoft.com/office/drawing/2014/main" id="{8E7988A8-22EC-4F0A-BB2C-D608F2CEA429}"/>
              </a:ext>
            </a:extLst>
          </p:cNvPr>
          <p:cNvPicPr>
            <a:picLocks noChangeAspect="1"/>
          </p:cNvPicPr>
          <p:nvPr/>
        </p:nvPicPr>
        <p:blipFill>
          <a:blip r:embed="rId6"/>
          <a:stretch>
            <a:fillRect/>
          </a:stretch>
        </p:blipFill>
        <p:spPr>
          <a:xfrm>
            <a:off x="3275647" y="4533856"/>
            <a:ext cx="1204913" cy="1222101"/>
          </a:xfrm>
          <a:prstGeom prst="rect">
            <a:avLst/>
          </a:prstGeom>
        </p:spPr>
      </p:pic>
      <p:pic>
        <p:nvPicPr>
          <p:cNvPr id="13" name="Picture 12">
            <a:extLst>
              <a:ext uri="{FF2B5EF4-FFF2-40B4-BE49-F238E27FC236}">
                <a16:creationId xmlns:a16="http://schemas.microsoft.com/office/drawing/2014/main" id="{34FFF1DE-205D-4618-B6B7-23CFDC5BA385}"/>
              </a:ext>
            </a:extLst>
          </p:cNvPr>
          <p:cNvPicPr>
            <a:picLocks noChangeAspect="1"/>
          </p:cNvPicPr>
          <p:nvPr/>
        </p:nvPicPr>
        <p:blipFill>
          <a:blip r:embed="rId6"/>
          <a:stretch>
            <a:fillRect/>
          </a:stretch>
        </p:blipFill>
        <p:spPr>
          <a:xfrm>
            <a:off x="3054667" y="1459378"/>
            <a:ext cx="1204913" cy="1222101"/>
          </a:xfrm>
          <a:prstGeom prst="rect">
            <a:avLst/>
          </a:prstGeom>
        </p:spPr>
      </p:pic>
      <p:pic>
        <p:nvPicPr>
          <p:cNvPr id="14" name="Picture 13">
            <a:extLst>
              <a:ext uri="{FF2B5EF4-FFF2-40B4-BE49-F238E27FC236}">
                <a16:creationId xmlns:a16="http://schemas.microsoft.com/office/drawing/2014/main" id="{02771AE0-5211-4E67-86DB-882520FF05EB}"/>
              </a:ext>
            </a:extLst>
          </p:cNvPr>
          <p:cNvPicPr>
            <a:picLocks noChangeAspect="1"/>
          </p:cNvPicPr>
          <p:nvPr/>
        </p:nvPicPr>
        <p:blipFill>
          <a:blip r:embed="rId6"/>
          <a:stretch>
            <a:fillRect/>
          </a:stretch>
        </p:blipFill>
        <p:spPr>
          <a:xfrm>
            <a:off x="4563427" y="3187668"/>
            <a:ext cx="1204913" cy="1222101"/>
          </a:xfrm>
          <a:prstGeom prst="rect">
            <a:avLst/>
          </a:prstGeom>
        </p:spPr>
      </p:pic>
      <p:pic>
        <p:nvPicPr>
          <p:cNvPr id="15" name="Picture 14">
            <a:extLst>
              <a:ext uri="{FF2B5EF4-FFF2-40B4-BE49-F238E27FC236}">
                <a16:creationId xmlns:a16="http://schemas.microsoft.com/office/drawing/2014/main" id="{E499DBA0-9646-4FC2-B837-A2865153E6BB}"/>
              </a:ext>
            </a:extLst>
          </p:cNvPr>
          <p:cNvPicPr>
            <a:picLocks noChangeAspect="1"/>
          </p:cNvPicPr>
          <p:nvPr/>
        </p:nvPicPr>
        <p:blipFill>
          <a:blip r:embed="rId6"/>
          <a:stretch>
            <a:fillRect/>
          </a:stretch>
        </p:blipFill>
        <p:spPr>
          <a:xfrm>
            <a:off x="5681743" y="905674"/>
            <a:ext cx="1204913" cy="1222101"/>
          </a:xfrm>
          <a:prstGeom prst="rect">
            <a:avLst/>
          </a:prstGeom>
        </p:spPr>
      </p:pic>
      <p:pic>
        <p:nvPicPr>
          <p:cNvPr id="16" name="Picture 15">
            <a:extLst>
              <a:ext uri="{FF2B5EF4-FFF2-40B4-BE49-F238E27FC236}">
                <a16:creationId xmlns:a16="http://schemas.microsoft.com/office/drawing/2014/main" id="{1B967A56-489B-4B71-BA34-6A99C48C0D50}"/>
              </a:ext>
            </a:extLst>
          </p:cNvPr>
          <p:cNvPicPr>
            <a:picLocks noChangeAspect="1"/>
          </p:cNvPicPr>
          <p:nvPr/>
        </p:nvPicPr>
        <p:blipFill>
          <a:blip r:embed="rId6"/>
          <a:stretch>
            <a:fillRect/>
          </a:stretch>
        </p:blipFill>
        <p:spPr>
          <a:xfrm>
            <a:off x="6760336" y="4863978"/>
            <a:ext cx="1204913" cy="1222101"/>
          </a:xfrm>
          <a:prstGeom prst="rect">
            <a:avLst/>
          </a:prstGeom>
        </p:spPr>
      </p:pic>
      <p:pic>
        <p:nvPicPr>
          <p:cNvPr id="19" name="Picture 18">
            <a:extLst>
              <a:ext uri="{FF2B5EF4-FFF2-40B4-BE49-F238E27FC236}">
                <a16:creationId xmlns:a16="http://schemas.microsoft.com/office/drawing/2014/main" id="{3F6D05C3-209C-4D58-B0AD-C3576A79E6EB}"/>
              </a:ext>
            </a:extLst>
          </p:cNvPr>
          <p:cNvPicPr>
            <a:picLocks noChangeAspect="1"/>
          </p:cNvPicPr>
          <p:nvPr/>
        </p:nvPicPr>
        <p:blipFill>
          <a:blip r:embed="rId6"/>
          <a:stretch>
            <a:fillRect/>
          </a:stretch>
        </p:blipFill>
        <p:spPr>
          <a:xfrm>
            <a:off x="8091011" y="3147808"/>
            <a:ext cx="1204913" cy="1222101"/>
          </a:xfrm>
          <a:prstGeom prst="rect">
            <a:avLst/>
          </a:prstGeom>
        </p:spPr>
      </p:pic>
      <p:pic>
        <p:nvPicPr>
          <p:cNvPr id="20" name="Picture 19">
            <a:extLst>
              <a:ext uri="{FF2B5EF4-FFF2-40B4-BE49-F238E27FC236}">
                <a16:creationId xmlns:a16="http://schemas.microsoft.com/office/drawing/2014/main" id="{E31EF9C0-925B-4CAF-8833-13C10E09BB6F}"/>
              </a:ext>
            </a:extLst>
          </p:cNvPr>
          <p:cNvPicPr>
            <a:picLocks noChangeAspect="1"/>
          </p:cNvPicPr>
          <p:nvPr/>
        </p:nvPicPr>
        <p:blipFill>
          <a:blip r:embed="rId6"/>
          <a:stretch>
            <a:fillRect/>
          </a:stretch>
        </p:blipFill>
        <p:spPr>
          <a:xfrm>
            <a:off x="8693467" y="4733824"/>
            <a:ext cx="1204913" cy="1222101"/>
          </a:xfrm>
          <a:prstGeom prst="rect">
            <a:avLst/>
          </a:prstGeom>
        </p:spPr>
      </p:pic>
      <p:cxnSp>
        <p:nvCxnSpPr>
          <p:cNvPr id="22" name="Straight Arrow Connector 21">
            <a:extLst>
              <a:ext uri="{FF2B5EF4-FFF2-40B4-BE49-F238E27FC236}">
                <a16:creationId xmlns:a16="http://schemas.microsoft.com/office/drawing/2014/main" id="{6009DFA7-D542-45FC-8332-9794F7D3E5A3}"/>
              </a:ext>
            </a:extLst>
          </p:cNvPr>
          <p:cNvCxnSpPr>
            <a:stCxn id="7" idx="0"/>
            <a:endCxn id="14" idx="1"/>
          </p:cNvCxnSpPr>
          <p:nvPr/>
        </p:nvCxnSpPr>
        <p:spPr>
          <a:xfrm flipV="1">
            <a:off x="3878104" y="3798719"/>
            <a:ext cx="685323" cy="73513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F504C-B6B2-4D1B-909D-2CC1EC9EBA59}"/>
              </a:ext>
            </a:extLst>
          </p:cNvPr>
          <p:cNvCxnSpPr>
            <a:cxnSpLocks/>
            <a:stCxn id="3" idx="3"/>
            <a:endCxn id="7" idx="0"/>
          </p:cNvCxnSpPr>
          <p:nvPr/>
        </p:nvCxnSpPr>
        <p:spPr>
          <a:xfrm>
            <a:off x="2087880" y="3853662"/>
            <a:ext cx="1790224" cy="68019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853CBB-0862-43F3-A401-711939458019}"/>
              </a:ext>
            </a:extLst>
          </p:cNvPr>
          <p:cNvCxnSpPr>
            <a:cxnSpLocks/>
            <a:stCxn id="13" idx="2"/>
            <a:endCxn id="14" idx="0"/>
          </p:cNvCxnSpPr>
          <p:nvPr/>
        </p:nvCxnSpPr>
        <p:spPr>
          <a:xfrm>
            <a:off x="3657124" y="2681479"/>
            <a:ext cx="1508760" cy="50618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4E63A1-09B7-4C61-8CD9-660E5FA7207B}"/>
              </a:ext>
            </a:extLst>
          </p:cNvPr>
          <p:cNvCxnSpPr>
            <a:cxnSpLocks/>
            <a:endCxn id="13" idx="1"/>
          </p:cNvCxnSpPr>
          <p:nvPr/>
        </p:nvCxnSpPr>
        <p:spPr>
          <a:xfrm>
            <a:off x="1234440" y="-259080"/>
            <a:ext cx="1820227" cy="232950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B1AC4F-A681-4D0D-BB2A-9D6272529C03}"/>
              </a:ext>
            </a:extLst>
          </p:cNvPr>
          <p:cNvCxnSpPr>
            <a:cxnSpLocks/>
            <a:endCxn id="13" idx="0"/>
          </p:cNvCxnSpPr>
          <p:nvPr/>
        </p:nvCxnSpPr>
        <p:spPr>
          <a:xfrm flipH="1">
            <a:off x="3657124" y="-259080"/>
            <a:ext cx="906303" cy="17184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0CA754-1C4A-4449-8A73-17F591FA0CB1}"/>
              </a:ext>
            </a:extLst>
          </p:cNvPr>
          <p:cNvCxnSpPr>
            <a:cxnSpLocks/>
            <a:stCxn id="15" idx="1"/>
            <a:endCxn id="13" idx="3"/>
          </p:cNvCxnSpPr>
          <p:nvPr/>
        </p:nvCxnSpPr>
        <p:spPr>
          <a:xfrm flipH="1">
            <a:off x="4259580" y="1516725"/>
            <a:ext cx="1422163" cy="5537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6F3C64-5463-4D66-89B1-E18C34A5F428}"/>
              </a:ext>
            </a:extLst>
          </p:cNvPr>
          <p:cNvCxnSpPr>
            <a:cxnSpLocks/>
            <a:stCxn id="19" idx="0"/>
            <a:endCxn id="15" idx="2"/>
          </p:cNvCxnSpPr>
          <p:nvPr/>
        </p:nvCxnSpPr>
        <p:spPr>
          <a:xfrm flipH="1" flipV="1">
            <a:off x="6284200" y="2127775"/>
            <a:ext cx="2409268" cy="102003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A7592C8-7165-4A78-B3FA-B59CA15D4103}"/>
              </a:ext>
            </a:extLst>
          </p:cNvPr>
          <p:cNvCxnSpPr>
            <a:cxnSpLocks/>
            <a:stCxn id="19" idx="1"/>
            <a:endCxn id="14" idx="3"/>
          </p:cNvCxnSpPr>
          <p:nvPr/>
        </p:nvCxnSpPr>
        <p:spPr>
          <a:xfrm flipH="1">
            <a:off x="5768340" y="3758859"/>
            <a:ext cx="2322671" cy="3986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4F534B4-EE40-4C09-8E1E-DBB59AE22F5F}"/>
              </a:ext>
            </a:extLst>
          </p:cNvPr>
          <p:cNvCxnSpPr>
            <a:cxnSpLocks/>
            <a:stCxn id="19" idx="1"/>
            <a:endCxn id="16" idx="0"/>
          </p:cNvCxnSpPr>
          <p:nvPr/>
        </p:nvCxnSpPr>
        <p:spPr>
          <a:xfrm flipH="1">
            <a:off x="7362793" y="3758859"/>
            <a:ext cx="728218" cy="110511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8CFB3A8-A9C1-4B8D-83AD-35E73BF104BE}"/>
              </a:ext>
            </a:extLst>
          </p:cNvPr>
          <p:cNvCxnSpPr>
            <a:cxnSpLocks/>
            <a:stCxn id="16" idx="2"/>
          </p:cNvCxnSpPr>
          <p:nvPr/>
        </p:nvCxnSpPr>
        <p:spPr>
          <a:xfrm flipH="1">
            <a:off x="7249447" y="6086079"/>
            <a:ext cx="113346" cy="114521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E97C99-E441-4DDA-B1FD-4559D68D2984}"/>
              </a:ext>
            </a:extLst>
          </p:cNvPr>
          <p:cNvCxnSpPr>
            <a:cxnSpLocks/>
            <a:endCxn id="19" idx="3"/>
          </p:cNvCxnSpPr>
          <p:nvPr/>
        </p:nvCxnSpPr>
        <p:spPr>
          <a:xfrm flipH="1">
            <a:off x="9295924" y="3515414"/>
            <a:ext cx="1489070" cy="24344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B8B5621-2393-4F0D-ACDC-450F0FA7A65A}"/>
              </a:ext>
            </a:extLst>
          </p:cNvPr>
          <p:cNvCxnSpPr>
            <a:cxnSpLocks/>
            <a:stCxn id="20" idx="1"/>
            <a:endCxn id="19" idx="2"/>
          </p:cNvCxnSpPr>
          <p:nvPr/>
        </p:nvCxnSpPr>
        <p:spPr>
          <a:xfrm flipV="1">
            <a:off x="8693467" y="4369909"/>
            <a:ext cx="1" cy="974966"/>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7AF255-F142-433B-ACB8-23BABFC629EE}"/>
              </a:ext>
            </a:extLst>
          </p:cNvPr>
          <p:cNvCxnSpPr>
            <a:cxnSpLocks/>
            <a:endCxn id="20" idx="0"/>
          </p:cNvCxnSpPr>
          <p:nvPr/>
        </p:nvCxnSpPr>
        <p:spPr>
          <a:xfrm flipH="1">
            <a:off x="9295924" y="3373696"/>
            <a:ext cx="826606" cy="136012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2DA7303-137B-44BD-9009-EF42CA4964E9}"/>
              </a:ext>
            </a:extLst>
          </p:cNvPr>
          <p:cNvCxnSpPr>
            <a:cxnSpLocks/>
            <a:endCxn id="20" idx="3"/>
          </p:cNvCxnSpPr>
          <p:nvPr/>
        </p:nvCxnSpPr>
        <p:spPr>
          <a:xfrm flipH="1">
            <a:off x="9898380" y="5189220"/>
            <a:ext cx="3040380" cy="155655"/>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FFDA3D9-C5B4-41D4-A1C0-ABF11231575B}"/>
              </a:ext>
            </a:extLst>
          </p:cNvPr>
          <p:cNvCxnSpPr>
            <a:cxnSpLocks/>
            <a:stCxn id="21" idx="2"/>
            <a:endCxn id="15" idx="3"/>
          </p:cNvCxnSpPr>
          <p:nvPr/>
        </p:nvCxnSpPr>
        <p:spPr>
          <a:xfrm flipH="1" flipV="1">
            <a:off x="6886656" y="1516725"/>
            <a:ext cx="3325995" cy="181173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EE2767F-75AA-4ACE-B99F-B369D1526964}"/>
              </a:ext>
            </a:extLst>
          </p:cNvPr>
          <p:cNvSpPr txBox="1"/>
          <p:nvPr/>
        </p:nvSpPr>
        <p:spPr>
          <a:xfrm>
            <a:off x="10027920" y="2522220"/>
            <a:ext cx="184731" cy="369332"/>
          </a:xfrm>
          <a:prstGeom prst="rect">
            <a:avLst/>
          </a:prstGeom>
          <a:noFill/>
        </p:spPr>
        <p:txBody>
          <a:bodyPr wrap="none" rtlCol="0">
            <a:spAutoFit/>
          </a:bodyPr>
          <a:lstStyle/>
          <a:p>
            <a:endParaRPr lang="en-US"/>
          </a:p>
        </p:txBody>
      </p:sp>
      <p:grpSp>
        <p:nvGrpSpPr>
          <p:cNvPr id="36" name="Group 35">
            <a:extLst>
              <a:ext uri="{FF2B5EF4-FFF2-40B4-BE49-F238E27FC236}">
                <a16:creationId xmlns:a16="http://schemas.microsoft.com/office/drawing/2014/main" id="{363598F9-EDE3-4B0F-9EFE-974B158CEFFA}"/>
              </a:ext>
            </a:extLst>
          </p:cNvPr>
          <p:cNvGrpSpPr/>
          <p:nvPr/>
        </p:nvGrpSpPr>
        <p:grpSpPr>
          <a:xfrm>
            <a:off x="8173006" y="462010"/>
            <a:ext cx="1393540" cy="1351396"/>
            <a:chOff x="7978472" y="2573653"/>
            <a:chExt cx="2404123" cy="2331416"/>
          </a:xfrm>
        </p:grpSpPr>
        <p:pic>
          <p:nvPicPr>
            <p:cNvPr id="37" name="Picture 36" descr="Shape&#10;&#10;Description automatically generated with low confidence">
              <a:extLst>
                <a:ext uri="{FF2B5EF4-FFF2-40B4-BE49-F238E27FC236}">
                  <a16:creationId xmlns:a16="http://schemas.microsoft.com/office/drawing/2014/main" id="{38960829-2829-49DF-BC7B-45F696DF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39" name="Picture 38" descr="Logo&#10;&#10;Description automatically generated">
              <a:extLst>
                <a:ext uri="{FF2B5EF4-FFF2-40B4-BE49-F238E27FC236}">
                  <a16:creationId xmlns:a16="http://schemas.microsoft.com/office/drawing/2014/main" id="{CC3DCE55-F516-4C68-B31F-0B5E4DD9D7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sp>
        <p:nvSpPr>
          <p:cNvPr id="9" name="TextBox 8">
            <a:extLst>
              <a:ext uri="{FF2B5EF4-FFF2-40B4-BE49-F238E27FC236}">
                <a16:creationId xmlns:a16="http://schemas.microsoft.com/office/drawing/2014/main" id="{25B25B56-045E-44DF-9511-25A77FAD8818}"/>
              </a:ext>
            </a:extLst>
          </p:cNvPr>
          <p:cNvSpPr txBox="1"/>
          <p:nvPr/>
        </p:nvSpPr>
        <p:spPr>
          <a:xfrm>
            <a:off x="8232701" y="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157.240.192.35</a:t>
            </a:r>
            <a:endParaRPr lang="en-US" sz="2400"/>
          </a:p>
        </p:txBody>
      </p:sp>
      <p:sp>
        <p:nvSpPr>
          <p:cNvPr id="40" name="TextBox 39">
            <a:extLst>
              <a:ext uri="{FF2B5EF4-FFF2-40B4-BE49-F238E27FC236}">
                <a16:creationId xmlns:a16="http://schemas.microsoft.com/office/drawing/2014/main" id="{FBA16FD7-A874-40F2-A7C7-B81ED6629DBE}"/>
              </a:ext>
            </a:extLst>
          </p:cNvPr>
          <p:cNvSpPr txBox="1"/>
          <p:nvPr/>
        </p:nvSpPr>
        <p:spPr>
          <a:xfrm>
            <a:off x="9920923" y="3883116"/>
            <a:ext cx="2086243" cy="461665"/>
          </a:xfrm>
          <a:prstGeom prst="rect">
            <a:avLst/>
          </a:prstGeom>
          <a:noFill/>
        </p:spPr>
        <p:txBody>
          <a:bodyPr wrap="square">
            <a:spAutoFit/>
          </a:bodyPr>
          <a:lstStyle/>
          <a:p>
            <a:r>
              <a:rPr lang="en-US" sz="2400"/>
              <a:t>142.251.33.78</a:t>
            </a:r>
          </a:p>
        </p:txBody>
      </p:sp>
      <p:pic>
        <p:nvPicPr>
          <p:cNvPr id="21" name="Picture 23" descr="Logo&#10;&#10;Description automatically generated">
            <a:extLst>
              <a:ext uri="{FF2B5EF4-FFF2-40B4-BE49-F238E27FC236}">
                <a16:creationId xmlns:a16="http://schemas.microsoft.com/office/drawing/2014/main" id="{E40F1D1D-94FB-4AE3-BB94-77E072B30221}"/>
              </a:ext>
            </a:extLst>
          </p:cNvPr>
          <p:cNvPicPr>
            <a:picLocks noChangeAspect="1"/>
          </p:cNvPicPr>
          <p:nvPr/>
        </p:nvPicPr>
        <p:blipFill>
          <a:blip r:embed="rId8"/>
          <a:stretch>
            <a:fillRect/>
          </a:stretch>
        </p:blipFill>
        <p:spPr>
          <a:xfrm>
            <a:off x="10212651" y="2995082"/>
            <a:ext cx="647700" cy="666750"/>
          </a:xfrm>
          <a:prstGeom prst="ellipse">
            <a:avLst/>
          </a:prstGeom>
        </p:spPr>
      </p:pic>
      <p:cxnSp>
        <p:nvCxnSpPr>
          <p:cNvPr id="42" name="Straight Arrow Connector 41">
            <a:extLst>
              <a:ext uri="{FF2B5EF4-FFF2-40B4-BE49-F238E27FC236}">
                <a16:creationId xmlns:a16="http://schemas.microsoft.com/office/drawing/2014/main" id="{DB5DA24F-C734-4A17-8308-D66370568CC1}"/>
              </a:ext>
            </a:extLst>
          </p:cNvPr>
          <p:cNvCxnSpPr>
            <a:cxnSpLocks/>
            <a:stCxn id="39" idx="2"/>
            <a:endCxn id="15" idx="3"/>
          </p:cNvCxnSpPr>
          <p:nvPr/>
        </p:nvCxnSpPr>
        <p:spPr>
          <a:xfrm flipH="1">
            <a:off x="6886656" y="1392648"/>
            <a:ext cx="1286350" cy="12407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E0FCAE0-7230-44AB-B885-19B382A18F99}"/>
              </a:ext>
            </a:extLst>
          </p:cNvPr>
          <p:cNvCxnSpPr>
            <a:cxnSpLocks/>
            <a:stCxn id="39" idx="4"/>
            <a:endCxn id="19" idx="0"/>
          </p:cNvCxnSpPr>
          <p:nvPr/>
        </p:nvCxnSpPr>
        <p:spPr>
          <a:xfrm>
            <a:off x="8593764" y="1813406"/>
            <a:ext cx="99704" cy="133440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10D83C5-EDCB-495C-8801-120A070443E1}"/>
              </a:ext>
            </a:extLst>
          </p:cNvPr>
          <p:cNvSpPr txBox="1"/>
          <p:nvPr/>
        </p:nvSpPr>
        <p:spPr>
          <a:xfrm>
            <a:off x="691546" y="2835889"/>
            <a:ext cx="17902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18.31.7.218</a:t>
            </a:r>
          </a:p>
        </p:txBody>
      </p:sp>
      <p:sp>
        <p:nvSpPr>
          <p:cNvPr id="12" name="TextBox 11">
            <a:extLst>
              <a:ext uri="{FF2B5EF4-FFF2-40B4-BE49-F238E27FC236}">
                <a16:creationId xmlns:a16="http://schemas.microsoft.com/office/drawing/2014/main" id="{D0958B51-F49E-4DB0-AC24-F00D2B0DA002}"/>
              </a:ext>
            </a:extLst>
          </p:cNvPr>
          <p:cNvSpPr txBox="1"/>
          <p:nvPr/>
        </p:nvSpPr>
        <p:spPr>
          <a:xfrm>
            <a:off x="393414" y="4498575"/>
            <a:ext cx="2882456" cy="646331"/>
          </a:xfrm>
          <a:prstGeom prst="rect">
            <a:avLst/>
          </a:prstGeom>
          <a:noFill/>
        </p:spPr>
        <p:txBody>
          <a:bodyPr wrap="none" rtlCol="0">
            <a:spAutoFit/>
          </a:bodyPr>
          <a:lstStyle/>
          <a:p>
            <a:r>
              <a:rPr lang="en-US" sz="3600" b="1"/>
              <a:t>facebook.com</a:t>
            </a:r>
          </a:p>
        </p:txBody>
      </p:sp>
      <p:pic>
        <p:nvPicPr>
          <p:cNvPr id="6" name="Picture 9" descr="Icon&#10;&#10;Description automatically generated">
            <a:extLst>
              <a:ext uri="{FF2B5EF4-FFF2-40B4-BE49-F238E27FC236}">
                <a16:creationId xmlns:a16="http://schemas.microsoft.com/office/drawing/2014/main" id="{9C40E51B-5BA7-4AEC-8FAD-5A853537599A}"/>
              </a:ext>
            </a:extLst>
          </p:cNvPr>
          <p:cNvPicPr>
            <a:picLocks noChangeAspect="1"/>
          </p:cNvPicPr>
          <p:nvPr/>
        </p:nvPicPr>
        <p:blipFill>
          <a:blip r:embed="rId9"/>
          <a:stretch>
            <a:fillRect/>
          </a:stretch>
        </p:blipFill>
        <p:spPr>
          <a:xfrm>
            <a:off x="5143580" y="5032308"/>
            <a:ext cx="1076325" cy="1085850"/>
          </a:xfrm>
          <a:prstGeom prst="rect">
            <a:avLst/>
          </a:prstGeom>
        </p:spPr>
      </p:pic>
      <p:sp>
        <p:nvSpPr>
          <p:cNvPr id="53" name="Oval 52">
            <a:extLst>
              <a:ext uri="{FF2B5EF4-FFF2-40B4-BE49-F238E27FC236}">
                <a16:creationId xmlns:a16="http://schemas.microsoft.com/office/drawing/2014/main" id="{7F6BD67C-27D5-4BC4-9533-6050BB985143}"/>
              </a:ext>
            </a:extLst>
          </p:cNvPr>
          <p:cNvSpPr/>
          <p:nvPr/>
        </p:nvSpPr>
        <p:spPr>
          <a:xfrm>
            <a:off x="4218261" y="575595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cxnSp>
        <p:nvCxnSpPr>
          <p:cNvPr id="63" name="Straight Arrow Connector 62">
            <a:extLst>
              <a:ext uri="{FF2B5EF4-FFF2-40B4-BE49-F238E27FC236}">
                <a16:creationId xmlns:a16="http://schemas.microsoft.com/office/drawing/2014/main" id="{32D27C8F-9422-4687-B092-51980346CB29}"/>
              </a:ext>
            </a:extLst>
          </p:cNvPr>
          <p:cNvCxnSpPr>
            <a:cxnSpLocks/>
            <a:stCxn id="6" idx="0"/>
            <a:endCxn id="14" idx="2"/>
          </p:cNvCxnSpPr>
          <p:nvPr/>
        </p:nvCxnSpPr>
        <p:spPr>
          <a:xfrm flipH="1" flipV="1">
            <a:off x="5165884" y="4409769"/>
            <a:ext cx="515859" cy="62253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659555F-9E94-4DBF-8AFA-17E7C36F4EDA}"/>
              </a:ext>
            </a:extLst>
          </p:cNvPr>
          <p:cNvCxnSpPr>
            <a:cxnSpLocks/>
            <a:stCxn id="6" idx="3"/>
            <a:endCxn id="16" idx="1"/>
          </p:cNvCxnSpPr>
          <p:nvPr/>
        </p:nvCxnSpPr>
        <p:spPr>
          <a:xfrm flipV="1">
            <a:off x="6219905" y="5475029"/>
            <a:ext cx="540431" cy="1002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087462-ABAC-47D7-B0E7-145D5EEB7FD5}"/>
              </a:ext>
            </a:extLst>
          </p:cNvPr>
          <p:cNvSpPr txBox="1"/>
          <p:nvPr/>
        </p:nvSpPr>
        <p:spPr>
          <a:xfrm>
            <a:off x="4173086" y="6862565"/>
            <a:ext cx="2743200"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mn-lt"/>
                <a:cs typeface="+mn-lt"/>
              </a:rPr>
              <a:t>157.240.192.35</a:t>
            </a:r>
            <a:endParaRPr lang="en-US" sz="2400"/>
          </a:p>
        </p:txBody>
      </p:sp>
    </p:spTree>
    <p:extLst>
      <p:ext uri="{BB962C8B-B14F-4D97-AF65-F5344CB8AC3E}">
        <p14:creationId xmlns:p14="http://schemas.microsoft.com/office/powerpoint/2010/main" val="428124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3 -0.00301 L 0.0013 -0.00301 C 0.00417 -0.00532 0.00703 -0.0081 0.01003 -0.00972 C 0.01198 -0.01088 0.01419 -0.01111 0.01628 -0.01204 C 0.01914 -0.01343 0.02201 -0.01528 0.025 -0.01644 C 0.03451 -0.02014 0.03555 -0.01945 0.04375 -0.02083 C 0.04544 -0.0213 0.04714 -0.02153 0.0487 -0.02199 C 0.05469 -0.02662 0.05964 -0.03079 0.06628 -0.03426 C 0.06771 -0.03495 0.06914 -0.03565 0.07057 -0.03634 C 0.07526 -0.03935 0.07539 -0.04051 0.07995 -0.04421 C 0.08203 -0.04583 0.08425 -0.04699 0.0862 -0.04861 C 0.08711 -0.04954 0.08789 -0.05023 0.0888 -0.05093 C 0.08958 -0.05139 0.09037 -0.05162 0.09128 -0.05208 C 0.09193 -0.05232 0.09245 -0.05278 0.0931 -0.05324 C 0.09401 -0.05463 0.09466 -0.05625 0.09557 -0.05764 C 0.09609 -0.05833 0.09688 -0.05833 0.09753 -0.0588 C 0.09857 -0.05949 0.09961 -0.05995 0.10065 -0.06088 C 0.10625 -0.06644 0.10039 -0.06273 0.10495 -0.06528 C 0.10651 -0.06713 0.10768 -0.06968 0.10938 -0.07083 C 0.11159 -0.07245 0.11393 -0.07222 0.11628 -0.07315 C 0.11758 -0.07361 0.11875 -0.07477 0.12005 -0.07546 C 0.1237 -0.07708 0.12761 -0.07778 0.13125 -0.07986 C 0.13555 -0.08218 0.13945 -0.08634 0.14375 -0.08866 L 0.15443 -0.09421 C 0.15977 -0.10185 0.15534 -0.09699 0.1638 -0.10093 C 0.16563 -0.10185 0.16745 -0.10347 0.1694 -0.10417 C 0.17474 -0.10671 0.17682 -0.10671 0.18255 -0.10764 C 0.18607 -0.10972 0.18945 -0.1125 0.1931 -0.11435 C 0.20859 -0.12199 0.20013 -0.11482 0.21497 -0.12431 C 0.21797 -0.12616 0.22083 -0.12894 0.2237 -0.13102 C 0.22604 -0.13264 0.22839 -0.13357 0.2306 -0.13542 C 0.2362 -0.13982 0.23399 -0.13982 0.23932 -0.14537 C 0.24154 -0.14769 0.24323 -0.14792 0.24557 -0.14861 C 0.25469 -0.14445 0.26016 -0.14537 0.26628 -0.13542 C 0.26771 -0.1331 0.26875 -0.13009 0.27005 -0.12755 C 0.27201 -0.12384 0.27461 -0.12083 0.2763 -0.11644 C 0.27852 -0.11065 0.2819 -0.09769 0.2819 -0.09769 C 0.28737 -0.06227 0.28086 -0.09977 0.28568 -0.07986 C 0.2875 -0.07222 0.28789 -0.0632 0.29063 -0.05648 C 0.29245 -0.05208 0.29557 -0.04468 0.29688 -0.03982 C 0.29766 -0.03704 0.29792 -0.0338 0.2987 -0.03079 C 0.30026 -0.02546 0.30247 -0.02083 0.30378 -0.01528 C 0.31276 0.025 0.303 -0.00463 0.31068 0.0169 C 0.31081 0.01991 0.31107 0.02292 0.3112 0.02569 C 0.31146 0.02917 0.31159 0.03241 0.31185 0.03588 C 0.31211 0.03843 0.31276 0.04097 0.31315 0.04352 C 0.31328 0.04792 0.31354 0.05255 0.3138 0.05694 C 0.31445 0.06991 0.31432 0.06157 0.31432 0.07037 " pathEditMode="relative" ptsTypes="AAAAAAAAAAAAAAAAAAAAAAAAAAAAAAAAAAAAAAAAAAAAAAAA">
                                      <p:cBhvr>
                                        <p:cTn id="6" dur="2000" fill="hold"/>
                                        <p:tgtEl>
                                          <p:spTgt spid="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677 -0.0331 L -0.00677 -0.0331 C -0.0056 -0.03866 -0.00417 -0.04583 -0.00248 -0.05093 C 0.00143 -0.0625 0.00573 -0.07361 0.0095 -0.08542 L 0.01823 -0.1132 C 0.0207 -0.13125 0.01745 -0.11366 0.02252 -0.1287 C 0.02304 -0.13009 0.02278 -0.13195 0.02317 -0.1331 C 0.0237 -0.13495 0.02448 -0.13611 0.02513 -0.13773 C 0.02461 -0.15625 0.02435 -0.17477 0.02383 -0.19329 C 0.0237 -0.1963 0.0237 -0.19931 0.02317 -0.20208 C 0.02265 -0.20532 0.02148 -0.2081 0.0207 -0.21088 C 0.02018 -0.21273 0.01992 -0.21482 0.0194 -0.21644 L 0.01198 -0.24329 L 0.0095 -0.25208 C 0.00664 -0.27708 0.01028 -0.24653 0.00442 -0.2831 C 0.00403 -0.28588 0.00377 -0.28843 0.00325 -0.29097 C 0.00117 -0.30093 -0.00287 -0.31574 -0.0056 -0.32431 C -0.01224 -0.34514 -0.00977 -0.33032 -0.0155 -0.35532 C -0.01979 -0.37361 -0.0168 -0.3713 -0.02123 -0.39329 C -0.02175 -0.3963 -0.02331 -0.39838 -0.02435 -0.40093 C -0.02526 -0.40347 -0.02591 -0.40625 -0.02683 -0.4088 C -0.02995 -0.43102 -0.02696 -0.41435 -0.03373 -0.43982 C -0.03789 -0.45602 -0.03646 -0.45579 -0.0431 -0.47315 C -0.04427 -0.47616 -0.04597 -0.47824 -0.0474 -0.48102 C -0.05443 -0.49421 -0.05013 -0.49051 -0.05677 -0.49421 L -0.07058 -0.49329 C -0.07227 -0.49236 -0.07292 -0.48843 -0.07435 -0.48657 C -0.07878 -0.48102 -0.0836 -0.47662 -0.08802 -0.47107 C -0.09349 -0.46412 -0.09818 -0.45278 -0.10248 -0.44421 C -0.10365 -0.4419 -0.10495 -0.43982 -0.10612 -0.43773 C -0.10664 -0.43495 -0.10677 -0.43241 -0.10742 -0.42986 C -0.10912 -0.42315 -0.11159 -0.4169 -0.11302 -0.40995 C -0.12188 -0.36574 -0.10651 -0.42407 -0.1168 -0.38218 C -0.12344 -0.35486 -0.11953 -0.36945 -0.12748 -0.35324 C -0.12878 -0.35046 -0.12969 -0.34699 -0.13112 -0.34421 C -0.13412 -0.33912 -0.13828 -0.33565 -0.1418 -0.33218 C -0.14844 -0.3331 -0.15521 -0.33333 -0.16185 -0.33542 C -0.17344 -0.33912 -0.17409 -0.34282 -0.18425 -0.35093 C -0.18698 -0.35301 -0.18972 -0.35463 -0.19245 -0.35648 C -0.1974 -0.36574 -0.20287 -0.37431 -0.20742 -0.38426 C -0.20912 -0.38796 -0.21042 -0.39236 -0.21237 -0.39537 C -0.2138 -0.39769 -0.21576 -0.39815 -0.21745 -0.39977 C -0.22253 -0.40509 -0.22409 -0.40857 -0.2293 -0.41204 C -0.23503 -0.4162 -0.24258 -0.41574 -0.24805 -0.41644 C -0.25026 -0.41968 -0.25248 -0.42315 -0.25495 -0.42546 C -0.25625 -0.42685 -0.25794 -0.42732 -0.25925 -0.4287 C -0.26068 -0.43032 -0.26172 -0.43264 -0.26302 -0.43426 C -0.2668 -0.43912 -0.26419 -0.43403 -0.26745 -0.43866 C -0.27018 -0.44282 -0.2681 -0.44213 -0.2711 -0.44213 " pathEditMode="relative" ptsTypes="AAAAAAAAAAAAAAAAAAAAAAAAAAAAAAAAAAAAAAAAAAAAAAAAA">
                                      <p:cBhvr>
                                        <p:cTn id="10" dur="2000" fill="hold"/>
                                        <p:tgtEl>
                                          <p:spTgt spid="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a:extLst>
              <a:ext uri="{FF2B5EF4-FFF2-40B4-BE49-F238E27FC236}">
                <a16:creationId xmlns:a16="http://schemas.microsoft.com/office/drawing/2014/main" id="{71DAFBC9-A998-D383-3BA7-B62E79B59E2C}"/>
              </a:ext>
            </a:extLst>
          </p:cNvPr>
          <p:cNvSpPr/>
          <p:nvPr/>
        </p:nvSpPr>
        <p:spPr>
          <a:xfrm>
            <a:off x="2159304" y="4781195"/>
            <a:ext cx="7116897" cy="152294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Microsoft</a:t>
            </a:r>
          </a:p>
        </p:txBody>
      </p:sp>
      <p:sp>
        <p:nvSpPr>
          <p:cNvPr id="2" name="Title 1">
            <a:extLst>
              <a:ext uri="{FF2B5EF4-FFF2-40B4-BE49-F238E27FC236}">
                <a16:creationId xmlns:a16="http://schemas.microsoft.com/office/drawing/2014/main" id="{0BAF7463-7844-B269-A2B3-8BB3079528F3}"/>
              </a:ext>
            </a:extLst>
          </p:cNvPr>
          <p:cNvSpPr>
            <a:spLocks noGrp="1"/>
          </p:cNvSpPr>
          <p:nvPr>
            <p:ph type="title"/>
          </p:nvPr>
        </p:nvSpPr>
        <p:spPr/>
        <p:txBody>
          <a:bodyPr/>
          <a:lstStyle/>
          <a:p>
            <a:r>
              <a:rPr lang="en-US" dirty="0"/>
              <a:t>Multiple connections between two </a:t>
            </a:r>
            <a:r>
              <a:rPr lang="en-US" dirty="0" err="1"/>
              <a:t>ASes</a:t>
            </a:r>
            <a:endParaRPr lang="en-US" dirty="0"/>
          </a:p>
        </p:txBody>
      </p:sp>
      <p:sp>
        <p:nvSpPr>
          <p:cNvPr id="4" name="Cloud 3">
            <a:extLst>
              <a:ext uri="{FF2B5EF4-FFF2-40B4-BE49-F238E27FC236}">
                <a16:creationId xmlns:a16="http://schemas.microsoft.com/office/drawing/2014/main" id="{4B056E73-1604-0E10-8161-DE303B2D133A}"/>
              </a:ext>
            </a:extLst>
          </p:cNvPr>
          <p:cNvSpPr/>
          <p:nvPr/>
        </p:nvSpPr>
        <p:spPr>
          <a:xfrm>
            <a:off x="2159303" y="2878941"/>
            <a:ext cx="7116897" cy="185083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AT&amp;T</a:t>
            </a:r>
          </a:p>
        </p:txBody>
      </p:sp>
      <p:cxnSp>
        <p:nvCxnSpPr>
          <p:cNvPr id="6" name="Straight Connector 5">
            <a:extLst>
              <a:ext uri="{FF2B5EF4-FFF2-40B4-BE49-F238E27FC236}">
                <a16:creationId xmlns:a16="http://schemas.microsoft.com/office/drawing/2014/main" id="{0BF2EA38-CB73-2977-54DB-C2639DE6E638}"/>
              </a:ext>
            </a:extLst>
          </p:cNvPr>
          <p:cNvCxnSpPr>
            <a:cxnSpLocks/>
          </p:cNvCxnSpPr>
          <p:nvPr/>
        </p:nvCxnSpPr>
        <p:spPr>
          <a:xfrm>
            <a:off x="5717754" y="1553378"/>
            <a:ext cx="0" cy="512284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23B0EB8-F219-FFA0-CA2A-587261411373}"/>
              </a:ext>
            </a:extLst>
          </p:cNvPr>
          <p:cNvSpPr txBox="1"/>
          <p:nvPr/>
        </p:nvSpPr>
        <p:spPr>
          <a:xfrm>
            <a:off x="473726" y="3825473"/>
            <a:ext cx="1021433" cy="400110"/>
          </a:xfrm>
          <a:prstGeom prst="rect">
            <a:avLst/>
          </a:prstGeom>
          <a:noFill/>
        </p:spPr>
        <p:txBody>
          <a:bodyPr wrap="none" rtlCol="0">
            <a:spAutoFit/>
          </a:bodyPr>
          <a:lstStyle/>
          <a:p>
            <a:r>
              <a:rPr lang="en-US" sz="2000" b="1" dirty="0">
                <a:solidFill>
                  <a:schemeClr val="accent2"/>
                </a:solidFill>
              </a:rPr>
              <a:t>Seattle</a:t>
            </a:r>
          </a:p>
        </p:txBody>
      </p:sp>
      <p:sp>
        <p:nvSpPr>
          <p:cNvPr id="10" name="TextBox 9">
            <a:extLst>
              <a:ext uri="{FF2B5EF4-FFF2-40B4-BE49-F238E27FC236}">
                <a16:creationId xmlns:a16="http://schemas.microsoft.com/office/drawing/2014/main" id="{AD7F9798-BAB2-3339-83E6-58A422C3DF28}"/>
              </a:ext>
            </a:extLst>
          </p:cNvPr>
          <p:cNvSpPr txBox="1"/>
          <p:nvPr/>
        </p:nvSpPr>
        <p:spPr>
          <a:xfrm>
            <a:off x="9721117" y="3724485"/>
            <a:ext cx="1079783" cy="461665"/>
          </a:xfrm>
          <a:prstGeom prst="rect">
            <a:avLst/>
          </a:prstGeom>
          <a:noFill/>
        </p:spPr>
        <p:txBody>
          <a:bodyPr wrap="none" rtlCol="0">
            <a:spAutoFit/>
          </a:bodyPr>
          <a:lstStyle/>
          <a:p>
            <a:r>
              <a:rPr lang="en-US" sz="2400" b="1" dirty="0">
                <a:solidFill>
                  <a:schemeClr val="accent2"/>
                </a:solidFill>
              </a:rPr>
              <a:t>Austin</a:t>
            </a:r>
          </a:p>
        </p:txBody>
      </p:sp>
      <p:sp>
        <p:nvSpPr>
          <p:cNvPr id="11" name="Cloud 10">
            <a:extLst>
              <a:ext uri="{FF2B5EF4-FFF2-40B4-BE49-F238E27FC236}">
                <a16:creationId xmlns:a16="http://schemas.microsoft.com/office/drawing/2014/main" id="{6E0ED150-4142-37B2-533E-7E6CDCE9E5DD}"/>
              </a:ext>
            </a:extLst>
          </p:cNvPr>
          <p:cNvSpPr/>
          <p:nvPr/>
        </p:nvSpPr>
        <p:spPr>
          <a:xfrm>
            <a:off x="6744729" y="1214472"/>
            <a:ext cx="2531468" cy="150171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Spectrum Internet</a:t>
            </a:r>
          </a:p>
        </p:txBody>
      </p:sp>
      <p:cxnSp>
        <p:nvCxnSpPr>
          <p:cNvPr id="13" name="Straight Arrow Connector 12">
            <a:extLst>
              <a:ext uri="{FF2B5EF4-FFF2-40B4-BE49-F238E27FC236}">
                <a16:creationId xmlns:a16="http://schemas.microsoft.com/office/drawing/2014/main" id="{F4366F85-68F7-A3D2-4164-7F7C2347BB9F}"/>
              </a:ext>
            </a:extLst>
          </p:cNvPr>
          <p:cNvCxnSpPr/>
          <p:nvPr/>
        </p:nvCxnSpPr>
        <p:spPr>
          <a:xfrm flipV="1">
            <a:off x="3426246" y="4194805"/>
            <a:ext cx="0" cy="99414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B67AD97-10A6-DE71-8285-1100DF5D8F37}"/>
              </a:ext>
            </a:extLst>
          </p:cNvPr>
          <p:cNvCxnSpPr/>
          <p:nvPr/>
        </p:nvCxnSpPr>
        <p:spPr>
          <a:xfrm flipV="1">
            <a:off x="7346414" y="4262609"/>
            <a:ext cx="0" cy="99414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7EE8A43-A77D-93EA-5DAE-03635665E145}"/>
              </a:ext>
            </a:extLst>
          </p:cNvPr>
          <p:cNvSpPr txBox="1"/>
          <p:nvPr/>
        </p:nvSpPr>
        <p:spPr>
          <a:xfrm>
            <a:off x="1224623" y="4537927"/>
            <a:ext cx="2294218" cy="400110"/>
          </a:xfrm>
          <a:prstGeom prst="rect">
            <a:avLst/>
          </a:prstGeom>
          <a:noFill/>
        </p:spPr>
        <p:txBody>
          <a:bodyPr wrap="none" rtlCol="0">
            <a:spAutoFit/>
          </a:bodyPr>
          <a:lstStyle/>
          <a:p>
            <a:r>
              <a:rPr lang="en-US" sz="2000" dirty="0"/>
              <a:t>Connection point 1</a:t>
            </a:r>
          </a:p>
        </p:txBody>
      </p:sp>
      <p:sp>
        <p:nvSpPr>
          <p:cNvPr id="17" name="TextBox 16">
            <a:extLst>
              <a:ext uri="{FF2B5EF4-FFF2-40B4-BE49-F238E27FC236}">
                <a16:creationId xmlns:a16="http://schemas.microsoft.com/office/drawing/2014/main" id="{994E40E8-EECD-89A8-0191-13D02109DA5A}"/>
              </a:ext>
            </a:extLst>
          </p:cNvPr>
          <p:cNvSpPr txBox="1"/>
          <p:nvPr/>
        </p:nvSpPr>
        <p:spPr>
          <a:xfrm>
            <a:off x="7544915" y="4458186"/>
            <a:ext cx="2294218" cy="400110"/>
          </a:xfrm>
          <a:prstGeom prst="rect">
            <a:avLst/>
          </a:prstGeom>
          <a:noFill/>
        </p:spPr>
        <p:txBody>
          <a:bodyPr wrap="none" rtlCol="0">
            <a:spAutoFit/>
          </a:bodyPr>
          <a:lstStyle/>
          <a:p>
            <a:r>
              <a:rPr lang="en-US" sz="2000" dirty="0"/>
              <a:t>Connection point 2</a:t>
            </a:r>
          </a:p>
        </p:txBody>
      </p:sp>
      <p:sp>
        <p:nvSpPr>
          <p:cNvPr id="19" name="Freeform 18">
            <a:extLst>
              <a:ext uri="{FF2B5EF4-FFF2-40B4-BE49-F238E27FC236}">
                <a16:creationId xmlns:a16="http://schemas.microsoft.com/office/drawing/2014/main" id="{164E1B72-35D6-1726-5CA0-F3EC60A3198B}"/>
              </a:ext>
            </a:extLst>
          </p:cNvPr>
          <p:cNvSpPr/>
          <p:nvPr/>
        </p:nvSpPr>
        <p:spPr>
          <a:xfrm>
            <a:off x="3115351" y="2104222"/>
            <a:ext cx="5411704" cy="3459296"/>
          </a:xfrm>
          <a:custGeom>
            <a:avLst/>
            <a:gdLst>
              <a:gd name="connsiteX0" fmla="*/ 388013 w 5411704"/>
              <a:gd name="connsiteY0" fmla="*/ 3459296 h 3459296"/>
              <a:gd name="connsiteX1" fmla="*/ 399030 w 5411704"/>
              <a:gd name="connsiteY1" fmla="*/ 1872867 h 3459296"/>
              <a:gd name="connsiteX2" fmla="*/ 4508321 w 5411704"/>
              <a:gd name="connsiteY2" fmla="*/ 1564395 h 3459296"/>
              <a:gd name="connsiteX3" fmla="*/ 5411704 w 5411704"/>
              <a:gd name="connsiteY3" fmla="*/ 0 h 3459296"/>
            </a:gdLst>
            <a:ahLst/>
            <a:cxnLst>
              <a:cxn ang="0">
                <a:pos x="connsiteX0" y="connsiteY0"/>
              </a:cxn>
              <a:cxn ang="0">
                <a:pos x="connsiteX1" y="connsiteY1"/>
              </a:cxn>
              <a:cxn ang="0">
                <a:pos x="connsiteX2" y="connsiteY2"/>
              </a:cxn>
              <a:cxn ang="0">
                <a:pos x="connsiteX3" y="connsiteY3"/>
              </a:cxn>
            </a:cxnLst>
            <a:rect l="l" t="t" r="r" b="b"/>
            <a:pathLst>
              <a:path w="5411704" h="3459296">
                <a:moveTo>
                  <a:pt x="388013" y="3459296"/>
                </a:moveTo>
                <a:cubicBezTo>
                  <a:pt x="50162" y="2823990"/>
                  <a:pt x="-287688" y="2188684"/>
                  <a:pt x="399030" y="1872867"/>
                </a:cubicBezTo>
                <a:cubicBezTo>
                  <a:pt x="1085748" y="1557050"/>
                  <a:pt x="3672875" y="1876539"/>
                  <a:pt x="4508321" y="1564395"/>
                </a:cubicBezTo>
                <a:cubicBezTo>
                  <a:pt x="5343767" y="1252250"/>
                  <a:pt x="5281338" y="275422"/>
                  <a:pt x="5411704" y="0"/>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5603A7BD-58B1-1955-70A9-5DA8D406EE78}"/>
              </a:ext>
            </a:extLst>
          </p:cNvPr>
          <p:cNvSpPr/>
          <p:nvPr/>
        </p:nvSpPr>
        <p:spPr>
          <a:xfrm>
            <a:off x="3547431" y="2236424"/>
            <a:ext cx="5133861" cy="3723322"/>
          </a:xfrm>
          <a:custGeom>
            <a:avLst/>
            <a:gdLst>
              <a:gd name="connsiteX0" fmla="*/ 0 w 5133861"/>
              <a:gd name="connsiteY0" fmla="*/ 3404212 h 3723322"/>
              <a:gd name="connsiteX1" fmla="*/ 3800820 w 5133861"/>
              <a:gd name="connsiteY1" fmla="*/ 3393195 h 3723322"/>
              <a:gd name="connsiteX2" fmla="*/ 5133861 w 5133861"/>
              <a:gd name="connsiteY2" fmla="*/ 0 h 3723322"/>
            </a:gdLst>
            <a:ahLst/>
            <a:cxnLst>
              <a:cxn ang="0">
                <a:pos x="connsiteX0" y="connsiteY0"/>
              </a:cxn>
              <a:cxn ang="0">
                <a:pos x="connsiteX1" y="connsiteY1"/>
              </a:cxn>
              <a:cxn ang="0">
                <a:pos x="connsiteX2" y="connsiteY2"/>
              </a:cxn>
            </a:cxnLst>
            <a:rect l="l" t="t" r="r" b="b"/>
            <a:pathLst>
              <a:path w="5133861" h="3723322">
                <a:moveTo>
                  <a:pt x="0" y="3404212"/>
                </a:moveTo>
                <a:cubicBezTo>
                  <a:pt x="1472588" y="3682388"/>
                  <a:pt x="2945177" y="3960564"/>
                  <a:pt x="3800820" y="3393195"/>
                </a:cubicBezTo>
                <a:cubicBezTo>
                  <a:pt x="4656463" y="2825826"/>
                  <a:pt x="4895162" y="1412913"/>
                  <a:pt x="5133861" y="0"/>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18B1CD9-2232-5BEE-51B7-2A14866F69DD}"/>
              </a:ext>
            </a:extLst>
          </p:cNvPr>
          <p:cNvCxnSpPr/>
          <p:nvPr/>
        </p:nvCxnSpPr>
        <p:spPr>
          <a:xfrm flipV="1">
            <a:off x="7544915" y="2236424"/>
            <a:ext cx="0" cy="99414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CE8F4D9-7787-EF06-F73E-B76226949690}"/>
              </a:ext>
            </a:extLst>
          </p:cNvPr>
          <p:cNvSpPr txBox="1"/>
          <p:nvPr/>
        </p:nvSpPr>
        <p:spPr>
          <a:xfrm>
            <a:off x="1250632" y="2200991"/>
            <a:ext cx="5479802" cy="397031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dirty="0"/>
              <a:t>AT&amp;T makes two advertisements to Spectrum, one for each connection point</a:t>
            </a:r>
          </a:p>
          <a:p>
            <a:pPr marL="285750" indent="-285750">
              <a:buFont typeface="Arial" panose="020B0604020202020204" pitchFamily="34" charset="0"/>
              <a:buChar char="•"/>
            </a:pPr>
            <a:r>
              <a:rPr lang="en-US" dirty="0"/>
              <a:t>It indicates its preference for which connection to use</a:t>
            </a:r>
          </a:p>
          <a:p>
            <a:pPr marL="742950" lvl="1" indent="-285750">
              <a:buFont typeface="Arial" panose="020B0604020202020204" pitchFamily="34" charset="0"/>
              <a:buChar char="•"/>
            </a:pPr>
            <a:r>
              <a:rPr lang="en-US" dirty="0"/>
              <a:t>It will probably prefer connection 2 since that is less work</a:t>
            </a:r>
          </a:p>
          <a:p>
            <a:pPr marL="285750" indent="-285750">
              <a:buFont typeface="Arial" panose="020B0604020202020204" pitchFamily="34" charset="0"/>
              <a:buChar char="•"/>
            </a:pPr>
            <a:r>
              <a:rPr lang="en-US" dirty="0"/>
              <a:t>Microsoft may choose to respect or ignore that preference. If AT&amp;T really does not want Microsoft to use connection 1, then it should not advertise it</a:t>
            </a:r>
          </a:p>
          <a:p>
            <a:pPr marL="742950" lvl="1" indent="-285750">
              <a:buFont typeface="Arial" panose="020B0604020202020204" pitchFamily="34" charset="0"/>
              <a:buChar char="•"/>
            </a:pPr>
            <a:r>
              <a:rPr lang="en-US" dirty="0"/>
              <a:t>It is cheaper for Microsoft to use connection 1</a:t>
            </a:r>
          </a:p>
          <a:p>
            <a:pPr marL="742950" lvl="1" indent="-285750">
              <a:buFont typeface="Arial" panose="020B0604020202020204" pitchFamily="34" charset="0"/>
              <a:buChar char="•"/>
            </a:pPr>
            <a:r>
              <a:rPr lang="en-US" dirty="0"/>
              <a:t>Using connection 2 might give the user better quality of Microsoft’s network is better. It does something in a similar spirit for Microsoft Teams calls</a:t>
            </a:r>
          </a:p>
        </p:txBody>
      </p:sp>
    </p:spTree>
    <p:extLst>
      <p:ext uri="{BB962C8B-B14F-4D97-AF65-F5344CB8AC3E}">
        <p14:creationId xmlns:p14="http://schemas.microsoft.com/office/powerpoint/2010/main" val="319587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AECB049-888C-4DEC-ADCF-B11870112F30}"/>
              </a:ext>
            </a:extLst>
          </p:cNvPr>
          <p:cNvGrpSpPr/>
          <p:nvPr/>
        </p:nvGrpSpPr>
        <p:grpSpPr>
          <a:xfrm>
            <a:off x="891845" y="3354856"/>
            <a:ext cx="1112215" cy="1112215"/>
            <a:chOff x="975665" y="2573654"/>
            <a:chExt cx="1904695" cy="1904695"/>
          </a:xfrm>
        </p:grpSpPr>
        <p:pic>
          <p:nvPicPr>
            <p:cNvPr id="3" name="Picture 2" descr="Icon&#10;&#10;Description automatically generated">
              <a:extLst>
                <a:ext uri="{FF2B5EF4-FFF2-40B4-BE49-F238E27FC236}">
                  <a16:creationId xmlns:a16="http://schemas.microsoft.com/office/drawing/2014/main" id="{DAFAF1D5-DBD3-435C-8570-42A359065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CF47518E-FA3E-4D60-B369-8E4F5E7D4A83}"/>
                </a:ext>
              </a:extLst>
            </p:cNvPr>
            <p:cNvPicPr>
              <a:picLocks noChangeAspect="1"/>
            </p:cNvPicPr>
            <p:nvPr/>
          </p:nvPicPr>
          <p:blipFill rotWithShape="1">
            <a:blip r:embed="rId3">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5" name="Picture 9" descr="Icon&#10;&#10;Description automatically generated">
            <a:extLst>
              <a:ext uri="{FF2B5EF4-FFF2-40B4-BE49-F238E27FC236}">
                <a16:creationId xmlns:a16="http://schemas.microsoft.com/office/drawing/2014/main" id="{434D5A00-4C3E-4504-BC40-2B3945DC7A89}"/>
              </a:ext>
            </a:extLst>
          </p:cNvPr>
          <p:cNvPicPr>
            <a:picLocks noChangeAspect="1"/>
          </p:cNvPicPr>
          <p:nvPr/>
        </p:nvPicPr>
        <p:blipFill>
          <a:blip r:embed="rId4"/>
          <a:stretch>
            <a:fillRect/>
          </a:stretch>
        </p:blipFill>
        <p:spPr>
          <a:xfrm>
            <a:off x="4404440" y="2771774"/>
            <a:ext cx="1076325" cy="1085850"/>
          </a:xfrm>
          <a:prstGeom prst="rect">
            <a:avLst/>
          </a:prstGeom>
        </p:spPr>
      </p:pic>
      <p:sp>
        <p:nvSpPr>
          <p:cNvPr id="6" name="Oval 5">
            <a:extLst>
              <a:ext uri="{FF2B5EF4-FFF2-40B4-BE49-F238E27FC236}">
                <a16:creationId xmlns:a16="http://schemas.microsoft.com/office/drawing/2014/main" id="{019D2234-CA1C-421B-B76B-0EBDD623DD81}"/>
              </a:ext>
            </a:extLst>
          </p:cNvPr>
          <p:cNvSpPr/>
          <p:nvPr/>
        </p:nvSpPr>
        <p:spPr>
          <a:xfrm>
            <a:off x="3479121" y="3495423"/>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pic>
        <p:nvPicPr>
          <p:cNvPr id="9" name="Picture 9" descr="Icon&#10;&#10;Description automatically generated">
            <a:extLst>
              <a:ext uri="{FF2B5EF4-FFF2-40B4-BE49-F238E27FC236}">
                <a16:creationId xmlns:a16="http://schemas.microsoft.com/office/drawing/2014/main" id="{5D0BB711-FF8F-4E8F-8E82-9F02B75DD30C}"/>
              </a:ext>
            </a:extLst>
          </p:cNvPr>
          <p:cNvPicPr>
            <a:picLocks noChangeAspect="1"/>
          </p:cNvPicPr>
          <p:nvPr/>
        </p:nvPicPr>
        <p:blipFill>
          <a:blip r:embed="rId4"/>
          <a:stretch>
            <a:fillRect/>
          </a:stretch>
        </p:blipFill>
        <p:spPr>
          <a:xfrm>
            <a:off x="9776540" y="632109"/>
            <a:ext cx="1076325" cy="1085850"/>
          </a:xfrm>
          <a:prstGeom prst="rect">
            <a:avLst/>
          </a:prstGeom>
        </p:spPr>
      </p:pic>
      <p:sp>
        <p:nvSpPr>
          <p:cNvPr id="10" name="Oval 9">
            <a:extLst>
              <a:ext uri="{FF2B5EF4-FFF2-40B4-BE49-F238E27FC236}">
                <a16:creationId xmlns:a16="http://schemas.microsoft.com/office/drawing/2014/main" id="{E1FD3E5D-BE9E-4789-8625-CD6A4C62FC1B}"/>
              </a:ext>
            </a:extLst>
          </p:cNvPr>
          <p:cNvSpPr/>
          <p:nvPr/>
        </p:nvSpPr>
        <p:spPr>
          <a:xfrm>
            <a:off x="8851221" y="1355758"/>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pic>
        <p:nvPicPr>
          <p:cNvPr id="11" name="Picture 9" descr="Icon&#10;&#10;Description automatically generated">
            <a:extLst>
              <a:ext uri="{FF2B5EF4-FFF2-40B4-BE49-F238E27FC236}">
                <a16:creationId xmlns:a16="http://schemas.microsoft.com/office/drawing/2014/main" id="{E735559C-AED1-4AF6-8D72-52918F5782CF}"/>
              </a:ext>
            </a:extLst>
          </p:cNvPr>
          <p:cNvPicPr>
            <a:picLocks noChangeAspect="1"/>
          </p:cNvPicPr>
          <p:nvPr/>
        </p:nvPicPr>
        <p:blipFill>
          <a:blip r:embed="rId4"/>
          <a:stretch>
            <a:fillRect/>
          </a:stretch>
        </p:blipFill>
        <p:spPr>
          <a:xfrm>
            <a:off x="9876545" y="3208868"/>
            <a:ext cx="1076325" cy="1085850"/>
          </a:xfrm>
          <a:prstGeom prst="rect">
            <a:avLst/>
          </a:prstGeom>
        </p:spPr>
      </p:pic>
      <p:sp>
        <p:nvSpPr>
          <p:cNvPr id="12" name="Oval 11">
            <a:extLst>
              <a:ext uri="{FF2B5EF4-FFF2-40B4-BE49-F238E27FC236}">
                <a16:creationId xmlns:a16="http://schemas.microsoft.com/office/drawing/2014/main" id="{2762A495-F849-47A3-B9B2-786035D85F15}"/>
              </a:ext>
            </a:extLst>
          </p:cNvPr>
          <p:cNvSpPr/>
          <p:nvPr/>
        </p:nvSpPr>
        <p:spPr>
          <a:xfrm>
            <a:off x="8951226" y="393251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pic>
        <p:nvPicPr>
          <p:cNvPr id="13" name="Picture 12" descr="Logo&#10;&#10;Description automatically generated">
            <a:extLst>
              <a:ext uri="{FF2B5EF4-FFF2-40B4-BE49-F238E27FC236}">
                <a16:creationId xmlns:a16="http://schemas.microsoft.com/office/drawing/2014/main" id="{D07C26C8-F679-4533-9476-E9AD383A5A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1750" y="1297201"/>
            <a:ext cx="841516" cy="841516"/>
          </a:xfrm>
          <a:prstGeom prst="ellipse">
            <a:avLst/>
          </a:prstGeom>
        </p:spPr>
      </p:pic>
      <p:pic>
        <p:nvPicPr>
          <p:cNvPr id="14" name="Picture 23" descr="Logo&#10;&#10;Description automatically generated">
            <a:extLst>
              <a:ext uri="{FF2B5EF4-FFF2-40B4-BE49-F238E27FC236}">
                <a16:creationId xmlns:a16="http://schemas.microsoft.com/office/drawing/2014/main" id="{8611CCFA-CE44-4CE4-8417-EEB4306BE75F}"/>
              </a:ext>
            </a:extLst>
          </p:cNvPr>
          <p:cNvPicPr>
            <a:picLocks noChangeAspect="1"/>
          </p:cNvPicPr>
          <p:nvPr/>
        </p:nvPicPr>
        <p:blipFill>
          <a:blip r:embed="rId6"/>
          <a:stretch>
            <a:fillRect/>
          </a:stretch>
        </p:blipFill>
        <p:spPr>
          <a:xfrm>
            <a:off x="10529015" y="4003564"/>
            <a:ext cx="647700" cy="666750"/>
          </a:xfrm>
          <a:prstGeom prst="ellipse">
            <a:avLst/>
          </a:prstGeom>
        </p:spPr>
      </p:pic>
      <p:cxnSp>
        <p:nvCxnSpPr>
          <p:cNvPr id="15" name="Straight Arrow Connector 14">
            <a:extLst>
              <a:ext uri="{FF2B5EF4-FFF2-40B4-BE49-F238E27FC236}">
                <a16:creationId xmlns:a16="http://schemas.microsoft.com/office/drawing/2014/main" id="{1113F6AD-D932-466A-A528-18EF4340BB48}"/>
              </a:ext>
            </a:extLst>
          </p:cNvPr>
          <p:cNvCxnSpPr>
            <a:cxnSpLocks/>
            <a:stCxn id="3" idx="3"/>
            <a:endCxn id="6" idx="2"/>
          </p:cNvCxnSpPr>
          <p:nvPr/>
        </p:nvCxnSpPr>
        <p:spPr>
          <a:xfrm>
            <a:off x="2004060" y="3910964"/>
            <a:ext cx="1475061" cy="521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72A13F6-F049-4AD1-BF51-A216D06600F5}"/>
              </a:ext>
            </a:extLst>
          </p:cNvPr>
          <p:cNvCxnSpPr>
            <a:cxnSpLocks/>
            <a:stCxn id="5" idx="3"/>
            <a:endCxn id="8" idx="2"/>
          </p:cNvCxnSpPr>
          <p:nvPr/>
        </p:nvCxnSpPr>
        <p:spPr>
          <a:xfrm flipV="1">
            <a:off x="5480765" y="3087156"/>
            <a:ext cx="680596" cy="227543"/>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72CAB1-9C7E-450C-AA68-08FA92111524}"/>
              </a:ext>
            </a:extLst>
          </p:cNvPr>
          <p:cNvCxnSpPr>
            <a:cxnSpLocks/>
            <a:stCxn id="7" idx="3"/>
            <a:endCxn id="10" idx="2"/>
          </p:cNvCxnSpPr>
          <p:nvPr/>
        </p:nvCxnSpPr>
        <p:spPr>
          <a:xfrm flipV="1">
            <a:off x="8163005" y="1776516"/>
            <a:ext cx="688216" cy="7091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E670AC-F944-48B4-BED4-8EA42EECA11C}"/>
              </a:ext>
            </a:extLst>
          </p:cNvPr>
          <p:cNvCxnSpPr>
            <a:cxnSpLocks/>
            <a:stCxn id="7" idx="3"/>
            <a:endCxn id="12" idx="2"/>
          </p:cNvCxnSpPr>
          <p:nvPr/>
        </p:nvCxnSpPr>
        <p:spPr>
          <a:xfrm>
            <a:off x="8163005" y="2485674"/>
            <a:ext cx="788221" cy="1867601"/>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A69B943-95DB-4488-95DE-D20AA3257B31}"/>
              </a:ext>
            </a:extLst>
          </p:cNvPr>
          <p:cNvSpPr/>
          <p:nvPr/>
        </p:nvSpPr>
        <p:spPr>
          <a:xfrm>
            <a:off x="4928025" y="3552520"/>
            <a:ext cx="948756" cy="841516"/>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Local</a:t>
            </a:r>
          </a:p>
        </p:txBody>
      </p:sp>
      <p:grpSp>
        <p:nvGrpSpPr>
          <p:cNvPr id="31" name="Group 30">
            <a:extLst>
              <a:ext uri="{FF2B5EF4-FFF2-40B4-BE49-F238E27FC236}">
                <a16:creationId xmlns:a16="http://schemas.microsoft.com/office/drawing/2014/main" id="{FD9B84A6-82EE-427A-979E-65E6C12C1266}"/>
              </a:ext>
            </a:extLst>
          </p:cNvPr>
          <p:cNvGrpSpPr/>
          <p:nvPr/>
        </p:nvGrpSpPr>
        <p:grpSpPr>
          <a:xfrm>
            <a:off x="6161361" y="1942749"/>
            <a:ext cx="2427410" cy="1615469"/>
            <a:chOff x="6161361" y="1942749"/>
            <a:chExt cx="2427410" cy="1615469"/>
          </a:xfrm>
        </p:grpSpPr>
        <p:pic>
          <p:nvPicPr>
            <p:cNvPr id="7" name="Picture 9" descr="Icon&#10;&#10;Description automatically generated">
              <a:extLst>
                <a:ext uri="{FF2B5EF4-FFF2-40B4-BE49-F238E27FC236}">
                  <a16:creationId xmlns:a16="http://schemas.microsoft.com/office/drawing/2014/main" id="{1D022B4C-949F-4743-9F47-46CAFCFA71C9}"/>
                </a:ext>
              </a:extLst>
            </p:cNvPr>
            <p:cNvPicPr>
              <a:picLocks noChangeAspect="1"/>
            </p:cNvPicPr>
            <p:nvPr/>
          </p:nvPicPr>
          <p:blipFill>
            <a:blip r:embed="rId4"/>
            <a:stretch>
              <a:fillRect/>
            </a:stretch>
          </p:blipFill>
          <p:spPr>
            <a:xfrm>
              <a:off x="7086680" y="1942749"/>
              <a:ext cx="1076325" cy="1085850"/>
            </a:xfrm>
            <a:prstGeom prst="rect">
              <a:avLst/>
            </a:prstGeom>
          </p:spPr>
        </p:pic>
        <p:sp>
          <p:nvSpPr>
            <p:cNvPr id="8" name="Oval 7">
              <a:extLst>
                <a:ext uri="{FF2B5EF4-FFF2-40B4-BE49-F238E27FC236}">
                  <a16:creationId xmlns:a16="http://schemas.microsoft.com/office/drawing/2014/main" id="{29A5BFAB-852E-4D8D-A76F-47FB601B2BF9}"/>
                </a:ext>
              </a:extLst>
            </p:cNvPr>
            <p:cNvSpPr/>
            <p:nvPr/>
          </p:nvSpPr>
          <p:spPr>
            <a:xfrm>
              <a:off x="6161361" y="2666398"/>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Address book</a:t>
              </a:r>
            </a:p>
          </p:txBody>
        </p:sp>
        <p:sp>
          <p:nvSpPr>
            <p:cNvPr id="30" name="Oval 29">
              <a:extLst>
                <a:ext uri="{FF2B5EF4-FFF2-40B4-BE49-F238E27FC236}">
                  <a16:creationId xmlns:a16="http://schemas.microsoft.com/office/drawing/2014/main" id="{C6F66D9D-FBF4-4A09-8D62-20593BD4AD8B}"/>
                </a:ext>
              </a:extLst>
            </p:cNvPr>
            <p:cNvSpPr/>
            <p:nvPr/>
          </p:nvSpPr>
          <p:spPr>
            <a:xfrm>
              <a:off x="7640015" y="2716702"/>
              <a:ext cx="948756" cy="841516"/>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Less local</a:t>
              </a:r>
            </a:p>
          </p:txBody>
        </p:sp>
      </p:grpSp>
      <p:sp>
        <p:nvSpPr>
          <p:cNvPr id="28" name="Oval 27">
            <a:extLst>
              <a:ext uri="{FF2B5EF4-FFF2-40B4-BE49-F238E27FC236}">
                <a16:creationId xmlns:a16="http://schemas.microsoft.com/office/drawing/2014/main" id="{7D56326B-90FB-4D1B-A2DB-D4C1DB892851}"/>
              </a:ext>
            </a:extLst>
          </p:cNvPr>
          <p:cNvSpPr/>
          <p:nvPr/>
        </p:nvSpPr>
        <p:spPr>
          <a:xfrm>
            <a:off x="8517110" y="179562"/>
            <a:ext cx="2720340" cy="2757843"/>
          </a:xfrm>
          <a:prstGeom prst="ellipse">
            <a:avLst/>
          </a:prstGeom>
          <a:solidFill>
            <a:srgbClr val="FFFFFF">
              <a:alpha val="74902"/>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highlight>
                  <a:srgbClr val="FFFFFF"/>
                </a:highlight>
              </a:rPr>
              <a:t>Cannot find!</a:t>
            </a:r>
          </a:p>
        </p:txBody>
      </p:sp>
    </p:spTree>
    <p:extLst>
      <p:ext uri="{BB962C8B-B14F-4D97-AF65-F5344CB8AC3E}">
        <p14:creationId xmlns:p14="http://schemas.microsoft.com/office/powerpoint/2010/main" val="120263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9" grpId="0" animBg="1"/>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Logo&#10;&#10;Description automatically generated">
            <a:extLst>
              <a:ext uri="{FF2B5EF4-FFF2-40B4-BE49-F238E27FC236}">
                <a16:creationId xmlns:a16="http://schemas.microsoft.com/office/drawing/2014/main" id="{9727D1F3-56A1-44E7-9428-92998F16F7CC}"/>
              </a:ext>
            </a:extLst>
          </p:cNvPr>
          <p:cNvPicPr>
            <a:picLocks noChangeAspect="1"/>
          </p:cNvPicPr>
          <p:nvPr/>
        </p:nvPicPr>
        <p:blipFill>
          <a:blip r:embed="rId2"/>
          <a:stretch>
            <a:fillRect/>
          </a:stretch>
        </p:blipFill>
        <p:spPr>
          <a:xfrm>
            <a:off x="6448425" y="2028977"/>
            <a:ext cx="2419350" cy="1476070"/>
          </a:xfrm>
          <a:prstGeom prst="rect">
            <a:avLst/>
          </a:prstGeom>
        </p:spPr>
      </p:pic>
      <p:cxnSp>
        <p:nvCxnSpPr>
          <p:cNvPr id="3" name="Straight Connector 2">
            <a:extLst>
              <a:ext uri="{FF2B5EF4-FFF2-40B4-BE49-F238E27FC236}">
                <a16:creationId xmlns:a16="http://schemas.microsoft.com/office/drawing/2014/main" id="{27C10924-EA05-4107-A2C6-9789A176394B}"/>
              </a:ext>
            </a:extLst>
          </p:cNvPr>
          <p:cNvCxnSpPr/>
          <p:nvPr/>
        </p:nvCxnSpPr>
        <p:spPr>
          <a:xfrm flipV="1">
            <a:off x="0" y="2682240"/>
            <a:ext cx="2819400" cy="4114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174191A-5384-443E-8907-3D0FF265A40E}"/>
              </a:ext>
            </a:extLst>
          </p:cNvPr>
          <p:cNvCxnSpPr>
            <a:cxnSpLocks/>
          </p:cNvCxnSpPr>
          <p:nvPr/>
        </p:nvCxnSpPr>
        <p:spPr>
          <a:xfrm flipV="1">
            <a:off x="2819400" y="-83820"/>
            <a:ext cx="937260" cy="2766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1F84C3-D44B-459F-B63A-E92606083DEE}"/>
              </a:ext>
            </a:extLst>
          </p:cNvPr>
          <p:cNvCxnSpPr>
            <a:cxnSpLocks/>
          </p:cNvCxnSpPr>
          <p:nvPr/>
        </p:nvCxnSpPr>
        <p:spPr>
          <a:xfrm flipH="1" flipV="1">
            <a:off x="2080260" y="2781300"/>
            <a:ext cx="1097280" cy="414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658CAE-1D99-40AF-9781-E805960CC865}"/>
              </a:ext>
            </a:extLst>
          </p:cNvPr>
          <p:cNvCxnSpPr>
            <a:cxnSpLocks/>
          </p:cNvCxnSpPr>
          <p:nvPr/>
        </p:nvCxnSpPr>
        <p:spPr>
          <a:xfrm flipH="1" flipV="1">
            <a:off x="3421380" y="876300"/>
            <a:ext cx="2004060" cy="14935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E1AB6F-75B6-41DC-B5E8-087C9C1D3D5C}"/>
              </a:ext>
            </a:extLst>
          </p:cNvPr>
          <p:cNvCxnSpPr>
            <a:cxnSpLocks/>
          </p:cNvCxnSpPr>
          <p:nvPr/>
        </p:nvCxnSpPr>
        <p:spPr>
          <a:xfrm flipH="1">
            <a:off x="5425440" y="0"/>
            <a:ext cx="2948940" cy="2369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258574-7CDA-41F5-AFA5-2F785AC33088}"/>
              </a:ext>
            </a:extLst>
          </p:cNvPr>
          <p:cNvCxnSpPr>
            <a:cxnSpLocks/>
          </p:cNvCxnSpPr>
          <p:nvPr/>
        </p:nvCxnSpPr>
        <p:spPr>
          <a:xfrm flipH="1" flipV="1">
            <a:off x="5425440" y="2369820"/>
            <a:ext cx="3505200" cy="44881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DAF37A-50F5-4BDE-9787-F2103EAE56F1}"/>
              </a:ext>
            </a:extLst>
          </p:cNvPr>
          <p:cNvCxnSpPr>
            <a:cxnSpLocks/>
          </p:cNvCxnSpPr>
          <p:nvPr/>
        </p:nvCxnSpPr>
        <p:spPr>
          <a:xfrm flipH="1">
            <a:off x="7345680" y="3429000"/>
            <a:ext cx="3131820" cy="13487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100703-1DD9-400C-9AF9-80AD16E992B6}"/>
              </a:ext>
            </a:extLst>
          </p:cNvPr>
          <p:cNvCxnSpPr>
            <a:cxnSpLocks/>
          </p:cNvCxnSpPr>
          <p:nvPr/>
        </p:nvCxnSpPr>
        <p:spPr>
          <a:xfrm flipH="1" flipV="1">
            <a:off x="7680960" y="601980"/>
            <a:ext cx="2796540" cy="28270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6CA8D6-C60F-4760-BED8-7303CF89CFBB}"/>
              </a:ext>
            </a:extLst>
          </p:cNvPr>
          <p:cNvCxnSpPr>
            <a:cxnSpLocks/>
          </p:cNvCxnSpPr>
          <p:nvPr/>
        </p:nvCxnSpPr>
        <p:spPr>
          <a:xfrm flipH="1" flipV="1">
            <a:off x="10477500" y="3429000"/>
            <a:ext cx="1813560" cy="838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5" name="Picture 34" descr="Logo&#10;&#10;Description automatically generated">
            <a:extLst>
              <a:ext uri="{FF2B5EF4-FFF2-40B4-BE49-F238E27FC236}">
                <a16:creationId xmlns:a16="http://schemas.microsoft.com/office/drawing/2014/main" id="{2D59E314-0951-4B82-828C-D49BCC46A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996" y="4402702"/>
            <a:ext cx="1396118" cy="1396118"/>
          </a:xfrm>
          <a:prstGeom prst="ellipse">
            <a:avLst/>
          </a:prstGeom>
        </p:spPr>
      </p:pic>
      <p:sp>
        <p:nvSpPr>
          <p:cNvPr id="36" name="TextBox 35">
            <a:extLst>
              <a:ext uri="{FF2B5EF4-FFF2-40B4-BE49-F238E27FC236}">
                <a16:creationId xmlns:a16="http://schemas.microsoft.com/office/drawing/2014/main" id="{8929B365-5DD3-481F-8B0B-0441152558D6}"/>
              </a:ext>
            </a:extLst>
          </p:cNvPr>
          <p:cNvSpPr txBox="1"/>
          <p:nvPr/>
        </p:nvSpPr>
        <p:spPr>
          <a:xfrm>
            <a:off x="729644" y="1330672"/>
            <a:ext cx="1527791" cy="584775"/>
          </a:xfrm>
          <a:prstGeom prst="rect">
            <a:avLst/>
          </a:prstGeom>
          <a:noFill/>
        </p:spPr>
        <p:txBody>
          <a:bodyPr wrap="none" rtlCol="0">
            <a:spAutoFit/>
          </a:bodyPr>
          <a:lstStyle/>
          <a:p>
            <a:r>
              <a:rPr lang="en-US" sz="3200"/>
              <a:t>Your ISP</a:t>
            </a:r>
          </a:p>
        </p:txBody>
      </p:sp>
      <p:grpSp>
        <p:nvGrpSpPr>
          <p:cNvPr id="37" name="Group 36">
            <a:extLst>
              <a:ext uri="{FF2B5EF4-FFF2-40B4-BE49-F238E27FC236}">
                <a16:creationId xmlns:a16="http://schemas.microsoft.com/office/drawing/2014/main" id="{BA566013-A29F-423B-AD97-433D484A44DB}"/>
              </a:ext>
            </a:extLst>
          </p:cNvPr>
          <p:cNvGrpSpPr/>
          <p:nvPr/>
        </p:nvGrpSpPr>
        <p:grpSpPr>
          <a:xfrm>
            <a:off x="918668" y="186995"/>
            <a:ext cx="1112215" cy="1112215"/>
            <a:chOff x="975665" y="2573654"/>
            <a:chExt cx="1904695" cy="1904695"/>
          </a:xfrm>
        </p:grpSpPr>
        <p:pic>
          <p:nvPicPr>
            <p:cNvPr id="38" name="Picture 37" descr="Icon&#10;&#10;Description automatically generated">
              <a:extLst>
                <a:ext uri="{FF2B5EF4-FFF2-40B4-BE49-F238E27FC236}">
                  <a16:creationId xmlns:a16="http://schemas.microsoft.com/office/drawing/2014/main" id="{804ED114-D70A-460D-9B0C-C1DDB3484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19BB0B74-7C3B-46DF-B2A9-5E444748A9F6}"/>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40" name="Picture 23" descr="Logo&#10;&#10;Description automatically generated">
            <a:extLst>
              <a:ext uri="{FF2B5EF4-FFF2-40B4-BE49-F238E27FC236}">
                <a16:creationId xmlns:a16="http://schemas.microsoft.com/office/drawing/2014/main" id="{84F92AA6-AC31-4C5D-B19F-7D0EDFDDA9E5}"/>
              </a:ext>
            </a:extLst>
          </p:cNvPr>
          <p:cNvPicPr>
            <a:picLocks noChangeAspect="1"/>
          </p:cNvPicPr>
          <p:nvPr/>
        </p:nvPicPr>
        <p:blipFill>
          <a:blip r:embed="rId6"/>
          <a:stretch>
            <a:fillRect/>
          </a:stretch>
        </p:blipFill>
        <p:spPr>
          <a:xfrm>
            <a:off x="640538" y="4045973"/>
            <a:ext cx="647700" cy="666750"/>
          </a:xfrm>
          <a:prstGeom prst="ellipse">
            <a:avLst/>
          </a:prstGeom>
        </p:spPr>
      </p:pic>
      <p:grpSp>
        <p:nvGrpSpPr>
          <p:cNvPr id="41" name="Group 40">
            <a:extLst>
              <a:ext uri="{FF2B5EF4-FFF2-40B4-BE49-F238E27FC236}">
                <a16:creationId xmlns:a16="http://schemas.microsoft.com/office/drawing/2014/main" id="{EBE5A543-B2F6-4144-81F9-D0285D1D197A}"/>
              </a:ext>
            </a:extLst>
          </p:cNvPr>
          <p:cNvGrpSpPr/>
          <p:nvPr/>
        </p:nvGrpSpPr>
        <p:grpSpPr>
          <a:xfrm>
            <a:off x="10661793" y="3902506"/>
            <a:ext cx="1031590" cy="1000392"/>
            <a:chOff x="7978472" y="2573653"/>
            <a:chExt cx="2404123" cy="2331416"/>
          </a:xfrm>
        </p:grpSpPr>
        <p:pic>
          <p:nvPicPr>
            <p:cNvPr id="42" name="Picture 41" descr="Shape&#10;&#10;Description automatically generated with low confidence">
              <a:extLst>
                <a:ext uri="{FF2B5EF4-FFF2-40B4-BE49-F238E27FC236}">
                  <a16:creationId xmlns:a16="http://schemas.microsoft.com/office/drawing/2014/main" id="{4060BBA7-2FE8-44B7-9E59-73C9E7D4CB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43" name="Picture 42" descr="Logo&#10;&#10;Description automatically generated">
              <a:extLst>
                <a:ext uri="{FF2B5EF4-FFF2-40B4-BE49-F238E27FC236}">
                  <a16:creationId xmlns:a16="http://schemas.microsoft.com/office/drawing/2014/main" id="{E89CF625-8020-4C48-98CE-56E8C3E79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grpSp>
        <p:nvGrpSpPr>
          <p:cNvPr id="47" name="Group 46">
            <a:extLst>
              <a:ext uri="{FF2B5EF4-FFF2-40B4-BE49-F238E27FC236}">
                <a16:creationId xmlns:a16="http://schemas.microsoft.com/office/drawing/2014/main" id="{33F1E24E-AD81-402B-9765-12F5DCD4CF26}"/>
              </a:ext>
            </a:extLst>
          </p:cNvPr>
          <p:cNvGrpSpPr/>
          <p:nvPr/>
        </p:nvGrpSpPr>
        <p:grpSpPr>
          <a:xfrm>
            <a:off x="10336238" y="5401030"/>
            <a:ext cx="1489642" cy="1080835"/>
            <a:chOff x="4218261" y="5032308"/>
            <a:chExt cx="2270393" cy="1647322"/>
          </a:xfrm>
        </p:grpSpPr>
        <p:pic>
          <p:nvPicPr>
            <p:cNvPr id="44" name="Picture 9" descr="Icon&#10;&#10;Description automatically generated">
              <a:extLst>
                <a:ext uri="{FF2B5EF4-FFF2-40B4-BE49-F238E27FC236}">
                  <a16:creationId xmlns:a16="http://schemas.microsoft.com/office/drawing/2014/main" id="{97461A2D-ECF4-48E8-8477-DFFB5AA6AB15}"/>
                </a:ext>
              </a:extLst>
            </p:cNvPr>
            <p:cNvPicPr>
              <a:picLocks noChangeAspect="1"/>
            </p:cNvPicPr>
            <p:nvPr/>
          </p:nvPicPr>
          <p:blipFill>
            <a:blip r:embed="rId8"/>
            <a:stretch>
              <a:fillRect/>
            </a:stretch>
          </p:blipFill>
          <p:spPr>
            <a:xfrm>
              <a:off x="5143580" y="5032308"/>
              <a:ext cx="1076325" cy="1085850"/>
            </a:xfrm>
            <a:prstGeom prst="rect">
              <a:avLst/>
            </a:prstGeom>
          </p:spPr>
        </p:pic>
        <p:sp>
          <p:nvSpPr>
            <p:cNvPr id="45" name="Oval 44">
              <a:extLst>
                <a:ext uri="{FF2B5EF4-FFF2-40B4-BE49-F238E27FC236}">
                  <a16:creationId xmlns:a16="http://schemas.microsoft.com/office/drawing/2014/main" id="{DA9ACD99-596D-4538-9230-5500C6D530FC}"/>
                </a:ext>
              </a:extLst>
            </p:cNvPr>
            <p:cNvSpPr/>
            <p:nvPr/>
          </p:nvSpPr>
          <p:spPr>
            <a:xfrm>
              <a:off x="4218261" y="575595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Address book</a:t>
              </a:r>
            </a:p>
          </p:txBody>
        </p:sp>
        <p:pic>
          <p:nvPicPr>
            <p:cNvPr id="46" name="Picture 45" descr="Logo&#10;&#10;Description automatically generated">
              <a:extLst>
                <a:ext uri="{FF2B5EF4-FFF2-40B4-BE49-F238E27FC236}">
                  <a16:creationId xmlns:a16="http://schemas.microsoft.com/office/drawing/2014/main" id="{B38892A3-64B8-4624-A8FE-7017774D5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138" y="5838114"/>
              <a:ext cx="841516" cy="841516"/>
            </a:xfrm>
            <a:prstGeom prst="ellipse">
              <a:avLst/>
            </a:prstGeom>
          </p:spPr>
        </p:pic>
      </p:grpSp>
      <p:pic>
        <p:nvPicPr>
          <p:cNvPr id="5" name="Picture 5" descr="Logo, company name&#10;&#10;Description automatically generated">
            <a:extLst>
              <a:ext uri="{FF2B5EF4-FFF2-40B4-BE49-F238E27FC236}">
                <a16:creationId xmlns:a16="http://schemas.microsoft.com/office/drawing/2014/main" id="{3F8CE824-509E-45BA-A29C-4E42561DB159}"/>
              </a:ext>
            </a:extLst>
          </p:cNvPr>
          <p:cNvPicPr>
            <a:picLocks noChangeAspect="1"/>
          </p:cNvPicPr>
          <p:nvPr/>
        </p:nvPicPr>
        <p:blipFill>
          <a:blip r:embed="rId9"/>
          <a:stretch>
            <a:fillRect/>
          </a:stretch>
        </p:blipFill>
        <p:spPr>
          <a:xfrm>
            <a:off x="4371975" y="184404"/>
            <a:ext cx="2066925" cy="1136142"/>
          </a:xfrm>
          <a:prstGeom prst="rect">
            <a:avLst/>
          </a:prstGeom>
        </p:spPr>
      </p:pic>
      <p:cxnSp>
        <p:nvCxnSpPr>
          <p:cNvPr id="51" name="Straight Arrow Connector 50">
            <a:extLst>
              <a:ext uri="{FF2B5EF4-FFF2-40B4-BE49-F238E27FC236}">
                <a16:creationId xmlns:a16="http://schemas.microsoft.com/office/drawing/2014/main" id="{84B4703B-21DA-43C1-8DD0-8D56A998158A}"/>
              </a:ext>
            </a:extLst>
          </p:cNvPr>
          <p:cNvCxnSpPr/>
          <p:nvPr/>
        </p:nvCxnSpPr>
        <p:spPr>
          <a:xfrm flipH="1">
            <a:off x="6195060" y="5401030"/>
            <a:ext cx="20878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DCD49665-E96B-4AF2-B064-A324C93B1DAC}"/>
              </a:ext>
            </a:extLst>
          </p:cNvPr>
          <p:cNvSpPr txBox="1"/>
          <p:nvPr/>
        </p:nvSpPr>
        <p:spPr>
          <a:xfrm>
            <a:off x="5967803" y="4054702"/>
            <a:ext cx="2542812"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a:t>
            </a:r>
          </a:p>
        </p:txBody>
      </p:sp>
      <p:cxnSp>
        <p:nvCxnSpPr>
          <p:cNvPr id="53" name="Straight Arrow Connector 52">
            <a:extLst>
              <a:ext uri="{FF2B5EF4-FFF2-40B4-BE49-F238E27FC236}">
                <a16:creationId xmlns:a16="http://schemas.microsoft.com/office/drawing/2014/main" id="{C1D274A9-3845-4874-9B0F-E8F2E93531D3}"/>
              </a:ext>
            </a:extLst>
          </p:cNvPr>
          <p:cNvCxnSpPr>
            <a:cxnSpLocks/>
          </p:cNvCxnSpPr>
          <p:nvPr/>
        </p:nvCxnSpPr>
        <p:spPr>
          <a:xfrm>
            <a:off x="2030883" y="5265420"/>
            <a:ext cx="222869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A7D9EDE-22E7-4401-859B-448C1EB3249F}"/>
              </a:ext>
            </a:extLst>
          </p:cNvPr>
          <p:cNvSpPr txBox="1"/>
          <p:nvPr/>
        </p:nvSpPr>
        <p:spPr>
          <a:xfrm>
            <a:off x="1663619" y="3956952"/>
            <a:ext cx="2341538"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web-server</a:t>
            </a:r>
          </a:p>
          <a:p>
            <a:pPr marL="285750" indent="-285750">
              <a:buFont typeface="Arial" panose="020B0604020202020204" pitchFamily="34" charset="0"/>
              <a:buChar char="•"/>
            </a:pPr>
            <a:r>
              <a:rPr lang="en-US" sz="1600"/>
              <a:t>...</a:t>
            </a:r>
          </a:p>
        </p:txBody>
      </p:sp>
      <p:cxnSp>
        <p:nvCxnSpPr>
          <p:cNvPr id="58" name="Straight Arrow Connector 57">
            <a:extLst>
              <a:ext uri="{FF2B5EF4-FFF2-40B4-BE49-F238E27FC236}">
                <a16:creationId xmlns:a16="http://schemas.microsoft.com/office/drawing/2014/main" id="{BE37B822-B4A7-494C-866A-6775CD0D31FD}"/>
              </a:ext>
            </a:extLst>
          </p:cNvPr>
          <p:cNvCxnSpPr>
            <a:cxnSpLocks/>
          </p:cNvCxnSpPr>
          <p:nvPr/>
        </p:nvCxnSpPr>
        <p:spPr>
          <a:xfrm flipV="1">
            <a:off x="1418664" y="2338417"/>
            <a:ext cx="370936" cy="17649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 name="Picture 4" descr="Logo, company name&#10;&#10;Description automatically generated">
            <a:extLst>
              <a:ext uri="{FF2B5EF4-FFF2-40B4-BE49-F238E27FC236}">
                <a16:creationId xmlns:a16="http://schemas.microsoft.com/office/drawing/2014/main" id="{A14B82B5-83B2-4C11-A79C-B68520E40057}"/>
              </a:ext>
            </a:extLst>
          </p:cNvPr>
          <p:cNvPicPr>
            <a:picLocks noChangeAspect="1"/>
          </p:cNvPicPr>
          <p:nvPr/>
        </p:nvPicPr>
        <p:blipFill>
          <a:blip r:embed="rId10"/>
          <a:stretch>
            <a:fillRect/>
          </a:stretch>
        </p:blipFill>
        <p:spPr>
          <a:xfrm>
            <a:off x="4236720" y="4234815"/>
            <a:ext cx="1676400" cy="942975"/>
          </a:xfrm>
          <a:prstGeom prst="rect">
            <a:avLst/>
          </a:prstGeom>
        </p:spPr>
      </p:pic>
      <p:cxnSp>
        <p:nvCxnSpPr>
          <p:cNvPr id="62" name="Straight Arrow Connector 61">
            <a:extLst>
              <a:ext uri="{FF2B5EF4-FFF2-40B4-BE49-F238E27FC236}">
                <a16:creationId xmlns:a16="http://schemas.microsoft.com/office/drawing/2014/main" id="{B15680C6-566C-4F2A-A0EB-DF5C9E3435A7}"/>
              </a:ext>
            </a:extLst>
          </p:cNvPr>
          <p:cNvCxnSpPr>
            <a:cxnSpLocks/>
          </p:cNvCxnSpPr>
          <p:nvPr/>
        </p:nvCxnSpPr>
        <p:spPr>
          <a:xfrm flipH="1" flipV="1">
            <a:off x="8519160" y="3220893"/>
            <a:ext cx="837101" cy="10139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6" name="Picture 7" descr="Icon&#10;&#10;Description automatically generated">
            <a:extLst>
              <a:ext uri="{FF2B5EF4-FFF2-40B4-BE49-F238E27FC236}">
                <a16:creationId xmlns:a16="http://schemas.microsoft.com/office/drawing/2014/main" id="{8366CA77-1264-49D1-83C1-2ABD6FFB0424}"/>
              </a:ext>
            </a:extLst>
          </p:cNvPr>
          <p:cNvPicPr>
            <a:picLocks noChangeAspect="1"/>
          </p:cNvPicPr>
          <p:nvPr/>
        </p:nvPicPr>
        <p:blipFill>
          <a:blip r:embed="rId11"/>
          <a:stretch>
            <a:fillRect/>
          </a:stretch>
        </p:blipFill>
        <p:spPr>
          <a:xfrm>
            <a:off x="9872663" y="833438"/>
            <a:ext cx="1304925" cy="1295400"/>
          </a:xfrm>
          <a:prstGeom prst="rect">
            <a:avLst/>
          </a:prstGeom>
        </p:spPr>
      </p:pic>
      <p:cxnSp>
        <p:nvCxnSpPr>
          <p:cNvPr id="66" name="Straight Arrow Connector 65">
            <a:extLst>
              <a:ext uri="{FF2B5EF4-FFF2-40B4-BE49-F238E27FC236}">
                <a16:creationId xmlns:a16="http://schemas.microsoft.com/office/drawing/2014/main" id="{3641B046-9E07-4948-9EFB-5CEE396DD575}"/>
              </a:ext>
            </a:extLst>
          </p:cNvPr>
          <p:cNvCxnSpPr>
            <a:cxnSpLocks/>
          </p:cNvCxnSpPr>
          <p:nvPr/>
        </p:nvCxnSpPr>
        <p:spPr>
          <a:xfrm flipV="1">
            <a:off x="10308517" y="2791027"/>
            <a:ext cx="390344" cy="1694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E722283E-D706-4C7E-AE85-D76F2E05FD33}"/>
              </a:ext>
            </a:extLst>
          </p:cNvPr>
          <p:cNvCxnSpPr>
            <a:cxnSpLocks/>
          </p:cNvCxnSpPr>
          <p:nvPr/>
        </p:nvCxnSpPr>
        <p:spPr>
          <a:xfrm flipH="1">
            <a:off x="4524311" y="1398270"/>
            <a:ext cx="414243" cy="81153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6C46BC7-2CC6-47CE-A752-E4540CAB4F28}"/>
              </a:ext>
            </a:extLst>
          </p:cNvPr>
          <p:cNvCxnSpPr>
            <a:cxnSpLocks/>
          </p:cNvCxnSpPr>
          <p:nvPr/>
        </p:nvCxnSpPr>
        <p:spPr>
          <a:xfrm flipH="1" flipV="1">
            <a:off x="3145231" y="512446"/>
            <a:ext cx="686317" cy="173354"/>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2C3A485A-D169-4599-99B6-C488A0E61532}"/>
              </a:ext>
            </a:extLst>
          </p:cNvPr>
          <p:cNvCxnSpPr>
            <a:cxnSpLocks/>
          </p:cNvCxnSpPr>
          <p:nvPr/>
        </p:nvCxnSpPr>
        <p:spPr>
          <a:xfrm>
            <a:off x="6309360" y="1262062"/>
            <a:ext cx="381000" cy="47067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40FE94A-2AA5-47B2-9EC6-732B26853ADA}"/>
              </a:ext>
            </a:extLst>
          </p:cNvPr>
          <p:cNvCxnSpPr>
            <a:cxnSpLocks/>
          </p:cNvCxnSpPr>
          <p:nvPr/>
        </p:nvCxnSpPr>
        <p:spPr>
          <a:xfrm flipV="1">
            <a:off x="8458200" y="1423187"/>
            <a:ext cx="520780" cy="451872"/>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7F4A6BA1-10ED-4700-977C-E0EDB23912AE}"/>
              </a:ext>
            </a:extLst>
          </p:cNvPr>
          <p:cNvCxnSpPr>
            <a:cxnSpLocks/>
          </p:cNvCxnSpPr>
          <p:nvPr/>
        </p:nvCxnSpPr>
        <p:spPr>
          <a:xfrm flipH="1">
            <a:off x="5903191" y="3146154"/>
            <a:ext cx="516850" cy="386905"/>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45A9818E-0C61-4BBA-A937-33A6D5AE33D0}"/>
              </a:ext>
            </a:extLst>
          </p:cNvPr>
          <p:cNvCxnSpPr>
            <a:cxnSpLocks/>
          </p:cNvCxnSpPr>
          <p:nvPr/>
        </p:nvCxnSpPr>
        <p:spPr>
          <a:xfrm flipH="1" flipV="1">
            <a:off x="2628901" y="1804037"/>
            <a:ext cx="2046230" cy="20652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C2DA89B-3A7C-4096-99C5-6DAE754E8D37}"/>
              </a:ext>
            </a:extLst>
          </p:cNvPr>
          <p:cNvSpPr txBox="1"/>
          <p:nvPr/>
        </p:nvSpPr>
        <p:spPr>
          <a:xfrm>
            <a:off x="2222433" y="2085142"/>
            <a:ext cx="2542812" cy="1354217"/>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 server</a:t>
            </a:r>
          </a:p>
        </p:txBody>
      </p:sp>
    </p:spTree>
    <p:extLst>
      <p:ext uri="{BB962C8B-B14F-4D97-AF65-F5344CB8AC3E}">
        <p14:creationId xmlns:p14="http://schemas.microsoft.com/office/powerpoint/2010/main" val="270582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Logo&#10;&#10;Description automatically generated">
            <a:extLst>
              <a:ext uri="{FF2B5EF4-FFF2-40B4-BE49-F238E27FC236}">
                <a16:creationId xmlns:a16="http://schemas.microsoft.com/office/drawing/2014/main" id="{9727D1F3-56A1-44E7-9428-92998F16F7CC}"/>
              </a:ext>
            </a:extLst>
          </p:cNvPr>
          <p:cNvPicPr>
            <a:picLocks noChangeAspect="1"/>
          </p:cNvPicPr>
          <p:nvPr/>
        </p:nvPicPr>
        <p:blipFill>
          <a:blip r:embed="rId2"/>
          <a:stretch>
            <a:fillRect/>
          </a:stretch>
        </p:blipFill>
        <p:spPr>
          <a:xfrm>
            <a:off x="6448425" y="2028977"/>
            <a:ext cx="2419350" cy="1476070"/>
          </a:xfrm>
          <a:prstGeom prst="rect">
            <a:avLst/>
          </a:prstGeom>
        </p:spPr>
      </p:pic>
      <p:cxnSp>
        <p:nvCxnSpPr>
          <p:cNvPr id="3" name="Straight Connector 2">
            <a:extLst>
              <a:ext uri="{FF2B5EF4-FFF2-40B4-BE49-F238E27FC236}">
                <a16:creationId xmlns:a16="http://schemas.microsoft.com/office/drawing/2014/main" id="{27C10924-EA05-4107-A2C6-9789A176394B}"/>
              </a:ext>
            </a:extLst>
          </p:cNvPr>
          <p:cNvCxnSpPr/>
          <p:nvPr/>
        </p:nvCxnSpPr>
        <p:spPr>
          <a:xfrm flipV="1">
            <a:off x="0" y="2682240"/>
            <a:ext cx="2819400" cy="4114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174191A-5384-443E-8907-3D0FF265A40E}"/>
              </a:ext>
            </a:extLst>
          </p:cNvPr>
          <p:cNvCxnSpPr>
            <a:cxnSpLocks/>
          </p:cNvCxnSpPr>
          <p:nvPr/>
        </p:nvCxnSpPr>
        <p:spPr>
          <a:xfrm flipV="1">
            <a:off x="2819400" y="-83820"/>
            <a:ext cx="937260" cy="2766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1F84C3-D44B-459F-B63A-E92606083DEE}"/>
              </a:ext>
            </a:extLst>
          </p:cNvPr>
          <p:cNvCxnSpPr>
            <a:cxnSpLocks/>
          </p:cNvCxnSpPr>
          <p:nvPr/>
        </p:nvCxnSpPr>
        <p:spPr>
          <a:xfrm flipH="1" flipV="1">
            <a:off x="2080260" y="2781300"/>
            <a:ext cx="1097280" cy="414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658CAE-1D99-40AF-9781-E805960CC865}"/>
              </a:ext>
            </a:extLst>
          </p:cNvPr>
          <p:cNvCxnSpPr>
            <a:cxnSpLocks/>
          </p:cNvCxnSpPr>
          <p:nvPr/>
        </p:nvCxnSpPr>
        <p:spPr>
          <a:xfrm flipH="1" flipV="1">
            <a:off x="3421380" y="876300"/>
            <a:ext cx="2004060" cy="14935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E1AB6F-75B6-41DC-B5E8-087C9C1D3D5C}"/>
              </a:ext>
            </a:extLst>
          </p:cNvPr>
          <p:cNvCxnSpPr>
            <a:cxnSpLocks/>
          </p:cNvCxnSpPr>
          <p:nvPr/>
        </p:nvCxnSpPr>
        <p:spPr>
          <a:xfrm flipH="1">
            <a:off x="5425440" y="0"/>
            <a:ext cx="2948940" cy="2369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258574-7CDA-41F5-AFA5-2F785AC33088}"/>
              </a:ext>
            </a:extLst>
          </p:cNvPr>
          <p:cNvCxnSpPr>
            <a:cxnSpLocks/>
          </p:cNvCxnSpPr>
          <p:nvPr/>
        </p:nvCxnSpPr>
        <p:spPr>
          <a:xfrm flipH="1" flipV="1">
            <a:off x="5425440" y="2369820"/>
            <a:ext cx="3505200" cy="44881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DAF37A-50F5-4BDE-9787-F2103EAE56F1}"/>
              </a:ext>
            </a:extLst>
          </p:cNvPr>
          <p:cNvCxnSpPr>
            <a:cxnSpLocks/>
          </p:cNvCxnSpPr>
          <p:nvPr/>
        </p:nvCxnSpPr>
        <p:spPr>
          <a:xfrm flipH="1">
            <a:off x="7345680" y="3429000"/>
            <a:ext cx="3131820" cy="13487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100703-1DD9-400C-9AF9-80AD16E992B6}"/>
              </a:ext>
            </a:extLst>
          </p:cNvPr>
          <p:cNvCxnSpPr>
            <a:cxnSpLocks/>
          </p:cNvCxnSpPr>
          <p:nvPr/>
        </p:nvCxnSpPr>
        <p:spPr>
          <a:xfrm flipH="1" flipV="1">
            <a:off x="7680960" y="601980"/>
            <a:ext cx="2796540" cy="28270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6CA8D6-C60F-4760-BED8-7303CF89CFBB}"/>
              </a:ext>
            </a:extLst>
          </p:cNvPr>
          <p:cNvCxnSpPr>
            <a:cxnSpLocks/>
          </p:cNvCxnSpPr>
          <p:nvPr/>
        </p:nvCxnSpPr>
        <p:spPr>
          <a:xfrm flipH="1" flipV="1">
            <a:off x="10477500" y="3429000"/>
            <a:ext cx="1813560" cy="838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5" name="Picture 34" descr="Logo&#10;&#10;Description automatically generated">
            <a:extLst>
              <a:ext uri="{FF2B5EF4-FFF2-40B4-BE49-F238E27FC236}">
                <a16:creationId xmlns:a16="http://schemas.microsoft.com/office/drawing/2014/main" id="{2D59E314-0951-4B82-828C-D49BCC46A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996" y="4402702"/>
            <a:ext cx="1396118" cy="1396118"/>
          </a:xfrm>
          <a:prstGeom prst="ellipse">
            <a:avLst/>
          </a:prstGeom>
        </p:spPr>
      </p:pic>
      <p:sp>
        <p:nvSpPr>
          <p:cNvPr id="36" name="TextBox 35">
            <a:extLst>
              <a:ext uri="{FF2B5EF4-FFF2-40B4-BE49-F238E27FC236}">
                <a16:creationId xmlns:a16="http://schemas.microsoft.com/office/drawing/2014/main" id="{8929B365-5DD3-481F-8B0B-0441152558D6}"/>
              </a:ext>
            </a:extLst>
          </p:cNvPr>
          <p:cNvSpPr txBox="1"/>
          <p:nvPr/>
        </p:nvSpPr>
        <p:spPr>
          <a:xfrm>
            <a:off x="729644" y="1330672"/>
            <a:ext cx="1527791" cy="584775"/>
          </a:xfrm>
          <a:prstGeom prst="rect">
            <a:avLst/>
          </a:prstGeom>
          <a:noFill/>
        </p:spPr>
        <p:txBody>
          <a:bodyPr wrap="none" rtlCol="0">
            <a:spAutoFit/>
          </a:bodyPr>
          <a:lstStyle/>
          <a:p>
            <a:r>
              <a:rPr lang="en-US" sz="3200"/>
              <a:t>Your ISP</a:t>
            </a:r>
          </a:p>
        </p:txBody>
      </p:sp>
      <p:grpSp>
        <p:nvGrpSpPr>
          <p:cNvPr id="37" name="Group 36">
            <a:extLst>
              <a:ext uri="{FF2B5EF4-FFF2-40B4-BE49-F238E27FC236}">
                <a16:creationId xmlns:a16="http://schemas.microsoft.com/office/drawing/2014/main" id="{BA566013-A29F-423B-AD97-433D484A44DB}"/>
              </a:ext>
            </a:extLst>
          </p:cNvPr>
          <p:cNvGrpSpPr/>
          <p:nvPr/>
        </p:nvGrpSpPr>
        <p:grpSpPr>
          <a:xfrm>
            <a:off x="918668" y="186995"/>
            <a:ext cx="1112215" cy="1112215"/>
            <a:chOff x="975665" y="2573654"/>
            <a:chExt cx="1904695" cy="1904695"/>
          </a:xfrm>
        </p:grpSpPr>
        <p:pic>
          <p:nvPicPr>
            <p:cNvPr id="38" name="Picture 37" descr="Icon&#10;&#10;Description automatically generated">
              <a:extLst>
                <a:ext uri="{FF2B5EF4-FFF2-40B4-BE49-F238E27FC236}">
                  <a16:creationId xmlns:a16="http://schemas.microsoft.com/office/drawing/2014/main" id="{804ED114-D70A-460D-9B0C-C1DDB3484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19BB0B74-7C3B-46DF-B2A9-5E444748A9F6}"/>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40" name="Picture 23" descr="Logo&#10;&#10;Description automatically generated">
            <a:extLst>
              <a:ext uri="{FF2B5EF4-FFF2-40B4-BE49-F238E27FC236}">
                <a16:creationId xmlns:a16="http://schemas.microsoft.com/office/drawing/2014/main" id="{84F92AA6-AC31-4C5D-B19F-7D0EDFDDA9E5}"/>
              </a:ext>
            </a:extLst>
          </p:cNvPr>
          <p:cNvPicPr>
            <a:picLocks noChangeAspect="1"/>
          </p:cNvPicPr>
          <p:nvPr/>
        </p:nvPicPr>
        <p:blipFill>
          <a:blip r:embed="rId6"/>
          <a:stretch>
            <a:fillRect/>
          </a:stretch>
        </p:blipFill>
        <p:spPr>
          <a:xfrm>
            <a:off x="640538" y="4045973"/>
            <a:ext cx="647700" cy="666750"/>
          </a:xfrm>
          <a:prstGeom prst="ellipse">
            <a:avLst/>
          </a:prstGeom>
        </p:spPr>
      </p:pic>
      <p:grpSp>
        <p:nvGrpSpPr>
          <p:cNvPr id="41" name="Group 40">
            <a:extLst>
              <a:ext uri="{FF2B5EF4-FFF2-40B4-BE49-F238E27FC236}">
                <a16:creationId xmlns:a16="http://schemas.microsoft.com/office/drawing/2014/main" id="{EBE5A543-B2F6-4144-81F9-D0285D1D197A}"/>
              </a:ext>
            </a:extLst>
          </p:cNvPr>
          <p:cNvGrpSpPr/>
          <p:nvPr/>
        </p:nvGrpSpPr>
        <p:grpSpPr>
          <a:xfrm>
            <a:off x="10662745" y="3902506"/>
            <a:ext cx="1031590" cy="1000392"/>
            <a:chOff x="7978472" y="2573653"/>
            <a:chExt cx="2404123" cy="2331416"/>
          </a:xfrm>
        </p:grpSpPr>
        <p:pic>
          <p:nvPicPr>
            <p:cNvPr id="42" name="Picture 41" descr="Shape&#10;&#10;Description automatically generated with low confidence">
              <a:extLst>
                <a:ext uri="{FF2B5EF4-FFF2-40B4-BE49-F238E27FC236}">
                  <a16:creationId xmlns:a16="http://schemas.microsoft.com/office/drawing/2014/main" id="{4060BBA7-2FE8-44B7-9E59-73C9E7D4CB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43" name="Picture 42" descr="Logo&#10;&#10;Description automatically generated">
              <a:extLst>
                <a:ext uri="{FF2B5EF4-FFF2-40B4-BE49-F238E27FC236}">
                  <a16:creationId xmlns:a16="http://schemas.microsoft.com/office/drawing/2014/main" id="{E89CF625-8020-4C48-98CE-56E8C3E79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grpSp>
        <p:nvGrpSpPr>
          <p:cNvPr id="47" name="Group 46">
            <a:extLst>
              <a:ext uri="{FF2B5EF4-FFF2-40B4-BE49-F238E27FC236}">
                <a16:creationId xmlns:a16="http://schemas.microsoft.com/office/drawing/2014/main" id="{33F1E24E-AD81-402B-9765-12F5DCD4CF26}"/>
              </a:ext>
            </a:extLst>
          </p:cNvPr>
          <p:cNvGrpSpPr/>
          <p:nvPr/>
        </p:nvGrpSpPr>
        <p:grpSpPr>
          <a:xfrm>
            <a:off x="10337190" y="5401030"/>
            <a:ext cx="1489642" cy="1080835"/>
            <a:chOff x="4218261" y="5032308"/>
            <a:chExt cx="2270393" cy="1647322"/>
          </a:xfrm>
        </p:grpSpPr>
        <p:pic>
          <p:nvPicPr>
            <p:cNvPr id="44" name="Picture 9" descr="Icon&#10;&#10;Description automatically generated">
              <a:extLst>
                <a:ext uri="{FF2B5EF4-FFF2-40B4-BE49-F238E27FC236}">
                  <a16:creationId xmlns:a16="http://schemas.microsoft.com/office/drawing/2014/main" id="{97461A2D-ECF4-48E8-8477-DFFB5AA6AB15}"/>
                </a:ext>
              </a:extLst>
            </p:cNvPr>
            <p:cNvPicPr>
              <a:picLocks noChangeAspect="1"/>
            </p:cNvPicPr>
            <p:nvPr/>
          </p:nvPicPr>
          <p:blipFill>
            <a:blip r:embed="rId8"/>
            <a:stretch>
              <a:fillRect/>
            </a:stretch>
          </p:blipFill>
          <p:spPr>
            <a:xfrm>
              <a:off x="5143580" y="5032308"/>
              <a:ext cx="1076325" cy="1085850"/>
            </a:xfrm>
            <a:prstGeom prst="rect">
              <a:avLst/>
            </a:prstGeom>
          </p:spPr>
        </p:pic>
        <p:sp>
          <p:nvSpPr>
            <p:cNvPr id="45" name="Oval 44">
              <a:extLst>
                <a:ext uri="{FF2B5EF4-FFF2-40B4-BE49-F238E27FC236}">
                  <a16:creationId xmlns:a16="http://schemas.microsoft.com/office/drawing/2014/main" id="{DA9ACD99-596D-4538-9230-5500C6D530FC}"/>
                </a:ext>
              </a:extLst>
            </p:cNvPr>
            <p:cNvSpPr/>
            <p:nvPr/>
          </p:nvSpPr>
          <p:spPr>
            <a:xfrm>
              <a:off x="4218261" y="575595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Address book</a:t>
              </a:r>
            </a:p>
          </p:txBody>
        </p:sp>
        <p:pic>
          <p:nvPicPr>
            <p:cNvPr id="46" name="Picture 45" descr="Logo&#10;&#10;Description automatically generated">
              <a:extLst>
                <a:ext uri="{FF2B5EF4-FFF2-40B4-BE49-F238E27FC236}">
                  <a16:creationId xmlns:a16="http://schemas.microsoft.com/office/drawing/2014/main" id="{B38892A3-64B8-4624-A8FE-7017774D5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138" y="5838114"/>
              <a:ext cx="841516" cy="841516"/>
            </a:xfrm>
            <a:prstGeom prst="ellipse">
              <a:avLst/>
            </a:prstGeom>
          </p:spPr>
        </p:pic>
      </p:grpSp>
      <p:pic>
        <p:nvPicPr>
          <p:cNvPr id="5" name="Picture 5" descr="Logo, company name&#10;&#10;Description automatically generated">
            <a:extLst>
              <a:ext uri="{FF2B5EF4-FFF2-40B4-BE49-F238E27FC236}">
                <a16:creationId xmlns:a16="http://schemas.microsoft.com/office/drawing/2014/main" id="{3F8CE824-509E-45BA-A29C-4E42561DB159}"/>
              </a:ext>
            </a:extLst>
          </p:cNvPr>
          <p:cNvPicPr>
            <a:picLocks noChangeAspect="1"/>
          </p:cNvPicPr>
          <p:nvPr/>
        </p:nvPicPr>
        <p:blipFill>
          <a:blip r:embed="rId9"/>
          <a:stretch>
            <a:fillRect/>
          </a:stretch>
        </p:blipFill>
        <p:spPr>
          <a:xfrm>
            <a:off x="4371975" y="184404"/>
            <a:ext cx="2066925" cy="1136142"/>
          </a:xfrm>
          <a:prstGeom prst="rect">
            <a:avLst/>
          </a:prstGeom>
        </p:spPr>
      </p:pic>
      <p:cxnSp>
        <p:nvCxnSpPr>
          <p:cNvPr id="51" name="Straight Arrow Connector 50">
            <a:extLst>
              <a:ext uri="{FF2B5EF4-FFF2-40B4-BE49-F238E27FC236}">
                <a16:creationId xmlns:a16="http://schemas.microsoft.com/office/drawing/2014/main" id="{84B4703B-21DA-43C1-8DD0-8D56A998158A}"/>
              </a:ext>
            </a:extLst>
          </p:cNvPr>
          <p:cNvCxnSpPr/>
          <p:nvPr/>
        </p:nvCxnSpPr>
        <p:spPr>
          <a:xfrm flipH="1">
            <a:off x="6195060" y="5401030"/>
            <a:ext cx="20878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DCD49665-E96B-4AF2-B064-A324C93B1DAC}"/>
              </a:ext>
            </a:extLst>
          </p:cNvPr>
          <p:cNvSpPr txBox="1"/>
          <p:nvPr/>
        </p:nvSpPr>
        <p:spPr>
          <a:xfrm>
            <a:off x="5967803" y="4054702"/>
            <a:ext cx="2542812"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strike="sngStrike"/>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a:t>
            </a:r>
          </a:p>
        </p:txBody>
      </p:sp>
      <p:cxnSp>
        <p:nvCxnSpPr>
          <p:cNvPr id="53" name="Straight Arrow Connector 52">
            <a:extLst>
              <a:ext uri="{FF2B5EF4-FFF2-40B4-BE49-F238E27FC236}">
                <a16:creationId xmlns:a16="http://schemas.microsoft.com/office/drawing/2014/main" id="{C1D274A9-3845-4874-9B0F-E8F2E93531D3}"/>
              </a:ext>
            </a:extLst>
          </p:cNvPr>
          <p:cNvCxnSpPr>
            <a:cxnSpLocks/>
          </p:cNvCxnSpPr>
          <p:nvPr/>
        </p:nvCxnSpPr>
        <p:spPr>
          <a:xfrm>
            <a:off x="2030883" y="5265420"/>
            <a:ext cx="222869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A7D9EDE-22E7-4401-859B-448C1EB3249F}"/>
              </a:ext>
            </a:extLst>
          </p:cNvPr>
          <p:cNvSpPr txBox="1"/>
          <p:nvPr/>
        </p:nvSpPr>
        <p:spPr>
          <a:xfrm>
            <a:off x="1663619" y="3956952"/>
            <a:ext cx="2341538"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web-server</a:t>
            </a:r>
          </a:p>
          <a:p>
            <a:pPr marL="285750" indent="-285750">
              <a:buFont typeface="Arial" panose="020B0604020202020204" pitchFamily="34" charset="0"/>
              <a:buChar char="•"/>
            </a:pPr>
            <a:r>
              <a:rPr lang="en-US" sz="1600"/>
              <a:t>...</a:t>
            </a:r>
          </a:p>
        </p:txBody>
      </p:sp>
      <p:cxnSp>
        <p:nvCxnSpPr>
          <p:cNvPr id="58" name="Straight Arrow Connector 57">
            <a:extLst>
              <a:ext uri="{FF2B5EF4-FFF2-40B4-BE49-F238E27FC236}">
                <a16:creationId xmlns:a16="http://schemas.microsoft.com/office/drawing/2014/main" id="{BE37B822-B4A7-494C-866A-6775CD0D31FD}"/>
              </a:ext>
            </a:extLst>
          </p:cNvPr>
          <p:cNvCxnSpPr>
            <a:cxnSpLocks/>
          </p:cNvCxnSpPr>
          <p:nvPr/>
        </p:nvCxnSpPr>
        <p:spPr>
          <a:xfrm flipV="1">
            <a:off x="1418664" y="2338417"/>
            <a:ext cx="370936" cy="17649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 name="Picture 4" descr="Logo, company name&#10;&#10;Description automatically generated">
            <a:extLst>
              <a:ext uri="{FF2B5EF4-FFF2-40B4-BE49-F238E27FC236}">
                <a16:creationId xmlns:a16="http://schemas.microsoft.com/office/drawing/2014/main" id="{A14B82B5-83B2-4C11-A79C-B68520E40057}"/>
              </a:ext>
            </a:extLst>
          </p:cNvPr>
          <p:cNvPicPr>
            <a:picLocks noChangeAspect="1"/>
          </p:cNvPicPr>
          <p:nvPr/>
        </p:nvPicPr>
        <p:blipFill>
          <a:blip r:embed="rId10"/>
          <a:stretch>
            <a:fillRect/>
          </a:stretch>
        </p:blipFill>
        <p:spPr>
          <a:xfrm>
            <a:off x="4236720" y="4234815"/>
            <a:ext cx="1676400" cy="942975"/>
          </a:xfrm>
          <a:prstGeom prst="rect">
            <a:avLst/>
          </a:prstGeom>
        </p:spPr>
      </p:pic>
      <p:cxnSp>
        <p:nvCxnSpPr>
          <p:cNvPr id="62" name="Straight Arrow Connector 61">
            <a:extLst>
              <a:ext uri="{FF2B5EF4-FFF2-40B4-BE49-F238E27FC236}">
                <a16:creationId xmlns:a16="http://schemas.microsoft.com/office/drawing/2014/main" id="{B15680C6-566C-4F2A-A0EB-DF5C9E3435A7}"/>
              </a:ext>
            </a:extLst>
          </p:cNvPr>
          <p:cNvCxnSpPr>
            <a:cxnSpLocks/>
          </p:cNvCxnSpPr>
          <p:nvPr/>
        </p:nvCxnSpPr>
        <p:spPr>
          <a:xfrm flipH="1" flipV="1">
            <a:off x="8519160" y="3220893"/>
            <a:ext cx="837101" cy="10139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6" name="Picture 7" descr="Icon&#10;&#10;Description automatically generated">
            <a:extLst>
              <a:ext uri="{FF2B5EF4-FFF2-40B4-BE49-F238E27FC236}">
                <a16:creationId xmlns:a16="http://schemas.microsoft.com/office/drawing/2014/main" id="{8366CA77-1264-49D1-83C1-2ABD6FFB0424}"/>
              </a:ext>
            </a:extLst>
          </p:cNvPr>
          <p:cNvPicPr>
            <a:picLocks noChangeAspect="1"/>
          </p:cNvPicPr>
          <p:nvPr/>
        </p:nvPicPr>
        <p:blipFill>
          <a:blip r:embed="rId11"/>
          <a:stretch>
            <a:fillRect/>
          </a:stretch>
        </p:blipFill>
        <p:spPr>
          <a:xfrm>
            <a:off x="9872663" y="833438"/>
            <a:ext cx="1304925" cy="1295400"/>
          </a:xfrm>
          <a:prstGeom prst="rect">
            <a:avLst/>
          </a:prstGeom>
        </p:spPr>
      </p:pic>
      <p:cxnSp>
        <p:nvCxnSpPr>
          <p:cNvPr id="66" name="Straight Arrow Connector 65">
            <a:extLst>
              <a:ext uri="{FF2B5EF4-FFF2-40B4-BE49-F238E27FC236}">
                <a16:creationId xmlns:a16="http://schemas.microsoft.com/office/drawing/2014/main" id="{3641B046-9E07-4948-9EFB-5CEE396DD575}"/>
              </a:ext>
            </a:extLst>
          </p:cNvPr>
          <p:cNvCxnSpPr>
            <a:cxnSpLocks/>
          </p:cNvCxnSpPr>
          <p:nvPr/>
        </p:nvCxnSpPr>
        <p:spPr>
          <a:xfrm flipV="1">
            <a:off x="10308517" y="2791027"/>
            <a:ext cx="390344" cy="1694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E722283E-D706-4C7E-AE85-D76F2E05FD33}"/>
              </a:ext>
            </a:extLst>
          </p:cNvPr>
          <p:cNvCxnSpPr>
            <a:cxnSpLocks/>
          </p:cNvCxnSpPr>
          <p:nvPr/>
        </p:nvCxnSpPr>
        <p:spPr>
          <a:xfrm flipH="1">
            <a:off x="4524311" y="1398270"/>
            <a:ext cx="414243" cy="81153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6C46BC7-2CC6-47CE-A752-E4540CAB4F28}"/>
              </a:ext>
            </a:extLst>
          </p:cNvPr>
          <p:cNvCxnSpPr>
            <a:cxnSpLocks/>
          </p:cNvCxnSpPr>
          <p:nvPr/>
        </p:nvCxnSpPr>
        <p:spPr>
          <a:xfrm flipH="1" flipV="1">
            <a:off x="3145231" y="512446"/>
            <a:ext cx="686317" cy="173354"/>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2C3A485A-D169-4599-99B6-C488A0E61532}"/>
              </a:ext>
            </a:extLst>
          </p:cNvPr>
          <p:cNvCxnSpPr>
            <a:cxnSpLocks/>
          </p:cNvCxnSpPr>
          <p:nvPr/>
        </p:nvCxnSpPr>
        <p:spPr>
          <a:xfrm>
            <a:off x="6309360" y="1262062"/>
            <a:ext cx="381000" cy="47067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40FE94A-2AA5-47B2-9EC6-732B26853ADA}"/>
              </a:ext>
            </a:extLst>
          </p:cNvPr>
          <p:cNvCxnSpPr>
            <a:cxnSpLocks/>
          </p:cNvCxnSpPr>
          <p:nvPr/>
        </p:nvCxnSpPr>
        <p:spPr>
          <a:xfrm flipV="1">
            <a:off x="8458200" y="1423187"/>
            <a:ext cx="520780" cy="451872"/>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7F4A6BA1-10ED-4700-977C-E0EDB23912AE}"/>
              </a:ext>
            </a:extLst>
          </p:cNvPr>
          <p:cNvCxnSpPr>
            <a:cxnSpLocks/>
          </p:cNvCxnSpPr>
          <p:nvPr/>
        </p:nvCxnSpPr>
        <p:spPr>
          <a:xfrm flipH="1">
            <a:off x="5903191" y="3146154"/>
            <a:ext cx="516850" cy="386905"/>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45A9818E-0C61-4BBA-A937-33A6D5AE33D0}"/>
              </a:ext>
            </a:extLst>
          </p:cNvPr>
          <p:cNvCxnSpPr>
            <a:cxnSpLocks/>
          </p:cNvCxnSpPr>
          <p:nvPr/>
        </p:nvCxnSpPr>
        <p:spPr>
          <a:xfrm flipH="1" flipV="1">
            <a:off x="2628901" y="1804037"/>
            <a:ext cx="2046230" cy="20652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C2DA89B-3A7C-4096-99C5-6DAE754E8D37}"/>
              </a:ext>
            </a:extLst>
          </p:cNvPr>
          <p:cNvSpPr txBox="1"/>
          <p:nvPr/>
        </p:nvSpPr>
        <p:spPr>
          <a:xfrm>
            <a:off x="2222433" y="2085142"/>
            <a:ext cx="2542812" cy="1354217"/>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 server</a:t>
            </a:r>
          </a:p>
        </p:txBody>
      </p:sp>
      <p:sp>
        <p:nvSpPr>
          <p:cNvPr id="48" name="Rectangle 47">
            <a:extLst>
              <a:ext uri="{FF2B5EF4-FFF2-40B4-BE49-F238E27FC236}">
                <a16:creationId xmlns:a16="http://schemas.microsoft.com/office/drawing/2014/main" id="{80F9D271-0103-48DC-A61C-AB0EBF8DFCF4}"/>
              </a:ext>
            </a:extLst>
          </p:cNvPr>
          <p:cNvSpPr/>
          <p:nvPr/>
        </p:nvSpPr>
        <p:spPr>
          <a:xfrm>
            <a:off x="6042660" y="4402702"/>
            <a:ext cx="2415540" cy="189537"/>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695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Logo&#10;&#10;Description automatically generated">
            <a:extLst>
              <a:ext uri="{FF2B5EF4-FFF2-40B4-BE49-F238E27FC236}">
                <a16:creationId xmlns:a16="http://schemas.microsoft.com/office/drawing/2014/main" id="{9727D1F3-56A1-44E7-9428-92998F16F7CC}"/>
              </a:ext>
            </a:extLst>
          </p:cNvPr>
          <p:cNvPicPr>
            <a:picLocks noChangeAspect="1"/>
          </p:cNvPicPr>
          <p:nvPr/>
        </p:nvPicPr>
        <p:blipFill>
          <a:blip r:embed="rId2"/>
          <a:stretch>
            <a:fillRect/>
          </a:stretch>
        </p:blipFill>
        <p:spPr>
          <a:xfrm>
            <a:off x="6448425" y="2028977"/>
            <a:ext cx="2419350" cy="1476070"/>
          </a:xfrm>
          <a:prstGeom prst="rect">
            <a:avLst/>
          </a:prstGeom>
        </p:spPr>
      </p:pic>
      <p:cxnSp>
        <p:nvCxnSpPr>
          <p:cNvPr id="3" name="Straight Connector 2">
            <a:extLst>
              <a:ext uri="{FF2B5EF4-FFF2-40B4-BE49-F238E27FC236}">
                <a16:creationId xmlns:a16="http://schemas.microsoft.com/office/drawing/2014/main" id="{27C10924-EA05-4107-A2C6-9789A176394B}"/>
              </a:ext>
            </a:extLst>
          </p:cNvPr>
          <p:cNvCxnSpPr/>
          <p:nvPr/>
        </p:nvCxnSpPr>
        <p:spPr>
          <a:xfrm flipV="1">
            <a:off x="0" y="2682240"/>
            <a:ext cx="2819400" cy="4114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174191A-5384-443E-8907-3D0FF265A40E}"/>
              </a:ext>
            </a:extLst>
          </p:cNvPr>
          <p:cNvCxnSpPr>
            <a:cxnSpLocks/>
          </p:cNvCxnSpPr>
          <p:nvPr/>
        </p:nvCxnSpPr>
        <p:spPr>
          <a:xfrm flipV="1">
            <a:off x="2819400" y="-83820"/>
            <a:ext cx="937260" cy="27660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1F84C3-D44B-459F-B63A-E92606083DEE}"/>
              </a:ext>
            </a:extLst>
          </p:cNvPr>
          <p:cNvCxnSpPr>
            <a:cxnSpLocks/>
          </p:cNvCxnSpPr>
          <p:nvPr/>
        </p:nvCxnSpPr>
        <p:spPr>
          <a:xfrm flipH="1" flipV="1">
            <a:off x="2080260" y="2781300"/>
            <a:ext cx="1097280" cy="41452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658CAE-1D99-40AF-9781-E805960CC865}"/>
              </a:ext>
            </a:extLst>
          </p:cNvPr>
          <p:cNvCxnSpPr>
            <a:cxnSpLocks/>
          </p:cNvCxnSpPr>
          <p:nvPr/>
        </p:nvCxnSpPr>
        <p:spPr>
          <a:xfrm flipH="1" flipV="1">
            <a:off x="3421380" y="876300"/>
            <a:ext cx="2004060" cy="14935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E1AB6F-75B6-41DC-B5E8-087C9C1D3D5C}"/>
              </a:ext>
            </a:extLst>
          </p:cNvPr>
          <p:cNvCxnSpPr>
            <a:cxnSpLocks/>
          </p:cNvCxnSpPr>
          <p:nvPr/>
        </p:nvCxnSpPr>
        <p:spPr>
          <a:xfrm flipH="1">
            <a:off x="5425440" y="0"/>
            <a:ext cx="2948940" cy="23698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2258574-7CDA-41F5-AFA5-2F785AC33088}"/>
              </a:ext>
            </a:extLst>
          </p:cNvPr>
          <p:cNvCxnSpPr>
            <a:cxnSpLocks/>
          </p:cNvCxnSpPr>
          <p:nvPr/>
        </p:nvCxnSpPr>
        <p:spPr>
          <a:xfrm flipH="1" flipV="1">
            <a:off x="5425440" y="2369820"/>
            <a:ext cx="3505200" cy="44881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DAF37A-50F5-4BDE-9787-F2103EAE56F1}"/>
              </a:ext>
            </a:extLst>
          </p:cNvPr>
          <p:cNvCxnSpPr>
            <a:cxnSpLocks/>
          </p:cNvCxnSpPr>
          <p:nvPr/>
        </p:nvCxnSpPr>
        <p:spPr>
          <a:xfrm flipH="1">
            <a:off x="7345680" y="3429000"/>
            <a:ext cx="3131820" cy="13487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100703-1DD9-400C-9AF9-80AD16E992B6}"/>
              </a:ext>
            </a:extLst>
          </p:cNvPr>
          <p:cNvCxnSpPr>
            <a:cxnSpLocks/>
          </p:cNvCxnSpPr>
          <p:nvPr/>
        </p:nvCxnSpPr>
        <p:spPr>
          <a:xfrm flipH="1" flipV="1">
            <a:off x="7680960" y="601980"/>
            <a:ext cx="2796540" cy="28270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6CA8D6-C60F-4760-BED8-7303CF89CFBB}"/>
              </a:ext>
            </a:extLst>
          </p:cNvPr>
          <p:cNvCxnSpPr>
            <a:cxnSpLocks/>
          </p:cNvCxnSpPr>
          <p:nvPr/>
        </p:nvCxnSpPr>
        <p:spPr>
          <a:xfrm flipH="1" flipV="1">
            <a:off x="10477500" y="3429000"/>
            <a:ext cx="1813560" cy="838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5" name="Picture 34" descr="Logo&#10;&#10;Description automatically generated">
            <a:extLst>
              <a:ext uri="{FF2B5EF4-FFF2-40B4-BE49-F238E27FC236}">
                <a16:creationId xmlns:a16="http://schemas.microsoft.com/office/drawing/2014/main" id="{2D59E314-0951-4B82-828C-D49BCC46A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996" y="4402702"/>
            <a:ext cx="1396118" cy="1396118"/>
          </a:xfrm>
          <a:prstGeom prst="ellipse">
            <a:avLst/>
          </a:prstGeom>
        </p:spPr>
      </p:pic>
      <p:sp>
        <p:nvSpPr>
          <p:cNvPr id="36" name="TextBox 35">
            <a:extLst>
              <a:ext uri="{FF2B5EF4-FFF2-40B4-BE49-F238E27FC236}">
                <a16:creationId xmlns:a16="http://schemas.microsoft.com/office/drawing/2014/main" id="{8929B365-5DD3-481F-8B0B-0441152558D6}"/>
              </a:ext>
            </a:extLst>
          </p:cNvPr>
          <p:cNvSpPr txBox="1"/>
          <p:nvPr/>
        </p:nvSpPr>
        <p:spPr>
          <a:xfrm>
            <a:off x="729644" y="1330672"/>
            <a:ext cx="1527791" cy="584775"/>
          </a:xfrm>
          <a:prstGeom prst="rect">
            <a:avLst/>
          </a:prstGeom>
          <a:noFill/>
        </p:spPr>
        <p:txBody>
          <a:bodyPr wrap="none" rtlCol="0">
            <a:spAutoFit/>
          </a:bodyPr>
          <a:lstStyle/>
          <a:p>
            <a:r>
              <a:rPr lang="en-US" sz="3200"/>
              <a:t>Your ISP</a:t>
            </a:r>
          </a:p>
        </p:txBody>
      </p:sp>
      <p:grpSp>
        <p:nvGrpSpPr>
          <p:cNvPr id="37" name="Group 36">
            <a:extLst>
              <a:ext uri="{FF2B5EF4-FFF2-40B4-BE49-F238E27FC236}">
                <a16:creationId xmlns:a16="http://schemas.microsoft.com/office/drawing/2014/main" id="{BA566013-A29F-423B-AD97-433D484A44DB}"/>
              </a:ext>
            </a:extLst>
          </p:cNvPr>
          <p:cNvGrpSpPr/>
          <p:nvPr/>
        </p:nvGrpSpPr>
        <p:grpSpPr>
          <a:xfrm>
            <a:off x="918668" y="186995"/>
            <a:ext cx="1112215" cy="1112215"/>
            <a:chOff x="975665" y="2573654"/>
            <a:chExt cx="1904695" cy="1904695"/>
          </a:xfrm>
        </p:grpSpPr>
        <p:pic>
          <p:nvPicPr>
            <p:cNvPr id="38" name="Picture 37" descr="Icon&#10;&#10;Description automatically generated">
              <a:extLst>
                <a:ext uri="{FF2B5EF4-FFF2-40B4-BE49-F238E27FC236}">
                  <a16:creationId xmlns:a16="http://schemas.microsoft.com/office/drawing/2014/main" id="{804ED114-D70A-460D-9B0C-C1DDB3484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665" y="2573654"/>
              <a:ext cx="1904695" cy="1904695"/>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19BB0B74-7C3B-46DF-B2A9-5E444748A9F6}"/>
                </a:ext>
              </a:extLst>
            </p:cNvPr>
            <p:cNvPicPr>
              <a:picLocks noChangeAspect="1"/>
            </p:cNvPicPr>
            <p:nvPr/>
          </p:nvPicPr>
          <p:blipFill rotWithShape="1">
            <a:blip r:embed="rId5">
              <a:extLst>
                <a:ext uri="{28A0092B-C50C-407E-A947-70E740481C1C}">
                  <a14:useLocalDpi xmlns:a14="http://schemas.microsoft.com/office/drawing/2010/main" val="0"/>
                </a:ext>
              </a:extLst>
            </a:blip>
            <a:srcRect l="7252" t="20520" r="6685" b="4632"/>
            <a:stretch/>
          </p:blipFill>
          <p:spPr>
            <a:xfrm>
              <a:off x="1143479" y="3013473"/>
              <a:ext cx="1411290" cy="1238487"/>
            </a:xfrm>
            <a:prstGeom prst="rect">
              <a:avLst/>
            </a:prstGeom>
          </p:spPr>
        </p:pic>
      </p:grpSp>
      <p:pic>
        <p:nvPicPr>
          <p:cNvPr id="40" name="Picture 23" descr="Logo&#10;&#10;Description automatically generated">
            <a:extLst>
              <a:ext uri="{FF2B5EF4-FFF2-40B4-BE49-F238E27FC236}">
                <a16:creationId xmlns:a16="http://schemas.microsoft.com/office/drawing/2014/main" id="{84F92AA6-AC31-4C5D-B19F-7D0EDFDDA9E5}"/>
              </a:ext>
            </a:extLst>
          </p:cNvPr>
          <p:cNvPicPr>
            <a:picLocks noChangeAspect="1"/>
          </p:cNvPicPr>
          <p:nvPr/>
        </p:nvPicPr>
        <p:blipFill>
          <a:blip r:embed="rId6"/>
          <a:stretch>
            <a:fillRect/>
          </a:stretch>
        </p:blipFill>
        <p:spPr>
          <a:xfrm>
            <a:off x="640538" y="4045973"/>
            <a:ext cx="647700" cy="666750"/>
          </a:xfrm>
          <a:prstGeom prst="ellipse">
            <a:avLst/>
          </a:prstGeom>
        </p:spPr>
      </p:pic>
      <p:grpSp>
        <p:nvGrpSpPr>
          <p:cNvPr id="41" name="Group 40">
            <a:extLst>
              <a:ext uri="{FF2B5EF4-FFF2-40B4-BE49-F238E27FC236}">
                <a16:creationId xmlns:a16="http://schemas.microsoft.com/office/drawing/2014/main" id="{EBE5A543-B2F6-4144-81F9-D0285D1D197A}"/>
              </a:ext>
            </a:extLst>
          </p:cNvPr>
          <p:cNvGrpSpPr/>
          <p:nvPr/>
        </p:nvGrpSpPr>
        <p:grpSpPr>
          <a:xfrm>
            <a:off x="10662745" y="3902506"/>
            <a:ext cx="1031590" cy="1000392"/>
            <a:chOff x="7978472" y="2573653"/>
            <a:chExt cx="2404123" cy="2331416"/>
          </a:xfrm>
        </p:grpSpPr>
        <p:pic>
          <p:nvPicPr>
            <p:cNvPr id="42" name="Picture 41" descr="Shape&#10;&#10;Description automatically generated with low confidence">
              <a:extLst>
                <a:ext uri="{FF2B5EF4-FFF2-40B4-BE49-F238E27FC236}">
                  <a16:creationId xmlns:a16="http://schemas.microsoft.com/office/drawing/2014/main" id="{4060BBA7-2FE8-44B7-9E59-73C9E7D4CB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900" y="2573653"/>
              <a:ext cx="1904695" cy="1904695"/>
            </a:xfrm>
            <a:prstGeom prst="rect">
              <a:avLst/>
            </a:prstGeom>
          </p:spPr>
        </p:pic>
        <p:pic>
          <p:nvPicPr>
            <p:cNvPr id="43" name="Picture 42" descr="Logo&#10;&#10;Description automatically generated">
              <a:extLst>
                <a:ext uri="{FF2B5EF4-FFF2-40B4-BE49-F238E27FC236}">
                  <a16:creationId xmlns:a16="http://schemas.microsoft.com/office/drawing/2014/main" id="{E89CF625-8020-4C48-98CE-56E8C3E79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472" y="3453293"/>
              <a:ext cx="1451776" cy="1451776"/>
            </a:xfrm>
            <a:prstGeom prst="ellipse">
              <a:avLst/>
            </a:prstGeom>
          </p:spPr>
        </p:pic>
      </p:grpSp>
      <p:grpSp>
        <p:nvGrpSpPr>
          <p:cNvPr id="47" name="Group 46">
            <a:extLst>
              <a:ext uri="{FF2B5EF4-FFF2-40B4-BE49-F238E27FC236}">
                <a16:creationId xmlns:a16="http://schemas.microsoft.com/office/drawing/2014/main" id="{33F1E24E-AD81-402B-9765-12F5DCD4CF26}"/>
              </a:ext>
            </a:extLst>
          </p:cNvPr>
          <p:cNvGrpSpPr/>
          <p:nvPr/>
        </p:nvGrpSpPr>
        <p:grpSpPr>
          <a:xfrm>
            <a:off x="10337190" y="5401030"/>
            <a:ext cx="1489642" cy="1080835"/>
            <a:chOff x="4218261" y="5032308"/>
            <a:chExt cx="2270393" cy="1647322"/>
          </a:xfrm>
        </p:grpSpPr>
        <p:pic>
          <p:nvPicPr>
            <p:cNvPr id="44" name="Picture 9" descr="Icon&#10;&#10;Description automatically generated">
              <a:extLst>
                <a:ext uri="{FF2B5EF4-FFF2-40B4-BE49-F238E27FC236}">
                  <a16:creationId xmlns:a16="http://schemas.microsoft.com/office/drawing/2014/main" id="{97461A2D-ECF4-48E8-8477-DFFB5AA6AB15}"/>
                </a:ext>
              </a:extLst>
            </p:cNvPr>
            <p:cNvPicPr>
              <a:picLocks noChangeAspect="1"/>
            </p:cNvPicPr>
            <p:nvPr/>
          </p:nvPicPr>
          <p:blipFill>
            <a:blip r:embed="rId8"/>
            <a:stretch>
              <a:fillRect/>
            </a:stretch>
          </p:blipFill>
          <p:spPr>
            <a:xfrm>
              <a:off x="5143580" y="5032308"/>
              <a:ext cx="1076325" cy="1085850"/>
            </a:xfrm>
            <a:prstGeom prst="rect">
              <a:avLst/>
            </a:prstGeom>
          </p:spPr>
        </p:pic>
        <p:sp>
          <p:nvSpPr>
            <p:cNvPr id="45" name="Oval 44">
              <a:extLst>
                <a:ext uri="{FF2B5EF4-FFF2-40B4-BE49-F238E27FC236}">
                  <a16:creationId xmlns:a16="http://schemas.microsoft.com/office/drawing/2014/main" id="{DA9ACD99-596D-4538-9230-5500C6D530FC}"/>
                </a:ext>
              </a:extLst>
            </p:cNvPr>
            <p:cNvSpPr/>
            <p:nvPr/>
          </p:nvSpPr>
          <p:spPr>
            <a:xfrm>
              <a:off x="4218261" y="5755957"/>
              <a:ext cx="1360524" cy="841516"/>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Address book</a:t>
              </a:r>
            </a:p>
          </p:txBody>
        </p:sp>
        <p:pic>
          <p:nvPicPr>
            <p:cNvPr id="46" name="Picture 45" descr="Logo&#10;&#10;Description automatically generated">
              <a:extLst>
                <a:ext uri="{FF2B5EF4-FFF2-40B4-BE49-F238E27FC236}">
                  <a16:creationId xmlns:a16="http://schemas.microsoft.com/office/drawing/2014/main" id="{B38892A3-64B8-4624-A8FE-7017774D5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138" y="5838114"/>
              <a:ext cx="841516" cy="841516"/>
            </a:xfrm>
            <a:prstGeom prst="ellipse">
              <a:avLst/>
            </a:prstGeom>
          </p:spPr>
        </p:pic>
      </p:grpSp>
      <p:pic>
        <p:nvPicPr>
          <p:cNvPr id="5" name="Picture 5" descr="Logo, company name&#10;&#10;Description automatically generated">
            <a:extLst>
              <a:ext uri="{FF2B5EF4-FFF2-40B4-BE49-F238E27FC236}">
                <a16:creationId xmlns:a16="http://schemas.microsoft.com/office/drawing/2014/main" id="{3F8CE824-509E-45BA-A29C-4E42561DB159}"/>
              </a:ext>
            </a:extLst>
          </p:cNvPr>
          <p:cNvPicPr>
            <a:picLocks noChangeAspect="1"/>
          </p:cNvPicPr>
          <p:nvPr/>
        </p:nvPicPr>
        <p:blipFill>
          <a:blip r:embed="rId9"/>
          <a:stretch>
            <a:fillRect/>
          </a:stretch>
        </p:blipFill>
        <p:spPr>
          <a:xfrm>
            <a:off x="4371975" y="184404"/>
            <a:ext cx="2066925" cy="1136142"/>
          </a:xfrm>
          <a:prstGeom prst="rect">
            <a:avLst/>
          </a:prstGeom>
        </p:spPr>
      </p:pic>
      <p:cxnSp>
        <p:nvCxnSpPr>
          <p:cNvPr id="51" name="Straight Arrow Connector 50">
            <a:extLst>
              <a:ext uri="{FF2B5EF4-FFF2-40B4-BE49-F238E27FC236}">
                <a16:creationId xmlns:a16="http://schemas.microsoft.com/office/drawing/2014/main" id="{84B4703B-21DA-43C1-8DD0-8D56A998158A}"/>
              </a:ext>
            </a:extLst>
          </p:cNvPr>
          <p:cNvCxnSpPr/>
          <p:nvPr/>
        </p:nvCxnSpPr>
        <p:spPr>
          <a:xfrm flipH="1">
            <a:off x="6195060" y="5401030"/>
            <a:ext cx="20878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DCD49665-E96B-4AF2-B064-A324C93B1DAC}"/>
              </a:ext>
            </a:extLst>
          </p:cNvPr>
          <p:cNvSpPr txBox="1"/>
          <p:nvPr/>
        </p:nvSpPr>
        <p:spPr>
          <a:xfrm>
            <a:off x="5967803" y="4054702"/>
            <a:ext cx="2542812"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strike="sngStrike"/>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a:t>
            </a:r>
          </a:p>
        </p:txBody>
      </p:sp>
      <p:cxnSp>
        <p:nvCxnSpPr>
          <p:cNvPr id="53" name="Straight Arrow Connector 52">
            <a:extLst>
              <a:ext uri="{FF2B5EF4-FFF2-40B4-BE49-F238E27FC236}">
                <a16:creationId xmlns:a16="http://schemas.microsoft.com/office/drawing/2014/main" id="{C1D274A9-3845-4874-9B0F-E8F2E93531D3}"/>
              </a:ext>
            </a:extLst>
          </p:cNvPr>
          <p:cNvCxnSpPr>
            <a:cxnSpLocks/>
          </p:cNvCxnSpPr>
          <p:nvPr/>
        </p:nvCxnSpPr>
        <p:spPr>
          <a:xfrm>
            <a:off x="2030883" y="5265420"/>
            <a:ext cx="222869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A7D9EDE-22E7-4401-859B-448C1EB3249F}"/>
              </a:ext>
            </a:extLst>
          </p:cNvPr>
          <p:cNvSpPr txBox="1"/>
          <p:nvPr/>
        </p:nvSpPr>
        <p:spPr>
          <a:xfrm>
            <a:off x="1663619" y="3956952"/>
            <a:ext cx="2341538" cy="1077218"/>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web-server</a:t>
            </a:r>
          </a:p>
          <a:p>
            <a:pPr marL="285750" indent="-285750">
              <a:buFont typeface="Arial" panose="020B0604020202020204" pitchFamily="34" charset="0"/>
              <a:buChar char="•"/>
            </a:pPr>
            <a:r>
              <a:rPr lang="en-US" sz="1600"/>
              <a:t>...</a:t>
            </a:r>
          </a:p>
        </p:txBody>
      </p:sp>
      <p:cxnSp>
        <p:nvCxnSpPr>
          <p:cNvPr id="58" name="Straight Arrow Connector 57">
            <a:extLst>
              <a:ext uri="{FF2B5EF4-FFF2-40B4-BE49-F238E27FC236}">
                <a16:creationId xmlns:a16="http://schemas.microsoft.com/office/drawing/2014/main" id="{BE37B822-B4A7-494C-866A-6775CD0D31FD}"/>
              </a:ext>
            </a:extLst>
          </p:cNvPr>
          <p:cNvCxnSpPr>
            <a:cxnSpLocks/>
          </p:cNvCxnSpPr>
          <p:nvPr/>
        </p:nvCxnSpPr>
        <p:spPr>
          <a:xfrm flipV="1">
            <a:off x="1418664" y="2338417"/>
            <a:ext cx="370936" cy="17649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2" name="Picture 4" descr="Logo, company name&#10;&#10;Description automatically generated">
            <a:extLst>
              <a:ext uri="{FF2B5EF4-FFF2-40B4-BE49-F238E27FC236}">
                <a16:creationId xmlns:a16="http://schemas.microsoft.com/office/drawing/2014/main" id="{A14B82B5-83B2-4C11-A79C-B68520E40057}"/>
              </a:ext>
            </a:extLst>
          </p:cNvPr>
          <p:cNvPicPr>
            <a:picLocks noChangeAspect="1"/>
          </p:cNvPicPr>
          <p:nvPr/>
        </p:nvPicPr>
        <p:blipFill>
          <a:blip r:embed="rId10"/>
          <a:stretch>
            <a:fillRect/>
          </a:stretch>
        </p:blipFill>
        <p:spPr>
          <a:xfrm>
            <a:off x="4236720" y="4234815"/>
            <a:ext cx="1676400" cy="942975"/>
          </a:xfrm>
          <a:prstGeom prst="rect">
            <a:avLst/>
          </a:prstGeom>
        </p:spPr>
      </p:pic>
      <p:cxnSp>
        <p:nvCxnSpPr>
          <p:cNvPr id="62" name="Straight Arrow Connector 61">
            <a:extLst>
              <a:ext uri="{FF2B5EF4-FFF2-40B4-BE49-F238E27FC236}">
                <a16:creationId xmlns:a16="http://schemas.microsoft.com/office/drawing/2014/main" id="{B15680C6-566C-4F2A-A0EB-DF5C9E3435A7}"/>
              </a:ext>
            </a:extLst>
          </p:cNvPr>
          <p:cNvCxnSpPr>
            <a:cxnSpLocks/>
          </p:cNvCxnSpPr>
          <p:nvPr/>
        </p:nvCxnSpPr>
        <p:spPr>
          <a:xfrm flipH="1" flipV="1">
            <a:off x="8519160" y="3220893"/>
            <a:ext cx="837101" cy="10139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6" name="Picture 7" descr="Icon&#10;&#10;Description automatically generated">
            <a:extLst>
              <a:ext uri="{FF2B5EF4-FFF2-40B4-BE49-F238E27FC236}">
                <a16:creationId xmlns:a16="http://schemas.microsoft.com/office/drawing/2014/main" id="{8366CA77-1264-49D1-83C1-2ABD6FFB0424}"/>
              </a:ext>
            </a:extLst>
          </p:cNvPr>
          <p:cNvPicPr>
            <a:picLocks noChangeAspect="1"/>
          </p:cNvPicPr>
          <p:nvPr/>
        </p:nvPicPr>
        <p:blipFill>
          <a:blip r:embed="rId11"/>
          <a:stretch>
            <a:fillRect/>
          </a:stretch>
        </p:blipFill>
        <p:spPr>
          <a:xfrm>
            <a:off x="9872663" y="833438"/>
            <a:ext cx="1304925" cy="1295400"/>
          </a:xfrm>
          <a:prstGeom prst="rect">
            <a:avLst/>
          </a:prstGeom>
        </p:spPr>
      </p:pic>
      <p:cxnSp>
        <p:nvCxnSpPr>
          <p:cNvPr id="66" name="Straight Arrow Connector 65">
            <a:extLst>
              <a:ext uri="{FF2B5EF4-FFF2-40B4-BE49-F238E27FC236}">
                <a16:creationId xmlns:a16="http://schemas.microsoft.com/office/drawing/2014/main" id="{3641B046-9E07-4948-9EFB-5CEE396DD575}"/>
              </a:ext>
            </a:extLst>
          </p:cNvPr>
          <p:cNvCxnSpPr>
            <a:cxnSpLocks/>
          </p:cNvCxnSpPr>
          <p:nvPr/>
        </p:nvCxnSpPr>
        <p:spPr>
          <a:xfrm flipV="1">
            <a:off x="10308517" y="2791027"/>
            <a:ext cx="390344" cy="1694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E722283E-D706-4C7E-AE85-D76F2E05FD33}"/>
              </a:ext>
            </a:extLst>
          </p:cNvPr>
          <p:cNvCxnSpPr>
            <a:cxnSpLocks/>
          </p:cNvCxnSpPr>
          <p:nvPr/>
        </p:nvCxnSpPr>
        <p:spPr>
          <a:xfrm flipH="1">
            <a:off x="4524311" y="1398270"/>
            <a:ext cx="414243" cy="81153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96C46BC7-2CC6-47CE-A752-E4540CAB4F28}"/>
              </a:ext>
            </a:extLst>
          </p:cNvPr>
          <p:cNvCxnSpPr>
            <a:cxnSpLocks/>
          </p:cNvCxnSpPr>
          <p:nvPr/>
        </p:nvCxnSpPr>
        <p:spPr>
          <a:xfrm flipH="1" flipV="1">
            <a:off x="3145231" y="512446"/>
            <a:ext cx="686317" cy="173354"/>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2C3A485A-D169-4599-99B6-C488A0E61532}"/>
              </a:ext>
            </a:extLst>
          </p:cNvPr>
          <p:cNvCxnSpPr>
            <a:cxnSpLocks/>
          </p:cNvCxnSpPr>
          <p:nvPr/>
        </p:nvCxnSpPr>
        <p:spPr>
          <a:xfrm>
            <a:off x="6309360" y="1262062"/>
            <a:ext cx="381000" cy="47067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40FE94A-2AA5-47B2-9EC6-732B26853ADA}"/>
              </a:ext>
            </a:extLst>
          </p:cNvPr>
          <p:cNvCxnSpPr>
            <a:cxnSpLocks/>
          </p:cNvCxnSpPr>
          <p:nvPr/>
        </p:nvCxnSpPr>
        <p:spPr>
          <a:xfrm flipV="1">
            <a:off x="8458200" y="1423187"/>
            <a:ext cx="520780" cy="451872"/>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7F4A6BA1-10ED-4700-977C-E0EDB23912AE}"/>
              </a:ext>
            </a:extLst>
          </p:cNvPr>
          <p:cNvCxnSpPr>
            <a:cxnSpLocks/>
          </p:cNvCxnSpPr>
          <p:nvPr/>
        </p:nvCxnSpPr>
        <p:spPr>
          <a:xfrm flipH="1">
            <a:off x="5903191" y="3146154"/>
            <a:ext cx="516850" cy="386905"/>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45A9818E-0C61-4BBA-A937-33A6D5AE33D0}"/>
              </a:ext>
            </a:extLst>
          </p:cNvPr>
          <p:cNvCxnSpPr>
            <a:cxnSpLocks/>
          </p:cNvCxnSpPr>
          <p:nvPr/>
        </p:nvCxnSpPr>
        <p:spPr>
          <a:xfrm flipH="1" flipV="1">
            <a:off x="2628901" y="1804037"/>
            <a:ext cx="2046230" cy="20652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C2DA89B-3A7C-4096-99C5-6DAE754E8D37}"/>
              </a:ext>
            </a:extLst>
          </p:cNvPr>
          <p:cNvSpPr txBox="1"/>
          <p:nvPr/>
        </p:nvSpPr>
        <p:spPr>
          <a:xfrm>
            <a:off x="2222433" y="2085142"/>
            <a:ext cx="2542812" cy="1354217"/>
          </a:xfrm>
          <a:prstGeom prst="rect">
            <a:avLst/>
          </a:prstGeom>
          <a:solidFill>
            <a:srgbClr val="FFFFFF"/>
          </a:solidFill>
          <a:ln>
            <a:solidFill>
              <a:schemeClr val="tx1"/>
            </a:solidFill>
          </a:ln>
        </p:spPr>
        <p:txBody>
          <a:bodyPr wrap="none" rtlCol="0">
            <a:spAutoFit/>
          </a:bodyPr>
          <a:lstStyle/>
          <a:p>
            <a:r>
              <a:rPr lang="en-US" sz="1600"/>
              <a:t>I can reach:</a:t>
            </a:r>
          </a:p>
          <a:p>
            <a:pPr marL="285750" indent="-285750">
              <a:buFont typeface="Arial" panose="020B0604020202020204" pitchFamily="34" charset="0"/>
              <a:buChar char="•"/>
            </a:pPr>
            <a:r>
              <a:rPr lang="en-US" sz="1600" strike="sngStrike"/>
              <a:t>Facebook’s address book</a:t>
            </a:r>
          </a:p>
          <a:p>
            <a:pPr marL="285750" indent="-285750">
              <a:buFont typeface="Arial" panose="020B0604020202020204" pitchFamily="34" charset="0"/>
              <a:buChar char="•"/>
            </a:pPr>
            <a:r>
              <a:rPr lang="en-US" sz="1600"/>
              <a:t>Facebook’s web-server</a:t>
            </a:r>
          </a:p>
          <a:p>
            <a:pPr marL="285750" indent="-285750">
              <a:buFont typeface="Arial" panose="020B0604020202020204" pitchFamily="34" charset="0"/>
              <a:buChar char="•"/>
            </a:pPr>
            <a:r>
              <a:rPr lang="en-US" sz="1600"/>
              <a:t>Google’s address book</a:t>
            </a:r>
          </a:p>
          <a:p>
            <a:pPr marL="285750" indent="-285750">
              <a:buFont typeface="Arial" panose="020B0604020202020204" pitchFamily="34" charset="0"/>
              <a:buChar char="•"/>
            </a:pPr>
            <a:r>
              <a:rPr lang="en-US" sz="1600"/>
              <a:t>Google’s web server</a:t>
            </a:r>
          </a:p>
        </p:txBody>
      </p:sp>
      <p:sp>
        <p:nvSpPr>
          <p:cNvPr id="9" name="Rectangle 8">
            <a:extLst>
              <a:ext uri="{FF2B5EF4-FFF2-40B4-BE49-F238E27FC236}">
                <a16:creationId xmlns:a16="http://schemas.microsoft.com/office/drawing/2014/main" id="{580D8ACD-6395-45EA-BD70-B9B2CA36471C}"/>
              </a:ext>
            </a:extLst>
          </p:cNvPr>
          <p:cNvSpPr/>
          <p:nvPr/>
        </p:nvSpPr>
        <p:spPr>
          <a:xfrm>
            <a:off x="6042660" y="4402702"/>
            <a:ext cx="2415540" cy="189537"/>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773F51B-3D8D-4590-AE85-4BE2BBC031FF}"/>
              </a:ext>
            </a:extLst>
          </p:cNvPr>
          <p:cNvSpPr/>
          <p:nvPr/>
        </p:nvSpPr>
        <p:spPr>
          <a:xfrm>
            <a:off x="2280619" y="2420539"/>
            <a:ext cx="2415540" cy="189537"/>
          </a:xfrm>
          <a:prstGeom prst="rect">
            <a:avLst/>
          </a:prstGeom>
          <a:solidFill>
            <a:srgbClr val="FF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43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DF2D-9476-E9C4-B3DC-0BF6FC43E9D6}"/>
              </a:ext>
            </a:extLst>
          </p:cNvPr>
          <p:cNvSpPr>
            <a:spLocks noGrp="1"/>
          </p:cNvSpPr>
          <p:nvPr>
            <p:ph type="title"/>
          </p:nvPr>
        </p:nvSpPr>
        <p:spPr/>
        <p:txBody>
          <a:bodyPr/>
          <a:lstStyle/>
          <a:p>
            <a:r>
              <a:rPr lang="en-US" dirty="0"/>
              <a:t>Clever ways to “misuse” BGP features</a:t>
            </a:r>
          </a:p>
        </p:txBody>
      </p:sp>
      <p:sp>
        <p:nvSpPr>
          <p:cNvPr id="3" name="Content Placeholder 2">
            <a:extLst>
              <a:ext uri="{FF2B5EF4-FFF2-40B4-BE49-F238E27FC236}">
                <a16:creationId xmlns:a16="http://schemas.microsoft.com/office/drawing/2014/main" id="{EF7D803F-6ECF-A16B-69C3-A6FC913C2F58}"/>
              </a:ext>
            </a:extLst>
          </p:cNvPr>
          <p:cNvSpPr>
            <a:spLocks noGrp="1"/>
          </p:cNvSpPr>
          <p:nvPr>
            <p:ph idx="1"/>
          </p:nvPr>
        </p:nvSpPr>
        <p:spPr/>
        <p:txBody>
          <a:bodyPr>
            <a:normAutofit lnSpcReduction="10000"/>
          </a:bodyPr>
          <a:lstStyle/>
          <a:p>
            <a:r>
              <a:rPr lang="en-US" dirty="0"/>
              <a:t>If you want to tell someone else to deprioritize using a path you just advertised, just pad the length. E.g. say “AS10 AS3 AS3 AS3 AS400”</a:t>
            </a:r>
          </a:p>
          <a:p>
            <a:endParaRPr lang="en-US" dirty="0"/>
          </a:p>
          <a:p>
            <a:r>
              <a:rPr lang="en-US" dirty="0"/>
              <a:t>If you want to load balance between multiple entry points, split up the IP prefix into different groups and make separate advertisements. For example:</a:t>
            </a:r>
          </a:p>
          <a:p>
            <a:pPr lvl="1"/>
            <a:r>
              <a:rPr lang="en-US" dirty="0">
                <a:solidFill>
                  <a:schemeClr val="accent2"/>
                </a:solidFill>
              </a:rPr>
              <a:t>128.9.0.0/18</a:t>
            </a:r>
            <a:r>
              <a:rPr lang="en-US" dirty="0"/>
              <a:t> can be reached via entry 1 through path AS10 AS3 AS400</a:t>
            </a:r>
          </a:p>
          <a:p>
            <a:pPr lvl="1"/>
            <a:r>
              <a:rPr lang="en-US" dirty="0">
                <a:solidFill>
                  <a:schemeClr val="accent2"/>
                </a:solidFill>
              </a:rPr>
              <a:t>128.9.0.1/18</a:t>
            </a:r>
            <a:r>
              <a:rPr lang="en-US" dirty="0"/>
              <a:t> can be reached via entry 1 through path AS10 AS3 AS400</a:t>
            </a:r>
          </a:p>
          <a:p>
            <a:pPr lvl="1"/>
            <a:r>
              <a:rPr lang="en-US" dirty="0">
                <a:solidFill>
                  <a:schemeClr val="accent2"/>
                </a:solidFill>
              </a:rPr>
              <a:t>128.9.0.2/18</a:t>
            </a:r>
            <a:r>
              <a:rPr lang="en-US" dirty="0"/>
              <a:t> can be reached via entry 1 through path AS10 AS3 AS400</a:t>
            </a:r>
          </a:p>
          <a:p>
            <a:pPr lvl="1"/>
            <a:r>
              <a:rPr lang="en-US" dirty="0">
                <a:solidFill>
                  <a:schemeClr val="accent2"/>
                </a:solidFill>
              </a:rPr>
              <a:t>128.9.0.3/18</a:t>
            </a:r>
            <a:r>
              <a:rPr lang="en-US" dirty="0"/>
              <a:t> can be reached via entry 1 through path AS10 AS3 AS400</a:t>
            </a:r>
          </a:p>
          <a:p>
            <a:pPr lvl="1"/>
            <a:endParaRPr lang="en-US" dirty="0"/>
          </a:p>
        </p:txBody>
      </p:sp>
    </p:spTree>
    <p:extLst>
      <p:ext uri="{BB962C8B-B14F-4D97-AF65-F5344CB8AC3E}">
        <p14:creationId xmlns:p14="http://schemas.microsoft.com/office/powerpoint/2010/main" val="420667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4DDD-5E78-32B3-1AAB-0EB17ED2439C}"/>
              </a:ext>
            </a:extLst>
          </p:cNvPr>
          <p:cNvSpPr>
            <a:spLocks noGrp="1"/>
          </p:cNvSpPr>
          <p:nvPr>
            <p:ph type="title"/>
          </p:nvPr>
        </p:nvSpPr>
        <p:spPr/>
        <p:txBody>
          <a:bodyPr/>
          <a:lstStyle/>
          <a:p>
            <a:r>
              <a:rPr lang="en-US" dirty="0"/>
              <a:t>Example algorithm to pick routes</a:t>
            </a:r>
          </a:p>
        </p:txBody>
      </p:sp>
      <p:sp>
        <p:nvSpPr>
          <p:cNvPr id="3" name="Content Placeholder 2">
            <a:extLst>
              <a:ext uri="{FF2B5EF4-FFF2-40B4-BE49-F238E27FC236}">
                <a16:creationId xmlns:a16="http://schemas.microsoft.com/office/drawing/2014/main" id="{D30A61D5-3547-855C-41EA-830CDB281F17}"/>
              </a:ext>
            </a:extLst>
          </p:cNvPr>
          <p:cNvSpPr>
            <a:spLocks noGrp="1"/>
          </p:cNvSpPr>
          <p:nvPr>
            <p:ph idx="1"/>
          </p:nvPr>
        </p:nvSpPr>
        <p:spPr/>
        <p:txBody>
          <a:bodyPr/>
          <a:lstStyle/>
          <a:p>
            <a:pPr marL="0" indent="0">
              <a:buNone/>
            </a:pPr>
            <a:r>
              <a:rPr lang="en-US" dirty="0" err="1"/>
              <a:t>ASes</a:t>
            </a:r>
            <a:r>
              <a:rPr lang="en-US" dirty="0"/>
              <a:t> are free to pick any route they like. However, most use algorithms implemented by companies like Cisco and configure it to their needs. For example:</a:t>
            </a:r>
          </a:p>
          <a:p>
            <a:r>
              <a:rPr lang="en-US" dirty="0"/>
              <a:t>AS</a:t>
            </a:r>
          </a:p>
        </p:txBody>
      </p:sp>
      <p:sp>
        <p:nvSpPr>
          <p:cNvPr id="4" name="TextBox 3">
            <a:extLst>
              <a:ext uri="{FF2B5EF4-FFF2-40B4-BE49-F238E27FC236}">
                <a16:creationId xmlns:a16="http://schemas.microsoft.com/office/drawing/2014/main" id="{3B63D456-EFDA-EB58-0069-8E55C697058A}"/>
              </a:ext>
            </a:extLst>
          </p:cNvPr>
          <p:cNvSpPr txBox="1"/>
          <p:nvPr/>
        </p:nvSpPr>
        <p:spPr>
          <a:xfrm>
            <a:off x="760164" y="6169709"/>
            <a:ext cx="9115600" cy="646331"/>
          </a:xfrm>
          <a:prstGeom prst="rect">
            <a:avLst/>
          </a:prstGeom>
          <a:noFill/>
        </p:spPr>
        <p:txBody>
          <a:bodyPr wrap="square" rtlCol="0">
            <a:spAutoFit/>
          </a:bodyPr>
          <a:lstStyle/>
          <a:p>
            <a:r>
              <a:rPr lang="en-US" dirty="0"/>
              <a:t>Refer: </a:t>
            </a:r>
            <a:r>
              <a:rPr lang="en-US" dirty="0">
                <a:hlinkClick r:id="rId2"/>
              </a:rPr>
              <a:t>https://</a:t>
            </a:r>
            <a:r>
              <a:rPr lang="en-US" dirty="0" err="1">
                <a:hlinkClick r:id="rId2"/>
              </a:rPr>
              <a:t>community.cisco.com</a:t>
            </a:r>
            <a:r>
              <a:rPr lang="en-US" dirty="0">
                <a:hlinkClick r:id="rId2"/>
              </a:rPr>
              <a:t>/t5/networking-knowledge-base/understanding-</a:t>
            </a:r>
            <a:r>
              <a:rPr lang="en-US" dirty="0" err="1">
                <a:hlinkClick r:id="rId2"/>
              </a:rPr>
              <a:t>bgp</a:t>
            </a:r>
            <a:r>
              <a:rPr lang="en-US" dirty="0">
                <a:hlinkClick r:id="rId2"/>
              </a:rPr>
              <a:t>-best-path-selection-manipulation/ta-p/3150576</a:t>
            </a:r>
            <a:endParaRPr lang="en-US" dirty="0"/>
          </a:p>
        </p:txBody>
      </p:sp>
    </p:spTree>
    <p:extLst>
      <p:ext uri="{BB962C8B-B14F-4D97-AF65-F5344CB8AC3E}">
        <p14:creationId xmlns:p14="http://schemas.microsoft.com/office/powerpoint/2010/main" val="257016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26398-1795-0C10-1BCB-5FD177067B55}"/>
              </a:ext>
            </a:extLst>
          </p:cNvPr>
          <p:cNvSpPr>
            <a:spLocks noGrp="1"/>
          </p:cNvSpPr>
          <p:nvPr>
            <p:ph type="title"/>
          </p:nvPr>
        </p:nvSpPr>
        <p:spPr/>
        <p:txBody>
          <a:bodyPr/>
          <a:lstStyle/>
          <a:p>
            <a:r>
              <a:rPr lang="en-US" dirty="0"/>
              <a:t>Will BGP routes converge?</a:t>
            </a:r>
          </a:p>
        </p:txBody>
      </p:sp>
      <p:sp>
        <p:nvSpPr>
          <p:cNvPr id="5" name="Text Placeholder 4">
            <a:extLst>
              <a:ext uri="{FF2B5EF4-FFF2-40B4-BE49-F238E27FC236}">
                <a16:creationId xmlns:a16="http://schemas.microsoft.com/office/drawing/2014/main" id="{7FD7F610-5BA9-CEBE-C09A-189F08D41BC1}"/>
              </a:ext>
            </a:extLst>
          </p:cNvPr>
          <p:cNvSpPr>
            <a:spLocks noGrp="1"/>
          </p:cNvSpPr>
          <p:nvPr>
            <p:ph type="body" idx="1"/>
          </p:nvPr>
        </p:nvSpPr>
        <p:spPr>
          <a:xfrm>
            <a:off x="831849" y="4589463"/>
            <a:ext cx="10790945" cy="1500187"/>
          </a:xfrm>
        </p:spPr>
        <p:txBody>
          <a:bodyPr/>
          <a:lstStyle/>
          <a:p>
            <a:r>
              <a:rPr lang="en-US" dirty="0"/>
              <a:t>Slides borrowed from Jen Rexford’s talk: </a:t>
            </a:r>
            <a:r>
              <a:rPr lang="en-US" dirty="0">
                <a:hlinkClick r:id="rId2"/>
              </a:rPr>
              <a:t>https://slideplayer.com/slide/5073626/</a:t>
            </a:r>
            <a:endParaRPr lang="en-US" dirty="0"/>
          </a:p>
          <a:p>
            <a:r>
              <a:rPr lang="en-US" dirty="0"/>
              <a:t>The paper she wrote with </a:t>
            </a:r>
            <a:r>
              <a:rPr lang="en-US" dirty="0" err="1"/>
              <a:t>Lixin</a:t>
            </a:r>
            <a:r>
              <a:rPr lang="en-US" dirty="0"/>
              <a:t> Gao called “Stable Internet Routing Without Global Coordination” forms a crucial part of our understanding of the internet</a:t>
            </a:r>
          </a:p>
        </p:txBody>
      </p:sp>
    </p:spTree>
    <p:extLst>
      <p:ext uri="{BB962C8B-B14F-4D97-AF65-F5344CB8AC3E}">
        <p14:creationId xmlns:p14="http://schemas.microsoft.com/office/powerpoint/2010/main" val="193583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7C107FD6-E715-313B-515E-B1697132E828}"/>
              </a:ext>
            </a:extLst>
          </p:cNvPr>
          <p:cNvSpPr>
            <a:spLocks noGrp="1" noChangeArrowheads="1"/>
          </p:cNvSpPr>
          <p:nvPr>
            <p:ph type="title"/>
          </p:nvPr>
        </p:nvSpPr>
        <p:spPr/>
        <p:txBody>
          <a:bodyPr/>
          <a:lstStyle/>
          <a:p>
            <a:r>
              <a:rPr lang="en-US" altLang="en-US" sz="2800" dirty="0"/>
              <a:t>BGP does not converge</a:t>
            </a:r>
          </a:p>
        </p:txBody>
      </p:sp>
      <p:sp>
        <p:nvSpPr>
          <p:cNvPr id="261124" name="Oval 4">
            <a:extLst>
              <a:ext uri="{FF2B5EF4-FFF2-40B4-BE49-F238E27FC236}">
                <a16:creationId xmlns:a16="http://schemas.microsoft.com/office/drawing/2014/main" id="{2F66D0C2-FD94-8803-E14C-8BEEBF1953FC}"/>
              </a:ext>
            </a:extLst>
          </p:cNvPr>
          <p:cNvSpPr>
            <a:spLocks noChangeArrowheads="1"/>
          </p:cNvSpPr>
          <p:nvPr/>
        </p:nvSpPr>
        <p:spPr bwMode="auto">
          <a:xfrm>
            <a:off x="5575300" y="19685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5" name="Oval 5">
            <a:extLst>
              <a:ext uri="{FF2B5EF4-FFF2-40B4-BE49-F238E27FC236}">
                <a16:creationId xmlns:a16="http://schemas.microsoft.com/office/drawing/2014/main" id="{44FE0747-5517-C095-E6E9-A937A397D5AF}"/>
              </a:ext>
            </a:extLst>
          </p:cNvPr>
          <p:cNvSpPr>
            <a:spLocks noChangeArrowheads="1"/>
          </p:cNvSpPr>
          <p:nvPr/>
        </p:nvSpPr>
        <p:spPr bwMode="auto">
          <a:xfrm>
            <a:off x="74422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6" name="Oval 6">
            <a:extLst>
              <a:ext uri="{FF2B5EF4-FFF2-40B4-BE49-F238E27FC236}">
                <a16:creationId xmlns:a16="http://schemas.microsoft.com/office/drawing/2014/main" id="{4863C83C-46EF-D39B-6A93-F805F07F2C5B}"/>
              </a:ext>
            </a:extLst>
          </p:cNvPr>
          <p:cNvSpPr>
            <a:spLocks noChangeArrowheads="1"/>
          </p:cNvSpPr>
          <p:nvPr/>
        </p:nvSpPr>
        <p:spPr bwMode="auto">
          <a:xfrm>
            <a:off x="36957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7" name="Oval 7">
            <a:extLst>
              <a:ext uri="{FF2B5EF4-FFF2-40B4-BE49-F238E27FC236}">
                <a16:creationId xmlns:a16="http://schemas.microsoft.com/office/drawing/2014/main" id="{0FC956B7-91DB-8C2B-2F6C-2F6A1E964A8E}"/>
              </a:ext>
            </a:extLst>
          </p:cNvPr>
          <p:cNvSpPr>
            <a:spLocks noChangeArrowheads="1"/>
          </p:cNvSpPr>
          <p:nvPr/>
        </p:nvSpPr>
        <p:spPr bwMode="auto">
          <a:xfrm>
            <a:off x="5575300" y="39052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128" name="Line 8">
            <a:extLst>
              <a:ext uri="{FF2B5EF4-FFF2-40B4-BE49-F238E27FC236}">
                <a16:creationId xmlns:a16="http://schemas.microsoft.com/office/drawing/2014/main" id="{A1303F30-D1A4-2D44-3923-4C543C81A135}"/>
              </a:ext>
            </a:extLst>
          </p:cNvPr>
          <p:cNvSpPr>
            <a:spLocks noChangeShapeType="1"/>
          </p:cNvSpPr>
          <p:nvPr/>
        </p:nvSpPr>
        <p:spPr bwMode="auto">
          <a:xfrm flipV="1">
            <a:off x="4216400" y="43053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29" name="Line 9">
            <a:extLst>
              <a:ext uri="{FF2B5EF4-FFF2-40B4-BE49-F238E27FC236}">
                <a16:creationId xmlns:a16="http://schemas.microsoft.com/office/drawing/2014/main" id="{32D97817-39B3-22D6-562B-D93B73184F60}"/>
              </a:ext>
            </a:extLst>
          </p:cNvPr>
          <p:cNvSpPr>
            <a:spLocks noChangeShapeType="1"/>
          </p:cNvSpPr>
          <p:nvPr/>
        </p:nvSpPr>
        <p:spPr bwMode="auto">
          <a:xfrm flipH="1" flipV="1">
            <a:off x="6121400" y="42672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0" name="Line 10">
            <a:extLst>
              <a:ext uri="{FF2B5EF4-FFF2-40B4-BE49-F238E27FC236}">
                <a16:creationId xmlns:a16="http://schemas.microsoft.com/office/drawing/2014/main" id="{42B01DF4-01F6-74BB-1623-B414728740B1}"/>
              </a:ext>
            </a:extLst>
          </p:cNvPr>
          <p:cNvSpPr>
            <a:spLocks noChangeShapeType="1"/>
          </p:cNvSpPr>
          <p:nvPr/>
        </p:nvSpPr>
        <p:spPr bwMode="auto">
          <a:xfrm flipV="1">
            <a:off x="5867400" y="25908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1" name="Line 11">
            <a:extLst>
              <a:ext uri="{FF2B5EF4-FFF2-40B4-BE49-F238E27FC236}">
                <a16:creationId xmlns:a16="http://schemas.microsoft.com/office/drawing/2014/main" id="{A08CEDFC-F2D4-BB71-9A2B-6FC2EE5EAE12}"/>
              </a:ext>
            </a:extLst>
          </p:cNvPr>
          <p:cNvSpPr>
            <a:spLocks noChangeShapeType="1"/>
          </p:cNvSpPr>
          <p:nvPr/>
        </p:nvSpPr>
        <p:spPr bwMode="auto">
          <a:xfrm flipV="1">
            <a:off x="39751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4" name="Line 14">
            <a:extLst>
              <a:ext uri="{FF2B5EF4-FFF2-40B4-BE49-F238E27FC236}">
                <a16:creationId xmlns:a16="http://schemas.microsoft.com/office/drawing/2014/main" id="{21BB0A33-2C32-3C01-67CF-72E669EDD2C1}"/>
              </a:ext>
            </a:extLst>
          </p:cNvPr>
          <p:cNvSpPr>
            <a:spLocks noChangeShapeType="1"/>
          </p:cNvSpPr>
          <p:nvPr/>
        </p:nvSpPr>
        <p:spPr bwMode="auto">
          <a:xfrm flipH="1" flipV="1">
            <a:off x="60960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5" name="Line 15">
            <a:extLst>
              <a:ext uri="{FF2B5EF4-FFF2-40B4-BE49-F238E27FC236}">
                <a16:creationId xmlns:a16="http://schemas.microsoft.com/office/drawing/2014/main" id="{FF65F850-D7F0-C052-DBA7-6E6AA19D605B}"/>
              </a:ext>
            </a:extLst>
          </p:cNvPr>
          <p:cNvSpPr>
            <a:spLocks noChangeShapeType="1"/>
          </p:cNvSpPr>
          <p:nvPr/>
        </p:nvSpPr>
        <p:spPr bwMode="auto">
          <a:xfrm flipV="1">
            <a:off x="4267200" y="5308600"/>
            <a:ext cx="31877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36" name="Text Box 16">
            <a:extLst>
              <a:ext uri="{FF2B5EF4-FFF2-40B4-BE49-F238E27FC236}">
                <a16:creationId xmlns:a16="http://schemas.microsoft.com/office/drawing/2014/main" id="{7ACFC556-11DA-E680-E5F5-3300D933DC89}"/>
              </a:ext>
            </a:extLst>
          </p:cNvPr>
          <p:cNvSpPr txBox="1">
            <a:spLocks noChangeArrowheads="1"/>
          </p:cNvSpPr>
          <p:nvPr/>
        </p:nvSpPr>
        <p:spPr bwMode="auto">
          <a:xfrm>
            <a:off x="5711825" y="397827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0</a:t>
            </a:r>
          </a:p>
        </p:txBody>
      </p:sp>
      <p:sp>
        <p:nvSpPr>
          <p:cNvPr id="261137" name="Text Box 17">
            <a:extLst>
              <a:ext uri="{FF2B5EF4-FFF2-40B4-BE49-F238E27FC236}">
                <a16:creationId xmlns:a16="http://schemas.microsoft.com/office/drawing/2014/main" id="{137D1010-333E-5E09-C305-8D8CB1BC4DC0}"/>
              </a:ext>
            </a:extLst>
          </p:cNvPr>
          <p:cNvSpPr txBox="1">
            <a:spLocks noChangeArrowheads="1"/>
          </p:cNvSpPr>
          <p:nvPr/>
        </p:nvSpPr>
        <p:spPr bwMode="auto">
          <a:xfrm>
            <a:off x="5699125" y="203517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1</a:t>
            </a:r>
          </a:p>
        </p:txBody>
      </p:sp>
      <p:sp>
        <p:nvSpPr>
          <p:cNvPr id="261138" name="Text Box 18">
            <a:extLst>
              <a:ext uri="{FF2B5EF4-FFF2-40B4-BE49-F238E27FC236}">
                <a16:creationId xmlns:a16="http://schemas.microsoft.com/office/drawing/2014/main" id="{77C2236A-45FE-4D0C-545D-834D31185F01}"/>
              </a:ext>
            </a:extLst>
          </p:cNvPr>
          <p:cNvSpPr txBox="1">
            <a:spLocks noChangeArrowheads="1"/>
          </p:cNvSpPr>
          <p:nvPr/>
        </p:nvSpPr>
        <p:spPr bwMode="auto">
          <a:xfrm>
            <a:off x="7566025" y="503237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2</a:t>
            </a:r>
          </a:p>
        </p:txBody>
      </p:sp>
      <p:sp>
        <p:nvSpPr>
          <p:cNvPr id="261139" name="Text Box 19">
            <a:extLst>
              <a:ext uri="{FF2B5EF4-FFF2-40B4-BE49-F238E27FC236}">
                <a16:creationId xmlns:a16="http://schemas.microsoft.com/office/drawing/2014/main" id="{0626056E-FB52-E0C6-CB30-EC54A10B748C}"/>
              </a:ext>
            </a:extLst>
          </p:cNvPr>
          <p:cNvSpPr txBox="1">
            <a:spLocks noChangeArrowheads="1"/>
          </p:cNvSpPr>
          <p:nvPr/>
        </p:nvSpPr>
        <p:spPr bwMode="auto">
          <a:xfrm>
            <a:off x="3806825" y="5019676"/>
            <a:ext cx="349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3</a:t>
            </a:r>
          </a:p>
        </p:txBody>
      </p:sp>
      <p:sp>
        <p:nvSpPr>
          <p:cNvPr id="261140" name="Text Box 20">
            <a:extLst>
              <a:ext uri="{FF2B5EF4-FFF2-40B4-BE49-F238E27FC236}">
                <a16:creationId xmlns:a16="http://schemas.microsoft.com/office/drawing/2014/main" id="{6E4D0AA7-7BBA-87A0-9E29-B1DD07B9F934}"/>
              </a:ext>
            </a:extLst>
          </p:cNvPr>
          <p:cNvSpPr txBox="1">
            <a:spLocks noChangeArrowheads="1"/>
          </p:cNvSpPr>
          <p:nvPr/>
        </p:nvSpPr>
        <p:spPr bwMode="auto">
          <a:xfrm>
            <a:off x="6321426" y="1692276"/>
            <a:ext cx="9092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1 2 0</a:t>
            </a:r>
          </a:p>
          <a:p>
            <a:r>
              <a:rPr lang="en-US" altLang="en-US" sz="2800"/>
              <a:t>1 0</a:t>
            </a:r>
          </a:p>
        </p:txBody>
      </p:sp>
      <p:sp>
        <p:nvSpPr>
          <p:cNvPr id="261141" name="Text Box 21">
            <a:extLst>
              <a:ext uri="{FF2B5EF4-FFF2-40B4-BE49-F238E27FC236}">
                <a16:creationId xmlns:a16="http://schemas.microsoft.com/office/drawing/2014/main" id="{C355DB9A-6D8D-F8BC-6B2E-4CA190954B93}"/>
              </a:ext>
            </a:extLst>
          </p:cNvPr>
          <p:cNvSpPr txBox="1">
            <a:spLocks noChangeArrowheads="1"/>
          </p:cNvSpPr>
          <p:nvPr/>
        </p:nvSpPr>
        <p:spPr bwMode="auto">
          <a:xfrm>
            <a:off x="8188326" y="4810126"/>
            <a:ext cx="9092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2 3 0</a:t>
            </a:r>
          </a:p>
          <a:p>
            <a:r>
              <a:rPr lang="en-US" altLang="en-US" sz="2800"/>
              <a:t>2 0</a:t>
            </a:r>
          </a:p>
        </p:txBody>
      </p:sp>
      <p:sp>
        <p:nvSpPr>
          <p:cNvPr id="261142" name="Text Box 22">
            <a:extLst>
              <a:ext uri="{FF2B5EF4-FFF2-40B4-BE49-F238E27FC236}">
                <a16:creationId xmlns:a16="http://schemas.microsoft.com/office/drawing/2014/main" id="{C8637CCA-4E9E-E063-9279-DC9016011FE3}"/>
              </a:ext>
            </a:extLst>
          </p:cNvPr>
          <p:cNvSpPr txBox="1">
            <a:spLocks noChangeArrowheads="1"/>
          </p:cNvSpPr>
          <p:nvPr/>
        </p:nvSpPr>
        <p:spPr bwMode="auto">
          <a:xfrm>
            <a:off x="2651126" y="4810126"/>
            <a:ext cx="9092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3 1 0</a:t>
            </a:r>
          </a:p>
          <a:p>
            <a:r>
              <a:rPr lang="en-US" altLang="en-US" sz="2800"/>
              <a:t>3 0</a:t>
            </a:r>
          </a:p>
        </p:txBody>
      </p:sp>
      <p:sp>
        <p:nvSpPr>
          <p:cNvPr id="261146" name="Text Box 26">
            <a:extLst>
              <a:ext uri="{FF2B5EF4-FFF2-40B4-BE49-F238E27FC236}">
                <a16:creationId xmlns:a16="http://schemas.microsoft.com/office/drawing/2014/main" id="{9320EAD6-31F0-52A2-41B9-1C02E102EB64}"/>
              </a:ext>
            </a:extLst>
          </p:cNvPr>
          <p:cNvSpPr txBox="1">
            <a:spLocks noChangeArrowheads="1"/>
          </p:cNvSpPr>
          <p:nvPr/>
        </p:nvSpPr>
        <p:spPr bwMode="auto">
          <a:xfrm>
            <a:off x="1841500" y="6219826"/>
            <a:ext cx="931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rPr>
              <a:t>Pick the highest-ranked path consistent with your neighbors’ choices.</a:t>
            </a:r>
          </a:p>
        </p:txBody>
      </p:sp>
      <p:grpSp>
        <p:nvGrpSpPr>
          <p:cNvPr id="261156" name="Group 36">
            <a:extLst>
              <a:ext uri="{FF2B5EF4-FFF2-40B4-BE49-F238E27FC236}">
                <a16:creationId xmlns:a16="http://schemas.microsoft.com/office/drawing/2014/main" id="{19F73DC9-197A-4378-8DF7-BF4419C0D4DC}"/>
              </a:ext>
            </a:extLst>
          </p:cNvPr>
          <p:cNvGrpSpPr>
            <a:grpSpLocks/>
          </p:cNvGrpSpPr>
          <p:nvPr/>
        </p:nvGrpSpPr>
        <p:grpSpPr bwMode="auto">
          <a:xfrm>
            <a:off x="6007101" y="2206626"/>
            <a:ext cx="3427413" cy="1666875"/>
            <a:chOff x="2824" y="1390"/>
            <a:chExt cx="2159" cy="1050"/>
          </a:xfrm>
        </p:grpSpPr>
        <p:sp>
          <p:nvSpPr>
            <p:cNvPr id="261143" name="Line 23">
              <a:extLst>
                <a:ext uri="{FF2B5EF4-FFF2-40B4-BE49-F238E27FC236}">
                  <a16:creationId xmlns:a16="http://schemas.microsoft.com/office/drawing/2014/main" id="{6E4BEA9F-FE17-9BAB-462E-F0B063E836E6}"/>
                </a:ext>
              </a:extLst>
            </p:cNvPr>
            <p:cNvSpPr>
              <a:spLocks noChangeShapeType="1"/>
            </p:cNvSpPr>
            <p:nvPr/>
          </p:nvSpPr>
          <p:spPr bwMode="auto">
            <a:xfrm>
              <a:off x="2824" y="1648"/>
              <a:ext cx="0" cy="792"/>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52" name="Text Box 32">
              <a:extLst>
                <a:ext uri="{FF2B5EF4-FFF2-40B4-BE49-F238E27FC236}">
                  <a16:creationId xmlns:a16="http://schemas.microsoft.com/office/drawing/2014/main" id="{22BE6ABF-3984-038B-EF51-BE7801168A7E}"/>
                </a:ext>
              </a:extLst>
            </p:cNvPr>
            <p:cNvSpPr txBox="1">
              <a:spLocks noChangeArrowheads="1"/>
            </p:cNvSpPr>
            <p:nvPr/>
          </p:nvSpPr>
          <p:spPr bwMode="auto">
            <a:xfrm>
              <a:off x="3993" y="1390"/>
              <a:ext cx="9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Only choice!</a:t>
              </a:r>
            </a:p>
          </p:txBody>
        </p:sp>
        <p:sp>
          <p:nvSpPr>
            <p:cNvPr id="261153" name="Line 33">
              <a:extLst>
                <a:ext uri="{FF2B5EF4-FFF2-40B4-BE49-F238E27FC236}">
                  <a16:creationId xmlns:a16="http://schemas.microsoft.com/office/drawing/2014/main" id="{4F986A3A-3F78-D001-5675-507D8ABF2A08}"/>
                </a:ext>
              </a:extLst>
            </p:cNvPr>
            <p:cNvSpPr>
              <a:spLocks noChangeShapeType="1"/>
            </p:cNvSpPr>
            <p:nvPr/>
          </p:nvSpPr>
          <p:spPr bwMode="auto">
            <a:xfrm flipH="1">
              <a:off x="3511" y="1499"/>
              <a:ext cx="41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1159" name="Group 39">
            <a:extLst>
              <a:ext uri="{FF2B5EF4-FFF2-40B4-BE49-F238E27FC236}">
                <a16:creationId xmlns:a16="http://schemas.microsoft.com/office/drawing/2014/main" id="{DD88B993-0406-A7A1-2C88-29E9C26B6006}"/>
              </a:ext>
            </a:extLst>
          </p:cNvPr>
          <p:cNvGrpSpPr>
            <a:grpSpLocks/>
          </p:cNvGrpSpPr>
          <p:nvPr/>
        </p:nvGrpSpPr>
        <p:grpSpPr bwMode="auto">
          <a:xfrm>
            <a:off x="1779588" y="2540000"/>
            <a:ext cx="4070350" cy="2540000"/>
            <a:chOff x="161" y="1600"/>
            <a:chExt cx="2564" cy="1600"/>
          </a:xfrm>
        </p:grpSpPr>
        <p:sp>
          <p:nvSpPr>
            <p:cNvPr id="261144" name="Freeform 24">
              <a:extLst>
                <a:ext uri="{FF2B5EF4-FFF2-40B4-BE49-F238E27FC236}">
                  <a16:creationId xmlns:a16="http://schemas.microsoft.com/office/drawing/2014/main" id="{D3F416DD-D899-C546-0A64-1B9ED33D44F5}"/>
                </a:ext>
              </a:extLst>
            </p:cNvPr>
            <p:cNvSpPr>
              <a:spLocks/>
            </p:cNvSpPr>
            <p:nvPr/>
          </p:nvSpPr>
          <p:spPr bwMode="auto">
            <a:xfrm>
              <a:off x="1680" y="1600"/>
              <a:ext cx="1045" cy="1488"/>
            </a:xfrm>
            <a:custGeom>
              <a:avLst/>
              <a:gdLst>
                <a:gd name="T0" fmla="*/ 0 w 1045"/>
                <a:gd name="T1" fmla="*/ 1488 h 1488"/>
                <a:gd name="T2" fmla="*/ 888 w 1045"/>
                <a:gd name="T3" fmla="*/ 112 h 1488"/>
                <a:gd name="T4" fmla="*/ 944 w 1045"/>
                <a:gd name="T5" fmla="*/ 816 h 1488"/>
              </a:gdLst>
              <a:ahLst/>
              <a:cxnLst>
                <a:cxn ang="0">
                  <a:pos x="T0" y="T1"/>
                </a:cxn>
                <a:cxn ang="0">
                  <a:pos x="T2" y="T3"/>
                </a:cxn>
                <a:cxn ang="0">
                  <a:pos x="T4" y="T5"/>
                </a:cxn>
              </a:cxnLst>
              <a:rect l="0" t="0" r="r" b="b"/>
              <a:pathLst>
                <a:path w="1045" h="1488">
                  <a:moveTo>
                    <a:pt x="0" y="1488"/>
                  </a:moveTo>
                  <a:cubicBezTo>
                    <a:pt x="365" y="856"/>
                    <a:pt x="731" y="224"/>
                    <a:pt x="888" y="112"/>
                  </a:cubicBezTo>
                  <a:cubicBezTo>
                    <a:pt x="1045" y="0"/>
                    <a:pt x="994" y="408"/>
                    <a:pt x="944" y="816"/>
                  </a:cubicBezTo>
                </a:path>
              </a:pathLst>
            </a:custGeom>
            <a:noFill/>
            <a:ln w="25400" cap="flat" cmpd="sng">
              <a:solidFill>
                <a:srgbClr val="FF0000"/>
              </a:solidFill>
              <a:prstDash val="solid"/>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57" name="Line 37">
              <a:extLst>
                <a:ext uri="{FF2B5EF4-FFF2-40B4-BE49-F238E27FC236}">
                  <a16:creationId xmlns:a16="http://schemas.microsoft.com/office/drawing/2014/main" id="{BF3138E6-17D0-63DA-8D9E-8BFCBA47EF32}"/>
                </a:ext>
              </a:extLst>
            </p:cNvPr>
            <p:cNvSpPr>
              <a:spLocks noChangeShapeType="1"/>
            </p:cNvSpPr>
            <p:nvPr/>
          </p:nvSpPr>
          <p:spPr bwMode="auto">
            <a:xfrm>
              <a:off x="466" y="3200"/>
              <a:ext cx="22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58" name="Text Box 38">
              <a:extLst>
                <a:ext uri="{FF2B5EF4-FFF2-40B4-BE49-F238E27FC236}">
                  <a16:creationId xmlns:a16="http://schemas.microsoft.com/office/drawing/2014/main" id="{189881B7-99F2-06A9-148A-12C1D240479A}"/>
                </a:ext>
              </a:extLst>
            </p:cNvPr>
            <p:cNvSpPr txBox="1">
              <a:spLocks noChangeArrowheads="1"/>
            </p:cNvSpPr>
            <p:nvPr/>
          </p:nvSpPr>
          <p:spPr bwMode="auto">
            <a:xfrm>
              <a:off x="161" y="2761"/>
              <a:ext cx="9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Top choice!</a:t>
              </a:r>
            </a:p>
          </p:txBody>
        </p:sp>
      </p:grpSp>
      <p:grpSp>
        <p:nvGrpSpPr>
          <p:cNvPr id="261162" name="Group 42">
            <a:extLst>
              <a:ext uri="{FF2B5EF4-FFF2-40B4-BE49-F238E27FC236}">
                <a16:creationId xmlns:a16="http://schemas.microsoft.com/office/drawing/2014/main" id="{70815D79-45EB-165F-B177-06E7D28395AA}"/>
              </a:ext>
            </a:extLst>
          </p:cNvPr>
          <p:cNvGrpSpPr>
            <a:grpSpLocks/>
          </p:cNvGrpSpPr>
          <p:nvPr/>
        </p:nvGrpSpPr>
        <p:grpSpPr bwMode="auto">
          <a:xfrm>
            <a:off x="6148389" y="4433888"/>
            <a:ext cx="4302125" cy="1568450"/>
            <a:chOff x="2913" y="2793"/>
            <a:chExt cx="2710" cy="988"/>
          </a:xfrm>
        </p:grpSpPr>
        <p:sp>
          <p:nvSpPr>
            <p:cNvPr id="261145" name="Line 25">
              <a:extLst>
                <a:ext uri="{FF2B5EF4-FFF2-40B4-BE49-F238E27FC236}">
                  <a16:creationId xmlns:a16="http://schemas.microsoft.com/office/drawing/2014/main" id="{D4637009-1D7E-6216-9697-E33607205A0E}"/>
                </a:ext>
              </a:extLst>
            </p:cNvPr>
            <p:cNvSpPr>
              <a:spLocks noChangeShapeType="1"/>
            </p:cNvSpPr>
            <p:nvPr/>
          </p:nvSpPr>
          <p:spPr bwMode="auto">
            <a:xfrm flipH="1" flipV="1">
              <a:off x="2913" y="2793"/>
              <a:ext cx="776" cy="456"/>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0" name="Line 40">
              <a:extLst>
                <a:ext uri="{FF2B5EF4-FFF2-40B4-BE49-F238E27FC236}">
                  <a16:creationId xmlns:a16="http://schemas.microsoft.com/office/drawing/2014/main" id="{BDC495D3-78A9-581B-1C1E-AED8689BB564}"/>
                </a:ext>
              </a:extLst>
            </p:cNvPr>
            <p:cNvSpPr>
              <a:spLocks noChangeShapeType="1"/>
            </p:cNvSpPr>
            <p:nvPr/>
          </p:nvSpPr>
          <p:spPr bwMode="auto">
            <a:xfrm flipH="1">
              <a:off x="4654" y="3447"/>
              <a:ext cx="3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1" name="Text Box 41">
              <a:extLst>
                <a:ext uri="{FF2B5EF4-FFF2-40B4-BE49-F238E27FC236}">
                  <a16:creationId xmlns:a16="http://schemas.microsoft.com/office/drawing/2014/main" id="{7F616A66-0155-5225-01BC-5ADB3314B691}"/>
                </a:ext>
              </a:extLst>
            </p:cNvPr>
            <p:cNvSpPr txBox="1">
              <a:spLocks noChangeArrowheads="1"/>
            </p:cNvSpPr>
            <p:nvPr/>
          </p:nvSpPr>
          <p:spPr bwMode="auto">
            <a:xfrm>
              <a:off x="4633" y="3529"/>
              <a:ext cx="9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Only choice!</a:t>
              </a:r>
            </a:p>
          </p:txBody>
        </p:sp>
      </p:grpSp>
      <p:grpSp>
        <p:nvGrpSpPr>
          <p:cNvPr id="261165" name="Group 45">
            <a:extLst>
              <a:ext uri="{FF2B5EF4-FFF2-40B4-BE49-F238E27FC236}">
                <a16:creationId xmlns:a16="http://schemas.microsoft.com/office/drawing/2014/main" id="{B53214C3-C18B-0B38-181F-2115EBBCB09B}"/>
              </a:ext>
            </a:extLst>
          </p:cNvPr>
          <p:cNvGrpSpPr>
            <a:grpSpLocks/>
          </p:cNvGrpSpPr>
          <p:nvPr/>
        </p:nvGrpSpPr>
        <p:grpSpPr bwMode="auto">
          <a:xfrm>
            <a:off x="6110289" y="1682751"/>
            <a:ext cx="3705225" cy="3451225"/>
            <a:chOff x="2889" y="1060"/>
            <a:chExt cx="2334" cy="2174"/>
          </a:xfrm>
        </p:grpSpPr>
        <p:sp>
          <p:nvSpPr>
            <p:cNvPr id="261148" name="Freeform 28">
              <a:extLst>
                <a:ext uri="{FF2B5EF4-FFF2-40B4-BE49-F238E27FC236}">
                  <a16:creationId xmlns:a16="http://schemas.microsoft.com/office/drawing/2014/main" id="{FA33A07D-2D37-F194-41FF-51CFA44DB8BD}"/>
                </a:ext>
              </a:extLst>
            </p:cNvPr>
            <p:cNvSpPr>
              <a:spLocks/>
            </p:cNvSpPr>
            <p:nvPr/>
          </p:nvSpPr>
          <p:spPr bwMode="auto">
            <a:xfrm>
              <a:off x="2889" y="1700"/>
              <a:ext cx="901" cy="1534"/>
            </a:xfrm>
            <a:custGeom>
              <a:avLst/>
              <a:gdLst>
                <a:gd name="T0" fmla="*/ 0 w 901"/>
                <a:gd name="T1" fmla="*/ 0 h 1534"/>
                <a:gd name="T2" fmla="*/ 887 w 901"/>
                <a:gd name="T3" fmla="*/ 1380 h 1534"/>
                <a:gd name="T4" fmla="*/ 82 w 901"/>
                <a:gd name="T5" fmla="*/ 923 h 1534"/>
              </a:gdLst>
              <a:ahLst/>
              <a:cxnLst>
                <a:cxn ang="0">
                  <a:pos x="T0" y="T1"/>
                </a:cxn>
                <a:cxn ang="0">
                  <a:pos x="T2" y="T3"/>
                </a:cxn>
                <a:cxn ang="0">
                  <a:pos x="T4" y="T5"/>
                </a:cxn>
              </a:cxnLst>
              <a:rect l="0" t="0" r="r" b="b"/>
              <a:pathLst>
                <a:path w="901" h="1534">
                  <a:moveTo>
                    <a:pt x="0" y="0"/>
                  </a:moveTo>
                  <a:cubicBezTo>
                    <a:pt x="436" y="613"/>
                    <a:pt x="873" y="1226"/>
                    <a:pt x="887" y="1380"/>
                  </a:cubicBezTo>
                  <a:cubicBezTo>
                    <a:pt x="901" y="1534"/>
                    <a:pt x="491" y="1228"/>
                    <a:pt x="82" y="923"/>
                  </a:cubicBezTo>
                </a:path>
              </a:pathLst>
            </a:custGeom>
            <a:noFill/>
            <a:ln w="25400" cap="flat" cmpd="sng">
              <a:solidFill>
                <a:srgbClr val="FF0000"/>
              </a:solidFill>
              <a:prstDash val="solid"/>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3" name="Line 43">
              <a:extLst>
                <a:ext uri="{FF2B5EF4-FFF2-40B4-BE49-F238E27FC236}">
                  <a16:creationId xmlns:a16="http://schemas.microsoft.com/office/drawing/2014/main" id="{D026BFEE-5FA0-A990-83B4-0B28175E560A}"/>
                </a:ext>
              </a:extLst>
            </p:cNvPr>
            <p:cNvSpPr>
              <a:spLocks noChangeShapeType="1"/>
            </p:cNvSpPr>
            <p:nvPr/>
          </p:nvSpPr>
          <p:spPr bwMode="auto">
            <a:xfrm>
              <a:off x="3639" y="1216"/>
              <a:ext cx="393"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4" name="Text Box 44">
              <a:extLst>
                <a:ext uri="{FF2B5EF4-FFF2-40B4-BE49-F238E27FC236}">
                  <a16:creationId xmlns:a16="http://schemas.microsoft.com/office/drawing/2014/main" id="{1129F5B8-3055-B601-304E-D8396A7B3917}"/>
                </a:ext>
              </a:extLst>
            </p:cNvPr>
            <p:cNvSpPr txBox="1">
              <a:spLocks noChangeArrowheads="1"/>
            </p:cNvSpPr>
            <p:nvPr/>
          </p:nvSpPr>
          <p:spPr bwMode="auto">
            <a:xfrm>
              <a:off x="4129" y="1060"/>
              <a:ext cx="10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Better choice!</a:t>
              </a:r>
            </a:p>
          </p:txBody>
        </p:sp>
      </p:grpSp>
      <p:grpSp>
        <p:nvGrpSpPr>
          <p:cNvPr id="261168" name="Group 48">
            <a:extLst>
              <a:ext uri="{FF2B5EF4-FFF2-40B4-BE49-F238E27FC236}">
                <a16:creationId xmlns:a16="http://schemas.microsoft.com/office/drawing/2014/main" id="{985796F3-0A5B-E3BC-EFD6-67D812A77C3D}"/>
              </a:ext>
            </a:extLst>
          </p:cNvPr>
          <p:cNvGrpSpPr>
            <a:grpSpLocks/>
          </p:cNvGrpSpPr>
          <p:nvPr/>
        </p:nvGrpSpPr>
        <p:grpSpPr bwMode="auto">
          <a:xfrm>
            <a:off x="1765301" y="4194176"/>
            <a:ext cx="3736975" cy="1865313"/>
            <a:chOff x="152" y="2642"/>
            <a:chExt cx="2354" cy="1175"/>
          </a:xfrm>
        </p:grpSpPr>
        <p:sp>
          <p:nvSpPr>
            <p:cNvPr id="261150" name="Line 30">
              <a:extLst>
                <a:ext uri="{FF2B5EF4-FFF2-40B4-BE49-F238E27FC236}">
                  <a16:creationId xmlns:a16="http://schemas.microsoft.com/office/drawing/2014/main" id="{069D74A8-3739-9242-139E-CCC510E268BF}"/>
                </a:ext>
              </a:extLst>
            </p:cNvPr>
            <p:cNvSpPr>
              <a:spLocks noChangeShapeType="1"/>
            </p:cNvSpPr>
            <p:nvPr/>
          </p:nvSpPr>
          <p:spPr bwMode="auto">
            <a:xfrm flipV="1">
              <a:off x="1719" y="2642"/>
              <a:ext cx="787" cy="502"/>
            </a:xfrm>
            <a:prstGeom prst="line">
              <a:avLst/>
            </a:prstGeom>
            <a:noFill/>
            <a:ln w="254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6" name="Line 46">
              <a:extLst>
                <a:ext uri="{FF2B5EF4-FFF2-40B4-BE49-F238E27FC236}">
                  <a16:creationId xmlns:a16="http://schemas.microsoft.com/office/drawing/2014/main" id="{F8DDB2AA-17B8-9BDD-9760-D4D0AFAD8343}"/>
                </a:ext>
              </a:extLst>
            </p:cNvPr>
            <p:cNvSpPr>
              <a:spLocks noChangeShapeType="1"/>
            </p:cNvSpPr>
            <p:nvPr/>
          </p:nvSpPr>
          <p:spPr bwMode="auto">
            <a:xfrm>
              <a:off x="374" y="3465"/>
              <a:ext cx="31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7" name="Text Box 47">
              <a:extLst>
                <a:ext uri="{FF2B5EF4-FFF2-40B4-BE49-F238E27FC236}">
                  <a16:creationId xmlns:a16="http://schemas.microsoft.com/office/drawing/2014/main" id="{F515A616-59A8-3274-B8D1-4E6A57AB12C3}"/>
                </a:ext>
              </a:extLst>
            </p:cNvPr>
            <p:cNvSpPr txBox="1">
              <a:spLocks noChangeArrowheads="1"/>
            </p:cNvSpPr>
            <p:nvPr/>
          </p:nvSpPr>
          <p:spPr bwMode="auto">
            <a:xfrm>
              <a:off x="152" y="3565"/>
              <a:ext cx="99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Only choice!</a:t>
              </a:r>
            </a:p>
          </p:txBody>
        </p:sp>
      </p:grpSp>
      <p:grpSp>
        <p:nvGrpSpPr>
          <p:cNvPr id="261171" name="Group 51">
            <a:extLst>
              <a:ext uri="{FF2B5EF4-FFF2-40B4-BE49-F238E27FC236}">
                <a16:creationId xmlns:a16="http://schemas.microsoft.com/office/drawing/2014/main" id="{06529AC5-9806-7D9E-2156-7AA345273868}"/>
              </a:ext>
            </a:extLst>
          </p:cNvPr>
          <p:cNvGrpSpPr>
            <a:grpSpLocks/>
          </p:cNvGrpSpPr>
          <p:nvPr/>
        </p:nvGrpSpPr>
        <p:grpSpPr bwMode="auto">
          <a:xfrm>
            <a:off x="4197351" y="4498976"/>
            <a:ext cx="6594475" cy="796925"/>
            <a:chOff x="1684" y="2834"/>
            <a:chExt cx="4154" cy="502"/>
          </a:xfrm>
        </p:grpSpPr>
        <p:sp>
          <p:nvSpPr>
            <p:cNvPr id="261151" name="Freeform 31">
              <a:extLst>
                <a:ext uri="{FF2B5EF4-FFF2-40B4-BE49-F238E27FC236}">
                  <a16:creationId xmlns:a16="http://schemas.microsoft.com/office/drawing/2014/main" id="{A140DCB2-F21E-2E8B-32B2-04E363923C9D}"/>
                </a:ext>
              </a:extLst>
            </p:cNvPr>
            <p:cNvSpPr>
              <a:spLocks/>
            </p:cNvSpPr>
            <p:nvPr/>
          </p:nvSpPr>
          <p:spPr bwMode="auto">
            <a:xfrm>
              <a:off x="1684" y="2834"/>
              <a:ext cx="1918" cy="502"/>
            </a:xfrm>
            <a:custGeom>
              <a:avLst/>
              <a:gdLst>
                <a:gd name="T0" fmla="*/ 1918 w 1918"/>
                <a:gd name="T1" fmla="*/ 430 h 502"/>
                <a:gd name="T2" fmla="*/ 172 w 1918"/>
                <a:gd name="T3" fmla="*/ 430 h 502"/>
                <a:gd name="T4" fmla="*/ 885 w 1918"/>
                <a:gd name="T5" fmla="*/ 0 h 502"/>
              </a:gdLst>
              <a:ahLst/>
              <a:cxnLst>
                <a:cxn ang="0">
                  <a:pos x="T0" y="T1"/>
                </a:cxn>
                <a:cxn ang="0">
                  <a:pos x="T2" y="T3"/>
                </a:cxn>
                <a:cxn ang="0">
                  <a:pos x="T4" y="T5"/>
                </a:cxn>
              </a:cxnLst>
              <a:rect l="0" t="0" r="r" b="b"/>
              <a:pathLst>
                <a:path w="1918" h="502">
                  <a:moveTo>
                    <a:pt x="1918" y="430"/>
                  </a:moveTo>
                  <a:cubicBezTo>
                    <a:pt x="1131" y="466"/>
                    <a:pt x="344" y="502"/>
                    <a:pt x="172" y="430"/>
                  </a:cubicBezTo>
                  <a:cubicBezTo>
                    <a:pt x="0" y="358"/>
                    <a:pt x="442" y="179"/>
                    <a:pt x="885" y="0"/>
                  </a:cubicBezTo>
                </a:path>
              </a:pathLst>
            </a:custGeom>
            <a:noFill/>
            <a:ln w="25400" cap="flat" cmpd="sng">
              <a:solidFill>
                <a:srgbClr val="FF0000"/>
              </a:solidFill>
              <a:prstDash val="solid"/>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69" name="Line 49">
              <a:extLst>
                <a:ext uri="{FF2B5EF4-FFF2-40B4-BE49-F238E27FC236}">
                  <a16:creationId xmlns:a16="http://schemas.microsoft.com/office/drawing/2014/main" id="{9919ED97-7C22-0138-DD4A-80E3561B87C3}"/>
                </a:ext>
              </a:extLst>
            </p:cNvPr>
            <p:cNvSpPr>
              <a:spLocks noChangeShapeType="1"/>
            </p:cNvSpPr>
            <p:nvPr/>
          </p:nvSpPr>
          <p:spPr bwMode="auto">
            <a:xfrm flipH="1">
              <a:off x="4764" y="3190"/>
              <a:ext cx="27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1170" name="Text Box 50">
              <a:extLst>
                <a:ext uri="{FF2B5EF4-FFF2-40B4-BE49-F238E27FC236}">
                  <a16:creationId xmlns:a16="http://schemas.microsoft.com/office/drawing/2014/main" id="{C5811EF7-DB65-63A7-AAB3-915AB6542805}"/>
                </a:ext>
              </a:extLst>
            </p:cNvPr>
            <p:cNvSpPr txBox="1">
              <a:spLocks noChangeArrowheads="1"/>
            </p:cNvSpPr>
            <p:nvPr/>
          </p:nvSpPr>
          <p:spPr bwMode="auto">
            <a:xfrm>
              <a:off x="4744" y="2853"/>
              <a:ext cx="109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Better choice!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11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11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6115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11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26115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11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26116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117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26116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61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8EA8C-54B8-7AAC-924F-4571F1398CC8}"/>
            </a:ext>
          </a:extLst>
        </p:cNvPr>
        <p:cNvGrpSpPr/>
        <p:nvPr/>
      </p:nvGrpSpPr>
      <p:grpSpPr>
        <a:xfrm>
          <a:off x="0" y="0"/>
          <a:ext cx="0" cy="0"/>
          <a:chOff x="0" y="0"/>
          <a:chExt cx="0" cy="0"/>
        </a:xfrm>
      </p:grpSpPr>
      <p:sp>
        <p:nvSpPr>
          <p:cNvPr id="261122" name="Rectangle 2">
            <a:extLst>
              <a:ext uri="{FF2B5EF4-FFF2-40B4-BE49-F238E27FC236}">
                <a16:creationId xmlns:a16="http://schemas.microsoft.com/office/drawing/2014/main" id="{528F4124-4F99-E9B5-9FF7-B52288153204}"/>
              </a:ext>
            </a:extLst>
          </p:cNvPr>
          <p:cNvSpPr>
            <a:spLocks noGrp="1" noChangeArrowheads="1"/>
          </p:cNvSpPr>
          <p:nvPr>
            <p:ph type="title"/>
          </p:nvPr>
        </p:nvSpPr>
        <p:spPr/>
        <p:txBody>
          <a:bodyPr/>
          <a:lstStyle/>
          <a:p>
            <a:r>
              <a:rPr lang="en-US" altLang="en-US" sz="2800" dirty="0" err="1"/>
              <a:t>Instapoll</a:t>
            </a:r>
            <a:r>
              <a:rPr lang="en-US" altLang="en-US" sz="2800" dirty="0"/>
              <a:t> Quiz: Which of the following is stable?</a:t>
            </a:r>
          </a:p>
        </p:txBody>
      </p:sp>
      <p:grpSp>
        <p:nvGrpSpPr>
          <p:cNvPr id="2" name="Group 1">
            <a:extLst>
              <a:ext uri="{FF2B5EF4-FFF2-40B4-BE49-F238E27FC236}">
                <a16:creationId xmlns:a16="http://schemas.microsoft.com/office/drawing/2014/main" id="{928A3D30-3EF9-25A8-BB43-783E8CDA6002}"/>
              </a:ext>
            </a:extLst>
          </p:cNvPr>
          <p:cNvGrpSpPr/>
          <p:nvPr/>
        </p:nvGrpSpPr>
        <p:grpSpPr>
          <a:xfrm>
            <a:off x="635040" y="1690688"/>
            <a:ext cx="3989918" cy="2550806"/>
            <a:chOff x="2651126" y="1692276"/>
            <a:chExt cx="6668777" cy="4263434"/>
          </a:xfrm>
        </p:grpSpPr>
        <p:sp>
          <p:nvSpPr>
            <p:cNvPr id="261124" name="Oval 4">
              <a:extLst>
                <a:ext uri="{FF2B5EF4-FFF2-40B4-BE49-F238E27FC236}">
                  <a16:creationId xmlns:a16="http://schemas.microsoft.com/office/drawing/2014/main" id="{BB138DC0-851B-1FC4-5239-85EDAB7AC3A1}"/>
                </a:ext>
              </a:extLst>
            </p:cNvPr>
            <p:cNvSpPr>
              <a:spLocks noChangeArrowheads="1"/>
            </p:cNvSpPr>
            <p:nvPr/>
          </p:nvSpPr>
          <p:spPr bwMode="auto">
            <a:xfrm>
              <a:off x="5575300" y="19685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1125" name="Oval 5">
              <a:extLst>
                <a:ext uri="{FF2B5EF4-FFF2-40B4-BE49-F238E27FC236}">
                  <a16:creationId xmlns:a16="http://schemas.microsoft.com/office/drawing/2014/main" id="{92E9ABDE-87E6-43D9-F251-D48D00927D23}"/>
                </a:ext>
              </a:extLst>
            </p:cNvPr>
            <p:cNvSpPr>
              <a:spLocks noChangeArrowheads="1"/>
            </p:cNvSpPr>
            <p:nvPr/>
          </p:nvSpPr>
          <p:spPr bwMode="auto">
            <a:xfrm>
              <a:off x="74422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1126" name="Oval 6">
              <a:extLst>
                <a:ext uri="{FF2B5EF4-FFF2-40B4-BE49-F238E27FC236}">
                  <a16:creationId xmlns:a16="http://schemas.microsoft.com/office/drawing/2014/main" id="{764755C1-097C-78AA-77F1-EDBA5079B3C6}"/>
                </a:ext>
              </a:extLst>
            </p:cNvPr>
            <p:cNvSpPr>
              <a:spLocks noChangeArrowheads="1"/>
            </p:cNvSpPr>
            <p:nvPr/>
          </p:nvSpPr>
          <p:spPr bwMode="auto">
            <a:xfrm>
              <a:off x="36957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1127" name="Oval 7">
              <a:extLst>
                <a:ext uri="{FF2B5EF4-FFF2-40B4-BE49-F238E27FC236}">
                  <a16:creationId xmlns:a16="http://schemas.microsoft.com/office/drawing/2014/main" id="{0A5E746D-4FC0-A142-123F-0A3A717D8A44}"/>
                </a:ext>
              </a:extLst>
            </p:cNvPr>
            <p:cNvSpPr>
              <a:spLocks noChangeArrowheads="1"/>
            </p:cNvSpPr>
            <p:nvPr/>
          </p:nvSpPr>
          <p:spPr bwMode="auto">
            <a:xfrm>
              <a:off x="5575300" y="39052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1128" name="Line 8">
              <a:extLst>
                <a:ext uri="{FF2B5EF4-FFF2-40B4-BE49-F238E27FC236}">
                  <a16:creationId xmlns:a16="http://schemas.microsoft.com/office/drawing/2014/main" id="{F26E8B2D-B25D-F063-1CC7-2571D08A251C}"/>
                </a:ext>
              </a:extLst>
            </p:cNvPr>
            <p:cNvSpPr>
              <a:spLocks noChangeShapeType="1"/>
            </p:cNvSpPr>
            <p:nvPr/>
          </p:nvSpPr>
          <p:spPr bwMode="auto">
            <a:xfrm flipV="1">
              <a:off x="4216400" y="43053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29" name="Line 9">
              <a:extLst>
                <a:ext uri="{FF2B5EF4-FFF2-40B4-BE49-F238E27FC236}">
                  <a16:creationId xmlns:a16="http://schemas.microsoft.com/office/drawing/2014/main" id="{156AC40F-8C01-9595-F08D-CBADF501317E}"/>
                </a:ext>
              </a:extLst>
            </p:cNvPr>
            <p:cNvSpPr>
              <a:spLocks noChangeShapeType="1"/>
            </p:cNvSpPr>
            <p:nvPr/>
          </p:nvSpPr>
          <p:spPr bwMode="auto">
            <a:xfrm flipH="1" flipV="1">
              <a:off x="6121400" y="42672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30" name="Line 10">
              <a:extLst>
                <a:ext uri="{FF2B5EF4-FFF2-40B4-BE49-F238E27FC236}">
                  <a16:creationId xmlns:a16="http://schemas.microsoft.com/office/drawing/2014/main" id="{43FBE9C7-6CAC-0826-E0FD-52CD35A968F5}"/>
                </a:ext>
              </a:extLst>
            </p:cNvPr>
            <p:cNvSpPr>
              <a:spLocks noChangeShapeType="1"/>
            </p:cNvSpPr>
            <p:nvPr/>
          </p:nvSpPr>
          <p:spPr bwMode="auto">
            <a:xfrm flipV="1">
              <a:off x="5867400" y="25908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31" name="Line 11">
              <a:extLst>
                <a:ext uri="{FF2B5EF4-FFF2-40B4-BE49-F238E27FC236}">
                  <a16:creationId xmlns:a16="http://schemas.microsoft.com/office/drawing/2014/main" id="{235E604F-04A8-CDF6-A3B4-5DD475EB5B51}"/>
                </a:ext>
              </a:extLst>
            </p:cNvPr>
            <p:cNvSpPr>
              <a:spLocks noChangeShapeType="1"/>
            </p:cNvSpPr>
            <p:nvPr/>
          </p:nvSpPr>
          <p:spPr bwMode="auto">
            <a:xfrm flipV="1">
              <a:off x="39751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34" name="Line 14">
              <a:extLst>
                <a:ext uri="{FF2B5EF4-FFF2-40B4-BE49-F238E27FC236}">
                  <a16:creationId xmlns:a16="http://schemas.microsoft.com/office/drawing/2014/main" id="{BAD949C3-030E-CD74-14F3-D553363D7BE8}"/>
                </a:ext>
              </a:extLst>
            </p:cNvPr>
            <p:cNvSpPr>
              <a:spLocks noChangeShapeType="1"/>
            </p:cNvSpPr>
            <p:nvPr/>
          </p:nvSpPr>
          <p:spPr bwMode="auto">
            <a:xfrm flipH="1" flipV="1">
              <a:off x="60960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35" name="Line 15">
              <a:extLst>
                <a:ext uri="{FF2B5EF4-FFF2-40B4-BE49-F238E27FC236}">
                  <a16:creationId xmlns:a16="http://schemas.microsoft.com/office/drawing/2014/main" id="{E765792E-A84B-7AFC-81B5-E5BC1E9D223B}"/>
                </a:ext>
              </a:extLst>
            </p:cNvPr>
            <p:cNvSpPr>
              <a:spLocks noChangeShapeType="1"/>
            </p:cNvSpPr>
            <p:nvPr/>
          </p:nvSpPr>
          <p:spPr bwMode="auto">
            <a:xfrm flipV="1">
              <a:off x="4267200" y="5308600"/>
              <a:ext cx="31877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61136" name="Text Box 16">
              <a:extLst>
                <a:ext uri="{FF2B5EF4-FFF2-40B4-BE49-F238E27FC236}">
                  <a16:creationId xmlns:a16="http://schemas.microsoft.com/office/drawing/2014/main" id="{2D7625F1-CA80-DFBB-40C3-09A705F2B189}"/>
                </a:ext>
              </a:extLst>
            </p:cNvPr>
            <p:cNvSpPr txBox="1">
              <a:spLocks noChangeArrowheads="1"/>
            </p:cNvSpPr>
            <p:nvPr/>
          </p:nvSpPr>
          <p:spPr bwMode="auto">
            <a:xfrm>
              <a:off x="5711825" y="3978275"/>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261137" name="Text Box 17">
              <a:extLst>
                <a:ext uri="{FF2B5EF4-FFF2-40B4-BE49-F238E27FC236}">
                  <a16:creationId xmlns:a16="http://schemas.microsoft.com/office/drawing/2014/main" id="{1A21F19D-80A9-9547-3B2F-CE389ACC64A0}"/>
                </a:ext>
              </a:extLst>
            </p:cNvPr>
            <p:cNvSpPr txBox="1">
              <a:spLocks noChangeArrowheads="1"/>
            </p:cNvSpPr>
            <p:nvPr/>
          </p:nvSpPr>
          <p:spPr bwMode="auto">
            <a:xfrm>
              <a:off x="5699125" y="20351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261138" name="Text Box 18">
              <a:extLst>
                <a:ext uri="{FF2B5EF4-FFF2-40B4-BE49-F238E27FC236}">
                  <a16:creationId xmlns:a16="http://schemas.microsoft.com/office/drawing/2014/main" id="{9546A493-FDD6-7CA1-7EEF-C8CCC8FA2BD9}"/>
                </a:ext>
              </a:extLst>
            </p:cNvPr>
            <p:cNvSpPr txBox="1">
              <a:spLocks noChangeArrowheads="1"/>
            </p:cNvSpPr>
            <p:nvPr/>
          </p:nvSpPr>
          <p:spPr bwMode="auto">
            <a:xfrm>
              <a:off x="7566025" y="50323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261139" name="Text Box 19">
              <a:extLst>
                <a:ext uri="{FF2B5EF4-FFF2-40B4-BE49-F238E27FC236}">
                  <a16:creationId xmlns:a16="http://schemas.microsoft.com/office/drawing/2014/main" id="{70D7352D-EFAA-3EA6-6DDC-6D6D4A644D4B}"/>
                </a:ext>
              </a:extLst>
            </p:cNvPr>
            <p:cNvSpPr txBox="1">
              <a:spLocks noChangeArrowheads="1"/>
            </p:cNvSpPr>
            <p:nvPr/>
          </p:nvSpPr>
          <p:spPr bwMode="auto">
            <a:xfrm>
              <a:off x="3806825" y="50196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261140" name="Text Box 20">
              <a:extLst>
                <a:ext uri="{FF2B5EF4-FFF2-40B4-BE49-F238E27FC236}">
                  <a16:creationId xmlns:a16="http://schemas.microsoft.com/office/drawing/2014/main" id="{78DEA357-760E-4C98-1591-43184616AA63}"/>
                </a:ext>
              </a:extLst>
            </p:cNvPr>
            <p:cNvSpPr txBox="1">
              <a:spLocks noChangeArrowheads="1"/>
            </p:cNvSpPr>
            <p:nvPr/>
          </p:nvSpPr>
          <p:spPr bwMode="auto">
            <a:xfrm>
              <a:off x="6321426" y="1692276"/>
              <a:ext cx="1168698" cy="118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1 0</a:t>
              </a:r>
            </a:p>
            <a:p>
              <a:r>
                <a:rPr lang="en-US" altLang="en-US" sz="2000" dirty="0"/>
                <a:t>1 2 0</a:t>
              </a:r>
            </a:p>
          </p:txBody>
        </p:sp>
        <p:sp>
          <p:nvSpPr>
            <p:cNvPr id="261141" name="Text Box 21">
              <a:extLst>
                <a:ext uri="{FF2B5EF4-FFF2-40B4-BE49-F238E27FC236}">
                  <a16:creationId xmlns:a16="http://schemas.microsoft.com/office/drawing/2014/main" id="{8DABA71D-0797-6CC0-A561-91D478F535C2}"/>
                </a:ext>
              </a:extLst>
            </p:cNvPr>
            <p:cNvSpPr txBox="1">
              <a:spLocks noChangeArrowheads="1"/>
            </p:cNvSpPr>
            <p:nvPr/>
          </p:nvSpPr>
          <p:spPr bwMode="auto">
            <a:xfrm>
              <a:off x="8188327" y="4810126"/>
              <a:ext cx="1131576" cy="114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2 3 0</a:t>
              </a:r>
            </a:p>
            <a:p>
              <a:r>
                <a:rPr lang="en-US" altLang="en-US" sz="2000"/>
                <a:t>2 0</a:t>
              </a:r>
            </a:p>
          </p:txBody>
        </p:sp>
        <p:sp>
          <p:nvSpPr>
            <p:cNvPr id="261142" name="Text Box 22">
              <a:extLst>
                <a:ext uri="{FF2B5EF4-FFF2-40B4-BE49-F238E27FC236}">
                  <a16:creationId xmlns:a16="http://schemas.microsoft.com/office/drawing/2014/main" id="{23E37C47-3503-7E65-36FC-054056D9BDDF}"/>
                </a:ext>
              </a:extLst>
            </p:cNvPr>
            <p:cNvSpPr txBox="1">
              <a:spLocks noChangeArrowheads="1"/>
            </p:cNvSpPr>
            <p:nvPr/>
          </p:nvSpPr>
          <p:spPr bwMode="auto">
            <a:xfrm>
              <a:off x="2651126" y="4810126"/>
              <a:ext cx="1131576" cy="114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3 1 0</a:t>
              </a:r>
            </a:p>
            <a:p>
              <a:r>
                <a:rPr lang="en-US" altLang="en-US" sz="2000"/>
                <a:t>3 0</a:t>
              </a:r>
            </a:p>
          </p:txBody>
        </p:sp>
      </p:grpSp>
      <p:grpSp>
        <p:nvGrpSpPr>
          <p:cNvPr id="3" name="Group 2">
            <a:extLst>
              <a:ext uri="{FF2B5EF4-FFF2-40B4-BE49-F238E27FC236}">
                <a16:creationId xmlns:a16="http://schemas.microsoft.com/office/drawing/2014/main" id="{F6F17FD2-A3CA-0620-B1D2-C3A2C0F875E9}"/>
              </a:ext>
            </a:extLst>
          </p:cNvPr>
          <p:cNvGrpSpPr/>
          <p:nvPr/>
        </p:nvGrpSpPr>
        <p:grpSpPr>
          <a:xfrm>
            <a:off x="5947449" y="1676117"/>
            <a:ext cx="4012128" cy="2573291"/>
            <a:chOff x="2651126" y="1692276"/>
            <a:chExt cx="6705899" cy="4301015"/>
          </a:xfrm>
        </p:grpSpPr>
        <p:sp>
          <p:nvSpPr>
            <p:cNvPr id="4" name="Oval 4">
              <a:extLst>
                <a:ext uri="{FF2B5EF4-FFF2-40B4-BE49-F238E27FC236}">
                  <a16:creationId xmlns:a16="http://schemas.microsoft.com/office/drawing/2014/main" id="{1B005C12-CF46-A323-4D9A-EC6605EB9D1B}"/>
                </a:ext>
              </a:extLst>
            </p:cNvPr>
            <p:cNvSpPr>
              <a:spLocks noChangeArrowheads="1"/>
            </p:cNvSpPr>
            <p:nvPr/>
          </p:nvSpPr>
          <p:spPr bwMode="auto">
            <a:xfrm>
              <a:off x="5575300" y="19685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5" name="Oval 5">
              <a:extLst>
                <a:ext uri="{FF2B5EF4-FFF2-40B4-BE49-F238E27FC236}">
                  <a16:creationId xmlns:a16="http://schemas.microsoft.com/office/drawing/2014/main" id="{16685F6E-C9BB-EBB7-B0F2-778D442D8085}"/>
                </a:ext>
              </a:extLst>
            </p:cNvPr>
            <p:cNvSpPr>
              <a:spLocks noChangeArrowheads="1"/>
            </p:cNvSpPr>
            <p:nvPr/>
          </p:nvSpPr>
          <p:spPr bwMode="auto">
            <a:xfrm>
              <a:off x="74422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6" name="Oval 6">
              <a:extLst>
                <a:ext uri="{FF2B5EF4-FFF2-40B4-BE49-F238E27FC236}">
                  <a16:creationId xmlns:a16="http://schemas.microsoft.com/office/drawing/2014/main" id="{81FE7B70-C924-802C-E5A9-F47EDE948404}"/>
                </a:ext>
              </a:extLst>
            </p:cNvPr>
            <p:cNvSpPr>
              <a:spLocks noChangeArrowheads="1"/>
            </p:cNvSpPr>
            <p:nvPr/>
          </p:nvSpPr>
          <p:spPr bwMode="auto">
            <a:xfrm>
              <a:off x="36957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7" name="Oval 7">
              <a:extLst>
                <a:ext uri="{FF2B5EF4-FFF2-40B4-BE49-F238E27FC236}">
                  <a16:creationId xmlns:a16="http://schemas.microsoft.com/office/drawing/2014/main" id="{BF4BF079-08AA-A49D-8584-5034B4A559B1}"/>
                </a:ext>
              </a:extLst>
            </p:cNvPr>
            <p:cNvSpPr>
              <a:spLocks noChangeArrowheads="1"/>
            </p:cNvSpPr>
            <p:nvPr/>
          </p:nvSpPr>
          <p:spPr bwMode="auto">
            <a:xfrm>
              <a:off x="5575300" y="39052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8" name="Line 8">
              <a:extLst>
                <a:ext uri="{FF2B5EF4-FFF2-40B4-BE49-F238E27FC236}">
                  <a16:creationId xmlns:a16="http://schemas.microsoft.com/office/drawing/2014/main" id="{BA568D95-DA2D-A04F-B285-9923D599C456}"/>
                </a:ext>
              </a:extLst>
            </p:cNvPr>
            <p:cNvSpPr>
              <a:spLocks noChangeShapeType="1"/>
            </p:cNvSpPr>
            <p:nvPr/>
          </p:nvSpPr>
          <p:spPr bwMode="auto">
            <a:xfrm flipV="1">
              <a:off x="4216400" y="43053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9" name="Line 9">
              <a:extLst>
                <a:ext uri="{FF2B5EF4-FFF2-40B4-BE49-F238E27FC236}">
                  <a16:creationId xmlns:a16="http://schemas.microsoft.com/office/drawing/2014/main" id="{CE96B7B4-F472-9708-7BB3-D808AF4B873E}"/>
                </a:ext>
              </a:extLst>
            </p:cNvPr>
            <p:cNvSpPr>
              <a:spLocks noChangeShapeType="1"/>
            </p:cNvSpPr>
            <p:nvPr/>
          </p:nvSpPr>
          <p:spPr bwMode="auto">
            <a:xfrm flipH="1" flipV="1">
              <a:off x="6121400" y="42672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Line 10">
              <a:extLst>
                <a:ext uri="{FF2B5EF4-FFF2-40B4-BE49-F238E27FC236}">
                  <a16:creationId xmlns:a16="http://schemas.microsoft.com/office/drawing/2014/main" id="{1310A7DD-4F67-836F-A25A-99E46C4987DD}"/>
                </a:ext>
              </a:extLst>
            </p:cNvPr>
            <p:cNvSpPr>
              <a:spLocks noChangeShapeType="1"/>
            </p:cNvSpPr>
            <p:nvPr/>
          </p:nvSpPr>
          <p:spPr bwMode="auto">
            <a:xfrm flipV="1">
              <a:off x="5867400" y="25908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1" name="Line 11">
              <a:extLst>
                <a:ext uri="{FF2B5EF4-FFF2-40B4-BE49-F238E27FC236}">
                  <a16:creationId xmlns:a16="http://schemas.microsoft.com/office/drawing/2014/main" id="{670F6D2F-BC38-808E-3809-36BA436B96E1}"/>
                </a:ext>
              </a:extLst>
            </p:cNvPr>
            <p:cNvSpPr>
              <a:spLocks noChangeShapeType="1"/>
            </p:cNvSpPr>
            <p:nvPr/>
          </p:nvSpPr>
          <p:spPr bwMode="auto">
            <a:xfrm flipV="1">
              <a:off x="39751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2" name="Line 14">
              <a:extLst>
                <a:ext uri="{FF2B5EF4-FFF2-40B4-BE49-F238E27FC236}">
                  <a16:creationId xmlns:a16="http://schemas.microsoft.com/office/drawing/2014/main" id="{6D61A1C1-5B8A-96B5-78E2-F3DBF0EB6830}"/>
                </a:ext>
              </a:extLst>
            </p:cNvPr>
            <p:cNvSpPr>
              <a:spLocks noChangeShapeType="1"/>
            </p:cNvSpPr>
            <p:nvPr/>
          </p:nvSpPr>
          <p:spPr bwMode="auto">
            <a:xfrm flipH="1" flipV="1">
              <a:off x="60960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Line 15">
              <a:extLst>
                <a:ext uri="{FF2B5EF4-FFF2-40B4-BE49-F238E27FC236}">
                  <a16:creationId xmlns:a16="http://schemas.microsoft.com/office/drawing/2014/main" id="{4F7A145B-61F8-4626-5658-A1E92B9F1B41}"/>
                </a:ext>
              </a:extLst>
            </p:cNvPr>
            <p:cNvSpPr>
              <a:spLocks noChangeShapeType="1"/>
            </p:cNvSpPr>
            <p:nvPr/>
          </p:nvSpPr>
          <p:spPr bwMode="auto">
            <a:xfrm flipV="1">
              <a:off x="4267200" y="5308600"/>
              <a:ext cx="31877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4" name="Text Box 16">
              <a:extLst>
                <a:ext uri="{FF2B5EF4-FFF2-40B4-BE49-F238E27FC236}">
                  <a16:creationId xmlns:a16="http://schemas.microsoft.com/office/drawing/2014/main" id="{3ADB26A2-6E81-DD50-49EC-A046972A5A03}"/>
                </a:ext>
              </a:extLst>
            </p:cNvPr>
            <p:cNvSpPr txBox="1">
              <a:spLocks noChangeArrowheads="1"/>
            </p:cNvSpPr>
            <p:nvPr/>
          </p:nvSpPr>
          <p:spPr bwMode="auto">
            <a:xfrm>
              <a:off x="5711825" y="3978275"/>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5" name="Text Box 17">
              <a:extLst>
                <a:ext uri="{FF2B5EF4-FFF2-40B4-BE49-F238E27FC236}">
                  <a16:creationId xmlns:a16="http://schemas.microsoft.com/office/drawing/2014/main" id="{DC8E3204-20EB-17C8-9D0F-F963D3D0BAA9}"/>
                </a:ext>
              </a:extLst>
            </p:cNvPr>
            <p:cNvSpPr txBox="1">
              <a:spLocks noChangeArrowheads="1"/>
            </p:cNvSpPr>
            <p:nvPr/>
          </p:nvSpPr>
          <p:spPr bwMode="auto">
            <a:xfrm>
              <a:off x="5699125" y="20351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16" name="Text Box 18">
              <a:extLst>
                <a:ext uri="{FF2B5EF4-FFF2-40B4-BE49-F238E27FC236}">
                  <a16:creationId xmlns:a16="http://schemas.microsoft.com/office/drawing/2014/main" id="{32547206-D4D7-92D2-0546-0AE9AE2C2C3E}"/>
                </a:ext>
              </a:extLst>
            </p:cNvPr>
            <p:cNvSpPr txBox="1">
              <a:spLocks noChangeArrowheads="1"/>
            </p:cNvSpPr>
            <p:nvPr/>
          </p:nvSpPr>
          <p:spPr bwMode="auto">
            <a:xfrm>
              <a:off x="7566025" y="50323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17" name="Text Box 19">
              <a:extLst>
                <a:ext uri="{FF2B5EF4-FFF2-40B4-BE49-F238E27FC236}">
                  <a16:creationId xmlns:a16="http://schemas.microsoft.com/office/drawing/2014/main" id="{5E008757-A78B-2D4D-4D83-7B7E9190A82C}"/>
                </a:ext>
              </a:extLst>
            </p:cNvPr>
            <p:cNvSpPr txBox="1">
              <a:spLocks noChangeArrowheads="1"/>
            </p:cNvSpPr>
            <p:nvPr/>
          </p:nvSpPr>
          <p:spPr bwMode="auto">
            <a:xfrm>
              <a:off x="3806825" y="50196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18" name="Text Box 20">
              <a:extLst>
                <a:ext uri="{FF2B5EF4-FFF2-40B4-BE49-F238E27FC236}">
                  <a16:creationId xmlns:a16="http://schemas.microsoft.com/office/drawing/2014/main" id="{CA5ECAC7-B2DD-56F1-B80D-50C5602C5FE1}"/>
                </a:ext>
              </a:extLst>
            </p:cNvPr>
            <p:cNvSpPr txBox="1">
              <a:spLocks noChangeArrowheads="1"/>
            </p:cNvSpPr>
            <p:nvPr/>
          </p:nvSpPr>
          <p:spPr bwMode="auto">
            <a:xfrm>
              <a:off x="6321426" y="1692276"/>
              <a:ext cx="1168698" cy="118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1 0</a:t>
              </a:r>
            </a:p>
            <a:p>
              <a:r>
                <a:rPr lang="en-US" altLang="en-US" sz="2000" dirty="0"/>
                <a:t>1 2 0</a:t>
              </a:r>
            </a:p>
          </p:txBody>
        </p:sp>
        <p:sp>
          <p:nvSpPr>
            <p:cNvPr id="19" name="Text Box 21">
              <a:extLst>
                <a:ext uri="{FF2B5EF4-FFF2-40B4-BE49-F238E27FC236}">
                  <a16:creationId xmlns:a16="http://schemas.microsoft.com/office/drawing/2014/main" id="{6BA3B814-196C-0FE4-2439-DDCEE6198101}"/>
                </a:ext>
              </a:extLst>
            </p:cNvPr>
            <p:cNvSpPr txBox="1">
              <a:spLocks noChangeArrowheads="1"/>
            </p:cNvSpPr>
            <p:nvPr/>
          </p:nvSpPr>
          <p:spPr bwMode="auto">
            <a:xfrm>
              <a:off x="8188327" y="4810126"/>
              <a:ext cx="1168698" cy="118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2 0</a:t>
              </a:r>
            </a:p>
            <a:p>
              <a:r>
                <a:rPr lang="en-US" altLang="en-US" sz="2000" dirty="0"/>
                <a:t>2 3 0</a:t>
              </a:r>
            </a:p>
          </p:txBody>
        </p:sp>
        <p:sp>
          <p:nvSpPr>
            <p:cNvPr id="20" name="Text Box 22">
              <a:extLst>
                <a:ext uri="{FF2B5EF4-FFF2-40B4-BE49-F238E27FC236}">
                  <a16:creationId xmlns:a16="http://schemas.microsoft.com/office/drawing/2014/main" id="{4899B62E-E855-4623-7FF8-934267BB9EF2}"/>
                </a:ext>
              </a:extLst>
            </p:cNvPr>
            <p:cNvSpPr txBox="1">
              <a:spLocks noChangeArrowheads="1"/>
            </p:cNvSpPr>
            <p:nvPr/>
          </p:nvSpPr>
          <p:spPr bwMode="auto">
            <a:xfrm>
              <a:off x="2651126" y="4810126"/>
              <a:ext cx="1168698" cy="118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3 0</a:t>
              </a:r>
            </a:p>
            <a:p>
              <a:r>
                <a:rPr lang="en-US" altLang="en-US" sz="2000" dirty="0"/>
                <a:t>3 1 0</a:t>
              </a:r>
            </a:p>
          </p:txBody>
        </p:sp>
      </p:grpSp>
      <p:grpSp>
        <p:nvGrpSpPr>
          <p:cNvPr id="21" name="Group 20">
            <a:extLst>
              <a:ext uri="{FF2B5EF4-FFF2-40B4-BE49-F238E27FC236}">
                <a16:creationId xmlns:a16="http://schemas.microsoft.com/office/drawing/2014/main" id="{F6240024-F7BF-C732-C971-E3C69A87678D}"/>
              </a:ext>
            </a:extLst>
          </p:cNvPr>
          <p:cNvGrpSpPr/>
          <p:nvPr/>
        </p:nvGrpSpPr>
        <p:grpSpPr>
          <a:xfrm>
            <a:off x="3410501" y="4328990"/>
            <a:ext cx="3822974" cy="2355978"/>
            <a:chOff x="2651126" y="1692276"/>
            <a:chExt cx="6389746" cy="3937796"/>
          </a:xfrm>
        </p:grpSpPr>
        <p:sp>
          <p:nvSpPr>
            <p:cNvPr id="22" name="Oval 4">
              <a:extLst>
                <a:ext uri="{FF2B5EF4-FFF2-40B4-BE49-F238E27FC236}">
                  <a16:creationId xmlns:a16="http://schemas.microsoft.com/office/drawing/2014/main" id="{DB99F046-4E9F-9E0A-8756-45210C43234F}"/>
                </a:ext>
              </a:extLst>
            </p:cNvPr>
            <p:cNvSpPr>
              <a:spLocks noChangeArrowheads="1"/>
            </p:cNvSpPr>
            <p:nvPr/>
          </p:nvSpPr>
          <p:spPr bwMode="auto">
            <a:xfrm>
              <a:off x="5575300" y="196850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3" name="Oval 5">
              <a:extLst>
                <a:ext uri="{FF2B5EF4-FFF2-40B4-BE49-F238E27FC236}">
                  <a16:creationId xmlns:a16="http://schemas.microsoft.com/office/drawing/2014/main" id="{8F3922D9-663E-BBE6-A529-F0750143E02B}"/>
                </a:ext>
              </a:extLst>
            </p:cNvPr>
            <p:cNvSpPr>
              <a:spLocks noChangeArrowheads="1"/>
            </p:cNvSpPr>
            <p:nvPr/>
          </p:nvSpPr>
          <p:spPr bwMode="auto">
            <a:xfrm>
              <a:off x="74422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4" name="Oval 6">
              <a:extLst>
                <a:ext uri="{FF2B5EF4-FFF2-40B4-BE49-F238E27FC236}">
                  <a16:creationId xmlns:a16="http://schemas.microsoft.com/office/drawing/2014/main" id="{1DF2B094-BB7E-B711-48E4-8C27A5D2B893}"/>
                </a:ext>
              </a:extLst>
            </p:cNvPr>
            <p:cNvSpPr>
              <a:spLocks noChangeArrowheads="1"/>
            </p:cNvSpPr>
            <p:nvPr/>
          </p:nvSpPr>
          <p:spPr bwMode="auto">
            <a:xfrm>
              <a:off x="3695700" y="49593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5" name="Oval 7">
              <a:extLst>
                <a:ext uri="{FF2B5EF4-FFF2-40B4-BE49-F238E27FC236}">
                  <a16:creationId xmlns:a16="http://schemas.microsoft.com/office/drawing/2014/main" id="{5AA71E45-7CD5-176B-8AD9-5C3D56018EA3}"/>
                </a:ext>
              </a:extLst>
            </p:cNvPr>
            <p:cNvSpPr>
              <a:spLocks noChangeArrowheads="1"/>
            </p:cNvSpPr>
            <p:nvPr/>
          </p:nvSpPr>
          <p:spPr bwMode="auto">
            <a:xfrm>
              <a:off x="5575300" y="3905250"/>
              <a:ext cx="571500" cy="6096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 name="Line 8">
              <a:extLst>
                <a:ext uri="{FF2B5EF4-FFF2-40B4-BE49-F238E27FC236}">
                  <a16:creationId xmlns:a16="http://schemas.microsoft.com/office/drawing/2014/main" id="{68F14BCE-C79A-F3C2-51CA-17E1C45F7DF1}"/>
                </a:ext>
              </a:extLst>
            </p:cNvPr>
            <p:cNvSpPr>
              <a:spLocks noChangeShapeType="1"/>
            </p:cNvSpPr>
            <p:nvPr/>
          </p:nvSpPr>
          <p:spPr bwMode="auto">
            <a:xfrm flipV="1">
              <a:off x="4216400" y="43053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7" name="Line 9">
              <a:extLst>
                <a:ext uri="{FF2B5EF4-FFF2-40B4-BE49-F238E27FC236}">
                  <a16:creationId xmlns:a16="http://schemas.microsoft.com/office/drawing/2014/main" id="{D4876DF7-938F-0A02-E74C-9C6778545DE4}"/>
                </a:ext>
              </a:extLst>
            </p:cNvPr>
            <p:cNvSpPr>
              <a:spLocks noChangeShapeType="1"/>
            </p:cNvSpPr>
            <p:nvPr/>
          </p:nvSpPr>
          <p:spPr bwMode="auto">
            <a:xfrm flipH="1" flipV="1">
              <a:off x="6121400" y="4267200"/>
              <a:ext cx="1384300" cy="812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Line 10">
              <a:extLst>
                <a:ext uri="{FF2B5EF4-FFF2-40B4-BE49-F238E27FC236}">
                  <a16:creationId xmlns:a16="http://schemas.microsoft.com/office/drawing/2014/main" id="{896A96C6-2039-8D15-5773-9D14A009D248}"/>
                </a:ext>
              </a:extLst>
            </p:cNvPr>
            <p:cNvSpPr>
              <a:spLocks noChangeShapeType="1"/>
            </p:cNvSpPr>
            <p:nvPr/>
          </p:nvSpPr>
          <p:spPr bwMode="auto">
            <a:xfrm flipV="1">
              <a:off x="5867400" y="2590800"/>
              <a:ext cx="0" cy="132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9" name="Line 11">
              <a:extLst>
                <a:ext uri="{FF2B5EF4-FFF2-40B4-BE49-F238E27FC236}">
                  <a16:creationId xmlns:a16="http://schemas.microsoft.com/office/drawing/2014/main" id="{9BFDDDA9-A75F-AF70-6033-6E53C4AC8DF8}"/>
                </a:ext>
              </a:extLst>
            </p:cNvPr>
            <p:cNvSpPr>
              <a:spLocks noChangeShapeType="1"/>
            </p:cNvSpPr>
            <p:nvPr/>
          </p:nvSpPr>
          <p:spPr bwMode="auto">
            <a:xfrm flipV="1">
              <a:off x="39751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0" name="Line 14">
              <a:extLst>
                <a:ext uri="{FF2B5EF4-FFF2-40B4-BE49-F238E27FC236}">
                  <a16:creationId xmlns:a16="http://schemas.microsoft.com/office/drawing/2014/main" id="{5DB93EED-DE55-1039-849A-6B81E4D5BD66}"/>
                </a:ext>
              </a:extLst>
            </p:cNvPr>
            <p:cNvSpPr>
              <a:spLocks noChangeShapeType="1"/>
            </p:cNvSpPr>
            <p:nvPr/>
          </p:nvSpPr>
          <p:spPr bwMode="auto">
            <a:xfrm flipH="1" flipV="1">
              <a:off x="6096000" y="2438400"/>
              <a:ext cx="1651000" cy="2514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Line 15">
              <a:extLst>
                <a:ext uri="{FF2B5EF4-FFF2-40B4-BE49-F238E27FC236}">
                  <a16:creationId xmlns:a16="http://schemas.microsoft.com/office/drawing/2014/main" id="{0DF5C3A0-5091-7949-191B-0F23C0D29614}"/>
                </a:ext>
              </a:extLst>
            </p:cNvPr>
            <p:cNvSpPr>
              <a:spLocks noChangeShapeType="1"/>
            </p:cNvSpPr>
            <p:nvPr/>
          </p:nvSpPr>
          <p:spPr bwMode="auto">
            <a:xfrm flipV="1">
              <a:off x="4267200" y="5308600"/>
              <a:ext cx="31877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 name="Text Box 16">
              <a:extLst>
                <a:ext uri="{FF2B5EF4-FFF2-40B4-BE49-F238E27FC236}">
                  <a16:creationId xmlns:a16="http://schemas.microsoft.com/office/drawing/2014/main" id="{F3B0C1D3-29A0-C929-2FAB-129E9C0BCF12}"/>
                </a:ext>
              </a:extLst>
            </p:cNvPr>
            <p:cNvSpPr txBox="1">
              <a:spLocks noChangeArrowheads="1"/>
            </p:cNvSpPr>
            <p:nvPr/>
          </p:nvSpPr>
          <p:spPr bwMode="auto">
            <a:xfrm>
              <a:off x="5711825" y="3978275"/>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33" name="Text Box 17">
              <a:extLst>
                <a:ext uri="{FF2B5EF4-FFF2-40B4-BE49-F238E27FC236}">
                  <a16:creationId xmlns:a16="http://schemas.microsoft.com/office/drawing/2014/main" id="{FFFFC020-E373-5D2D-EA46-15D7259CF54C}"/>
                </a:ext>
              </a:extLst>
            </p:cNvPr>
            <p:cNvSpPr txBox="1">
              <a:spLocks noChangeArrowheads="1"/>
            </p:cNvSpPr>
            <p:nvPr/>
          </p:nvSpPr>
          <p:spPr bwMode="auto">
            <a:xfrm>
              <a:off x="5699125" y="20351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34" name="Text Box 18">
              <a:extLst>
                <a:ext uri="{FF2B5EF4-FFF2-40B4-BE49-F238E27FC236}">
                  <a16:creationId xmlns:a16="http://schemas.microsoft.com/office/drawing/2014/main" id="{F2E69EF8-0375-ED9D-78DC-DA367D0AB8F8}"/>
                </a:ext>
              </a:extLst>
            </p:cNvPr>
            <p:cNvSpPr txBox="1">
              <a:spLocks noChangeArrowheads="1"/>
            </p:cNvSpPr>
            <p:nvPr/>
          </p:nvSpPr>
          <p:spPr bwMode="auto">
            <a:xfrm>
              <a:off x="7566025" y="50323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35" name="Text Box 19">
              <a:extLst>
                <a:ext uri="{FF2B5EF4-FFF2-40B4-BE49-F238E27FC236}">
                  <a16:creationId xmlns:a16="http://schemas.microsoft.com/office/drawing/2014/main" id="{FA56CE57-70BF-E498-3961-611412FC3F48}"/>
                </a:ext>
              </a:extLst>
            </p:cNvPr>
            <p:cNvSpPr txBox="1">
              <a:spLocks noChangeArrowheads="1"/>
            </p:cNvSpPr>
            <p:nvPr/>
          </p:nvSpPr>
          <p:spPr bwMode="auto">
            <a:xfrm>
              <a:off x="3806825" y="5019676"/>
              <a:ext cx="498600" cy="5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36" name="Text Box 20">
              <a:extLst>
                <a:ext uri="{FF2B5EF4-FFF2-40B4-BE49-F238E27FC236}">
                  <a16:creationId xmlns:a16="http://schemas.microsoft.com/office/drawing/2014/main" id="{F11903BE-497D-BDCD-5D1C-7EEE3BE7A36E}"/>
                </a:ext>
              </a:extLst>
            </p:cNvPr>
            <p:cNvSpPr txBox="1">
              <a:spLocks noChangeArrowheads="1"/>
            </p:cNvSpPr>
            <p:nvPr/>
          </p:nvSpPr>
          <p:spPr bwMode="auto">
            <a:xfrm>
              <a:off x="6321426" y="1692276"/>
              <a:ext cx="852545" cy="66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1 0</a:t>
              </a:r>
            </a:p>
          </p:txBody>
        </p:sp>
        <p:sp>
          <p:nvSpPr>
            <p:cNvPr id="37" name="Text Box 21">
              <a:extLst>
                <a:ext uri="{FF2B5EF4-FFF2-40B4-BE49-F238E27FC236}">
                  <a16:creationId xmlns:a16="http://schemas.microsoft.com/office/drawing/2014/main" id="{D0DF43A1-656A-5B68-5AFC-D112F5149C33}"/>
                </a:ext>
              </a:extLst>
            </p:cNvPr>
            <p:cNvSpPr txBox="1">
              <a:spLocks noChangeArrowheads="1"/>
            </p:cNvSpPr>
            <p:nvPr/>
          </p:nvSpPr>
          <p:spPr bwMode="auto">
            <a:xfrm>
              <a:off x="8188327" y="4810126"/>
              <a:ext cx="852545" cy="66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2 0</a:t>
              </a:r>
            </a:p>
          </p:txBody>
        </p:sp>
        <p:sp>
          <p:nvSpPr>
            <p:cNvPr id="38" name="Text Box 22">
              <a:extLst>
                <a:ext uri="{FF2B5EF4-FFF2-40B4-BE49-F238E27FC236}">
                  <a16:creationId xmlns:a16="http://schemas.microsoft.com/office/drawing/2014/main" id="{BF48858B-2D7D-8428-D64B-62D02DF20A47}"/>
                </a:ext>
              </a:extLst>
            </p:cNvPr>
            <p:cNvSpPr txBox="1">
              <a:spLocks noChangeArrowheads="1"/>
            </p:cNvSpPr>
            <p:nvPr/>
          </p:nvSpPr>
          <p:spPr bwMode="auto">
            <a:xfrm>
              <a:off x="2651126" y="4810126"/>
              <a:ext cx="852545" cy="66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3 0</a:t>
              </a:r>
            </a:p>
          </p:txBody>
        </p:sp>
      </p:grpSp>
      <p:sp>
        <p:nvSpPr>
          <p:cNvPr id="39" name="TextBox 38">
            <a:extLst>
              <a:ext uri="{FF2B5EF4-FFF2-40B4-BE49-F238E27FC236}">
                <a16:creationId xmlns:a16="http://schemas.microsoft.com/office/drawing/2014/main" id="{6126BFB6-18CD-7681-B2E9-C7BB90C5E0D8}"/>
              </a:ext>
            </a:extLst>
          </p:cNvPr>
          <p:cNvSpPr txBox="1"/>
          <p:nvPr/>
        </p:nvSpPr>
        <p:spPr>
          <a:xfrm>
            <a:off x="973550" y="1676117"/>
            <a:ext cx="407484" cy="523220"/>
          </a:xfrm>
          <a:prstGeom prst="rect">
            <a:avLst/>
          </a:prstGeom>
          <a:noFill/>
        </p:spPr>
        <p:txBody>
          <a:bodyPr wrap="none" rtlCol="0">
            <a:spAutoFit/>
          </a:bodyPr>
          <a:lstStyle/>
          <a:p>
            <a:r>
              <a:rPr lang="en-US" sz="2800" b="1" dirty="0"/>
              <a:t>A</a:t>
            </a:r>
          </a:p>
        </p:txBody>
      </p:sp>
      <p:sp>
        <p:nvSpPr>
          <p:cNvPr id="40" name="TextBox 39">
            <a:extLst>
              <a:ext uri="{FF2B5EF4-FFF2-40B4-BE49-F238E27FC236}">
                <a16:creationId xmlns:a16="http://schemas.microsoft.com/office/drawing/2014/main" id="{367DAC35-4D52-D573-E6B6-EC744690598F}"/>
              </a:ext>
            </a:extLst>
          </p:cNvPr>
          <p:cNvSpPr txBox="1"/>
          <p:nvPr/>
        </p:nvSpPr>
        <p:spPr>
          <a:xfrm>
            <a:off x="6083261" y="1697455"/>
            <a:ext cx="407484" cy="523220"/>
          </a:xfrm>
          <a:prstGeom prst="rect">
            <a:avLst/>
          </a:prstGeom>
          <a:noFill/>
        </p:spPr>
        <p:txBody>
          <a:bodyPr wrap="none" rtlCol="0">
            <a:spAutoFit/>
          </a:bodyPr>
          <a:lstStyle/>
          <a:p>
            <a:r>
              <a:rPr lang="en-US" sz="2800" b="1" dirty="0"/>
              <a:t>B</a:t>
            </a:r>
          </a:p>
        </p:txBody>
      </p:sp>
      <p:sp>
        <p:nvSpPr>
          <p:cNvPr id="41" name="TextBox 40">
            <a:extLst>
              <a:ext uri="{FF2B5EF4-FFF2-40B4-BE49-F238E27FC236}">
                <a16:creationId xmlns:a16="http://schemas.microsoft.com/office/drawing/2014/main" id="{D29299EC-B89B-EA9A-7A14-BCC7653A4935}"/>
              </a:ext>
            </a:extLst>
          </p:cNvPr>
          <p:cNvSpPr txBox="1"/>
          <p:nvPr/>
        </p:nvSpPr>
        <p:spPr>
          <a:xfrm>
            <a:off x="3854520" y="4508741"/>
            <a:ext cx="437940" cy="523220"/>
          </a:xfrm>
          <a:prstGeom prst="rect">
            <a:avLst/>
          </a:prstGeom>
          <a:noFill/>
        </p:spPr>
        <p:txBody>
          <a:bodyPr wrap="none" rtlCol="0">
            <a:spAutoFit/>
          </a:bodyPr>
          <a:lstStyle/>
          <a:p>
            <a:r>
              <a:rPr lang="en-US" sz="2800" b="1" dirty="0"/>
              <a:t>C</a:t>
            </a:r>
          </a:p>
        </p:txBody>
      </p:sp>
    </p:spTree>
    <p:extLst>
      <p:ext uri="{BB962C8B-B14F-4D97-AF65-F5344CB8AC3E}">
        <p14:creationId xmlns:p14="http://schemas.microsoft.com/office/powerpoint/2010/main" val="102877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TotalTime>
  <Words>2638</Words>
  <Application>Microsoft Macintosh PowerPoint</Application>
  <PresentationFormat>Widescreen</PresentationFormat>
  <Paragraphs>459</Paragraphs>
  <Slides>43</Slides>
  <Notes>28</Notes>
  <HiddenSlides>15</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8" baseType="lpstr">
      <vt:lpstr>Aptos</vt:lpstr>
      <vt:lpstr>Aptos Display</vt:lpstr>
      <vt:lpstr>Arial</vt:lpstr>
      <vt:lpstr>Office Theme</vt:lpstr>
      <vt:lpstr>Photo Editor Photo</vt:lpstr>
      <vt:lpstr>Lecture 7: Advanced BGP Concepts</vt:lpstr>
      <vt:lpstr>Logistics</vt:lpstr>
      <vt:lpstr>Recap</vt:lpstr>
      <vt:lpstr>Multiple connections between two ASes</vt:lpstr>
      <vt:lpstr>Clever ways to “misuse” BGP features</vt:lpstr>
      <vt:lpstr>Example algorithm to pick routes</vt:lpstr>
      <vt:lpstr>Will BGP routes converge?</vt:lpstr>
      <vt:lpstr>BGP does not converge</vt:lpstr>
      <vt:lpstr>Instapoll Quiz: Which of the following is stable?</vt:lpstr>
      <vt:lpstr>Global Control is Not Workable</vt:lpstr>
      <vt:lpstr>Global Control is Not Workable</vt:lpstr>
      <vt:lpstr>Think Globally, Act Locally</vt:lpstr>
      <vt:lpstr>Customer-Provider Relationship</vt:lpstr>
      <vt:lpstr>Peer-Peer Relationship</vt:lpstr>
      <vt:lpstr>Hierarchical AS Relationships</vt:lpstr>
      <vt:lpstr>Proposed Local Path Selection Rules</vt:lpstr>
      <vt:lpstr>Solving the Convergence Problem</vt:lpstr>
      <vt:lpstr>Proof, Phase 1: Selecting Customer Routes</vt:lpstr>
      <vt:lpstr>Proof, Phase 2: Selecting Peer and Provider Routes</vt:lpstr>
      <vt:lpstr>Economic Incentives Affect Protocol Behavior</vt:lpstr>
      <vt:lpstr>Different Rules: More Flexible Import Policies</vt:lpstr>
      <vt:lpstr>Backup Relationships</vt:lpstr>
      <vt:lpstr>Conclusions on Guaranteed Convergence</vt:lpstr>
      <vt:lpstr>Recent Work Building on the Policy Guidelines</vt:lpstr>
      <vt:lpstr>Open Problems in Economic Incentives  in Interdomain Routing</vt:lpstr>
      <vt:lpstr>Models of How Relationships Form and Operate</vt:lpstr>
      <vt:lpstr>Negotiation for Better Egress Selection</vt:lpstr>
      <vt:lpstr>Reducing Vulnerability to Misbehaving Domains</vt:lpstr>
      <vt:lpstr>Stepping Back: Where Should the Incentives Go?</vt:lpstr>
      <vt:lpstr>Bad news travels slowly in BGP too</vt:lpstr>
      <vt:lpstr>Recall: forwarding</vt:lpstr>
      <vt:lpstr>Forwarding is hard too</vt:lpstr>
      <vt:lpstr>Let’s 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2</cp:revision>
  <dcterms:created xsi:type="dcterms:W3CDTF">2024-09-17T00:23:57Z</dcterms:created>
  <dcterms:modified xsi:type="dcterms:W3CDTF">2025-09-16T16:52:19Z</dcterms:modified>
</cp:coreProperties>
</file>