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8" r:id="rId3"/>
    <p:sldId id="261" r:id="rId4"/>
    <p:sldId id="264" r:id="rId5"/>
    <p:sldId id="265" r:id="rId6"/>
    <p:sldId id="263" r:id="rId7"/>
    <p:sldId id="266" r:id="rId8"/>
    <p:sldId id="257" r:id="rId9"/>
    <p:sldId id="560" r:id="rId10"/>
    <p:sldId id="562" r:id="rId11"/>
    <p:sldId id="267" r:id="rId12"/>
    <p:sldId id="268" r:id="rId13"/>
    <p:sldId id="269" r:id="rId14"/>
    <p:sldId id="563" r:id="rId15"/>
    <p:sldId id="270" r:id="rId16"/>
    <p:sldId id="271" r:id="rId17"/>
    <p:sldId id="272" r:id="rId18"/>
    <p:sldId id="273" r:id="rId19"/>
    <p:sldId id="274" r:id="rId20"/>
    <p:sldId id="275" r:id="rId21"/>
    <p:sldId id="276" r:id="rId22"/>
    <p:sldId id="349"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5E37AB-44B2-314D-9E78-C05C91298869}" v="216" dt="2025-10-14T21:47:55.8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604"/>
  </p:normalViewPr>
  <p:slideViewPr>
    <p:cSldViewPr snapToGrid="0">
      <p:cViewPr varScale="1">
        <p:scale>
          <a:sx n="145" d="100"/>
          <a:sy n="145"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F9141-1A8B-45F5-A511-DB9D651B4F5E}" type="datetimeFigureOut">
              <a:t>10/14/25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2D0FB-731B-48E4-9667-3793020D078F}" type="slidenum">
              <a:t>‹#›</a:t>
            </a:fld>
            <a:endParaRPr lang="en-US"/>
          </a:p>
        </p:txBody>
      </p:sp>
    </p:spTree>
    <p:extLst>
      <p:ext uri="{BB962C8B-B14F-4D97-AF65-F5344CB8AC3E}">
        <p14:creationId xmlns:p14="http://schemas.microsoft.com/office/powerpoint/2010/main" val="195830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3</a:t>
            </a:fld>
            <a:endParaRPr lang="en-US"/>
          </a:p>
        </p:txBody>
      </p:sp>
    </p:spTree>
    <p:extLst>
      <p:ext uri="{BB962C8B-B14F-4D97-AF65-F5344CB8AC3E}">
        <p14:creationId xmlns:p14="http://schemas.microsoft.com/office/powerpoint/2010/main" val="303843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7</a:t>
            </a:fld>
            <a:endParaRPr lang="en-US"/>
          </a:p>
        </p:txBody>
      </p:sp>
    </p:spTree>
    <p:extLst>
      <p:ext uri="{BB962C8B-B14F-4D97-AF65-F5344CB8AC3E}">
        <p14:creationId xmlns:p14="http://schemas.microsoft.com/office/powerpoint/2010/main" val="362472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the sender sends packets, the receiver sends acknowledgments saying “I got packet 1, packet 2 and so on”. In this case, the sender is sending too slow.</a:t>
            </a:r>
          </a:p>
          <a:p>
            <a:r>
              <a:rPr lang="en-US"/>
              <a:t>Sending too fast is also a problem since the slowest link on the path will get overwhelmed and start dropping packets. When this happens, the receiver must wait for the loss to be detected and the packet to be retransmitted which adds considerable delay. Thus we *really* want to avoid this situation.</a:t>
            </a:r>
          </a:p>
          <a:p>
            <a:r>
              <a:rPr lang="en-US"/>
              <a:t>To find the correct rate, the sender uses packet delay and loss. It increases its rate until a small queue builds up and delay increases a little. At this point it stops increasing its rate.</a:t>
            </a:r>
          </a:p>
          <a:p>
            <a:r>
              <a:rPr lang="en-US"/>
              <a:t>There are many more properties a good algorithm must satisfy, but I’m going to show that modern algorithms fail to achieve even these.</a:t>
            </a:r>
          </a:p>
        </p:txBody>
      </p:sp>
      <p:sp>
        <p:nvSpPr>
          <p:cNvPr id="4" name="Slide Number Placeholder 3"/>
          <p:cNvSpPr>
            <a:spLocks noGrp="1"/>
          </p:cNvSpPr>
          <p:nvPr>
            <p:ph type="sldNum" sz="quarter" idx="5"/>
          </p:nvPr>
        </p:nvSpPr>
        <p:spPr/>
        <p:txBody>
          <a:bodyPr/>
          <a:lstStyle/>
          <a:p>
            <a:fld id="{0CEB3C7E-8E18-4826-B9C4-0EA8EF20B24F}" type="slidenum">
              <a:rPr lang="en-US" smtClean="0"/>
              <a:t>9</a:t>
            </a:fld>
            <a:endParaRPr lang="en-US"/>
          </a:p>
        </p:txBody>
      </p:sp>
    </p:spTree>
    <p:extLst>
      <p:ext uri="{BB962C8B-B14F-4D97-AF65-F5344CB8AC3E}">
        <p14:creationId xmlns:p14="http://schemas.microsoft.com/office/powerpoint/2010/main" val="175931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10/14/25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gif"/><Relationship Id="rId10" Type="http://schemas.openxmlformats.org/officeDocument/2006/relationships/image" Target="../media/image8.sv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Lec 15 - Congestion Control</a:t>
            </a:r>
          </a:p>
        </p:txBody>
      </p:sp>
      <p:sp>
        <p:nvSpPr>
          <p:cNvPr id="3" name="Subtitle 2"/>
          <p:cNvSpPr>
            <a:spLocks noGrp="1"/>
          </p:cNvSpPr>
          <p:nvPr>
            <p:ph type="subTitle" idx="1"/>
          </p:nvPr>
        </p:nvSpPr>
        <p:spPr/>
        <p:txBody>
          <a:bodyPr vert="horz" lIns="91440" tIns="45720" rIns="91440" bIns="45720" rtlCol="0" anchor="t">
            <a:normAutofit/>
          </a:bodyPr>
          <a:lstStyle/>
          <a:p>
            <a:r>
              <a:rPr lang="en-US"/>
              <a:t>Lecturer: Venkat Arun</a:t>
            </a:r>
          </a:p>
          <a:p>
            <a:r>
              <a:rPr lang="en-US"/>
              <a:t>Chapter 6.3 in the book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6DD6-CEE7-5186-08C0-95946F47D272}"/>
              </a:ext>
            </a:extLst>
          </p:cNvPr>
          <p:cNvSpPr>
            <a:spLocks noGrp="1"/>
          </p:cNvSpPr>
          <p:nvPr>
            <p:ph type="title"/>
          </p:nvPr>
        </p:nvSpPr>
        <p:spPr/>
        <p:txBody>
          <a:bodyPr/>
          <a:lstStyle/>
          <a:p>
            <a:r>
              <a:rPr lang="en-US" dirty="0"/>
              <a:t>Let’s understand the congestion window</a:t>
            </a:r>
          </a:p>
        </p:txBody>
      </p:sp>
      <p:sp>
        <p:nvSpPr>
          <p:cNvPr id="3" name="Text Placeholder 2">
            <a:extLst>
              <a:ext uri="{FF2B5EF4-FFF2-40B4-BE49-F238E27FC236}">
                <a16:creationId xmlns:a16="http://schemas.microsoft.com/office/drawing/2014/main" id="{5E903E02-4F21-E23F-E4BD-00FB90D378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4645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F0D-7E26-7DD7-B618-7B0240661793}"/>
              </a:ext>
            </a:extLst>
          </p:cNvPr>
          <p:cNvSpPr>
            <a:spLocks noGrp="1"/>
          </p:cNvSpPr>
          <p:nvPr>
            <p:ph type="title"/>
          </p:nvPr>
        </p:nvSpPr>
        <p:spPr/>
        <p:txBody>
          <a:bodyPr/>
          <a:lstStyle/>
          <a:p>
            <a:r>
              <a:rPr lang="en-US"/>
              <a:t>Step 1: Revisit the receive window from the sender side</a:t>
            </a:r>
          </a:p>
        </p:txBody>
      </p:sp>
      <p:sp>
        <p:nvSpPr>
          <p:cNvPr id="3" name="Content Placeholder 2">
            <a:extLst>
              <a:ext uri="{FF2B5EF4-FFF2-40B4-BE49-F238E27FC236}">
                <a16:creationId xmlns:a16="http://schemas.microsoft.com/office/drawing/2014/main" id="{2B00A46F-1201-A5BA-EC3F-3397E25207CF}"/>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t>Algorithm implemented at the sender side</a:t>
            </a:r>
          </a:p>
          <a:p>
            <a:pPr marL="0" indent="0">
              <a:buNone/>
            </a:pPr>
            <a:r>
              <a:rPr lang="en-US" dirty="0">
                <a:solidFill>
                  <a:srgbClr val="92D050"/>
                </a:solidFill>
                <a:latin typeface="Lucida Sans Typewriter"/>
              </a:rPr>
              <a:t># Global variable</a:t>
            </a:r>
          </a:p>
          <a:p>
            <a:pPr marL="0" indent="0">
              <a:buNone/>
            </a:pPr>
            <a:r>
              <a:rPr lang="en-US" dirty="0">
                <a:latin typeface="Lucida Sans Typewriter"/>
              </a:rPr>
              <a:t>inflight = 0 </a:t>
            </a:r>
          </a:p>
          <a:p>
            <a:pPr marL="0" indent="0">
              <a:buNone/>
            </a:pPr>
            <a:r>
              <a:rPr lang="en-US" dirty="0">
                <a:solidFill>
                  <a:srgbClr val="92D050"/>
                </a:solidFill>
                <a:latin typeface="Lucida Sans Typewriter"/>
              </a:rPr>
              <a:t># Receive window, a global variable whose value is set by the receiver in code that is not shown here</a:t>
            </a:r>
            <a:br>
              <a:rPr lang="en-US" dirty="0">
                <a:latin typeface="Lucida Sans Typewriter"/>
              </a:rPr>
            </a:br>
            <a:r>
              <a:rPr lang="en-US" dirty="0" err="1">
                <a:latin typeface="Lucida Sans Typewriter"/>
              </a:rPr>
              <a:t>rwnd</a:t>
            </a:r>
            <a:r>
              <a:rPr lang="en-US" dirty="0">
                <a:latin typeface="Lucida Sans Typewriter"/>
              </a:rPr>
              <a:t> = 10000000</a:t>
            </a:r>
          </a:p>
          <a:p>
            <a:pPr marL="0" indent="0">
              <a:buNone/>
            </a:pPr>
            <a:r>
              <a:rPr lang="en-US" b="1" dirty="0">
                <a:latin typeface="Lucida Sans Typewriter"/>
              </a:rPr>
              <a:t>def</a:t>
            </a:r>
            <a:r>
              <a:rPr lang="en-US" dirty="0">
                <a:latin typeface="Lucida Sans Typewriter"/>
              </a:rPr>
              <a:t> </a:t>
            </a:r>
            <a:r>
              <a:rPr lang="en-US" dirty="0" err="1">
                <a:latin typeface="Lucida Sans Typewriter"/>
              </a:rPr>
              <a:t>on_ack</a:t>
            </a:r>
            <a:r>
              <a:rPr lang="en-US" dirty="0">
                <a:latin typeface="Lucida Sans Typewriter"/>
              </a:rPr>
              <a:t>(</a:t>
            </a:r>
            <a:r>
              <a:rPr lang="en-US" dirty="0" err="1">
                <a:latin typeface="Lucida Sans Typewriter"/>
              </a:rPr>
              <a:t>bytes_acked</a:t>
            </a:r>
            <a:r>
              <a:rPr lang="en-US" dirty="0">
                <a:latin typeface="Lucida Sans Typewriter"/>
              </a:rPr>
              <a:t>: int, </a:t>
            </a:r>
            <a:r>
              <a:rPr lang="en-US" dirty="0" err="1">
                <a:latin typeface="Lucida Sans Typewriter"/>
              </a:rPr>
              <a:t>bytes_lost</a:t>
            </a:r>
            <a:r>
              <a:rPr lang="en-US" dirty="0">
                <a:latin typeface="Lucida Sans Typewriter"/>
              </a:rPr>
              <a:t>: int)</a:t>
            </a:r>
            <a:br>
              <a:rPr lang="en-US" dirty="0">
                <a:latin typeface="Lucida Sans Typewriter"/>
              </a:rPr>
            </a:br>
            <a:r>
              <a:rPr lang="en-US" dirty="0">
                <a:latin typeface="Lucida Sans Typewriter"/>
              </a:rPr>
              <a:t>    </a:t>
            </a:r>
            <a:r>
              <a:rPr lang="en-US" dirty="0">
                <a:solidFill>
                  <a:srgbClr val="92D050"/>
                </a:solidFill>
                <a:latin typeface="Lucida Sans Typewriter"/>
              </a:rPr>
              <a:t># </a:t>
            </a:r>
            <a:r>
              <a:rPr lang="en-US" dirty="0" err="1">
                <a:solidFill>
                  <a:srgbClr val="92D050"/>
                </a:solidFill>
                <a:latin typeface="Lucida Sans Typewriter"/>
              </a:rPr>
              <a:t>bytes_lost</a:t>
            </a:r>
            <a:r>
              <a:rPr lang="en-US" dirty="0">
                <a:solidFill>
                  <a:srgbClr val="92D050"/>
                </a:solidFill>
                <a:latin typeface="Lucida Sans Typewriter"/>
              </a:rPr>
              <a:t> is the loss detected using </a:t>
            </a:r>
            <a:r>
              <a:rPr lang="en-US" dirty="0" err="1">
                <a:solidFill>
                  <a:srgbClr val="92D050"/>
                </a:solidFill>
                <a:latin typeface="Lucida Sans Typewriter"/>
              </a:rPr>
              <a:t>dupACK</a:t>
            </a:r>
            <a:r>
              <a:rPr lang="en-US" dirty="0" err="1">
                <a:latin typeface="Lucida Sans Typewriter"/>
              </a:rPr>
              <a:t>s</a:t>
            </a:r>
            <a:br>
              <a:rPr lang="en-US" dirty="0">
                <a:latin typeface="Lucida Sans Typewriter"/>
              </a:rPr>
            </a:br>
            <a:r>
              <a:rPr lang="en-US" dirty="0">
                <a:latin typeface="Lucida Sans Typewriter"/>
              </a:rPr>
              <a:t>    inflight = inflight – </a:t>
            </a:r>
            <a:r>
              <a:rPr lang="en-US" dirty="0" err="1">
                <a:latin typeface="Lucida Sans Typewriter"/>
              </a:rPr>
              <a:t>bytes_acked</a:t>
            </a:r>
            <a:r>
              <a:rPr lang="en-US" dirty="0">
                <a:latin typeface="Lucida Sans Typewriter"/>
              </a:rPr>
              <a:t> – </a:t>
            </a:r>
            <a:r>
              <a:rPr lang="en-US" dirty="0" err="1">
                <a:latin typeface="Lucida Sans Typewriter"/>
              </a:rPr>
              <a:t>bytes_lost</a:t>
            </a:r>
            <a:br>
              <a:rPr lang="en-US" dirty="0">
                <a:latin typeface="Lucida Sans Typewriter"/>
              </a:rPr>
            </a:br>
            <a:r>
              <a:rPr lang="en-US" b="1" dirty="0">
                <a:latin typeface="Lucida Sans Typewriter"/>
              </a:rPr>
              <a:t>def </a:t>
            </a:r>
            <a:r>
              <a:rPr lang="en-US" dirty="0" err="1">
                <a:latin typeface="Lucida Sans Typewriter"/>
              </a:rPr>
              <a:t>on_timeout</a:t>
            </a:r>
            <a:r>
              <a:rPr lang="en-US" dirty="0">
                <a:latin typeface="Lucida Sans Typewriter"/>
              </a:rPr>
              <a:t>():</a:t>
            </a:r>
            <a:br>
              <a:rPr lang="en-US" dirty="0">
                <a:latin typeface="Lucida Sans Typewriter"/>
              </a:rPr>
            </a:br>
            <a:r>
              <a:rPr lang="en-US" dirty="0">
                <a:latin typeface="Lucida Sans Typewriter"/>
              </a:rPr>
              <a:t>    </a:t>
            </a:r>
            <a:r>
              <a:rPr lang="en-US" dirty="0">
                <a:solidFill>
                  <a:srgbClr val="92D050"/>
                </a:solidFill>
                <a:latin typeface="Lucida Sans Typewriter"/>
              </a:rPr>
              <a:t># We assume all bytes are lost</a:t>
            </a:r>
            <a:br>
              <a:rPr lang="en-US" dirty="0">
                <a:solidFill>
                  <a:srgbClr val="92D050"/>
                </a:solidFill>
                <a:latin typeface="Lucida Sans Typewriter"/>
              </a:rPr>
            </a:br>
            <a:r>
              <a:rPr lang="en-US" dirty="0">
                <a:latin typeface="Lucida Sans Typewriter"/>
              </a:rPr>
              <a:t>    inflight = 0</a:t>
            </a:r>
            <a:br>
              <a:rPr lang="en-US" dirty="0">
                <a:latin typeface="Lucida Sans Typewriter"/>
              </a:rPr>
            </a:br>
            <a:r>
              <a:rPr lang="en-US" b="1" dirty="0">
                <a:latin typeface="Lucida Sans Typewriter"/>
              </a:rPr>
              <a:t>def </a:t>
            </a:r>
            <a:r>
              <a:rPr lang="en-US" dirty="0" err="1">
                <a:latin typeface="Lucida Sans Typewriter"/>
              </a:rPr>
              <a:t>on_send</a:t>
            </a:r>
            <a:r>
              <a:rPr lang="en-US" dirty="0">
                <a:latin typeface="Lucida Sans Typewriter"/>
              </a:rPr>
              <a:t>(</a:t>
            </a:r>
            <a:r>
              <a:rPr lang="en-US" dirty="0" err="1">
                <a:latin typeface="Lucida Sans Typewriter"/>
              </a:rPr>
              <a:t>bytes_sent</a:t>
            </a:r>
            <a:r>
              <a:rPr lang="en-US" dirty="0">
                <a:latin typeface="Lucida Sans Typewriter"/>
              </a:rPr>
              <a:t>: int)</a:t>
            </a:r>
            <a:br>
              <a:rPr lang="en-US" dirty="0">
                <a:latin typeface="Lucida Sans Typewriter"/>
              </a:rPr>
            </a:br>
            <a:r>
              <a:rPr lang="en-US" dirty="0">
                <a:latin typeface="Lucida Sans Typewriter"/>
              </a:rPr>
              <a:t>    inflight += </a:t>
            </a:r>
            <a:r>
              <a:rPr lang="en-US" dirty="0" err="1">
                <a:latin typeface="Lucida Sans Typewriter"/>
              </a:rPr>
              <a:t>bytes_sent</a:t>
            </a:r>
            <a:br>
              <a:rPr lang="en-US" dirty="0">
                <a:latin typeface="Lucida Sans Typewriter"/>
              </a:rPr>
            </a:br>
            <a:br>
              <a:rPr lang="en-US" dirty="0">
                <a:latin typeface="Lucida Sans Typewriter"/>
              </a:rPr>
            </a:br>
            <a:r>
              <a:rPr lang="en-US" dirty="0">
                <a:solidFill>
                  <a:srgbClr val="92D050"/>
                </a:solidFill>
                <a:latin typeface="Lucida Sans Typewriter"/>
              </a:rPr>
              <a:t># Whenever inflight &lt; </a:t>
            </a:r>
            <a:r>
              <a:rPr lang="en-US" dirty="0" err="1">
                <a:solidFill>
                  <a:srgbClr val="92D050"/>
                </a:solidFill>
                <a:latin typeface="Lucida Sans Typewriter"/>
              </a:rPr>
              <a:t>rwnd</a:t>
            </a:r>
            <a:r>
              <a:rPr lang="en-US" dirty="0">
                <a:solidFill>
                  <a:srgbClr val="92D050"/>
                </a:solidFill>
                <a:latin typeface="Lucida Sans Typewriter"/>
              </a:rPr>
              <a:t>, send packets until inflight = </a:t>
            </a:r>
            <a:r>
              <a:rPr lang="en-US" dirty="0" err="1">
                <a:solidFill>
                  <a:srgbClr val="92D050"/>
                </a:solidFill>
                <a:latin typeface="Lucida Sans Typewriter"/>
              </a:rPr>
              <a:t>rcv_window</a:t>
            </a:r>
            <a:r>
              <a:rPr lang="en-US" dirty="0">
                <a:solidFill>
                  <a:srgbClr val="92D050"/>
                </a:solidFill>
                <a:latin typeface="Lucida Sans Typewriter"/>
              </a:rPr>
              <a:t>. Which bytes should we put into the packet? If there are bytes we believe are lost, retransmit those first. Else send new bytes</a:t>
            </a:r>
          </a:p>
        </p:txBody>
      </p:sp>
    </p:spTree>
    <p:extLst>
      <p:ext uri="{BB962C8B-B14F-4D97-AF65-F5344CB8AC3E}">
        <p14:creationId xmlns:p14="http://schemas.microsoft.com/office/powerpoint/2010/main" val="368931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006E-B4BE-A791-F9C6-DC24C86E2821}"/>
              </a:ext>
            </a:extLst>
          </p:cNvPr>
          <p:cNvSpPr>
            <a:spLocks noGrp="1"/>
          </p:cNvSpPr>
          <p:nvPr>
            <p:ph type="title"/>
          </p:nvPr>
        </p:nvSpPr>
        <p:spPr/>
        <p:txBody>
          <a:bodyPr/>
          <a:lstStyle/>
          <a:p>
            <a:r>
              <a:rPr lang="en-US"/>
              <a:t>Step 2: invent a new variable called congestion window</a:t>
            </a:r>
          </a:p>
        </p:txBody>
      </p:sp>
      <p:sp>
        <p:nvSpPr>
          <p:cNvPr id="3" name="Content Placeholder 2">
            <a:extLst>
              <a:ext uri="{FF2B5EF4-FFF2-40B4-BE49-F238E27FC236}">
                <a16:creationId xmlns:a16="http://schemas.microsoft.com/office/drawing/2014/main" id="{2134FC6F-239B-4FDB-635C-55C1A7F84921}"/>
              </a:ext>
            </a:extLst>
          </p:cNvPr>
          <p:cNvSpPr>
            <a:spLocks noGrp="1"/>
          </p:cNvSpPr>
          <p:nvPr>
            <p:ph idx="1"/>
          </p:nvPr>
        </p:nvSpPr>
        <p:spPr/>
        <p:txBody>
          <a:bodyPr vert="horz" lIns="91440" tIns="45720" rIns="91440" bIns="45720" rtlCol="0" anchor="t">
            <a:normAutofit/>
          </a:bodyPr>
          <a:lstStyle/>
          <a:p>
            <a:r>
              <a:rPr lang="en-US"/>
              <a:t>Let us call the congestion window as "</a:t>
            </a:r>
            <a:r>
              <a:rPr lang="en-US" err="1"/>
              <a:t>cwnd</a:t>
            </a:r>
            <a:r>
              <a:rPr lang="en-US"/>
              <a:t>". Instead of using just the receive window in the previous algorithm, use </a:t>
            </a:r>
            <a:br>
              <a:rPr lang="en-US">
                <a:solidFill>
                  <a:srgbClr val="000000"/>
                </a:solidFill>
              </a:rPr>
            </a:br>
            <a:r>
              <a:rPr lang="en-US">
                <a:solidFill>
                  <a:schemeClr val="accent2"/>
                </a:solidFill>
              </a:rPr>
              <a:t>min(cwnd, </a:t>
            </a:r>
            <a:r>
              <a:rPr lang="en-US" err="1">
                <a:solidFill>
                  <a:schemeClr val="accent2"/>
                </a:solidFill>
              </a:rPr>
              <a:t>rwnd</a:t>
            </a:r>
            <a:r>
              <a:rPr lang="en-US">
                <a:solidFill>
                  <a:schemeClr val="accent2"/>
                </a:solidFill>
              </a:rPr>
              <a:t>)</a:t>
            </a:r>
          </a:p>
          <a:p>
            <a:r>
              <a:rPr lang="en-US"/>
              <a:t>The sender plays with </a:t>
            </a:r>
            <a:r>
              <a:rPr lang="en-US" err="1"/>
              <a:t>cwnd</a:t>
            </a:r>
            <a:r>
              <a:rPr lang="en-US"/>
              <a:t> to adjust its sending rate. The smaller </a:t>
            </a:r>
            <a:r>
              <a:rPr lang="en-US" err="1"/>
              <a:t>cwnd</a:t>
            </a:r>
            <a:r>
              <a:rPr lang="en-US"/>
              <a:t> is, the slower it will send.</a:t>
            </a:r>
          </a:p>
          <a:p>
            <a:r>
              <a:rPr lang="en-US"/>
              <a:t>Why use </a:t>
            </a:r>
            <a:r>
              <a:rPr lang="en-US" err="1"/>
              <a:t>cwnd</a:t>
            </a:r>
            <a:r>
              <a:rPr lang="en-US"/>
              <a:t> and not just limit packets per second?</a:t>
            </a:r>
          </a:p>
          <a:p>
            <a:pPr lvl="1">
              <a:buFont typeface="Courier New" panose="020B0604020202020204" pitchFamily="34" charset="0"/>
              <a:buChar char="o"/>
            </a:pPr>
            <a:r>
              <a:rPr lang="en-US"/>
              <a:t>Modern algorithms do this too, but </a:t>
            </a:r>
            <a:r>
              <a:rPr lang="en-US" err="1"/>
              <a:t>cwnd</a:t>
            </a:r>
            <a:r>
              <a:rPr lang="en-US"/>
              <a:t> is easy to reason about and still used almost universally</a:t>
            </a:r>
          </a:p>
        </p:txBody>
      </p:sp>
    </p:spTree>
    <p:extLst>
      <p:ext uri="{BB962C8B-B14F-4D97-AF65-F5344CB8AC3E}">
        <p14:creationId xmlns:p14="http://schemas.microsoft.com/office/powerpoint/2010/main" val="1972624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BF6A-93E0-A51B-21A1-0598121066A8}"/>
              </a:ext>
            </a:extLst>
          </p:cNvPr>
          <p:cNvSpPr>
            <a:spLocks noGrp="1"/>
          </p:cNvSpPr>
          <p:nvPr>
            <p:ph type="title"/>
          </p:nvPr>
        </p:nvSpPr>
        <p:spPr/>
        <p:txBody>
          <a:bodyPr/>
          <a:lstStyle/>
          <a:p>
            <a:r>
              <a:rPr lang="en-US"/>
              <a:t>Step 3: understand what </a:t>
            </a:r>
            <a:r>
              <a:rPr lang="en-US" err="1"/>
              <a:t>cwnd</a:t>
            </a:r>
            <a:r>
              <a:rPr lang="en-US"/>
              <a:t> does</a:t>
            </a:r>
          </a:p>
        </p:txBody>
      </p:sp>
      <p:sp>
        <p:nvSpPr>
          <p:cNvPr id="3" name="Content Placeholder 2">
            <a:extLst>
              <a:ext uri="{FF2B5EF4-FFF2-40B4-BE49-F238E27FC236}">
                <a16:creationId xmlns:a16="http://schemas.microsoft.com/office/drawing/2014/main" id="{81A9FC60-7446-4D8A-59AA-23FE3F4350BC}"/>
              </a:ext>
            </a:extLst>
          </p:cNvPr>
          <p:cNvSpPr>
            <a:spLocks noGrp="1"/>
          </p:cNvSpPr>
          <p:nvPr>
            <p:ph idx="1"/>
          </p:nvPr>
        </p:nvSpPr>
        <p:spPr>
          <a:xfrm>
            <a:off x="838200" y="4976752"/>
            <a:ext cx="10515600" cy="1200211"/>
          </a:xfrm>
        </p:spPr>
        <p:txBody>
          <a:bodyPr/>
          <a:lstStyle/>
          <a:p>
            <a:pPr marL="0" indent="0">
              <a:buNone/>
            </a:pPr>
            <a:r>
              <a:rPr lang="en-US" dirty="0"/>
              <a:t>Q: How large will the queue be?</a:t>
            </a:r>
          </a:p>
          <a:p>
            <a:pPr marL="0" indent="0">
              <a:buNone/>
            </a:pPr>
            <a:endParaRPr lang="en-US" dirty="0"/>
          </a:p>
        </p:txBody>
      </p:sp>
      <p:sp>
        <p:nvSpPr>
          <p:cNvPr id="5" name="Rectangle 4">
            <a:extLst>
              <a:ext uri="{FF2B5EF4-FFF2-40B4-BE49-F238E27FC236}">
                <a16:creationId xmlns:a16="http://schemas.microsoft.com/office/drawing/2014/main" id="{AB823A0A-0815-2F8F-A07C-051DF0C332C8}"/>
              </a:ext>
            </a:extLst>
          </p:cNvPr>
          <p:cNvSpPr/>
          <p:nvPr/>
        </p:nvSpPr>
        <p:spPr>
          <a:xfrm>
            <a:off x="899774" y="1905408"/>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7" name="Oval 6">
            <a:extLst>
              <a:ext uri="{FF2B5EF4-FFF2-40B4-BE49-F238E27FC236}">
                <a16:creationId xmlns:a16="http://schemas.microsoft.com/office/drawing/2014/main" id="{2637EDF9-8CF9-5620-4912-078626668A0E}"/>
              </a:ext>
            </a:extLst>
          </p:cNvPr>
          <p:cNvSpPr/>
          <p:nvPr/>
        </p:nvSpPr>
        <p:spPr>
          <a:xfrm>
            <a:off x="4400640" y="1906823"/>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9" name="Oval 8">
            <a:extLst>
              <a:ext uri="{FF2B5EF4-FFF2-40B4-BE49-F238E27FC236}">
                <a16:creationId xmlns:a16="http://schemas.microsoft.com/office/drawing/2014/main" id="{6EE9C719-3F5B-A24B-7673-6A34B5FA314F}"/>
              </a:ext>
            </a:extLst>
          </p:cNvPr>
          <p:cNvSpPr/>
          <p:nvPr/>
        </p:nvSpPr>
        <p:spPr>
          <a:xfrm>
            <a:off x="7592133" y="1916719"/>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Rectangle 10">
            <a:extLst>
              <a:ext uri="{FF2B5EF4-FFF2-40B4-BE49-F238E27FC236}">
                <a16:creationId xmlns:a16="http://schemas.microsoft.com/office/drawing/2014/main" id="{0EDCA267-16D3-81D4-FB24-30B880B93955}"/>
              </a:ext>
            </a:extLst>
          </p:cNvPr>
          <p:cNvSpPr/>
          <p:nvPr/>
        </p:nvSpPr>
        <p:spPr>
          <a:xfrm>
            <a:off x="9969554" y="2045132"/>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7" name="Straight Arrow Connector 16">
            <a:extLst>
              <a:ext uri="{FF2B5EF4-FFF2-40B4-BE49-F238E27FC236}">
                <a16:creationId xmlns:a16="http://schemas.microsoft.com/office/drawing/2014/main" id="{E20194C9-F9AE-1060-0CF0-1CC8DCBB76A7}"/>
              </a:ext>
            </a:extLst>
          </p:cNvPr>
          <p:cNvCxnSpPr>
            <a:cxnSpLocks/>
          </p:cNvCxnSpPr>
          <p:nvPr/>
        </p:nvCxnSpPr>
        <p:spPr>
          <a:xfrm>
            <a:off x="2261104" y="2266050"/>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ED4843B-45D1-0205-39D7-F555AA40C4D4}"/>
              </a:ext>
            </a:extLst>
          </p:cNvPr>
          <p:cNvCxnSpPr>
            <a:cxnSpLocks/>
          </p:cNvCxnSpPr>
          <p:nvPr/>
        </p:nvCxnSpPr>
        <p:spPr>
          <a:xfrm>
            <a:off x="5640623" y="2315530"/>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4402179-B2AB-E887-6683-CBA85E28C3EC}"/>
              </a:ext>
            </a:extLst>
          </p:cNvPr>
          <p:cNvCxnSpPr>
            <a:cxnSpLocks/>
          </p:cNvCxnSpPr>
          <p:nvPr/>
        </p:nvCxnSpPr>
        <p:spPr>
          <a:xfrm flipV="1">
            <a:off x="8837064" y="2344229"/>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BB8D54B-CC8B-85DA-1DD0-4B328A6C2E69}"/>
              </a:ext>
            </a:extLst>
          </p:cNvPr>
          <p:cNvSpPr txBox="1"/>
          <p:nvPr/>
        </p:nvSpPr>
        <p:spPr>
          <a:xfrm>
            <a:off x="2436263" y="1861508"/>
            <a:ext cx="1465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10 Gbit/s</a:t>
            </a:r>
          </a:p>
        </p:txBody>
      </p:sp>
      <p:sp>
        <p:nvSpPr>
          <p:cNvPr id="29" name="TextBox 28">
            <a:extLst>
              <a:ext uri="{FF2B5EF4-FFF2-40B4-BE49-F238E27FC236}">
                <a16:creationId xmlns:a16="http://schemas.microsoft.com/office/drawing/2014/main" id="{3B2AF453-E225-D398-3AD2-97C3A15A473C}"/>
              </a:ext>
            </a:extLst>
          </p:cNvPr>
          <p:cNvSpPr txBox="1"/>
          <p:nvPr/>
        </p:nvSpPr>
        <p:spPr>
          <a:xfrm>
            <a:off x="5717340" y="1582334"/>
            <a:ext cx="1477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10 Gbit/s</a:t>
            </a:r>
          </a:p>
        </p:txBody>
      </p:sp>
      <p:cxnSp>
        <p:nvCxnSpPr>
          <p:cNvPr id="33" name="Straight Arrow Connector 32">
            <a:extLst>
              <a:ext uri="{FF2B5EF4-FFF2-40B4-BE49-F238E27FC236}">
                <a16:creationId xmlns:a16="http://schemas.microsoft.com/office/drawing/2014/main" id="{62C7F6F9-56C2-185A-EAD6-C7D4E530A3A6}"/>
              </a:ext>
            </a:extLst>
          </p:cNvPr>
          <p:cNvCxnSpPr>
            <a:cxnSpLocks/>
          </p:cNvCxnSpPr>
          <p:nvPr/>
        </p:nvCxnSpPr>
        <p:spPr>
          <a:xfrm flipH="1">
            <a:off x="6671952" y="2711895"/>
            <a:ext cx="820805" cy="699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8A2705DD-C4C3-FDCE-F660-906F76D36768}"/>
              </a:ext>
            </a:extLst>
          </p:cNvPr>
          <p:cNvSpPr txBox="1"/>
          <p:nvPr/>
        </p:nvSpPr>
        <p:spPr>
          <a:xfrm>
            <a:off x="8604919" y="1834423"/>
            <a:ext cx="1488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35" name="TextBox 34">
            <a:extLst>
              <a:ext uri="{FF2B5EF4-FFF2-40B4-BE49-F238E27FC236}">
                <a16:creationId xmlns:a16="http://schemas.microsoft.com/office/drawing/2014/main" id="{D5EFA806-1F52-2087-BBAD-298DD1CED0BE}"/>
              </a:ext>
            </a:extLst>
          </p:cNvPr>
          <p:cNvSpPr txBox="1"/>
          <p:nvPr/>
        </p:nvSpPr>
        <p:spPr>
          <a:xfrm>
            <a:off x="4726692" y="3586555"/>
            <a:ext cx="34593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A queue will build up here if ingress rate is greater than egress rate</a:t>
            </a:r>
          </a:p>
        </p:txBody>
      </p:sp>
      <p:grpSp>
        <p:nvGrpSpPr>
          <p:cNvPr id="27" name="Group 26">
            <a:extLst>
              <a:ext uri="{FF2B5EF4-FFF2-40B4-BE49-F238E27FC236}">
                <a16:creationId xmlns:a16="http://schemas.microsoft.com/office/drawing/2014/main" id="{76DE2800-1D5B-ABA5-5F4E-3E25BE4D6057}"/>
              </a:ext>
            </a:extLst>
          </p:cNvPr>
          <p:cNvGrpSpPr/>
          <p:nvPr/>
        </p:nvGrpSpPr>
        <p:grpSpPr>
          <a:xfrm>
            <a:off x="6269365" y="2185908"/>
            <a:ext cx="1101749" cy="333448"/>
            <a:chOff x="3624943" y="3061670"/>
            <a:chExt cx="1101749" cy="333448"/>
          </a:xfrm>
        </p:grpSpPr>
        <p:sp>
          <p:nvSpPr>
            <p:cNvPr id="26" name="Rectangle 25">
              <a:extLst>
                <a:ext uri="{FF2B5EF4-FFF2-40B4-BE49-F238E27FC236}">
                  <a16:creationId xmlns:a16="http://schemas.microsoft.com/office/drawing/2014/main" id="{08695C5A-EBB0-A28E-2616-F4A58DBC1CCD}"/>
                </a:ext>
              </a:extLst>
            </p:cNvPr>
            <p:cNvSpPr/>
            <p:nvPr/>
          </p:nvSpPr>
          <p:spPr>
            <a:xfrm>
              <a:off x="3624943" y="3070302"/>
              <a:ext cx="1075834" cy="3139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963C0479-57B5-7CC5-71DC-88A8B1F1380A}"/>
                </a:ext>
              </a:extLst>
            </p:cNvPr>
            <p:cNvCxnSpPr>
              <a:cxnSpLocks/>
            </p:cNvCxnSpPr>
            <p:nvPr/>
          </p:nvCxnSpPr>
          <p:spPr>
            <a:xfrm>
              <a:off x="3624943" y="3061670"/>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95996D1-12BD-C5FC-E8A5-C9DFED59DD80}"/>
                </a:ext>
              </a:extLst>
            </p:cNvPr>
            <p:cNvCxnSpPr>
              <a:cxnSpLocks/>
            </p:cNvCxnSpPr>
            <p:nvPr/>
          </p:nvCxnSpPr>
          <p:spPr>
            <a:xfrm>
              <a:off x="3624943" y="3384295"/>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8B09566-2A1E-5708-3EDF-C8E23E553EE4}"/>
                </a:ext>
              </a:extLst>
            </p:cNvPr>
            <p:cNvCxnSpPr>
              <a:cxnSpLocks/>
            </p:cNvCxnSpPr>
            <p:nvPr/>
          </p:nvCxnSpPr>
          <p:spPr>
            <a:xfrm>
              <a:off x="471852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F27C026-EF26-FA72-B6F8-935CBEF642C7}"/>
                </a:ext>
              </a:extLst>
            </p:cNvPr>
            <p:cNvCxnSpPr>
              <a:cxnSpLocks/>
            </p:cNvCxnSpPr>
            <p:nvPr/>
          </p:nvCxnSpPr>
          <p:spPr>
            <a:xfrm>
              <a:off x="4552521"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42584A6-0AE6-BED1-0C21-77FF67ED01B4}"/>
                </a:ext>
              </a:extLst>
            </p:cNvPr>
            <p:cNvCxnSpPr>
              <a:cxnSpLocks/>
            </p:cNvCxnSpPr>
            <p:nvPr/>
          </p:nvCxnSpPr>
          <p:spPr>
            <a:xfrm>
              <a:off x="4392476"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18A7F92-14E2-D635-4B05-42BAF0764E4A}"/>
                </a:ext>
              </a:extLst>
            </p:cNvPr>
            <p:cNvCxnSpPr>
              <a:cxnSpLocks/>
            </p:cNvCxnSpPr>
            <p:nvPr/>
          </p:nvCxnSpPr>
          <p:spPr>
            <a:xfrm>
              <a:off x="4237980"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422FBD5-1031-0801-9820-4F640BD7CABB}"/>
                </a:ext>
              </a:extLst>
            </p:cNvPr>
            <p:cNvCxnSpPr>
              <a:cxnSpLocks/>
            </p:cNvCxnSpPr>
            <p:nvPr/>
          </p:nvCxnSpPr>
          <p:spPr>
            <a:xfrm>
              <a:off x="4080137"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28D23FB-135F-BD02-0BF8-166AFDFA4FCB}"/>
                </a:ext>
              </a:extLst>
            </p:cNvPr>
            <p:cNvCxnSpPr>
              <a:cxnSpLocks/>
            </p:cNvCxnSpPr>
            <p:nvPr/>
          </p:nvCxnSpPr>
          <p:spPr>
            <a:xfrm>
              <a:off x="392501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76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107A-1A58-9F33-E6EB-0C1C0DE85FC1}"/>
              </a:ext>
            </a:extLst>
          </p:cNvPr>
          <p:cNvSpPr>
            <a:spLocks noGrp="1"/>
          </p:cNvSpPr>
          <p:nvPr>
            <p:ph type="title"/>
          </p:nvPr>
        </p:nvSpPr>
        <p:spPr/>
        <p:txBody>
          <a:bodyPr/>
          <a:lstStyle/>
          <a:p>
            <a:r>
              <a:rPr lang="en-US" dirty="0"/>
              <a:t>How large will the queue be? – intuitive way</a:t>
            </a:r>
          </a:p>
        </p:txBody>
      </p:sp>
      <p:sp>
        <p:nvSpPr>
          <p:cNvPr id="3" name="Content Placeholder 2">
            <a:extLst>
              <a:ext uri="{FF2B5EF4-FFF2-40B4-BE49-F238E27FC236}">
                <a16:creationId xmlns:a16="http://schemas.microsoft.com/office/drawing/2014/main" id="{E41134FC-07FF-8B1B-2463-B799CC4A1F69}"/>
              </a:ext>
            </a:extLst>
          </p:cNvPr>
          <p:cNvSpPr>
            <a:spLocks noGrp="1"/>
          </p:cNvSpPr>
          <p:nvPr>
            <p:ph idx="1"/>
          </p:nvPr>
        </p:nvSpPr>
        <p:spPr>
          <a:xfrm>
            <a:off x="706315" y="3106611"/>
            <a:ext cx="10515600" cy="3806012"/>
          </a:xfrm>
        </p:spPr>
        <p:txBody>
          <a:bodyPr>
            <a:normAutofit fontScale="92500" lnSpcReduction="10000"/>
          </a:bodyPr>
          <a:lstStyle/>
          <a:p>
            <a:r>
              <a:rPr lang="en-US" dirty="0"/>
              <a:t>We will look at it in two ways: intuition and algebra. Intuition first</a:t>
            </a:r>
          </a:p>
          <a:p>
            <a:r>
              <a:rPr lang="en-US" dirty="0"/>
              <a:t>There are </a:t>
            </a:r>
            <a:r>
              <a:rPr lang="en-US" dirty="0" err="1"/>
              <a:t>cwnd</a:t>
            </a:r>
            <a:r>
              <a:rPr lang="en-US" dirty="0"/>
              <a:t> unacknowledged packets (by definition of </a:t>
            </a:r>
            <a:r>
              <a:rPr lang="en-US" dirty="0" err="1"/>
              <a:t>cwnd</a:t>
            </a:r>
            <a:r>
              <a:rPr lang="en-US" dirty="0"/>
              <a:t>)</a:t>
            </a:r>
          </a:p>
          <a:p>
            <a:r>
              <a:rPr lang="en-US" dirty="0"/>
              <a:t>Assume the queue length is stable (it may not be), then packets are coming into the queue at the same rate as packets going out. </a:t>
            </a:r>
            <a:br>
              <a:rPr lang="en-US" dirty="0"/>
            </a:br>
            <a:r>
              <a:rPr lang="en-US" dirty="0"/>
              <a:t>This is C = 1 Gbit/s</a:t>
            </a:r>
          </a:p>
          <a:p>
            <a:r>
              <a:rPr lang="en-US" dirty="0"/>
              <a:t>Let the RTT (round trip time) when the queue is empty be R</a:t>
            </a:r>
            <a:r>
              <a:rPr lang="en-US" baseline="-25000" dirty="0"/>
              <a:t>m</a:t>
            </a:r>
            <a:endParaRPr lang="en-US" dirty="0"/>
          </a:p>
          <a:p>
            <a:r>
              <a:rPr lang="en-US" dirty="0"/>
              <a:t>C* R</a:t>
            </a:r>
            <a:r>
              <a:rPr lang="en-US" baseline="-25000" dirty="0"/>
              <a:t>m</a:t>
            </a:r>
            <a:r>
              <a:rPr lang="en-US" dirty="0"/>
              <a:t> Packets are in the “pipe”, i.e. the non queue part of the network. C* R</a:t>
            </a:r>
            <a:r>
              <a:rPr lang="en-US" baseline="-25000" dirty="0"/>
              <a:t>m</a:t>
            </a:r>
            <a:r>
              <a:rPr lang="en-US" dirty="0"/>
              <a:t> is the “Bandwidth Delay Product (BDP)”</a:t>
            </a:r>
          </a:p>
          <a:p>
            <a:r>
              <a:rPr lang="en-US" dirty="0"/>
              <a:t>The rest </a:t>
            </a:r>
            <a:r>
              <a:rPr lang="en-US" b="1" dirty="0"/>
              <a:t>(</a:t>
            </a:r>
            <a:r>
              <a:rPr lang="en-US" b="1" dirty="0" err="1"/>
              <a:t>cwnd</a:t>
            </a:r>
            <a:r>
              <a:rPr lang="en-US" b="1" dirty="0"/>
              <a:t> – C * R</a:t>
            </a:r>
            <a:r>
              <a:rPr lang="en-US" b="1" baseline="-25000" dirty="0"/>
              <a:t>m</a:t>
            </a:r>
            <a:r>
              <a:rPr lang="en-US" b="1" dirty="0"/>
              <a:t>) </a:t>
            </a:r>
            <a:r>
              <a:rPr lang="en-US" dirty="0"/>
              <a:t>are in the queue</a:t>
            </a:r>
          </a:p>
        </p:txBody>
      </p:sp>
      <p:sp>
        <p:nvSpPr>
          <p:cNvPr id="4" name="Rectangle 3">
            <a:extLst>
              <a:ext uri="{FF2B5EF4-FFF2-40B4-BE49-F238E27FC236}">
                <a16:creationId xmlns:a16="http://schemas.microsoft.com/office/drawing/2014/main" id="{ED156D79-4BAA-4FEA-F729-832CFE403D1C}"/>
              </a:ext>
            </a:extLst>
          </p:cNvPr>
          <p:cNvSpPr/>
          <p:nvPr/>
        </p:nvSpPr>
        <p:spPr>
          <a:xfrm>
            <a:off x="838200" y="2013762"/>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5" name="Oval 4">
            <a:extLst>
              <a:ext uri="{FF2B5EF4-FFF2-40B4-BE49-F238E27FC236}">
                <a16:creationId xmlns:a16="http://schemas.microsoft.com/office/drawing/2014/main" id="{6CC3F5DB-4A2B-C57F-16DA-B6DF1442377D}"/>
              </a:ext>
            </a:extLst>
          </p:cNvPr>
          <p:cNvSpPr/>
          <p:nvPr/>
        </p:nvSpPr>
        <p:spPr>
          <a:xfrm>
            <a:off x="4339066" y="2015177"/>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6" name="Oval 5">
            <a:extLst>
              <a:ext uri="{FF2B5EF4-FFF2-40B4-BE49-F238E27FC236}">
                <a16:creationId xmlns:a16="http://schemas.microsoft.com/office/drawing/2014/main" id="{9F409588-8E0E-C830-91D6-BE5EC5E908A2}"/>
              </a:ext>
            </a:extLst>
          </p:cNvPr>
          <p:cNvSpPr/>
          <p:nvPr/>
        </p:nvSpPr>
        <p:spPr>
          <a:xfrm>
            <a:off x="7530559" y="2025073"/>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7" name="Rectangle 6">
            <a:extLst>
              <a:ext uri="{FF2B5EF4-FFF2-40B4-BE49-F238E27FC236}">
                <a16:creationId xmlns:a16="http://schemas.microsoft.com/office/drawing/2014/main" id="{7A518A27-E529-3A29-8B75-229FA77493B0}"/>
              </a:ext>
            </a:extLst>
          </p:cNvPr>
          <p:cNvSpPr/>
          <p:nvPr/>
        </p:nvSpPr>
        <p:spPr>
          <a:xfrm>
            <a:off x="9907980" y="2153486"/>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8" name="Straight Arrow Connector 7">
            <a:extLst>
              <a:ext uri="{FF2B5EF4-FFF2-40B4-BE49-F238E27FC236}">
                <a16:creationId xmlns:a16="http://schemas.microsoft.com/office/drawing/2014/main" id="{E8A17460-5133-D4C0-0F69-C1A3B52B928B}"/>
              </a:ext>
            </a:extLst>
          </p:cNvPr>
          <p:cNvCxnSpPr>
            <a:cxnSpLocks/>
          </p:cNvCxnSpPr>
          <p:nvPr/>
        </p:nvCxnSpPr>
        <p:spPr>
          <a:xfrm>
            <a:off x="2199530" y="2374404"/>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DF06166-95E3-F59C-4675-0A68D22F6710}"/>
              </a:ext>
            </a:extLst>
          </p:cNvPr>
          <p:cNvCxnSpPr>
            <a:cxnSpLocks/>
          </p:cNvCxnSpPr>
          <p:nvPr/>
        </p:nvCxnSpPr>
        <p:spPr>
          <a:xfrm>
            <a:off x="5579049" y="2423884"/>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03C6D09-3986-D098-8520-2F584465C3D5}"/>
              </a:ext>
            </a:extLst>
          </p:cNvPr>
          <p:cNvCxnSpPr>
            <a:cxnSpLocks/>
          </p:cNvCxnSpPr>
          <p:nvPr/>
        </p:nvCxnSpPr>
        <p:spPr>
          <a:xfrm flipV="1">
            <a:off x="8775490" y="2452583"/>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29BE882-D00E-D7D4-1BB2-F5E516C95351}"/>
              </a:ext>
            </a:extLst>
          </p:cNvPr>
          <p:cNvSpPr txBox="1"/>
          <p:nvPr/>
        </p:nvSpPr>
        <p:spPr>
          <a:xfrm>
            <a:off x="2374689" y="1969862"/>
            <a:ext cx="1465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10 Gbit/s</a:t>
            </a:r>
          </a:p>
        </p:txBody>
      </p:sp>
      <p:sp>
        <p:nvSpPr>
          <p:cNvPr id="12" name="TextBox 11">
            <a:extLst>
              <a:ext uri="{FF2B5EF4-FFF2-40B4-BE49-F238E27FC236}">
                <a16:creationId xmlns:a16="http://schemas.microsoft.com/office/drawing/2014/main" id="{9674CF3F-9620-A92A-AD53-73452DEEC399}"/>
              </a:ext>
            </a:extLst>
          </p:cNvPr>
          <p:cNvSpPr txBox="1"/>
          <p:nvPr/>
        </p:nvSpPr>
        <p:spPr>
          <a:xfrm>
            <a:off x="5655766" y="1690688"/>
            <a:ext cx="1477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10 Gbit/s</a:t>
            </a:r>
          </a:p>
        </p:txBody>
      </p:sp>
      <p:sp>
        <p:nvSpPr>
          <p:cNvPr id="13" name="TextBox 12">
            <a:extLst>
              <a:ext uri="{FF2B5EF4-FFF2-40B4-BE49-F238E27FC236}">
                <a16:creationId xmlns:a16="http://schemas.microsoft.com/office/drawing/2014/main" id="{EFA5CD81-D1DA-C505-7539-F36CFE3F945A}"/>
              </a:ext>
            </a:extLst>
          </p:cNvPr>
          <p:cNvSpPr txBox="1"/>
          <p:nvPr/>
        </p:nvSpPr>
        <p:spPr>
          <a:xfrm>
            <a:off x="8543345" y="1942777"/>
            <a:ext cx="1488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grpSp>
        <p:nvGrpSpPr>
          <p:cNvPr id="14" name="Group 13">
            <a:extLst>
              <a:ext uri="{FF2B5EF4-FFF2-40B4-BE49-F238E27FC236}">
                <a16:creationId xmlns:a16="http://schemas.microsoft.com/office/drawing/2014/main" id="{42067250-FF73-CE65-0DB7-F7D7264176FC}"/>
              </a:ext>
            </a:extLst>
          </p:cNvPr>
          <p:cNvGrpSpPr/>
          <p:nvPr/>
        </p:nvGrpSpPr>
        <p:grpSpPr>
          <a:xfrm>
            <a:off x="6207791" y="2294262"/>
            <a:ext cx="1101749" cy="333448"/>
            <a:chOff x="3624943" y="3061670"/>
            <a:chExt cx="1101749" cy="333448"/>
          </a:xfrm>
        </p:grpSpPr>
        <p:sp>
          <p:nvSpPr>
            <p:cNvPr id="15" name="Rectangle 14">
              <a:extLst>
                <a:ext uri="{FF2B5EF4-FFF2-40B4-BE49-F238E27FC236}">
                  <a16:creationId xmlns:a16="http://schemas.microsoft.com/office/drawing/2014/main" id="{EB7E4322-86DF-F486-EC71-7A0208A95873}"/>
                </a:ext>
              </a:extLst>
            </p:cNvPr>
            <p:cNvSpPr/>
            <p:nvPr/>
          </p:nvSpPr>
          <p:spPr>
            <a:xfrm>
              <a:off x="3624943" y="3070302"/>
              <a:ext cx="1075834" cy="3139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0171225F-BA7E-B670-7F1E-991A76108E06}"/>
                </a:ext>
              </a:extLst>
            </p:cNvPr>
            <p:cNvCxnSpPr>
              <a:cxnSpLocks/>
            </p:cNvCxnSpPr>
            <p:nvPr/>
          </p:nvCxnSpPr>
          <p:spPr>
            <a:xfrm>
              <a:off x="3624943" y="3061670"/>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86F622C2-D39D-CA94-15A0-477C5E9B0C25}"/>
                </a:ext>
              </a:extLst>
            </p:cNvPr>
            <p:cNvCxnSpPr>
              <a:cxnSpLocks/>
            </p:cNvCxnSpPr>
            <p:nvPr/>
          </p:nvCxnSpPr>
          <p:spPr>
            <a:xfrm>
              <a:off x="3624943" y="3384295"/>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D80F9D7-2676-92EE-3C64-80D947A19D6B}"/>
                </a:ext>
              </a:extLst>
            </p:cNvPr>
            <p:cNvCxnSpPr>
              <a:cxnSpLocks/>
            </p:cNvCxnSpPr>
            <p:nvPr/>
          </p:nvCxnSpPr>
          <p:spPr>
            <a:xfrm>
              <a:off x="471852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27F2709-EB35-522F-9507-5279CD474DB5}"/>
                </a:ext>
              </a:extLst>
            </p:cNvPr>
            <p:cNvCxnSpPr>
              <a:cxnSpLocks/>
            </p:cNvCxnSpPr>
            <p:nvPr/>
          </p:nvCxnSpPr>
          <p:spPr>
            <a:xfrm>
              <a:off x="4552521"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E2C12DE-1534-DEB0-F7CC-289D0BFEFD1A}"/>
                </a:ext>
              </a:extLst>
            </p:cNvPr>
            <p:cNvCxnSpPr>
              <a:cxnSpLocks/>
            </p:cNvCxnSpPr>
            <p:nvPr/>
          </p:nvCxnSpPr>
          <p:spPr>
            <a:xfrm>
              <a:off x="4392476"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C07F92C3-4B7B-3A3E-06AB-6508F5809073}"/>
                </a:ext>
              </a:extLst>
            </p:cNvPr>
            <p:cNvCxnSpPr>
              <a:cxnSpLocks/>
            </p:cNvCxnSpPr>
            <p:nvPr/>
          </p:nvCxnSpPr>
          <p:spPr>
            <a:xfrm>
              <a:off x="4237980"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0735C54-52DC-D660-F0C1-9EF718CAD6FE}"/>
                </a:ext>
              </a:extLst>
            </p:cNvPr>
            <p:cNvCxnSpPr>
              <a:cxnSpLocks/>
            </p:cNvCxnSpPr>
            <p:nvPr/>
          </p:nvCxnSpPr>
          <p:spPr>
            <a:xfrm>
              <a:off x="4080137"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1EE00D5-2278-3ECC-CB7E-4441DE7751E8}"/>
                </a:ext>
              </a:extLst>
            </p:cNvPr>
            <p:cNvCxnSpPr>
              <a:cxnSpLocks/>
            </p:cNvCxnSpPr>
            <p:nvPr/>
          </p:nvCxnSpPr>
          <p:spPr>
            <a:xfrm>
              <a:off x="392501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5070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D93F-2975-5B29-4468-D70D795DD576}"/>
              </a:ext>
            </a:extLst>
          </p:cNvPr>
          <p:cNvSpPr>
            <a:spLocks noGrp="1"/>
          </p:cNvSpPr>
          <p:nvPr>
            <p:ph type="title"/>
          </p:nvPr>
        </p:nvSpPr>
        <p:spPr/>
        <p:txBody>
          <a:bodyPr/>
          <a:lstStyle/>
          <a:p>
            <a:r>
              <a:rPr lang="en-US" dirty="0"/>
              <a:t>How large will the queue be? – the algebra way</a:t>
            </a:r>
          </a:p>
        </p:txBody>
      </p:sp>
      <p:sp>
        <p:nvSpPr>
          <p:cNvPr id="3" name="Content Placeholder 2">
            <a:extLst>
              <a:ext uri="{FF2B5EF4-FFF2-40B4-BE49-F238E27FC236}">
                <a16:creationId xmlns:a16="http://schemas.microsoft.com/office/drawing/2014/main" id="{CE7FF3EF-1328-E7A0-D1B6-162A8F52F293}"/>
              </a:ext>
            </a:extLst>
          </p:cNvPr>
          <p:cNvSpPr>
            <a:spLocks noGrp="1"/>
          </p:cNvSpPr>
          <p:nvPr>
            <p:ph idx="1"/>
          </p:nvPr>
        </p:nvSpPr>
        <p:spPr/>
        <p:txBody>
          <a:bodyPr>
            <a:normAutofit fontScale="92500" lnSpcReduction="20000"/>
          </a:bodyPr>
          <a:lstStyle/>
          <a:p>
            <a:pPr marL="0" indent="0">
              <a:buNone/>
            </a:pPr>
            <a:r>
              <a:rPr lang="en-US" b="1" dirty="0"/>
              <a:t>Claim 1: </a:t>
            </a:r>
            <a:r>
              <a:rPr lang="en-US" dirty="0"/>
              <a:t>The sender will send at a rate </a:t>
            </a:r>
            <a:r>
              <a:rPr lang="en-US" dirty="0" err="1">
                <a:solidFill>
                  <a:schemeClr val="accent2"/>
                </a:solidFill>
              </a:rPr>
              <a:t>cwnd</a:t>
            </a:r>
            <a:r>
              <a:rPr lang="en-US" dirty="0">
                <a:solidFill>
                  <a:schemeClr val="accent2"/>
                </a:solidFill>
              </a:rPr>
              <a:t> / RTT</a:t>
            </a:r>
            <a:r>
              <a:rPr lang="en-US" dirty="0"/>
              <a:t>, where RTT is the Round-Trip Time</a:t>
            </a:r>
          </a:p>
          <a:p>
            <a:pPr marL="0" indent="0">
              <a:buNone/>
            </a:pPr>
            <a:endParaRPr lang="en-US" b="1" dirty="0"/>
          </a:p>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pPr marL="0" indent="0">
              <a:buNone/>
            </a:pPr>
            <a:endParaRPr lang="en-US" dirty="0"/>
          </a:p>
          <a:p>
            <a:pPr marL="0" indent="0">
              <a:buNone/>
            </a:pPr>
            <a:r>
              <a:rPr lang="en-US" dirty="0"/>
              <a:t>The above two statements are the main thing to know about congestion window</a:t>
            </a:r>
          </a:p>
          <a:p>
            <a:pPr marL="0" indent="0">
              <a:buNone/>
            </a:pPr>
            <a:endParaRPr lang="en-US" dirty="0"/>
          </a:p>
          <a:p>
            <a:pPr marL="0" indent="0">
              <a:buNone/>
            </a:pPr>
            <a:r>
              <a:rPr lang="en-US" dirty="0"/>
              <a:t>Here, RTT = R</a:t>
            </a:r>
            <a:r>
              <a:rPr lang="en-US" baseline="-25000" dirty="0"/>
              <a:t>m</a:t>
            </a:r>
            <a:r>
              <a:rPr lang="en-US" dirty="0"/>
              <a:t> + time spent in queue. Recall R</a:t>
            </a:r>
            <a:r>
              <a:rPr lang="en-US" baseline="-25000" dirty="0"/>
              <a:t>m</a:t>
            </a:r>
            <a:r>
              <a:rPr lang="en-US" dirty="0"/>
              <a:t> is the RTT when the queue is empty</a:t>
            </a:r>
          </a:p>
        </p:txBody>
      </p:sp>
    </p:spTree>
    <p:extLst>
      <p:ext uri="{BB962C8B-B14F-4D97-AF65-F5344CB8AC3E}">
        <p14:creationId xmlns:p14="http://schemas.microsoft.com/office/powerpoint/2010/main" val="582563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739D-820F-ECBC-010C-86976DE81AC7}"/>
              </a:ext>
            </a:extLst>
          </p:cNvPr>
          <p:cNvSpPr>
            <a:spLocks noGrp="1"/>
          </p:cNvSpPr>
          <p:nvPr>
            <p:ph type="title"/>
          </p:nvPr>
        </p:nvSpPr>
        <p:spPr/>
        <p:txBody>
          <a:bodyPr/>
          <a:lstStyle/>
          <a:p>
            <a:r>
              <a:rPr lang="en-US"/>
              <a:t>Claim 1</a:t>
            </a:r>
          </a:p>
        </p:txBody>
      </p:sp>
      <p:sp>
        <p:nvSpPr>
          <p:cNvPr id="3" name="Content Placeholder 2">
            <a:extLst>
              <a:ext uri="{FF2B5EF4-FFF2-40B4-BE49-F238E27FC236}">
                <a16:creationId xmlns:a16="http://schemas.microsoft.com/office/drawing/2014/main" id="{DE776AAF-C481-0B9D-9B9C-6FABB20D4413}"/>
              </a:ext>
            </a:extLst>
          </p:cNvPr>
          <p:cNvSpPr>
            <a:spLocks noGrp="1"/>
          </p:cNvSpPr>
          <p:nvPr>
            <p:ph idx="1"/>
          </p:nvPr>
        </p:nvSpPr>
        <p:spPr/>
        <p:txBody>
          <a:bodyPr>
            <a:normAutofit fontScale="77500" lnSpcReduction="20000"/>
          </a:bodyPr>
          <a:lstStyle/>
          <a:p>
            <a:pPr marL="0" indent="0">
              <a:buNone/>
            </a:pPr>
            <a:r>
              <a:rPr lang="en-US" b="1"/>
              <a:t>Claim 1: </a:t>
            </a:r>
            <a:r>
              <a:rPr lang="en-US"/>
              <a:t>The sender will send at a rate </a:t>
            </a:r>
            <a:r>
              <a:rPr lang="en-US" err="1">
                <a:solidFill>
                  <a:schemeClr val="accent2"/>
                </a:solidFill>
              </a:rPr>
              <a:t>cwnd</a:t>
            </a:r>
            <a:r>
              <a:rPr lang="en-US">
                <a:solidFill>
                  <a:schemeClr val="accent2"/>
                </a:solidFill>
              </a:rPr>
              <a:t> / RTT</a:t>
            </a:r>
            <a:r>
              <a:rPr lang="en-US"/>
              <a:t>, where RTT is the Round-Trip Time assuming packets do not get lost</a:t>
            </a:r>
          </a:p>
          <a:p>
            <a:pPr marL="0" indent="0">
              <a:buNone/>
            </a:pPr>
            <a:endParaRPr lang="en-US"/>
          </a:p>
          <a:p>
            <a:pPr marL="0" indent="0">
              <a:buNone/>
            </a:pPr>
            <a:r>
              <a:rPr lang="en-US"/>
              <a:t>At the beginning, suppose inflight begins at 0. The sender can send </a:t>
            </a:r>
            <a:r>
              <a:rPr lang="en-US" err="1"/>
              <a:t>cwnd</a:t>
            </a:r>
            <a:r>
              <a:rPr lang="en-US"/>
              <a:t> bytes before it receives any ACKs. The first ACK arrives an RTT later.</a:t>
            </a:r>
          </a:p>
          <a:p>
            <a:pPr marL="0" indent="0">
              <a:buNone/>
            </a:pPr>
            <a:endParaRPr lang="en-US"/>
          </a:p>
          <a:p>
            <a:pPr marL="0" indent="0">
              <a:buNone/>
            </a:pPr>
            <a:r>
              <a:rPr lang="en-US"/>
              <a:t>In steady state, inflight=</a:t>
            </a:r>
            <a:r>
              <a:rPr lang="en-US" err="1"/>
              <a:t>cwnd</a:t>
            </a:r>
            <a:r>
              <a:rPr lang="en-US"/>
              <a:t>. What is the rate then? Consider an arbitrary packet P. Consider the period between when P was sent and </a:t>
            </a:r>
            <a:r>
              <a:rPr lang="en-US" err="1"/>
              <a:t>ACKed</a:t>
            </a:r>
            <a:r>
              <a:rPr lang="en-US"/>
              <a:t>. It is 1 RTT long. If we find the number of packets that were sent in that period, X, we are done. </a:t>
            </a:r>
            <a:br>
              <a:rPr lang="en-US"/>
            </a:br>
            <a:endParaRPr lang="en-US"/>
          </a:p>
          <a:p>
            <a:pPr marL="0" indent="0">
              <a:buNone/>
            </a:pPr>
            <a:r>
              <a:rPr lang="en-US"/>
              <a:t>In that period, all packets that were in flight when P was sent would have been </a:t>
            </a:r>
            <a:r>
              <a:rPr lang="en-US" err="1"/>
              <a:t>ACKed</a:t>
            </a:r>
            <a:r>
              <a:rPr lang="en-US"/>
              <a:t> (and therefore as many new packets would have been sent). But we know that </a:t>
            </a:r>
            <a:r>
              <a:rPr lang="en-US" err="1"/>
              <a:t>cwnd</a:t>
            </a:r>
            <a:r>
              <a:rPr lang="en-US"/>
              <a:t> packets were in flight and therefore sent. Thus the rate is </a:t>
            </a:r>
            <a:r>
              <a:rPr lang="en-US" err="1"/>
              <a:t>cwnd</a:t>
            </a:r>
            <a:r>
              <a:rPr lang="en-US"/>
              <a:t> / RTT</a:t>
            </a:r>
          </a:p>
        </p:txBody>
      </p:sp>
    </p:spTree>
    <p:extLst>
      <p:ext uri="{BB962C8B-B14F-4D97-AF65-F5344CB8AC3E}">
        <p14:creationId xmlns:p14="http://schemas.microsoft.com/office/powerpoint/2010/main" val="47020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EB45-E4E6-6D5C-6122-FF239BF961A0}"/>
              </a:ext>
            </a:extLst>
          </p:cNvPr>
          <p:cNvSpPr>
            <a:spLocks noGrp="1"/>
          </p:cNvSpPr>
          <p:nvPr>
            <p:ph type="title"/>
          </p:nvPr>
        </p:nvSpPr>
        <p:spPr/>
        <p:txBody>
          <a:bodyPr/>
          <a:lstStyle/>
          <a:p>
            <a:r>
              <a:rPr lang="en-US"/>
              <a:t>Claim 2:</a:t>
            </a:r>
          </a:p>
        </p:txBody>
      </p:sp>
      <p:sp>
        <p:nvSpPr>
          <p:cNvPr id="3" name="Content Placeholder 2">
            <a:extLst>
              <a:ext uri="{FF2B5EF4-FFF2-40B4-BE49-F238E27FC236}">
                <a16:creationId xmlns:a16="http://schemas.microsoft.com/office/drawing/2014/main" id="{F9AF0BE4-6A0D-5CB3-9514-B04BC91C6E1C}"/>
              </a:ext>
            </a:extLst>
          </p:cNvPr>
          <p:cNvSpPr>
            <a:spLocks noGrp="1"/>
          </p:cNvSpPr>
          <p:nvPr>
            <p:ph idx="1"/>
          </p:nvPr>
        </p:nvSpPr>
        <p:spPr/>
        <p:txBody>
          <a:bodyPr>
            <a:normAutofit fontScale="77500" lnSpcReduction="20000"/>
          </a:bodyPr>
          <a:lstStyle/>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endParaRPr lang="en-US" dirty="0"/>
          </a:p>
          <a:p>
            <a:pPr marL="0" indent="0">
              <a:buNone/>
            </a:pPr>
            <a:r>
              <a:rPr lang="en-US" dirty="0"/>
              <a:t>Note 1: the RTT is not constant. Let R</a:t>
            </a:r>
            <a:r>
              <a:rPr lang="en-US" baseline="-25000" dirty="0"/>
              <a:t>m</a:t>
            </a:r>
            <a:r>
              <a:rPr lang="en-US" dirty="0"/>
              <a:t> be the RTT when the queue is empty and let C be the link rate. Then RTT, R = R</a:t>
            </a:r>
            <a:r>
              <a:rPr lang="en-US" baseline="-25000" dirty="0"/>
              <a:t>m</a:t>
            </a:r>
            <a:r>
              <a:rPr lang="en-US" dirty="0"/>
              <a:t> + q / C because it takes 1/C seconds to dequeue every byte (bytes are dequeued in units of packets, but we’ll ignore that detail)</a:t>
            </a:r>
          </a:p>
          <a:p>
            <a:pPr marL="0" indent="0">
              <a:buNone/>
            </a:pPr>
            <a:endParaRPr lang="en-US" dirty="0"/>
          </a:p>
          <a:p>
            <a:pPr marL="0" indent="0">
              <a:buNone/>
            </a:pPr>
            <a:r>
              <a:rPr lang="en-US" dirty="0"/>
              <a:t>Note 2: In steady state when inflight = 0, sending rate &lt;= C. Why? Because sending rate equals ACK rate and ACK rate &lt;= C</a:t>
            </a:r>
          </a:p>
          <a:p>
            <a:pPr marL="0" indent="0">
              <a:buNone/>
            </a:pPr>
            <a:endParaRPr lang="en-US" dirty="0"/>
          </a:p>
          <a:p>
            <a:pPr marL="0" indent="0">
              <a:buNone/>
            </a:pPr>
            <a:r>
              <a:rPr lang="en-US" dirty="0"/>
              <a:t>Case 1 (sending rate = C): This means</a:t>
            </a:r>
          </a:p>
          <a:p>
            <a:pPr marL="0" indent="0">
              <a:buNone/>
            </a:pPr>
            <a:r>
              <a:rPr lang="en-US" dirty="0" err="1"/>
              <a:t>cwnd</a:t>
            </a:r>
            <a:r>
              <a:rPr lang="en-US" dirty="0"/>
              <a:t> / R = </a:t>
            </a:r>
            <a:r>
              <a:rPr lang="en-US" dirty="0" err="1"/>
              <a:t>cwnd</a:t>
            </a:r>
            <a:r>
              <a:rPr lang="en-US" dirty="0"/>
              <a:t> / (R</a:t>
            </a:r>
            <a:r>
              <a:rPr lang="en-US" baseline="-25000" dirty="0"/>
              <a:t>m</a:t>
            </a:r>
            <a:r>
              <a:rPr lang="en-US" dirty="0"/>
              <a:t> + q) = C</a:t>
            </a:r>
            <a:br>
              <a:rPr lang="en-US" dirty="0"/>
            </a:br>
            <a:r>
              <a:rPr lang="en-US" dirty="0"/>
              <a:t>Solving this equation, we get, </a:t>
            </a:r>
            <a:r>
              <a:rPr lang="en-US" dirty="0" err="1"/>
              <a:t>cwnd</a:t>
            </a:r>
            <a:r>
              <a:rPr lang="en-US" dirty="0"/>
              <a:t> = C R</a:t>
            </a:r>
            <a:r>
              <a:rPr lang="en-US" baseline="-25000" dirty="0"/>
              <a:t>m</a:t>
            </a:r>
            <a:r>
              <a:rPr lang="en-US" dirty="0"/>
              <a:t> + q. Or, q = </a:t>
            </a:r>
            <a:r>
              <a:rPr lang="en-US" dirty="0" err="1"/>
              <a:t>cwnd</a:t>
            </a:r>
            <a:r>
              <a:rPr lang="en-US" dirty="0"/>
              <a:t> – C R</a:t>
            </a:r>
            <a:r>
              <a:rPr lang="en-US" baseline="-25000" dirty="0"/>
              <a:t>m</a:t>
            </a:r>
            <a:r>
              <a:rPr lang="en-US" dirty="0"/>
              <a:t> = </a:t>
            </a:r>
            <a:r>
              <a:rPr lang="en-US" dirty="0" err="1"/>
              <a:t>cwnd</a:t>
            </a:r>
            <a:r>
              <a:rPr lang="en-US" dirty="0"/>
              <a:t> – BDP</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06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D2975-782F-82CB-C9AB-43F66A25D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2AA2A-6500-A8EF-E85D-729BB70B63A8}"/>
              </a:ext>
            </a:extLst>
          </p:cNvPr>
          <p:cNvSpPr>
            <a:spLocks noGrp="1"/>
          </p:cNvSpPr>
          <p:nvPr>
            <p:ph type="title"/>
          </p:nvPr>
        </p:nvSpPr>
        <p:spPr/>
        <p:txBody>
          <a:bodyPr/>
          <a:lstStyle/>
          <a:p>
            <a:r>
              <a:rPr lang="en-US"/>
              <a:t>Claim 2:</a:t>
            </a:r>
          </a:p>
        </p:txBody>
      </p:sp>
      <p:sp>
        <p:nvSpPr>
          <p:cNvPr id="3" name="Content Placeholder 2">
            <a:extLst>
              <a:ext uri="{FF2B5EF4-FFF2-40B4-BE49-F238E27FC236}">
                <a16:creationId xmlns:a16="http://schemas.microsoft.com/office/drawing/2014/main" id="{B25CFFEA-54D1-3A10-74A2-3CF8B737BEBB}"/>
              </a:ext>
            </a:extLst>
          </p:cNvPr>
          <p:cNvSpPr>
            <a:spLocks noGrp="1"/>
          </p:cNvSpPr>
          <p:nvPr>
            <p:ph idx="1"/>
          </p:nvPr>
        </p:nvSpPr>
        <p:spPr/>
        <p:txBody>
          <a:bodyPr>
            <a:normAutofit fontScale="92500" lnSpcReduction="20000"/>
          </a:bodyPr>
          <a:lstStyle/>
          <a:p>
            <a:pPr marL="0" indent="0">
              <a:buNone/>
            </a:pPr>
            <a:r>
              <a:rPr lang="en-US" dirty="0"/>
              <a:t>Case 2 (sending rate &lt; C): In this case, q = 0 since if q &gt; 0, the link would have been fully utilized. </a:t>
            </a:r>
          </a:p>
          <a:p>
            <a:pPr marL="0" indent="0">
              <a:buNone/>
            </a:pPr>
            <a:r>
              <a:rPr lang="en-US" dirty="0"/>
              <a:t>Thus, </a:t>
            </a:r>
            <a:r>
              <a:rPr lang="en-US" dirty="0" err="1"/>
              <a:t>cwnd</a:t>
            </a:r>
            <a:r>
              <a:rPr lang="en-US" dirty="0"/>
              <a:t> / R</a:t>
            </a:r>
            <a:r>
              <a:rPr lang="en-US" baseline="-25000" dirty="0"/>
              <a:t>m</a:t>
            </a:r>
            <a:r>
              <a:rPr lang="en-US" dirty="0"/>
              <a:t> &lt; C, which implies </a:t>
            </a:r>
            <a:r>
              <a:rPr lang="en-US" dirty="0" err="1"/>
              <a:t>cwnd</a:t>
            </a:r>
            <a:r>
              <a:rPr lang="en-US" dirty="0"/>
              <a:t> &lt; C R</a:t>
            </a:r>
            <a:r>
              <a:rPr lang="en-US" baseline="-25000" dirty="0"/>
              <a:t>m</a:t>
            </a:r>
            <a:r>
              <a:rPr lang="en-US" dirty="0"/>
              <a:t>. Thus, case 1 applies only when </a:t>
            </a:r>
            <a:r>
              <a:rPr lang="en-US" dirty="0" err="1"/>
              <a:t>cwnd</a:t>
            </a:r>
            <a:r>
              <a:rPr lang="en-US" dirty="0"/>
              <a:t> &gt;= C R</a:t>
            </a:r>
            <a:r>
              <a:rPr lang="en-US" baseline="-25000" dirty="0"/>
              <a:t>m</a:t>
            </a:r>
            <a:endParaRPr lang="en-US" dirty="0"/>
          </a:p>
          <a:p>
            <a:pPr marL="0" indent="0">
              <a:buNone/>
            </a:pPr>
            <a:r>
              <a:rPr lang="en-US" dirty="0"/>
              <a:t>This means q = max(</a:t>
            </a:r>
            <a:r>
              <a:rPr lang="en-US" dirty="0" err="1"/>
              <a:t>cwnd</a:t>
            </a:r>
            <a:r>
              <a:rPr lang="en-US" dirty="0"/>
              <a:t> – BDP, 0) and we have proved the result.</a:t>
            </a:r>
          </a:p>
          <a:p>
            <a:pPr marL="0" indent="0">
              <a:buNone/>
            </a:pPr>
            <a:endParaRPr lang="en-US" dirty="0"/>
          </a:p>
          <a:p>
            <a:pPr marL="0" indent="0">
              <a:buNone/>
            </a:pPr>
            <a:r>
              <a:rPr lang="en-US" dirty="0"/>
              <a:t>Another way to think about this is that packets are either “flying” or waiting in queue. Every packet “flies” for R</a:t>
            </a:r>
            <a:r>
              <a:rPr lang="en-US" baseline="-25000" dirty="0"/>
              <a:t>m </a:t>
            </a:r>
            <a:r>
              <a:rPr lang="en-US" dirty="0"/>
              <a:t>seconds. When the link is fully utilized, C R</a:t>
            </a:r>
            <a:r>
              <a:rPr lang="en-US" baseline="-25000" dirty="0"/>
              <a:t>m </a:t>
            </a:r>
            <a:r>
              <a:rPr lang="en-US" dirty="0"/>
              <a:t>can fly. The rest must wait in queue</a:t>
            </a:r>
            <a:br>
              <a:rPr lang="en-US" dirty="0"/>
            </a:br>
            <a:br>
              <a:rPr lang="en-US" dirty="0"/>
            </a:br>
            <a:r>
              <a:rPr lang="en-US" dirty="0"/>
              <a:t>Note: we assumed in this proof that q exists and is constant. We did not prove this</a:t>
            </a:r>
          </a:p>
          <a:p>
            <a:pPr marL="0" indent="0">
              <a:buNone/>
            </a:pPr>
            <a:endParaRPr lang="en-US" dirty="0"/>
          </a:p>
          <a:p>
            <a:endParaRPr lang="en-US" dirty="0"/>
          </a:p>
        </p:txBody>
      </p:sp>
    </p:spTree>
    <p:extLst>
      <p:ext uri="{BB962C8B-B14F-4D97-AF65-F5344CB8AC3E}">
        <p14:creationId xmlns:p14="http://schemas.microsoft.com/office/powerpoint/2010/main" val="183516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6207-2E2D-B093-8D8E-CA99D68CF047}"/>
              </a:ext>
            </a:extLst>
          </p:cNvPr>
          <p:cNvSpPr>
            <a:spLocks noGrp="1"/>
          </p:cNvSpPr>
          <p:nvPr>
            <p:ph type="title"/>
          </p:nvPr>
        </p:nvSpPr>
        <p:spPr/>
        <p:txBody>
          <a:bodyPr/>
          <a:lstStyle/>
          <a:p>
            <a:r>
              <a:rPr lang="en-US"/>
              <a:t>Takeaways</a:t>
            </a:r>
          </a:p>
        </p:txBody>
      </p:sp>
      <p:sp>
        <p:nvSpPr>
          <p:cNvPr id="3" name="Content Placeholder 2">
            <a:extLst>
              <a:ext uri="{FF2B5EF4-FFF2-40B4-BE49-F238E27FC236}">
                <a16:creationId xmlns:a16="http://schemas.microsoft.com/office/drawing/2014/main" id="{F9A1A8B9-8037-79D9-BB7B-4C26DAC6F8B0}"/>
              </a:ext>
            </a:extLst>
          </p:cNvPr>
          <p:cNvSpPr>
            <a:spLocks noGrp="1"/>
          </p:cNvSpPr>
          <p:nvPr>
            <p:ph idx="1"/>
          </p:nvPr>
        </p:nvSpPr>
        <p:spPr/>
        <p:txBody>
          <a:bodyPr/>
          <a:lstStyle/>
          <a:p>
            <a:pPr marL="0" indent="0">
              <a:buNone/>
            </a:pPr>
            <a:r>
              <a:rPr lang="en-US" dirty="0"/>
              <a:t>When using congestion window, it is easy to reason about queue lengths. This is why we use them.</a:t>
            </a:r>
          </a:p>
          <a:p>
            <a:pPr marL="0" indent="0">
              <a:buNone/>
            </a:pPr>
            <a:endParaRPr lang="en-US" dirty="0"/>
          </a:p>
          <a:p>
            <a:pPr marL="0" indent="0">
              <a:buNone/>
            </a:pPr>
            <a:r>
              <a:rPr lang="en-US" b="1" dirty="0"/>
              <a:t>Goals:</a:t>
            </a:r>
            <a:endParaRPr lang="en-US" dirty="0"/>
          </a:p>
          <a:p>
            <a:r>
              <a:rPr lang="en-US" dirty="0"/>
              <a:t>If </a:t>
            </a:r>
            <a:r>
              <a:rPr lang="en-US" dirty="0" err="1"/>
              <a:t>cwnd</a:t>
            </a:r>
            <a:r>
              <a:rPr lang="en-US" dirty="0"/>
              <a:t> &gt; BDP, q &gt; 0 and the link is fully utilized.</a:t>
            </a:r>
          </a:p>
          <a:p>
            <a:r>
              <a:rPr lang="en-US" dirty="0"/>
              <a:t>If q = </a:t>
            </a:r>
            <a:r>
              <a:rPr lang="en-US" dirty="0" err="1"/>
              <a:t>cwnd</a:t>
            </a:r>
            <a:r>
              <a:rPr lang="en-US" dirty="0"/>
              <a:t> – BDP &lt; buffer size, packets do not get lost.</a:t>
            </a:r>
          </a:p>
        </p:txBody>
      </p:sp>
    </p:spTree>
    <p:extLst>
      <p:ext uri="{BB962C8B-B14F-4D97-AF65-F5344CB8AC3E}">
        <p14:creationId xmlns:p14="http://schemas.microsoft.com/office/powerpoint/2010/main" val="2767624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9ADD-C4BE-7EF9-9552-91BA1C89A8A7}"/>
              </a:ext>
            </a:extLst>
          </p:cNvPr>
          <p:cNvSpPr>
            <a:spLocks noGrp="1"/>
          </p:cNvSpPr>
          <p:nvPr>
            <p:ph type="title"/>
          </p:nvPr>
        </p:nvSpPr>
        <p:spPr/>
        <p:txBody>
          <a:bodyPr/>
          <a:lstStyle/>
          <a:p>
            <a:r>
              <a:rPr lang="en-US"/>
              <a:t>Why Congestion Control?</a:t>
            </a:r>
          </a:p>
        </p:txBody>
      </p:sp>
      <p:sp>
        <p:nvSpPr>
          <p:cNvPr id="3" name="Content Placeholder 2">
            <a:extLst>
              <a:ext uri="{FF2B5EF4-FFF2-40B4-BE49-F238E27FC236}">
                <a16:creationId xmlns:a16="http://schemas.microsoft.com/office/drawing/2014/main" id="{57007D20-5BCD-E497-114B-817CC7B2F96B}"/>
              </a:ext>
            </a:extLst>
          </p:cNvPr>
          <p:cNvSpPr>
            <a:spLocks noGrp="1"/>
          </p:cNvSpPr>
          <p:nvPr>
            <p:ph idx="1"/>
          </p:nvPr>
        </p:nvSpPr>
        <p:spPr/>
        <p:txBody>
          <a:bodyPr vert="horz" lIns="91440" tIns="45720" rIns="91440" bIns="45720" rtlCol="0" anchor="t">
            <a:normAutofit/>
          </a:bodyPr>
          <a:lstStyle/>
          <a:p>
            <a:r>
              <a:rPr lang="en-US" b="1"/>
              <a:t>Problem: </a:t>
            </a:r>
            <a:r>
              <a:rPr lang="en-US"/>
              <a:t>Network links do not have infinite bandwidth. Sometimes, applications want to send data faster than the network can handle.</a:t>
            </a:r>
          </a:p>
          <a:p>
            <a:pPr lvl="1">
              <a:buFont typeface="Courier New" panose="020B0604020202020204" pitchFamily="34" charset="0"/>
              <a:buChar char="o"/>
            </a:pPr>
            <a:r>
              <a:rPr lang="en-US"/>
              <a:t>How do senders know to slow down? </a:t>
            </a:r>
          </a:p>
          <a:p>
            <a:pPr lvl="1">
              <a:buFont typeface="Courier New" panose="020B0604020202020204" pitchFamily="34" charset="0"/>
              <a:buChar char="o"/>
            </a:pPr>
            <a:r>
              <a:rPr lang="en-US"/>
              <a:t>How much should they slow down? </a:t>
            </a:r>
          </a:p>
          <a:p>
            <a:pPr lvl="1">
              <a:buFont typeface="Courier New" panose="020B0604020202020204" pitchFamily="34" charset="0"/>
              <a:buChar char="o"/>
            </a:pPr>
            <a:r>
              <a:rPr lang="en-US"/>
              <a:t>If multiple hosts are sharing the same bandwidth, the </a:t>
            </a:r>
            <a:r>
              <a:rPr lang="en-US" i="1"/>
              <a:t>total</a:t>
            </a:r>
            <a:r>
              <a:rPr lang="en-US"/>
              <a:t> rate at which they can send is limited. In this case, who sends how much?</a:t>
            </a:r>
          </a:p>
          <a:p>
            <a:endParaRPr lang="en-US"/>
          </a:p>
        </p:txBody>
      </p:sp>
    </p:spTree>
    <p:extLst>
      <p:ext uri="{BB962C8B-B14F-4D97-AF65-F5344CB8AC3E}">
        <p14:creationId xmlns:p14="http://schemas.microsoft.com/office/powerpoint/2010/main" val="118399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5F73-BA95-2556-4C4D-2ABDA0307FB6}"/>
              </a:ext>
            </a:extLst>
          </p:cNvPr>
          <p:cNvSpPr>
            <a:spLocks noGrp="1"/>
          </p:cNvSpPr>
          <p:nvPr>
            <p:ph type="title"/>
          </p:nvPr>
        </p:nvSpPr>
        <p:spPr/>
        <p:txBody>
          <a:bodyPr/>
          <a:lstStyle/>
          <a:p>
            <a:r>
              <a:rPr lang="en-US"/>
              <a:t>Simplest possible congestion control algorithm (CCA)</a:t>
            </a:r>
          </a:p>
        </p:txBody>
      </p:sp>
      <p:sp>
        <p:nvSpPr>
          <p:cNvPr id="3" name="Content Placeholder 2">
            <a:extLst>
              <a:ext uri="{FF2B5EF4-FFF2-40B4-BE49-F238E27FC236}">
                <a16:creationId xmlns:a16="http://schemas.microsoft.com/office/drawing/2014/main" id="{EE2C2BE0-55B3-2464-B1BB-6F21C7B39263}"/>
              </a:ext>
            </a:extLst>
          </p:cNvPr>
          <p:cNvSpPr>
            <a:spLocks noGrp="1"/>
          </p:cNvSpPr>
          <p:nvPr>
            <p:ph idx="1"/>
          </p:nvPr>
        </p:nvSpPr>
        <p:spPr/>
        <p:txBody>
          <a:bodyPr/>
          <a:lstStyle/>
          <a:p>
            <a:pPr marL="0" indent="0">
              <a:buNone/>
            </a:pPr>
            <a:r>
              <a:rPr lang="en-US"/>
              <a:t>Run the following every RTT</a:t>
            </a:r>
          </a:p>
          <a:p>
            <a:pPr marL="0" indent="0">
              <a:buNone/>
            </a:pPr>
            <a:r>
              <a:rPr lang="en-US"/>
              <a:t>If a packet got lost in the last RTT</a:t>
            </a:r>
          </a:p>
          <a:p>
            <a:pPr marL="457200" lvl="1" indent="0">
              <a:buNone/>
            </a:pPr>
            <a:r>
              <a:rPr lang="en-US" err="1"/>
              <a:t>cwnd</a:t>
            </a:r>
            <a:r>
              <a:rPr lang="en-US"/>
              <a:t> -= 1</a:t>
            </a:r>
          </a:p>
          <a:p>
            <a:pPr marL="0" indent="0">
              <a:buNone/>
            </a:pPr>
            <a:r>
              <a:rPr lang="en-US"/>
              <a:t>Else</a:t>
            </a:r>
          </a:p>
          <a:p>
            <a:pPr marL="457200" lvl="1" indent="0">
              <a:buNone/>
            </a:pPr>
            <a:r>
              <a:rPr lang="en-US" err="1"/>
              <a:t>cwnd</a:t>
            </a:r>
            <a:r>
              <a:rPr lang="en-US"/>
              <a:t> += 1</a:t>
            </a:r>
          </a:p>
          <a:p>
            <a:pPr marL="457200" lvl="1" indent="0">
              <a:buNone/>
            </a:pPr>
            <a:endParaRPr lang="en-US"/>
          </a:p>
          <a:p>
            <a:pPr marL="0" indent="0">
              <a:buNone/>
            </a:pPr>
            <a:r>
              <a:rPr lang="en-US" b="1"/>
              <a:t>Problem:</a:t>
            </a:r>
            <a:r>
              <a:rPr lang="en-US"/>
              <a:t> Packet will get lost every other RTT</a:t>
            </a:r>
            <a:endParaRPr lang="en-US" b="1"/>
          </a:p>
        </p:txBody>
      </p:sp>
    </p:spTree>
    <p:extLst>
      <p:ext uri="{BB962C8B-B14F-4D97-AF65-F5344CB8AC3E}">
        <p14:creationId xmlns:p14="http://schemas.microsoft.com/office/powerpoint/2010/main" val="117907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4875-0182-928D-B4A5-9C17D389D260}"/>
              </a:ext>
            </a:extLst>
          </p:cNvPr>
          <p:cNvSpPr>
            <a:spLocks noGrp="1"/>
          </p:cNvSpPr>
          <p:nvPr>
            <p:ph type="title"/>
          </p:nvPr>
        </p:nvSpPr>
        <p:spPr/>
        <p:txBody>
          <a:bodyPr/>
          <a:lstStyle/>
          <a:p>
            <a:r>
              <a:rPr lang="en-US"/>
              <a:t>Fix: Additive Increase, Multiplicative Decrease (AIMD)</a:t>
            </a:r>
          </a:p>
        </p:txBody>
      </p:sp>
      <p:sp>
        <p:nvSpPr>
          <p:cNvPr id="3" name="Content Placeholder 2">
            <a:extLst>
              <a:ext uri="{FF2B5EF4-FFF2-40B4-BE49-F238E27FC236}">
                <a16:creationId xmlns:a16="http://schemas.microsoft.com/office/drawing/2014/main" id="{FF616889-A4E2-0935-94E2-7B3D7AF884E3}"/>
              </a:ext>
            </a:extLst>
          </p:cNvPr>
          <p:cNvSpPr>
            <a:spLocks noGrp="1"/>
          </p:cNvSpPr>
          <p:nvPr>
            <p:ph idx="1"/>
          </p:nvPr>
        </p:nvSpPr>
        <p:spPr/>
        <p:txBody>
          <a:bodyPr>
            <a:normAutofit fontScale="70000" lnSpcReduction="20000"/>
          </a:bodyPr>
          <a:lstStyle/>
          <a:p>
            <a:pPr marL="0" indent="0">
              <a:buNone/>
            </a:pPr>
            <a:r>
              <a:rPr lang="en-US" dirty="0"/>
              <a:t>Run the following every RTT</a:t>
            </a:r>
          </a:p>
          <a:p>
            <a:pPr marL="0" indent="0">
              <a:buNone/>
            </a:pPr>
            <a:r>
              <a:rPr lang="en-US" dirty="0"/>
              <a:t>If a packet did not get lost in the last RTT</a:t>
            </a:r>
          </a:p>
          <a:p>
            <a:pPr marL="457200" lvl="1" indent="0">
              <a:buNone/>
            </a:pPr>
            <a:r>
              <a:rPr lang="en-US" dirty="0" err="1"/>
              <a:t>cwnd</a:t>
            </a:r>
            <a:r>
              <a:rPr lang="en-US" dirty="0"/>
              <a:t> += 1</a:t>
            </a:r>
          </a:p>
          <a:p>
            <a:pPr marL="0" indent="0">
              <a:buNone/>
            </a:pPr>
            <a:r>
              <a:rPr lang="en-US" dirty="0"/>
              <a:t>Else</a:t>
            </a:r>
          </a:p>
          <a:p>
            <a:pPr marL="457200" lvl="1" indent="0">
              <a:buNone/>
            </a:pPr>
            <a:r>
              <a:rPr lang="en-US" dirty="0" err="1"/>
              <a:t>cwnd</a:t>
            </a:r>
            <a:r>
              <a:rPr lang="en-US" dirty="0"/>
              <a:t> /= 2</a:t>
            </a:r>
          </a:p>
          <a:p>
            <a:pPr marL="0" indent="0">
              <a:buNone/>
            </a:pPr>
            <a:endParaRPr lang="en-US" dirty="0"/>
          </a:p>
          <a:p>
            <a:pPr marL="0" indent="0">
              <a:buNone/>
            </a:pPr>
            <a:r>
              <a:rPr lang="en-US" b="1" dirty="0"/>
              <a:t>Why it is good:</a:t>
            </a:r>
            <a:endParaRPr lang="en-US" dirty="0"/>
          </a:p>
          <a:p>
            <a:r>
              <a:rPr lang="en-US" dirty="0"/>
              <a:t>Because we decreased </a:t>
            </a:r>
            <a:r>
              <a:rPr lang="en-US" dirty="0" err="1"/>
              <a:t>cwnd</a:t>
            </a:r>
            <a:r>
              <a:rPr lang="en-US" dirty="0"/>
              <a:t> a lot, it takes time before the next loss. In particular, it takes </a:t>
            </a:r>
            <a:r>
              <a:rPr lang="en-US" dirty="0" err="1"/>
              <a:t>cwnd</a:t>
            </a:r>
            <a:r>
              <a:rPr lang="en-US" dirty="0"/>
              <a:t> / 2 RTTs before the next loss</a:t>
            </a:r>
          </a:p>
          <a:p>
            <a:r>
              <a:rPr lang="en-US" dirty="0"/>
              <a:t>Is the utilization high? Recall, we want </a:t>
            </a:r>
            <a:r>
              <a:rPr lang="en-US" dirty="0" err="1"/>
              <a:t>cwnd</a:t>
            </a:r>
            <a:r>
              <a:rPr lang="en-US" dirty="0"/>
              <a:t> &gt; C R</a:t>
            </a:r>
            <a:r>
              <a:rPr lang="en-US" baseline="-25000" dirty="0"/>
              <a:t>m</a:t>
            </a:r>
            <a:r>
              <a:rPr lang="en-US" dirty="0"/>
              <a:t>. </a:t>
            </a:r>
          </a:p>
          <a:p>
            <a:pPr lvl="1"/>
            <a:r>
              <a:rPr lang="en-US" dirty="0"/>
              <a:t>Thus, if loss happens when </a:t>
            </a:r>
            <a:r>
              <a:rPr lang="en-US" dirty="0" err="1"/>
              <a:t>cwnd</a:t>
            </a:r>
            <a:r>
              <a:rPr lang="en-US" dirty="0"/>
              <a:t> &gt; 2 C R</a:t>
            </a:r>
            <a:r>
              <a:rPr lang="en-US" baseline="-25000" dirty="0"/>
              <a:t>m</a:t>
            </a:r>
            <a:r>
              <a:rPr lang="en-US" dirty="0"/>
              <a:t>, then utilization will be high. </a:t>
            </a:r>
          </a:p>
          <a:p>
            <a:pPr lvl="1"/>
            <a:r>
              <a:rPr lang="en-US" dirty="0"/>
              <a:t>Loss happens when q &gt;= buffer. That is, </a:t>
            </a:r>
            <a:r>
              <a:rPr lang="en-US" dirty="0" err="1"/>
              <a:t>loss_cwnd</a:t>
            </a:r>
            <a:r>
              <a:rPr lang="en-US" dirty="0"/>
              <a:t> &gt; buffer + C R</a:t>
            </a:r>
            <a:r>
              <a:rPr lang="en-US" baseline="-25000" dirty="0"/>
              <a:t>m</a:t>
            </a:r>
          </a:p>
          <a:p>
            <a:pPr lvl="1"/>
            <a:r>
              <a:rPr lang="en-US" dirty="0"/>
              <a:t>Thus, we want buffer to be large enough that </a:t>
            </a:r>
            <a:r>
              <a:rPr lang="en-US" dirty="0" err="1"/>
              <a:t>loss_cwnd</a:t>
            </a:r>
            <a:r>
              <a:rPr lang="en-US" dirty="0"/>
              <a:t> &gt; 2 C R</a:t>
            </a:r>
            <a:r>
              <a:rPr lang="en-US" baseline="-25000" dirty="0"/>
              <a:t>m</a:t>
            </a:r>
            <a:r>
              <a:rPr lang="en-US" dirty="0"/>
              <a:t>. This means, buffer + C R</a:t>
            </a:r>
            <a:r>
              <a:rPr lang="en-US" baseline="-25000" dirty="0"/>
              <a:t>m  </a:t>
            </a:r>
            <a:r>
              <a:rPr lang="en-US" dirty="0"/>
              <a:t>&gt; 2 C R</a:t>
            </a:r>
            <a:r>
              <a:rPr lang="en-US" baseline="-25000" dirty="0"/>
              <a:t>m</a:t>
            </a:r>
          </a:p>
          <a:p>
            <a:pPr lvl="1"/>
            <a:r>
              <a:rPr lang="en-US" dirty="0"/>
              <a:t>As long as buffer &gt; C R</a:t>
            </a:r>
            <a:r>
              <a:rPr lang="en-US" baseline="-25000" dirty="0"/>
              <a:t>m </a:t>
            </a:r>
            <a:r>
              <a:rPr lang="en-US" dirty="0"/>
              <a:t>we are fine.</a:t>
            </a:r>
          </a:p>
        </p:txBody>
      </p:sp>
    </p:spTree>
    <p:extLst>
      <p:ext uri="{BB962C8B-B14F-4D97-AF65-F5344CB8AC3E}">
        <p14:creationId xmlns:p14="http://schemas.microsoft.com/office/powerpoint/2010/main" val="2457114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FC7-6AFE-4213-AF63-7CC9B9D9DE8D}"/>
              </a:ext>
            </a:extLst>
          </p:cNvPr>
          <p:cNvSpPr>
            <a:spLocks noGrp="1"/>
          </p:cNvSpPr>
          <p:nvPr>
            <p:ph type="title"/>
          </p:nvPr>
        </p:nvSpPr>
        <p:spPr/>
        <p:txBody>
          <a:bodyPr/>
          <a:lstStyle/>
          <a:p>
            <a:r>
              <a:rPr lang="en-US"/>
              <a:t>AIMD</a:t>
            </a:r>
          </a:p>
        </p:txBody>
      </p:sp>
      <p:cxnSp>
        <p:nvCxnSpPr>
          <p:cNvPr id="4" name="Straight Arrow Connector 3">
            <a:extLst>
              <a:ext uri="{FF2B5EF4-FFF2-40B4-BE49-F238E27FC236}">
                <a16:creationId xmlns:a16="http://schemas.microsoft.com/office/drawing/2014/main" id="{DBC4667C-C26B-436F-8674-A691AFDEA220}"/>
              </a:ext>
            </a:extLst>
          </p:cNvPr>
          <p:cNvCxnSpPr>
            <a:cxnSpLocks/>
          </p:cNvCxnSpPr>
          <p:nvPr/>
        </p:nvCxnSpPr>
        <p:spPr>
          <a:xfrm flipV="1">
            <a:off x="1291603" y="2557096"/>
            <a:ext cx="0" cy="34695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DB6E2C10-39FA-4438-A611-224C5D79860D}"/>
              </a:ext>
            </a:extLst>
          </p:cNvPr>
          <p:cNvCxnSpPr>
            <a:cxnSpLocks/>
          </p:cNvCxnSpPr>
          <p:nvPr/>
        </p:nvCxnSpPr>
        <p:spPr>
          <a:xfrm>
            <a:off x="1291603" y="6026689"/>
            <a:ext cx="93491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D03428-26CA-4B55-B4B0-D9FBF49CB978}"/>
              </a:ext>
            </a:extLst>
          </p:cNvPr>
          <p:cNvSpPr txBox="1"/>
          <p:nvPr/>
        </p:nvSpPr>
        <p:spPr>
          <a:xfrm rot="16200000">
            <a:off x="-899062" y="4298190"/>
            <a:ext cx="2736070" cy="369332"/>
          </a:xfrm>
          <a:prstGeom prst="rect">
            <a:avLst/>
          </a:prstGeom>
          <a:noFill/>
        </p:spPr>
        <p:txBody>
          <a:bodyPr wrap="none" rtlCol="0">
            <a:spAutoFit/>
          </a:bodyPr>
          <a:lstStyle/>
          <a:p>
            <a:r>
              <a:rPr lang="en-US"/>
              <a:t>Congestion window (</a:t>
            </a:r>
            <a:r>
              <a:rPr lang="en-US" err="1"/>
              <a:t>cwnd</a:t>
            </a:r>
            <a:r>
              <a:rPr lang="en-US"/>
              <a:t>)</a:t>
            </a:r>
          </a:p>
        </p:txBody>
      </p:sp>
      <p:sp>
        <p:nvSpPr>
          <p:cNvPr id="13" name="TextBox 12">
            <a:extLst>
              <a:ext uri="{FF2B5EF4-FFF2-40B4-BE49-F238E27FC236}">
                <a16:creationId xmlns:a16="http://schemas.microsoft.com/office/drawing/2014/main" id="{1CE056E8-F78F-48CF-8C69-50CF1F80F8F4}"/>
              </a:ext>
            </a:extLst>
          </p:cNvPr>
          <p:cNvSpPr txBox="1"/>
          <p:nvPr/>
        </p:nvSpPr>
        <p:spPr>
          <a:xfrm>
            <a:off x="5185299" y="6123543"/>
            <a:ext cx="649537" cy="369332"/>
          </a:xfrm>
          <a:prstGeom prst="rect">
            <a:avLst/>
          </a:prstGeom>
          <a:noFill/>
        </p:spPr>
        <p:txBody>
          <a:bodyPr wrap="none" rtlCol="0">
            <a:spAutoFit/>
          </a:bodyPr>
          <a:lstStyle/>
          <a:p>
            <a:r>
              <a:rPr lang="en-US"/>
              <a:t>Time</a:t>
            </a:r>
          </a:p>
        </p:txBody>
      </p:sp>
      <p:cxnSp>
        <p:nvCxnSpPr>
          <p:cNvPr id="15" name="Straight Connector 14">
            <a:extLst>
              <a:ext uri="{FF2B5EF4-FFF2-40B4-BE49-F238E27FC236}">
                <a16:creationId xmlns:a16="http://schemas.microsoft.com/office/drawing/2014/main" id="{C5983D59-609B-4E7D-9455-624EAA35931D}"/>
              </a:ext>
            </a:extLst>
          </p:cNvPr>
          <p:cNvCxnSpPr/>
          <p:nvPr/>
        </p:nvCxnSpPr>
        <p:spPr>
          <a:xfrm>
            <a:off x="1291603" y="4469219"/>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1C51EE-66E7-4BF0-A008-8B4A542761FF}"/>
              </a:ext>
            </a:extLst>
          </p:cNvPr>
          <p:cNvSpPr txBox="1"/>
          <p:nvPr/>
        </p:nvSpPr>
        <p:spPr>
          <a:xfrm rot="16200000">
            <a:off x="601137" y="5069289"/>
            <a:ext cx="570990" cy="369332"/>
          </a:xfrm>
          <a:prstGeom prst="rect">
            <a:avLst/>
          </a:prstGeom>
          <a:noFill/>
        </p:spPr>
        <p:txBody>
          <a:bodyPr wrap="none" rtlCol="0">
            <a:spAutoFit/>
          </a:bodyPr>
          <a:lstStyle/>
          <a:p>
            <a:r>
              <a:rPr lang="en-US"/>
              <a:t>BDP</a:t>
            </a:r>
          </a:p>
        </p:txBody>
      </p:sp>
      <p:sp>
        <p:nvSpPr>
          <p:cNvPr id="17" name="TextBox 16">
            <a:extLst>
              <a:ext uri="{FF2B5EF4-FFF2-40B4-BE49-F238E27FC236}">
                <a16:creationId xmlns:a16="http://schemas.microsoft.com/office/drawing/2014/main" id="{F570187B-A1F2-4F6D-B70C-915A65462C86}"/>
              </a:ext>
            </a:extLst>
          </p:cNvPr>
          <p:cNvSpPr txBox="1"/>
          <p:nvPr/>
        </p:nvSpPr>
        <p:spPr>
          <a:xfrm rot="16200000">
            <a:off x="251251" y="3469767"/>
            <a:ext cx="1367682" cy="369332"/>
          </a:xfrm>
          <a:prstGeom prst="rect">
            <a:avLst/>
          </a:prstGeom>
          <a:noFill/>
        </p:spPr>
        <p:txBody>
          <a:bodyPr wrap="none" rtlCol="0">
            <a:spAutoFit/>
          </a:bodyPr>
          <a:lstStyle/>
          <a:p>
            <a:r>
              <a:rPr lang="en-US"/>
              <a:t>Buffer = BDP</a:t>
            </a:r>
          </a:p>
        </p:txBody>
      </p:sp>
      <p:cxnSp>
        <p:nvCxnSpPr>
          <p:cNvPr id="18" name="Straight Connector 17">
            <a:extLst>
              <a:ext uri="{FF2B5EF4-FFF2-40B4-BE49-F238E27FC236}">
                <a16:creationId xmlns:a16="http://schemas.microsoft.com/office/drawing/2014/main" id="{7090EC14-D7FA-49C9-9825-B328C78AC1C5}"/>
              </a:ext>
            </a:extLst>
          </p:cNvPr>
          <p:cNvCxnSpPr/>
          <p:nvPr/>
        </p:nvCxnSpPr>
        <p:spPr>
          <a:xfrm>
            <a:off x="1291603" y="2899746"/>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20" name="Left Brace 19">
            <a:extLst>
              <a:ext uri="{FF2B5EF4-FFF2-40B4-BE49-F238E27FC236}">
                <a16:creationId xmlns:a16="http://schemas.microsoft.com/office/drawing/2014/main" id="{78344A97-11A0-491C-8781-6906D50B98B9}"/>
              </a:ext>
            </a:extLst>
          </p:cNvPr>
          <p:cNvSpPr/>
          <p:nvPr/>
        </p:nvSpPr>
        <p:spPr>
          <a:xfrm>
            <a:off x="1067412" y="2899746"/>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59E7417D-0259-44FA-B859-F954435B2A71}"/>
              </a:ext>
            </a:extLst>
          </p:cNvPr>
          <p:cNvSpPr/>
          <p:nvPr/>
        </p:nvSpPr>
        <p:spPr>
          <a:xfrm>
            <a:off x="1064897" y="4469219"/>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375E3B9-C7DD-463B-AC05-D2EA6C9BDCAD}"/>
              </a:ext>
            </a:extLst>
          </p:cNvPr>
          <p:cNvCxnSpPr/>
          <p:nvPr/>
        </p:nvCxnSpPr>
        <p:spPr>
          <a:xfrm flipV="1">
            <a:off x="1291603" y="2894655"/>
            <a:ext cx="3132034" cy="3132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E002DA-6D9D-46C5-AF58-DBE8CD1077E5}"/>
              </a:ext>
            </a:extLst>
          </p:cNvPr>
          <p:cNvCxnSpPr>
            <a:cxnSpLocks/>
          </p:cNvCxnSpPr>
          <p:nvPr/>
        </p:nvCxnSpPr>
        <p:spPr>
          <a:xfrm flipV="1">
            <a:off x="4405057" y="2894655"/>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9AB5A5-5F32-407B-9F04-188F26F3FB85}"/>
              </a:ext>
            </a:extLst>
          </p:cNvPr>
          <p:cNvCxnSpPr>
            <a:cxnSpLocks/>
          </p:cNvCxnSpPr>
          <p:nvPr/>
        </p:nvCxnSpPr>
        <p:spPr>
          <a:xfrm flipV="1">
            <a:off x="4405056" y="2886108"/>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15F69B-7F8A-4A0F-9CBE-CA717F11033F}"/>
              </a:ext>
            </a:extLst>
          </p:cNvPr>
          <p:cNvCxnSpPr>
            <a:cxnSpLocks/>
          </p:cNvCxnSpPr>
          <p:nvPr/>
        </p:nvCxnSpPr>
        <p:spPr>
          <a:xfrm flipV="1">
            <a:off x="5977825" y="2894656"/>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308961-635F-440C-BDC7-083E03CACE91}"/>
              </a:ext>
            </a:extLst>
          </p:cNvPr>
          <p:cNvCxnSpPr>
            <a:cxnSpLocks/>
          </p:cNvCxnSpPr>
          <p:nvPr/>
        </p:nvCxnSpPr>
        <p:spPr>
          <a:xfrm flipV="1">
            <a:off x="5977824" y="2886109"/>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6862D8-133F-4973-A085-53288395BAE1}"/>
              </a:ext>
            </a:extLst>
          </p:cNvPr>
          <p:cNvCxnSpPr>
            <a:cxnSpLocks/>
          </p:cNvCxnSpPr>
          <p:nvPr/>
        </p:nvCxnSpPr>
        <p:spPr>
          <a:xfrm flipV="1">
            <a:off x="7550591" y="2908292"/>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8EFA293-0417-44F0-93DE-16050C7421AA}"/>
              </a:ext>
            </a:extLst>
          </p:cNvPr>
          <p:cNvCxnSpPr>
            <a:cxnSpLocks/>
          </p:cNvCxnSpPr>
          <p:nvPr/>
        </p:nvCxnSpPr>
        <p:spPr>
          <a:xfrm flipV="1">
            <a:off x="7550590" y="2899745"/>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B1B47C-6BA0-4F7A-9D46-2BED025DBF37}"/>
              </a:ext>
            </a:extLst>
          </p:cNvPr>
          <p:cNvCxnSpPr>
            <a:cxnSpLocks/>
          </p:cNvCxnSpPr>
          <p:nvPr/>
        </p:nvCxnSpPr>
        <p:spPr>
          <a:xfrm flipV="1">
            <a:off x="9123357" y="2916839"/>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B94191F-BD58-42CF-925C-7CEBAF3A1B77}"/>
              </a:ext>
            </a:extLst>
          </p:cNvPr>
          <p:cNvCxnSpPr>
            <a:cxnSpLocks/>
          </p:cNvCxnSpPr>
          <p:nvPr/>
        </p:nvCxnSpPr>
        <p:spPr>
          <a:xfrm flipV="1">
            <a:off x="9123356" y="3398857"/>
            <a:ext cx="1082763" cy="1083999"/>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F54EB8-B14F-433F-AB7F-B7E58C3B077E}"/>
                  </a:ext>
                </a:extLst>
              </p:cNvPr>
              <p:cNvSpPr txBox="1"/>
              <p:nvPr/>
            </p:nvSpPr>
            <p:spPr>
              <a:xfrm>
                <a:off x="838200" y="1787541"/>
                <a:ext cx="5957528" cy="369332"/>
              </a:xfrm>
              <a:prstGeom prst="rect">
                <a:avLst/>
              </a:prstGeom>
              <a:noFill/>
            </p:spPr>
            <p:txBody>
              <a:bodyPr wrap="none" rtlCol="0">
                <a:spAutoFit/>
              </a:bodyPr>
              <a:lstStyle/>
              <a:p>
                <a:r>
                  <a:rPr lang="en-US"/>
                  <a:t>Conventional wisdom: buffer</a:t>
                </a:r>
                <a14:m>
                  <m:oMath xmlns:m="http://schemas.openxmlformats.org/officeDocument/2006/math">
                    <m:r>
                      <a:rPr lang="en-US" b="0" i="1" smtClean="0">
                        <a:latin typeface="Cambria Math" panose="02040503050406030204" pitchFamily="18" charset="0"/>
                      </a:rPr>
                      <m:t>≥</m:t>
                    </m:r>
                  </m:oMath>
                </a14:m>
                <a:r>
                  <a:rPr lang="en-US"/>
                  <a:t>BDP ensures 100% utilization</a:t>
                </a:r>
              </a:p>
            </p:txBody>
          </p:sp>
        </mc:Choice>
        <mc:Fallback xmlns="">
          <p:sp>
            <p:nvSpPr>
              <p:cNvPr id="38" name="TextBox 37">
                <a:extLst>
                  <a:ext uri="{FF2B5EF4-FFF2-40B4-BE49-F238E27FC236}">
                    <a16:creationId xmlns:a16="http://schemas.microsoft.com/office/drawing/2014/main" id="{87F54EB8-B14F-433F-AB7F-B7E58C3B077E}"/>
                  </a:ext>
                </a:extLst>
              </p:cNvPr>
              <p:cNvSpPr txBox="1">
                <a:spLocks noRot="1" noChangeAspect="1" noMove="1" noResize="1" noEditPoints="1" noAdjustHandles="1" noChangeArrowheads="1" noChangeShapeType="1" noTextEdit="1"/>
              </p:cNvSpPr>
              <p:nvPr/>
            </p:nvSpPr>
            <p:spPr>
              <a:xfrm>
                <a:off x="838200" y="1787541"/>
                <a:ext cx="5957528" cy="369332"/>
              </a:xfrm>
              <a:prstGeom prst="rect">
                <a:avLst/>
              </a:prstGeom>
              <a:blipFill>
                <a:blip r:embed="rId2"/>
                <a:stretch>
                  <a:fillRect l="-921" t="-8197" b="-24590"/>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D024EDE6-B435-4A53-AC84-AC1EDEA873DF}"/>
              </a:ext>
            </a:extLst>
          </p:cNvPr>
          <p:cNvSpPr/>
          <p:nvPr/>
        </p:nvSpPr>
        <p:spPr>
          <a:xfrm>
            <a:off x="4289687" y="277311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13E50F6-6C34-45A7-AADF-51368B59422F}"/>
              </a:ext>
            </a:extLst>
          </p:cNvPr>
          <p:cNvSpPr/>
          <p:nvPr/>
        </p:nvSpPr>
        <p:spPr>
          <a:xfrm>
            <a:off x="5850785" y="277928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D15B001-6D8F-44A1-9D86-B32B51185908}"/>
              </a:ext>
            </a:extLst>
          </p:cNvPr>
          <p:cNvSpPr/>
          <p:nvPr/>
        </p:nvSpPr>
        <p:spPr>
          <a:xfrm>
            <a:off x="7411883" y="277074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60A3268-0E69-4710-B5C6-82BB06F79B3B}"/>
              </a:ext>
            </a:extLst>
          </p:cNvPr>
          <p:cNvSpPr/>
          <p:nvPr/>
        </p:nvSpPr>
        <p:spPr>
          <a:xfrm>
            <a:off x="9005245" y="277773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5EFD79-2181-4056-B3F9-85828F0CED2D}"/>
              </a:ext>
            </a:extLst>
          </p:cNvPr>
          <p:cNvSpPr txBox="1"/>
          <p:nvPr/>
        </p:nvSpPr>
        <p:spPr>
          <a:xfrm>
            <a:off x="4183064" y="2464209"/>
            <a:ext cx="540533" cy="338554"/>
          </a:xfrm>
          <a:prstGeom prst="rect">
            <a:avLst/>
          </a:prstGeom>
          <a:noFill/>
        </p:spPr>
        <p:txBody>
          <a:bodyPr wrap="none" rtlCol="0">
            <a:spAutoFit/>
          </a:bodyPr>
          <a:lstStyle/>
          <a:p>
            <a:r>
              <a:rPr lang="en-US" sz="1600">
                <a:solidFill>
                  <a:srgbClr val="C00000"/>
                </a:solidFill>
              </a:rPr>
              <a:t>Loss</a:t>
            </a:r>
          </a:p>
        </p:txBody>
      </p:sp>
      <p:sp>
        <p:nvSpPr>
          <p:cNvPr id="44" name="TextBox 43">
            <a:extLst>
              <a:ext uri="{FF2B5EF4-FFF2-40B4-BE49-F238E27FC236}">
                <a16:creationId xmlns:a16="http://schemas.microsoft.com/office/drawing/2014/main" id="{11F475CB-618D-4329-9304-B57BAB434352}"/>
              </a:ext>
            </a:extLst>
          </p:cNvPr>
          <p:cNvSpPr txBox="1"/>
          <p:nvPr/>
        </p:nvSpPr>
        <p:spPr>
          <a:xfrm>
            <a:off x="5731693" y="2445829"/>
            <a:ext cx="540533" cy="338554"/>
          </a:xfrm>
          <a:prstGeom prst="rect">
            <a:avLst/>
          </a:prstGeom>
          <a:noFill/>
        </p:spPr>
        <p:txBody>
          <a:bodyPr wrap="none" rtlCol="0">
            <a:spAutoFit/>
          </a:bodyPr>
          <a:lstStyle/>
          <a:p>
            <a:r>
              <a:rPr lang="en-US" sz="1600">
                <a:solidFill>
                  <a:srgbClr val="C00000"/>
                </a:solidFill>
              </a:rPr>
              <a:t>Loss</a:t>
            </a:r>
          </a:p>
        </p:txBody>
      </p:sp>
      <p:sp>
        <p:nvSpPr>
          <p:cNvPr id="45" name="TextBox 44">
            <a:extLst>
              <a:ext uri="{FF2B5EF4-FFF2-40B4-BE49-F238E27FC236}">
                <a16:creationId xmlns:a16="http://schemas.microsoft.com/office/drawing/2014/main" id="{4949AC64-C01F-45FE-B3FE-E350F1DCD496}"/>
              </a:ext>
            </a:extLst>
          </p:cNvPr>
          <p:cNvSpPr txBox="1"/>
          <p:nvPr/>
        </p:nvSpPr>
        <p:spPr>
          <a:xfrm>
            <a:off x="7280323" y="2445829"/>
            <a:ext cx="540533" cy="338554"/>
          </a:xfrm>
          <a:prstGeom prst="rect">
            <a:avLst/>
          </a:prstGeom>
          <a:noFill/>
        </p:spPr>
        <p:txBody>
          <a:bodyPr wrap="none" rtlCol="0">
            <a:spAutoFit/>
          </a:bodyPr>
          <a:lstStyle/>
          <a:p>
            <a:r>
              <a:rPr lang="en-US" sz="1600">
                <a:solidFill>
                  <a:srgbClr val="C00000"/>
                </a:solidFill>
              </a:rPr>
              <a:t>Loss</a:t>
            </a:r>
          </a:p>
        </p:txBody>
      </p:sp>
      <p:sp>
        <p:nvSpPr>
          <p:cNvPr id="46" name="TextBox 45">
            <a:extLst>
              <a:ext uri="{FF2B5EF4-FFF2-40B4-BE49-F238E27FC236}">
                <a16:creationId xmlns:a16="http://schemas.microsoft.com/office/drawing/2014/main" id="{A10B5FFF-F244-44C3-9F5D-0256A52C7C03}"/>
              </a:ext>
            </a:extLst>
          </p:cNvPr>
          <p:cNvSpPr txBox="1"/>
          <p:nvPr/>
        </p:nvSpPr>
        <p:spPr>
          <a:xfrm>
            <a:off x="8850346" y="2445829"/>
            <a:ext cx="540533" cy="338554"/>
          </a:xfrm>
          <a:prstGeom prst="rect">
            <a:avLst/>
          </a:prstGeom>
          <a:noFill/>
        </p:spPr>
        <p:txBody>
          <a:bodyPr wrap="none" rtlCol="0">
            <a:spAutoFit/>
          </a:bodyPr>
          <a:lstStyle/>
          <a:p>
            <a:r>
              <a:rPr lang="en-US" sz="1600">
                <a:solidFill>
                  <a:srgbClr val="C00000"/>
                </a:solidFill>
              </a:rPr>
              <a:t>Loss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7FE01E2-6736-4896-9FB7-F73B7A5DB680}"/>
                  </a:ext>
                </a:extLst>
              </p:cNvPr>
              <p:cNvSpPr txBox="1"/>
              <p:nvPr/>
            </p:nvSpPr>
            <p:spPr>
              <a:xfrm>
                <a:off x="6351467" y="4983597"/>
                <a:ext cx="5438092" cy="369332"/>
              </a:xfrm>
              <a:prstGeom prst="rect">
                <a:avLst/>
              </a:prstGeom>
              <a:noFill/>
            </p:spPr>
            <p:txBody>
              <a:bodyPr wrap="none" rtlCol="0">
                <a:spAutoFit/>
              </a:bodyPr>
              <a:lstStyle/>
              <a:p>
                <a:r>
                  <a:rPr lang="en-US"/>
                  <a:t>Conventional wisdom: </a:t>
                </a:r>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𝐵𝐷𝑃</m:t>
                    </m:r>
                    <m:r>
                      <a:rPr lang="en-US" b="0" i="1" smtClean="0">
                        <a:latin typeface="Cambria Math" panose="02040503050406030204" pitchFamily="18" charset="0"/>
                      </a:rPr>
                      <m:t>⇒</m:t>
                    </m:r>
                  </m:oMath>
                </a14:m>
                <a:r>
                  <a:rPr lang="en-US"/>
                  <a:t> 100% utilization</a:t>
                </a:r>
              </a:p>
            </p:txBody>
          </p:sp>
        </mc:Choice>
        <mc:Fallback xmlns="">
          <p:sp>
            <p:nvSpPr>
              <p:cNvPr id="47" name="TextBox 46">
                <a:extLst>
                  <a:ext uri="{FF2B5EF4-FFF2-40B4-BE49-F238E27FC236}">
                    <a16:creationId xmlns:a16="http://schemas.microsoft.com/office/drawing/2014/main" id="{B7FE01E2-6736-4896-9FB7-F73B7A5DB680}"/>
                  </a:ext>
                </a:extLst>
              </p:cNvPr>
              <p:cNvSpPr txBox="1">
                <a:spLocks noRot="1" noChangeAspect="1" noMove="1" noResize="1" noEditPoints="1" noAdjustHandles="1" noChangeArrowheads="1" noChangeShapeType="1" noTextEdit="1"/>
              </p:cNvSpPr>
              <p:nvPr/>
            </p:nvSpPr>
            <p:spPr>
              <a:xfrm>
                <a:off x="6351467" y="4983597"/>
                <a:ext cx="5438092" cy="369332"/>
              </a:xfrm>
              <a:prstGeom prst="rect">
                <a:avLst/>
              </a:prstGeom>
              <a:blipFill>
                <a:blip r:embed="rId3"/>
                <a:stretch>
                  <a:fillRect l="-1009" t="-10000" r="-561" b="-26667"/>
                </a:stretch>
              </a:blipFill>
            </p:spPr>
            <p:txBody>
              <a:bodyPr/>
              <a:lstStyle/>
              <a:p>
                <a:r>
                  <a:rPr lang="en-US">
                    <a:noFill/>
                  </a:rPr>
                  <a:t> </a:t>
                </a:r>
              </a:p>
            </p:txBody>
          </p:sp>
        </mc:Fallback>
      </mc:AlternateContent>
      <p:sp>
        <p:nvSpPr>
          <p:cNvPr id="50" name="Freeform: Shape 49">
            <a:extLst>
              <a:ext uri="{FF2B5EF4-FFF2-40B4-BE49-F238E27FC236}">
                <a16:creationId xmlns:a16="http://schemas.microsoft.com/office/drawing/2014/main" id="{863D35B4-D390-4190-A678-CB312B2C1D43}"/>
              </a:ext>
            </a:extLst>
          </p:cNvPr>
          <p:cNvSpPr/>
          <p:nvPr/>
        </p:nvSpPr>
        <p:spPr>
          <a:xfrm>
            <a:off x="5850785" y="4489535"/>
            <a:ext cx="531340" cy="687937"/>
          </a:xfrm>
          <a:custGeom>
            <a:avLst/>
            <a:gdLst>
              <a:gd name="connsiteX0" fmla="*/ 14319 w 531340"/>
              <a:gd name="connsiteY0" fmla="*/ 0 h 687937"/>
              <a:gd name="connsiteX1" fmla="*/ 65594 w 531340"/>
              <a:gd name="connsiteY1" fmla="*/ 551204 h 687937"/>
              <a:gd name="connsiteX2" fmla="*/ 531340 w 531340"/>
              <a:gd name="connsiteY2" fmla="*/ 687937 h 687937"/>
            </a:gdLst>
            <a:ahLst/>
            <a:cxnLst>
              <a:cxn ang="0">
                <a:pos x="connsiteX0" y="connsiteY0"/>
              </a:cxn>
              <a:cxn ang="0">
                <a:pos x="connsiteX1" y="connsiteY1"/>
              </a:cxn>
              <a:cxn ang="0">
                <a:pos x="connsiteX2" y="connsiteY2"/>
              </a:cxn>
            </a:cxnLst>
            <a:rect l="l" t="t" r="r" b="b"/>
            <a:pathLst>
              <a:path w="531340" h="687937">
                <a:moveTo>
                  <a:pt x="14319" y="0"/>
                </a:moveTo>
                <a:cubicBezTo>
                  <a:pt x="-3129" y="218274"/>
                  <a:pt x="-20576" y="436548"/>
                  <a:pt x="65594" y="551204"/>
                </a:cubicBezTo>
                <a:cubicBezTo>
                  <a:pt x="151764" y="665860"/>
                  <a:pt x="341552" y="676898"/>
                  <a:pt x="531340" y="687937"/>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801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animBg="1"/>
      <p:bldP spid="21" grpId="0" animBg="1"/>
      <p:bldP spid="39" grpId="0" animBg="1"/>
      <p:bldP spid="40" grpId="0" animBg="1"/>
      <p:bldP spid="41" grpId="0" animBg="1"/>
      <p:bldP spid="42" grpId="0" animBg="1"/>
      <p:bldP spid="43" grpId="0"/>
      <p:bldP spid="44" grpId="0"/>
      <p:bldP spid="45" grpId="0"/>
      <p:bldP spid="46" grpId="0"/>
      <p:bldP spid="47" grpId="0"/>
      <p:bldP spid="5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2D49-7701-C3A9-D2FA-59DE2594A3E6}"/>
              </a:ext>
            </a:extLst>
          </p:cNvPr>
          <p:cNvSpPr>
            <a:spLocks noGrp="1"/>
          </p:cNvSpPr>
          <p:nvPr>
            <p:ph type="title"/>
          </p:nvPr>
        </p:nvSpPr>
        <p:spPr/>
        <p:txBody>
          <a:bodyPr/>
          <a:lstStyle/>
          <a:p>
            <a:r>
              <a:rPr lang="en-US"/>
              <a:t>AIMD Takeaways</a:t>
            </a:r>
          </a:p>
        </p:txBody>
      </p:sp>
      <p:sp>
        <p:nvSpPr>
          <p:cNvPr id="3" name="Content Placeholder 2">
            <a:extLst>
              <a:ext uri="{FF2B5EF4-FFF2-40B4-BE49-F238E27FC236}">
                <a16:creationId xmlns:a16="http://schemas.microsoft.com/office/drawing/2014/main" id="{4787315A-2BB0-A902-05E2-4264BA4B1337}"/>
              </a:ext>
            </a:extLst>
          </p:cNvPr>
          <p:cNvSpPr>
            <a:spLocks noGrp="1"/>
          </p:cNvSpPr>
          <p:nvPr>
            <p:ph idx="1"/>
          </p:nvPr>
        </p:nvSpPr>
        <p:spPr/>
        <p:txBody>
          <a:bodyPr>
            <a:normAutofit fontScale="62500" lnSpcReduction="20000"/>
          </a:bodyPr>
          <a:lstStyle/>
          <a:p>
            <a:pPr marL="0" indent="0">
              <a:buNone/>
            </a:pPr>
            <a:r>
              <a:rPr lang="en-US" b="1" dirty="0"/>
              <a:t>Takeaway 1: </a:t>
            </a:r>
            <a:r>
              <a:rPr lang="en-US" dirty="0"/>
              <a:t>As long as buffer size &gt; BDP, we get 100% utilization.</a:t>
            </a:r>
          </a:p>
          <a:p>
            <a:pPr marL="0" indent="0">
              <a:buNone/>
            </a:pPr>
            <a:endParaRPr lang="en-US" dirty="0"/>
          </a:p>
          <a:p>
            <a:pPr marL="0" indent="0">
              <a:buNone/>
            </a:pPr>
            <a:r>
              <a:rPr lang="en-US" b="1" dirty="0"/>
              <a:t>Takeaway 2: </a:t>
            </a:r>
            <a:r>
              <a:rPr lang="en-US" dirty="0"/>
              <a:t>As a bonus, AIMD is fair when multiple people are sharing the bottleneck. Intuitively, all flows increase at the same rate, but flows with the larger </a:t>
            </a:r>
            <a:r>
              <a:rPr lang="en-US" dirty="0" err="1"/>
              <a:t>cwnd</a:t>
            </a:r>
            <a:r>
              <a:rPr lang="en-US" dirty="0"/>
              <a:t> decreases more.</a:t>
            </a:r>
          </a:p>
          <a:p>
            <a:pPr marL="0" indent="0">
              <a:buNone/>
            </a:pPr>
            <a:endParaRPr lang="en-US" dirty="0"/>
          </a:p>
          <a:p>
            <a:pPr marL="0" indent="0">
              <a:buNone/>
            </a:pPr>
            <a:r>
              <a:rPr lang="en-US" dirty="0"/>
              <a:t>Suppose two flows have </a:t>
            </a:r>
            <a:r>
              <a:rPr lang="en-US" dirty="0" err="1"/>
              <a:t>cwnd</a:t>
            </a:r>
            <a:r>
              <a:rPr lang="en-US" dirty="0"/>
              <a:t> X and Y. We assume that either both flows lose a packet or neither flow loses a packet. Let us consider how X – Y evolves in the two cases:</a:t>
            </a:r>
          </a:p>
          <a:p>
            <a:r>
              <a:rPr lang="en-US" dirty="0"/>
              <a:t>Both flows increase additively: X – Y becomes (X + 1) – (Y + 1) = X – Y</a:t>
            </a:r>
          </a:p>
          <a:p>
            <a:r>
              <a:rPr lang="en-US" dirty="0"/>
              <a:t>Both flows decrease multiplicatively: X – Y becomes (X / 2) – (Y / 2) = (X – Y) / 2, which decreases the gap</a:t>
            </a:r>
          </a:p>
          <a:p>
            <a:pPr marL="0" indent="0">
              <a:buNone/>
            </a:pPr>
            <a:endParaRPr lang="en-US" b="1" dirty="0"/>
          </a:p>
          <a:p>
            <a:pPr marL="0" indent="0">
              <a:buNone/>
            </a:pPr>
            <a:r>
              <a:rPr lang="en-US" b="1" dirty="0"/>
              <a:t>AIMD is the canonical CCA and a version of it is called TCP Reno and TCP </a:t>
            </a:r>
            <a:r>
              <a:rPr lang="en-US" b="1" dirty="0" err="1"/>
              <a:t>NewReno</a:t>
            </a:r>
            <a:r>
              <a:rPr lang="en-US" b="1" dirty="0"/>
              <a:t>. It is rarely used today, but its descendants are</a:t>
            </a:r>
          </a:p>
          <a:p>
            <a:pPr marL="0" indent="0">
              <a:buNone/>
            </a:pPr>
            <a:endParaRPr lang="en-US" b="1" dirty="0"/>
          </a:p>
          <a:p>
            <a:pPr marL="0" indent="0">
              <a:buNone/>
            </a:pPr>
            <a:r>
              <a:rPr lang="en-US" b="1" dirty="0"/>
              <a:t>There are a bazillion ways to do congestion control, each with its own tradeoffs</a:t>
            </a:r>
            <a:endParaRPr lang="en-US" dirty="0"/>
          </a:p>
        </p:txBody>
      </p:sp>
    </p:spTree>
    <p:extLst>
      <p:ext uri="{BB962C8B-B14F-4D97-AF65-F5344CB8AC3E}">
        <p14:creationId xmlns:p14="http://schemas.microsoft.com/office/powerpoint/2010/main" val="34045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a:t>What happens if everyone sends at the maximum rate that they can?</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725389" y="5571505"/>
            <a:ext cx="57169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everyone is sending at 1 Gbit/s, this router will be forced to drop 1/3 of the packets</a:t>
            </a:r>
          </a:p>
          <a:p>
            <a:endParaRPr lang="en-US"/>
          </a:p>
          <a:p>
            <a:r>
              <a:rPr lang="en-US"/>
              <a:t>Is it so bad though? Why can't we just retransmit?</a:t>
            </a:r>
          </a:p>
        </p:txBody>
      </p:sp>
    </p:spTree>
    <p:extLst>
      <p:ext uri="{BB962C8B-B14F-4D97-AF65-F5344CB8AC3E}">
        <p14:creationId xmlns:p14="http://schemas.microsoft.com/office/powerpoint/2010/main" val="20469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106883" y="4858986"/>
            <a:ext cx="78396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After the first round of transmissions, 2/3 of all transmissions are retransmissions. 2/3 of those will get retransmitted too. Thus, on average a packet will have to be transmitted 3 times before it goes through successfully.</a:t>
            </a:r>
            <a:br>
              <a:rPr lang="en-US"/>
            </a:br>
            <a:br>
              <a:rPr lang="en-US"/>
            </a:br>
            <a:r>
              <a:rPr lang="en-US"/>
              <a:t>What is the problem though? Who is it harming really? Everyone is still getting a net of 1/3 Gbit/s as long as we never incorrectly retransmit packets</a:t>
            </a:r>
          </a:p>
          <a:p>
            <a:endParaRPr lang="en-US"/>
          </a:p>
        </p:txBody>
      </p:sp>
    </p:spTree>
    <p:extLst>
      <p:ext uri="{BB962C8B-B14F-4D97-AF65-F5344CB8AC3E}">
        <p14:creationId xmlns:p14="http://schemas.microsoft.com/office/powerpoint/2010/main" val="1623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299238" y="1974037"/>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1645722" y="2437409"/>
            <a:ext cx="973777" cy="300842"/>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320000">
            <a:off x="1736766" y="2211778"/>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804010" y="4858986"/>
            <a:ext cx="735009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Say all links are 1 Gbit/s</a:t>
            </a:r>
            <a:br>
              <a:rPr lang="en-US"/>
            </a:br>
            <a:r>
              <a:rPr lang="en-US"/>
              <a:t>Hosts 1, 2 and 3 are all talking to host 4</a:t>
            </a:r>
            <a:br>
              <a:rPr lang="en-US"/>
            </a:br>
            <a:r>
              <a:rPr lang="en-US"/>
              <a:t>Host 5 is talking to host 6</a:t>
            </a:r>
            <a:br>
              <a:rPr lang="en-US"/>
            </a:br>
            <a:br>
              <a:rPr lang="en-US"/>
            </a:br>
            <a:r>
              <a:rPr lang="en-US"/>
              <a:t>In this case, half the packets between the communication between Host 5 and 6 could have happened at 2/3 Gbit/s if host 1 had slowed down to its actual bandwidth. But now, it can only happen at ½ Gbit/s</a:t>
            </a:r>
          </a:p>
        </p:txBody>
      </p:sp>
      <p:sp>
        <p:nvSpPr>
          <p:cNvPr id="7" name="Oval 6">
            <a:extLst>
              <a:ext uri="{FF2B5EF4-FFF2-40B4-BE49-F238E27FC236}">
                <a16:creationId xmlns:a16="http://schemas.microsoft.com/office/drawing/2014/main" id="{F10167FE-04C0-E77C-C438-6D836B7F0D7C}"/>
              </a:ext>
            </a:extLst>
          </p:cNvPr>
          <p:cNvSpPr/>
          <p:nvPr/>
        </p:nvSpPr>
        <p:spPr>
          <a:xfrm>
            <a:off x="274121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8" name="Rectangle 7">
            <a:extLst>
              <a:ext uri="{FF2B5EF4-FFF2-40B4-BE49-F238E27FC236}">
                <a16:creationId xmlns:a16="http://schemas.microsoft.com/office/drawing/2014/main" id="{E6C84CF5-A48A-EB26-0DE3-30520A1FFAF7}"/>
              </a:ext>
            </a:extLst>
          </p:cNvPr>
          <p:cNvSpPr/>
          <p:nvPr/>
        </p:nvSpPr>
        <p:spPr>
          <a:xfrm>
            <a:off x="3574848" y="1320894"/>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5</a:t>
            </a:r>
          </a:p>
        </p:txBody>
      </p:sp>
      <p:cxnSp>
        <p:nvCxnSpPr>
          <p:cNvPr id="9" name="Straight Arrow Connector 8">
            <a:extLst>
              <a:ext uri="{FF2B5EF4-FFF2-40B4-BE49-F238E27FC236}">
                <a16:creationId xmlns:a16="http://schemas.microsoft.com/office/drawing/2014/main" id="{171BA0D2-7C64-611E-8892-AAD6B8736A59}"/>
              </a:ext>
            </a:extLst>
          </p:cNvPr>
          <p:cNvCxnSpPr>
            <a:cxnSpLocks/>
          </p:cNvCxnSpPr>
          <p:nvPr/>
        </p:nvCxnSpPr>
        <p:spPr>
          <a:xfrm flipV="1">
            <a:off x="4045527" y="2985652"/>
            <a:ext cx="973777" cy="5541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ED2E80F1-BCDE-31E9-50CC-1294D156928B}"/>
              </a:ext>
            </a:extLst>
          </p:cNvPr>
          <p:cNvSpPr/>
          <p:nvPr/>
        </p:nvSpPr>
        <p:spPr>
          <a:xfrm>
            <a:off x="513112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cxnSp>
        <p:nvCxnSpPr>
          <p:cNvPr id="12" name="Straight Arrow Connector 11">
            <a:extLst>
              <a:ext uri="{FF2B5EF4-FFF2-40B4-BE49-F238E27FC236}">
                <a16:creationId xmlns:a16="http://schemas.microsoft.com/office/drawing/2014/main" id="{671187FA-E682-8F62-D169-403BE026EFDB}"/>
              </a:ext>
            </a:extLst>
          </p:cNvPr>
          <p:cNvCxnSpPr>
            <a:cxnSpLocks/>
          </p:cNvCxnSpPr>
          <p:nvPr/>
        </p:nvCxnSpPr>
        <p:spPr>
          <a:xfrm flipH="1">
            <a:off x="5044045" y="3164771"/>
            <a:ext cx="253338" cy="523503"/>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BFBB58B-334A-6144-98AA-31647091FAE9}"/>
              </a:ext>
            </a:extLst>
          </p:cNvPr>
          <p:cNvCxnSpPr>
            <a:cxnSpLocks/>
          </p:cNvCxnSpPr>
          <p:nvPr/>
        </p:nvCxnSpPr>
        <p:spPr>
          <a:xfrm>
            <a:off x="3723903" y="2006928"/>
            <a:ext cx="28699" cy="488867"/>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32CF6BE-A2B7-3874-76B6-53A0B8BBFCFF}"/>
              </a:ext>
            </a:extLst>
          </p:cNvPr>
          <p:cNvCxnSpPr>
            <a:cxnSpLocks/>
          </p:cNvCxnSpPr>
          <p:nvPr/>
        </p:nvCxnSpPr>
        <p:spPr>
          <a:xfrm flipV="1">
            <a:off x="6084123" y="2208808"/>
            <a:ext cx="1038101" cy="327560"/>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9F9FB49-ACD3-DF13-E58D-143233340D89}"/>
              </a:ext>
            </a:extLst>
          </p:cNvPr>
          <p:cNvSpPr/>
          <p:nvPr/>
        </p:nvSpPr>
        <p:spPr>
          <a:xfrm>
            <a:off x="7157237" y="153366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6</a:t>
            </a:r>
          </a:p>
        </p:txBody>
      </p:sp>
      <p:sp>
        <p:nvSpPr>
          <p:cNvPr id="29" name="TextBox 28">
            <a:extLst>
              <a:ext uri="{FF2B5EF4-FFF2-40B4-BE49-F238E27FC236}">
                <a16:creationId xmlns:a16="http://schemas.microsoft.com/office/drawing/2014/main" id="{1B5530E9-CC41-EA9A-7849-C311E9970CC1}"/>
              </a:ext>
            </a:extLst>
          </p:cNvPr>
          <p:cNvSpPr txBox="1"/>
          <p:nvPr/>
        </p:nvSpPr>
        <p:spPr>
          <a:xfrm rot="-480000">
            <a:off x="3760519" y="306779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30" name="TextBox 29">
            <a:extLst>
              <a:ext uri="{FF2B5EF4-FFF2-40B4-BE49-F238E27FC236}">
                <a16:creationId xmlns:a16="http://schemas.microsoft.com/office/drawing/2014/main" id="{87ED8381-12ED-5500-C722-BFD8283A9B4D}"/>
              </a:ext>
            </a:extLst>
          </p:cNvPr>
          <p:cNvSpPr txBox="1"/>
          <p:nvPr/>
        </p:nvSpPr>
        <p:spPr>
          <a:xfrm rot="300000">
            <a:off x="5165765" y="329045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31" name="TextBox 30">
            <a:extLst>
              <a:ext uri="{FF2B5EF4-FFF2-40B4-BE49-F238E27FC236}">
                <a16:creationId xmlns:a16="http://schemas.microsoft.com/office/drawing/2014/main" id="{3B1F3FC9-EA53-4DC1-8475-0C4C451B1857}"/>
              </a:ext>
            </a:extLst>
          </p:cNvPr>
          <p:cNvSpPr txBox="1"/>
          <p:nvPr/>
        </p:nvSpPr>
        <p:spPr>
          <a:xfrm rot="-720000">
            <a:off x="5784271" y="189510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Tree>
    <p:extLst>
      <p:ext uri="{BB962C8B-B14F-4D97-AF65-F5344CB8AC3E}">
        <p14:creationId xmlns:p14="http://schemas.microsoft.com/office/powerpoint/2010/main" val="33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a:t>Problem with bursting: almost all packets may be dropped</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3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822373" y="3453739"/>
            <a:ext cx="15408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10  Mbit/s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flipH="1">
            <a:off x="5524005" y="4436422"/>
            <a:ext cx="238497" cy="1102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671454" y="5526973"/>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one does not drop any packets this time</a:t>
            </a:r>
          </a:p>
        </p:txBody>
      </p:sp>
      <p:cxnSp>
        <p:nvCxnSpPr>
          <p:cNvPr id="8" name="Straight Arrow Connector 7">
            <a:extLst>
              <a:ext uri="{FF2B5EF4-FFF2-40B4-BE49-F238E27FC236}">
                <a16:creationId xmlns:a16="http://schemas.microsoft.com/office/drawing/2014/main" id="{A033DB80-CAD8-82AF-9068-6B318FDF670E}"/>
              </a:ext>
            </a:extLst>
          </p:cNvPr>
          <p:cNvCxnSpPr>
            <a:cxnSpLocks/>
          </p:cNvCxnSpPr>
          <p:nvPr/>
        </p:nvCxnSpPr>
        <p:spPr>
          <a:xfrm>
            <a:off x="9066811" y="4415641"/>
            <a:ext cx="162295" cy="11667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37E33542-FB5C-4613-220E-EFFDF60376FB}"/>
              </a:ext>
            </a:extLst>
          </p:cNvPr>
          <p:cNvSpPr txBox="1"/>
          <p:nvPr/>
        </p:nvSpPr>
        <p:spPr>
          <a:xfrm>
            <a:off x="7376555" y="5580412"/>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one will drop 299/300 of all packets! </a:t>
            </a:r>
          </a:p>
        </p:txBody>
      </p:sp>
    </p:spTree>
    <p:extLst>
      <p:ext uri="{BB962C8B-B14F-4D97-AF65-F5344CB8AC3E}">
        <p14:creationId xmlns:p14="http://schemas.microsoft.com/office/powerpoint/2010/main" val="146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a:t>Problem with bursting: it may be unfair</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772864" y="3083269"/>
            <a:ext cx="159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10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352983" y="5554318"/>
            <a:ext cx="60893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If host 1's incoming link is 10Gbit/s, it will likely get much more than 1/3 of the bandwidth. </a:t>
            </a:r>
          </a:p>
          <a:p>
            <a:r>
              <a:rPr lang="en-US"/>
              <a:t>Plus, even if all the incoming bandwidths are the same, which packets get dropped is determined in a messy way</a:t>
            </a:r>
          </a:p>
        </p:txBody>
      </p:sp>
    </p:spTree>
    <p:extLst>
      <p:ext uri="{BB962C8B-B14F-4D97-AF65-F5344CB8AC3E}">
        <p14:creationId xmlns:p14="http://schemas.microsoft.com/office/powerpoint/2010/main" val="217864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51C-0FD6-94E2-80C1-ADA7365BDC08}"/>
              </a:ext>
            </a:extLst>
          </p:cNvPr>
          <p:cNvSpPr>
            <a:spLocks noGrp="1"/>
          </p:cNvSpPr>
          <p:nvPr>
            <p:ph type="title"/>
          </p:nvPr>
        </p:nvSpPr>
        <p:spPr/>
        <p:txBody>
          <a:bodyPr/>
          <a:lstStyle/>
          <a:p>
            <a:r>
              <a:rPr lang="en-US"/>
              <a:t>Lecture Strategy Today</a:t>
            </a:r>
          </a:p>
        </p:txBody>
      </p:sp>
      <p:sp>
        <p:nvSpPr>
          <p:cNvPr id="3" name="Content Placeholder 2">
            <a:extLst>
              <a:ext uri="{FF2B5EF4-FFF2-40B4-BE49-F238E27FC236}">
                <a16:creationId xmlns:a16="http://schemas.microsoft.com/office/drawing/2014/main" id="{3EBD2068-38EE-F40A-9733-FA219D567558}"/>
              </a:ext>
            </a:extLst>
          </p:cNvPr>
          <p:cNvSpPr>
            <a:spLocks noGrp="1"/>
          </p:cNvSpPr>
          <p:nvPr>
            <p:ph idx="1"/>
          </p:nvPr>
        </p:nvSpPr>
        <p:spPr/>
        <p:txBody>
          <a:bodyPr vert="horz" lIns="91440" tIns="45720" rIns="91440" bIns="45720" rtlCol="0" anchor="t">
            <a:normAutofit fontScale="92500" lnSpcReduction="20000"/>
          </a:bodyPr>
          <a:lstStyle/>
          <a:p>
            <a:r>
              <a:rPr lang="en-US" b="1">
                <a:ea typeface="+mn-lt"/>
                <a:cs typeface="+mn-lt"/>
              </a:rPr>
              <a:t>Goal: </a:t>
            </a:r>
            <a:r>
              <a:rPr lang="en-US">
                <a:ea typeface="+mn-lt"/>
                <a:cs typeface="+mn-lt"/>
              </a:rPr>
              <a:t>Everyone should send at their "fair" rate and the net should never exceed the bandwidth of any link on the network (too much)</a:t>
            </a:r>
            <a:endParaRPr lang="en-US"/>
          </a:p>
          <a:p>
            <a:r>
              <a:rPr lang="en-US"/>
              <a:t>In this lecture, we will study a narrow version of congestion control. While narrow, it serves as a crucial building block for almost all forms of congestion control</a:t>
            </a:r>
          </a:p>
          <a:p>
            <a:r>
              <a:rPr lang="en-US"/>
              <a:t>We make the following assumptions:</a:t>
            </a:r>
          </a:p>
          <a:p>
            <a:pPr lvl="1">
              <a:buFont typeface="Courier New" panose="020B0604020202020204" pitchFamily="34" charset="0"/>
              <a:buChar char="o"/>
            </a:pPr>
            <a:r>
              <a:rPr lang="en-US"/>
              <a:t>Congestion control (CC) is performed entirely at the senders by TCP. Thus, it is fully decentralized</a:t>
            </a:r>
          </a:p>
          <a:p>
            <a:pPr lvl="1">
              <a:buFont typeface="Courier New" panose="020B0604020202020204" pitchFamily="34" charset="0"/>
              <a:buChar char="o"/>
            </a:pPr>
            <a:r>
              <a:rPr lang="en-US"/>
              <a:t>There is only a single congested link along the path of any TCP flow</a:t>
            </a:r>
          </a:p>
          <a:p>
            <a:pPr lvl="1">
              <a:buFont typeface="Courier New" panose="020B0604020202020204" pitchFamily="34" charset="0"/>
              <a:buChar char="o"/>
            </a:pPr>
            <a:r>
              <a:rPr lang="en-US"/>
              <a:t>Our notion of "fairness" is that all TCP flows sharing a congested link should get the same bandwidth</a:t>
            </a:r>
          </a:p>
          <a:p>
            <a:pPr lvl="1">
              <a:buFont typeface="Courier New" panose="020B0604020202020204" pitchFamily="34" charset="0"/>
              <a:buChar char="o"/>
            </a:pPr>
            <a:r>
              <a:rPr lang="en-US"/>
              <a:t>All routers are fitted with a first-in-first-out (FIFO) queue at the all </a:t>
            </a:r>
            <a:r>
              <a:rPr lang="en-US" i="1"/>
              <a:t>outgoing </a:t>
            </a:r>
            <a:r>
              <a:rPr lang="en-US"/>
              <a:t>ports. Packets are dropped when they can no longer fit into this queue.</a:t>
            </a:r>
          </a:p>
        </p:txBody>
      </p:sp>
    </p:spTree>
    <p:extLst>
      <p:ext uri="{BB962C8B-B14F-4D97-AF65-F5344CB8AC3E}">
        <p14:creationId xmlns:p14="http://schemas.microsoft.com/office/powerpoint/2010/main" val="33471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213B-8890-2D02-3F1B-85DD9AC354E0}"/>
              </a:ext>
            </a:extLst>
          </p:cNvPr>
          <p:cNvSpPr>
            <a:spLocks noGrp="1"/>
          </p:cNvSpPr>
          <p:nvPr>
            <p:ph type="title"/>
          </p:nvPr>
        </p:nvSpPr>
        <p:spPr>
          <a:xfrm>
            <a:off x="1097280" y="286603"/>
            <a:ext cx="10431574" cy="1450757"/>
          </a:xfrm>
        </p:spPr>
        <p:txBody>
          <a:bodyPr/>
          <a:lstStyle/>
          <a:p>
            <a:r>
              <a:rPr lang="en-US"/>
              <a:t>The problem: finding the right sending rate</a:t>
            </a:r>
          </a:p>
        </p:txBody>
      </p:sp>
      <p:pic>
        <p:nvPicPr>
          <p:cNvPr id="4" name="Picture 3">
            <a:extLst>
              <a:ext uri="{FF2B5EF4-FFF2-40B4-BE49-F238E27FC236}">
                <a16:creationId xmlns:a16="http://schemas.microsoft.com/office/drawing/2014/main" id="{757DF1D2-08C1-3BAA-C22D-AE13060187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7828" y="5081572"/>
            <a:ext cx="10014768" cy="625923"/>
          </a:xfrm>
          <a:prstGeom prst="rect">
            <a:avLst/>
          </a:prstGeom>
        </p:spPr>
      </p:pic>
      <p:pic>
        <p:nvPicPr>
          <p:cNvPr id="6" name="Picture 5">
            <a:extLst>
              <a:ext uri="{FF2B5EF4-FFF2-40B4-BE49-F238E27FC236}">
                <a16:creationId xmlns:a16="http://schemas.microsoft.com/office/drawing/2014/main" id="{34B9798E-3012-87EC-BAA8-9492096495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7828" y="3620800"/>
            <a:ext cx="10014768" cy="625923"/>
          </a:xfrm>
          <a:prstGeom prst="rect">
            <a:avLst/>
          </a:prstGeom>
        </p:spPr>
      </p:pic>
      <p:pic>
        <p:nvPicPr>
          <p:cNvPr id="8" name="Picture 7">
            <a:extLst>
              <a:ext uri="{FF2B5EF4-FFF2-40B4-BE49-F238E27FC236}">
                <a16:creationId xmlns:a16="http://schemas.microsoft.com/office/drawing/2014/main" id="{D3E5B37C-4F81-E5B4-227C-A7D92C92E71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1993" y="1846511"/>
            <a:ext cx="10014768" cy="625923"/>
          </a:xfrm>
          <a:prstGeom prst="rect">
            <a:avLst/>
          </a:prstGeom>
        </p:spPr>
      </p:pic>
      <p:grpSp>
        <p:nvGrpSpPr>
          <p:cNvPr id="17" name="Group 16">
            <a:extLst>
              <a:ext uri="{FF2B5EF4-FFF2-40B4-BE49-F238E27FC236}">
                <a16:creationId xmlns:a16="http://schemas.microsoft.com/office/drawing/2014/main" id="{765A8A71-DCE5-9413-AD6A-26B74AA94C2D}"/>
              </a:ext>
            </a:extLst>
          </p:cNvPr>
          <p:cNvGrpSpPr/>
          <p:nvPr/>
        </p:nvGrpSpPr>
        <p:grpSpPr>
          <a:xfrm>
            <a:off x="221802" y="1977206"/>
            <a:ext cx="9571115" cy="563267"/>
            <a:chOff x="304299" y="1977206"/>
            <a:chExt cx="11651888" cy="563267"/>
          </a:xfrm>
        </p:grpSpPr>
        <p:sp>
          <p:nvSpPr>
            <p:cNvPr id="9" name="Rectangle 8">
              <a:extLst>
                <a:ext uri="{FF2B5EF4-FFF2-40B4-BE49-F238E27FC236}">
                  <a16:creationId xmlns:a16="http://schemas.microsoft.com/office/drawing/2014/main" id="{5B24C1FC-7E5D-BB87-A0A4-CBEE903C8CAB}"/>
                </a:ext>
              </a:extLst>
            </p:cNvPr>
            <p:cNvSpPr/>
            <p:nvPr/>
          </p:nvSpPr>
          <p:spPr>
            <a:xfrm>
              <a:off x="304299" y="1977206"/>
              <a:ext cx="1331174"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Sender</a:t>
              </a:r>
              <a:endParaRPr lang="en-US" sz="1600"/>
            </a:p>
          </p:txBody>
        </p:sp>
        <p:sp>
          <p:nvSpPr>
            <p:cNvPr id="10" name="Rectangle 9">
              <a:extLst>
                <a:ext uri="{FF2B5EF4-FFF2-40B4-BE49-F238E27FC236}">
                  <a16:creationId xmlns:a16="http://schemas.microsoft.com/office/drawing/2014/main" id="{0C558644-C60E-F0F8-9599-791E9BD97614}"/>
                </a:ext>
              </a:extLst>
            </p:cNvPr>
            <p:cNvSpPr/>
            <p:nvPr/>
          </p:nvSpPr>
          <p:spPr>
            <a:xfrm>
              <a:off x="10239800" y="1982624"/>
              <a:ext cx="1716387"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Receiver</a:t>
              </a:r>
              <a:endParaRPr lang="en-US"/>
            </a:p>
          </p:txBody>
        </p:sp>
        <p:pic>
          <p:nvPicPr>
            <p:cNvPr id="14" name="Picture 13" descr="Logo, icon&#10;&#10;Description automatically generated">
              <a:extLst>
                <a:ext uri="{FF2B5EF4-FFF2-40B4-BE49-F238E27FC236}">
                  <a16:creationId xmlns:a16="http://schemas.microsoft.com/office/drawing/2014/main" id="{5F16A247-0840-39A1-779D-5AD478C9B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15" name="Picture 14" descr="Logo, icon&#10;&#10;Description automatically generated">
              <a:extLst>
                <a:ext uri="{FF2B5EF4-FFF2-40B4-BE49-F238E27FC236}">
                  <a16:creationId xmlns:a16="http://schemas.microsoft.com/office/drawing/2014/main" id="{5E53FB2A-51EA-9B63-E6DE-4C802C2E8B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16" name="Picture 15" descr="Logo, icon&#10;&#10;Description automatically generated">
              <a:extLst>
                <a:ext uri="{FF2B5EF4-FFF2-40B4-BE49-F238E27FC236}">
                  <a16:creationId xmlns:a16="http://schemas.microsoft.com/office/drawing/2014/main" id="{05A61C1E-4EE5-55B8-31E1-A24A2DFF02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18" name="Group 17">
            <a:extLst>
              <a:ext uri="{FF2B5EF4-FFF2-40B4-BE49-F238E27FC236}">
                <a16:creationId xmlns:a16="http://schemas.microsoft.com/office/drawing/2014/main" id="{9A8D790B-4486-53D8-A25F-9A509BB6AF10}"/>
              </a:ext>
            </a:extLst>
          </p:cNvPr>
          <p:cNvGrpSpPr/>
          <p:nvPr/>
        </p:nvGrpSpPr>
        <p:grpSpPr>
          <a:xfrm>
            <a:off x="215196" y="5192047"/>
            <a:ext cx="9580242" cy="557849"/>
            <a:chOff x="110257" y="1982624"/>
            <a:chExt cx="11662999" cy="557849"/>
          </a:xfrm>
        </p:grpSpPr>
        <p:sp>
          <p:nvSpPr>
            <p:cNvPr id="19" name="Rectangle 18">
              <a:extLst>
                <a:ext uri="{FF2B5EF4-FFF2-40B4-BE49-F238E27FC236}">
                  <a16:creationId xmlns:a16="http://schemas.microsoft.com/office/drawing/2014/main" id="{23B3C3B3-5982-41BE-3F89-67F8BB7FE377}"/>
                </a:ext>
              </a:extLst>
            </p:cNvPr>
            <p:cNvSpPr/>
            <p:nvPr/>
          </p:nvSpPr>
          <p:spPr>
            <a:xfrm>
              <a:off x="110257" y="1982624"/>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Sender</a:t>
              </a:r>
              <a:endParaRPr lang="en-US" sz="1600"/>
            </a:p>
          </p:txBody>
        </p:sp>
        <p:sp>
          <p:nvSpPr>
            <p:cNvPr id="20" name="Rectangle 19">
              <a:extLst>
                <a:ext uri="{FF2B5EF4-FFF2-40B4-BE49-F238E27FC236}">
                  <a16:creationId xmlns:a16="http://schemas.microsoft.com/office/drawing/2014/main" id="{9ED54C4A-9F53-0F59-83D9-137736B847EA}"/>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Receiver</a:t>
              </a:r>
              <a:endParaRPr lang="en-US"/>
            </a:p>
          </p:txBody>
        </p:sp>
        <p:pic>
          <p:nvPicPr>
            <p:cNvPr id="21" name="Picture 20" descr="Logo, icon&#10;&#10;Description automatically generated">
              <a:extLst>
                <a:ext uri="{FF2B5EF4-FFF2-40B4-BE49-F238E27FC236}">
                  <a16:creationId xmlns:a16="http://schemas.microsoft.com/office/drawing/2014/main" id="{B09691C8-61C3-85FF-3A4B-048B91216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2" name="Picture 21" descr="Logo, icon&#10;&#10;Description automatically generated">
              <a:extLst>
                <a:ext uri="{FF2B5EF4-FFF2-40B4-BE49-F238E27FC236}">
                  <a16:creationId xmlns:a16="http://schemas.microsoft.com/office/drawing/2014/main" id="{26EA2287-1277-A619-15C7-A4CFFD20C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23" name="Picture 22" descr="Logo, icon&#10;&#10;Description automatically generated">
              <a:extLst>
                <a:ext uri="{FF2B5EF4-FFF2-40B4-BE49-F238E27FC236}">
                  <a16:creationId xmlns:a16="http://schemas.microsoft.com/office/drawing/2014/main" id="{73388607-CB6E-F825-FB48-8219A7C1C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25" name="Group 24">
            <a:extLst>
              <a:ext uri="{FF2B5EF4-FFF2-40B4-BE49-F238E27FC236}">
                <a16:creationId xmlns:a16="http://schemas.microsoft.com/office/drawing/2014/main" id="{2F24D33F-0121-3456-FDC5-5DD9A00F45E8}"/>
              </a:ext>
            </a:extLst>
          </p:cNvPr>
          <p:cNvGrpSpPr/>
          <p:nvPr/>
        </p:nvGrpSpPr>
        <p:grpSpPr>
          <a:xfrm>
            <a:off x="215196" y="3744961"/>
            <a:ext cx="9580242" cy="557849"/>
            <a:chOff x="110257" y="1982624"/>
            <a:chExt cx="11662999" cy="557849"/>
          </a:xfrm>
        </p:grpSpPr>
        <p:sp>
          <p:nvSpPr>
            <p:cNvPr id="26" name="Rectangle 25">
              <a:extLst>
                <a:ext uri="{FF2B5EF4-FFF2-40B4-BE49-F238E27FC236}">
                  <a16:creationId xmlns:a16="http://schemas.microsoft.com/office/drawing/2014/main" id="{A593618B-524F-84B5-4E90-2DE16F841FD0}"/>
                </a:ext>
              </a:extLst>
            </p:cNvPr>
            <p:cNvSpPr/>
            <p:nvPr/>
          </p:nvSpPr>
          <p:spPr>
            <a:xfrm>
              <a:off x="110257" y="1986973"/>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Sender</a:t>
              </a:r>
              <a:endParaRPr lang="en-US" sz="1600"/>
            </a:p>
          </p:txBody>
        </p:sp>
        <p:sp>
          <p:nvSpPr>
            <p:cNvPr id="27" name="Rectangle 26">
              <a:extLst>
                <a:ext uri="{FF2B5EF4-FFF2-40B4-BE49-F238E27FC236}">
                  <a16:creationId xmlns:a16="http://schemas.microsoft.com/office/drawing/2014/main" id="{A9546EED-E587-1EA8-21DF-12D09A0C2198}"/>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t>Receiver</a:t>
              </a:r>
              <a:endParaRPr lang="en-US"/>
            </a:p>
          </p:txBody>
        </p:sp>
        <p:pic>
          <p:nvPicPr>
            <p:cNvPr id="28" name="Picture 27" descr="Logo, icon&#10;&#10;Description automatically generated">
              <a:extLst>
                <a:ext uri="{FF2B5EF4-FFF2-40B4-BE49-F238E27FC236}">
                  <a16:creationId xmlns:a16="http://schemas.microsoft.com/office/drawing/2014/main" id="{7990018B-ADA0-7903-1456-ADA095BA82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9" name="Picture 28" descr="Logo, icon&#10;&#10;Description automatically generated">
              <a:extLst>
                <a:ext uri="{FF2B5EF4-FFF2-40B4-BE49-F238E27FC236}">
                  <a16:creationId xmlns:a16="http://schemas.microsoft.com/office/drawing/2014/main" id="{9005FF14-AA6D-6A4D-D493-43A0DEB9B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30" name="Picture 29" descr="Logo, icon&#10;&#10;Description automatically generated">
              <a:extLst>
                <a:ext uri="{FF2B5EF4-FFF2-40B4-BE49-F238E27FC236}">
                  <a16:creationId xmlns:a16="http://schemas.microsoft.com/office/drawing/2014/main" id="{E2093536-A4D0-1664-23DB-925572496C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pic>
        <p:nvPicPr>
          <p:cNvPr id="32" name="Graphic 31" descr="Close with solid fill">
            <a:extLst>
              <a:ext uri="{FF2B5EF4-FFF2-40B4-BE49-F238E27FC236}">
                <a16:creationId xmlns:a16="http://schemas.microsoft.com/office/drawing/2014/main" id="{F91DB20B-C26A-6D5A-B699-ACF9E16939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5438" y="1939403"/>
            <a:ext cx="601070" cy="601070"/>
          </a:xfrm>
          <a:prstGeom prst="rect">
            <a:avLst/>
          </a:prstGeom>
        </p:spPr>
      </p:pic>
      <p:sp>
        <p:nvSpPr>
          <p:cNvPr id="33" name="TextBox 32">
            <a:extLst>
              <a:ext uri="{FF2B5EF4-FFF2-40B4-BE49-F238E27FC236}">
                <a16:creationId xmlns:a16="http://schemas.microsoft.com/office/drawing/2014/main" id="{640B0207-2D68-FD05-C68F-F396CAA6A8BD}"/>
              </a:ext>
            </a:extLst>
          </p:cNvPr>
          <p:cNvSpPr txBox="1"/>
          <p:nvPr/>
        </p:nvSpPr>
        <p:spPr>
          <a:xfrm flipH="1">
            <a:off x="10398644" y="2055272"/>
            <a:ext cx="1362214" cy="461665"/>
          </a:xfrm>
          <a:prstGeom prst="rect">
            <a:avLst/>
          </a:prstGeom>
          <a:noFill/>
        </p:spPr>
        <p:txBody>
          <a:bodyPr wrap="square" rtlCol="0">
            <a:spAutoFit/>
          </a:bodyPr>
          <a:lstStyle/>
          <a:p>
            <a:r>
              <a:rPr lang="en-US" sz="2400"/>
              <a:t>Too slow</a:t>
            </a:r>
          </a:p>
        </p:txBody>
      </p:sp>
      <p:pic>
        <p:nvPicPr>
          <p:cNvPr id="34" name="Graphic 33" descr="Close with solid fill">
            <a:extLst>
              <a:ext uri="{FF2B5EF4-FFF2-40B4-BE49-F238E27FC236}">
                <a16:creationId xmlns:a16="http://schemas.microsoft.com/office/drawing/2014/main" id="{DD2F4BD8-0258-6FD8-F57F-E65E98253D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0925" y="3688839"/>
            <a:ext cx="601070" cy="601070"/>
          </a:xfrm>
          <a:prstGeom prst="rect">
            <a:avLst/>
          </a:prstGeom>
        </p:spPr>
      </p:pic>
      <p:sp>
        <p:nvSpPr>
          <p:cNvPr id="35" name="TextBox 34">
            <a:extLst>
              <a:ext uri="{FF2B5EF4-FFF2-40B4-BE49-F238E27FC236}">
                <a16:creationId xmlns:a16="http://schemas.microsoft.com/office/drawing/2014/main" id="{25681C70-69AD-B725-17FF-5235A47E4AF7}"/>
              </a:ext>
            </a:extLst>
          </p:cNvPr>
          <p:cNvSpPr txBox="1"/>
          <p:nvPr/>
        </p:nvSpPr>
        <p:spPr>
          <a:xfrm flipH="1">
            <a:off x="10474131" y="3804708"/>
            <a:ext cx="1362214" cy="461665"/>
          </a:xfrm>
          <a:prstGeom prst="rect">
            <a:avLst/>
          </a:prstGeom>
          <a:noFill/>
        </p:spPr>
        <p:txBody>
          <a:bodyPr wrap="square" rtlCol="0">
            <a:spAutoFit/>
          </a:bodyPr>
          <a:lstStyle/>
          <a:p>
            <a:r>
              <a:rPr lang="en-US" sz="2400"/>
              <a:t>Too fast</a:t>
            </a:r>
          </a:p>
        </p:txBody>
      </p:sp>
      <p:pic>
        <p:nvPicPr>
          <p:cNvPr id="36" name="Graphic 35" descr="Checkmark with solid fill">
            <a:extLst>
              <a:ext uri="{FF2B5EF4-FFF2-40B4-BE49-F238E27FC236}">
                <a16:creationId xmlns:a16="http://schemas.microsoft.com/office/drawing/2014/main" id="{21355228-8E4E-F0ED-4A82-43DF6809DA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870925" y="5148826"/>
            <a:ext cx="601070" cy="601070"/>
          </a:xfrm>
          <a:prstGeom prst="rect">
            <a:avLst/>
          </a:prstGeom>
        </p:spPr>
      </p:pic>
      <p:sp>
        <p:nvSpPr>
          <p:cNvPr id="37" name="TextBox 36">
            <a:extLst>
              <a:ext uri="{FF2B5EF4-FFF2-40B4-BE49-F238E27FC236}">
                <a16:creationId xmlns:a16="http://schemas.microsoft.com/office/drawing/2014/main" id="{C2F5F540-938E-FB2C-250D-D042A3631AE9}"/>
              </a:ext>
            </a:extLst>
          </p:cNvPr>
          <p:cNvSpPr txBox="1"/>
          <p:nvPr/>
        </p:nvSpPr>
        <p:spPr>
          <a:xfrm flipH="1">
            <a:off x="10474131" y="5264695"/>
            <a:ext cx="1362214" cy="461665"/>
          </a:xfrm>
          <a:prstGeom prst="rect">
            <a:avLst/>
          </a:prstGeom>
          <a:noFill/>
        </p:spPr>
        <p:txBody>
          <a:bodyPr wrap="square" rtlCol="0">
            <a:spAutoFit/>
          </a:bodyPr>
          <a:lstStyle/>
          <a:p>
            <a:r>
              <a:rPr lang="en-US" sz="2400"/>
              <a:t>Just right</a:t>
            </a:r>
          </a:p>
        </p:txBody>
      </p:sp>
    </p:spTree>
    <p:extLst>
      <p:ext uri="{BB962C8B-B14F-4D97-AF65-F5344CB8AC3E}">
        <p14:creationId xmlns:p14="http://schemas.microsoft.com/office/powerpoint/2010/main" val="16694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2518</Words>
  <Application>Microsoft Macintosh PowerPoint</Application>
  <PresentationFormat>Widescreen</PresentationFormat>
  <Paragraphs>230</Paragraphs>
  <Slides>23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Aptos Display</vt:lpstr>
      <vt:lpstr>Arial</vt:lpstr>
      <vt:lpstr>Calibri</vt:lpstr>
      <vt:lpstr>Cambria Math</vt:lpstr>
      <vt:lpstr>Courier New</vt:lpstr>
      <vt:lpstr>Lucida Sans Typewriter</vt:lpstr>
      <vt:lpstr>office theme</vt:lpstr>
      <vt:lpstr>Lec 15 - Congestion Control</vt:lpstr>
      <vt:lpstr>Why Congestion Control?</vt:lpstr>
      <vt:lpstr>What happens if everyone sends at the maximum rate that they can?</vt:lpstr>
      <vt:lpstr>Problem with bursting: congestion collapse</vt:lpstr>
      <vt:lpstr>Problem with bursting: congestion collapse</vt:lpstr>
      <vt:lpstr>Problem with bursting: almost all packets may be dropped</vt:lpstr>
      <vt:lpstr>Problem with bursting: it may be unfair</vt:lpstr>
      <vt:lpstr>Lecture Strategy Today</vt:lpstr>
      <vt:lpstr>The problem: finding the right sending rate</vt:lpstr>
      <vt:lpstr>Let’s understand the congestion window</vt:lpstr>
      <vt:lpstr>Step 1: Revisit the receive window from the sender side</vt:lpstr>
      <vt:lpstr>Step 2: invent a new variable called congestion window</vt:lpstr>
      <vt:lpstr>Step 3: understand what cwnd does</vt:lpstr>
      <vt:lpstr>How large will the queue be? – intuitive way</vt:lpstr>
      <vt:lpstr>How large will the queue be? – the algebra way</vt:lpstr>
      <vt:lpstr>Claim 1</vt:lpstr>
      <vt:lpstr>Claim 2:</vt:lpstr>
      <vt:lpstr>Claim 2:</vt:lpstr>
      <vt:lpstr>Takeaways</vt:lpstr>
      <vt:lpstr>Simplest possible congestion control algorithm (CCA)</vt:lpstr>
      <vt:lpstr>Fix: Additive Increase, Multiplicative Decrease (AIMD)</vt:lpstr>
      <vt:lpstr>AIMD</vt:lpstr>
      <vt:lpstr>AIMD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Venkat Arun</cp:lastModifiedBy>
  <cp:revision>2</cp:revision>
  <dcterms:created xsi:type="dcterms:W3CDTF">2024-10-14T23:29:26Z</dcterms:created>
  <dcterms:modified xsi:type="dcterms:W3CDTF">2025-10-16T19:05:44Z</dcterms:modified>
</cp:coreProperties>
</file>