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 id="2147483651" r:id="rId2"/>
    <p:sldMasterId id="2147483665" r:id="rId3"/>
  </p:sldMasterIdLst>
  <p:notesMasterIdLst>
    <p:notesMasterId r:id="rId42"/>
  </p:notesMasterIdLst>
  <p:sldIdLst>
    <p:sldId id="267" r:id="rId4"/>
    <p:sldId id="292" r:id="rId5"/>
    <p:sldId id="268" r:id="rId6"/>
    <p:sldId id="290" r:id="rId7"/>
    <p:sldId id="257" r:id="rId8"/>
    <p:sldId id="258" r:id="rId9"/>
    <p:sldId id="259" r:id="rId10"/>
    <p:sldId id="260" r:id="rId11"/>
    <p:sldId id="261" r:id="rId12"/>
    <p:sldId id="264" r:id="rId13"/>
    <p:sldId id="265" r:id="rId14"/>
    <p:sldId id="269" r:id="rId15"/>
    <p:sldId id="270" r:id="rId16"/>
    <p:sldId id="271" r:id="rId17"/>
    <p:sldId id="272" r:id="rId18"/>
    <p:sldId id="273" r:id="rId19"/>
    <p:sldId id="274" r:id="rId20"/>
    <p:sldId id="275" r:id="rId21"/>
    <p:sldId id="276" r:id="rId22"/>
    <p:sldId id="293" r:id="rId23"/>
    <p:sldId id="294" r:id="rId24"/>
    <p:sldId id="295" r:id="rId25"/>
    <p:sldId id="296" r:id="rId26"/>
    <p:sldId id="297" r:id="rId27"/>
    <p:sldId id="298" r:id="rId28"/>
    <p:sldId id="299" r:id="rId29"/>
    <p:sldId id="291" r:id="rId30"/>
    <p:sldId id="279" r:id="rId31"/>
    <p:sldId id="280" r:id="rId32"/>
    <p:sldId id="281" r:id="rId33"/>
    <p:sldId id="282" r:id="rId34"/>
    <p:sldId id="283" r:id="rId35"/>
    <p:sldId id="284" r:id="rId36"/>
    <p:sldId id="285" r:id="rId37"/>
    <p:sldId id="286" r:id="rId38"/>
    <p:sldId id="287" r:id="rId39"/>
    <p:sldId id="288" r:id="rId40"/>
    <p:sldId id="289" r:id="rId41"/>
  </p:sldIdLst>
  <p:sldSz cx="14630400" cy="8229600"/>
  <p:notesSz cx="8229600" cy="14630400"/>
  <p:embeddedFontLst>
    <p:embeddedFont>
      <p:font typeface="Avenir Next LT Pro" panose="020B0504020202020204" pitchFamily="34" charset="0"/>
      <p:regular r:id="rId43"/>
      <p:bold r:id="rId44"/>
      <p:italic r:id="rId45"/>
      <p:boldItalic r:id="rId46"/>
    </p:embeddedFont>
    <p:embeddedFont>
      <p:font typeface="Libre Baskerville" panose="02000000000000000000" pitchFamily="2" charset="0"/>
      <p:regular r:id="rId47"/>
      <p:bold r:id="rId48"/>
      <p:italic r:id="rId49"/>
    </p:embeddedFont>
    <p:embeddedFont>
      <p:font typeface="Open Sans" panose="020B0606030504020204" pitchFamily="34" charset="0"/>
      <p:regular r:id="rId50"/>
      <p:bold r:id="rId51"/>
      <p:italic r:id="rId52"/>
      <p:boldItalic r:id="rId5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5" d="100"/>
          <a:sy n="65" d="100"/>
        </p:scale>
        <p:origin x="83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font" Target="fonts/font3.fntdata"/><Relationship Id="rId53" Type="http://schemas.openxmlformats.org/officeDocument/2006/relationships/font" Target="fonts/font11.fntdata"/><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font" Target="fonts/font9.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font" Target="fonts/font4.fntdata"/><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7.fntdata"/><Relationship Id="rId57" Type="http://schemas.openxmlformats.org/officeDocument/2006/relationships/tableStyles" Target="tableStyle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font" Target="fonts/font2.fntdata"/><Relationship Id="rId5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5971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DE3D60-3F40-3B57-4F3B-FA30508EAB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8DA13E-EA2E-E4B6-4FAA-AF6062F901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A70C53-0939-551B-01F3-E9148E418E3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619AC87-24DB-0ADE-5FAB-C9D7ACF941E3}"/>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2310007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9C89F-95F4-3277-EF01-5EEF00C2EE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C57C4D-8A02-29F6-52B1-AE5789C77B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B3DDC4-A4E9-F6B9-C4B0-2810C1D59D6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3541B4C-FA4E-5EC0-2FFA-72506979BA8F}"/>
              </a:ext>
            </a:extLst>
          </p:cNvPr>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2129714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4" cy="411480"/>
          </a:xfrm>
          <a:prstGeom prst="rect">
            <a:avLst/>
          </a:prstGeom>
        </p:spPr>
      </p:pic>
    </p:spTree>
    <p:extLst>
      <p:ext uri="{BB962C8B-B14F-4D97-AF65-F5344CB8AC3E}">
        <p14:creationId xmlns:p14="http://schemas.microsoft.com/office/powerpoint/2010/main" val="2617694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77DCC3-BBE9-03FD-CE11-FA46829B14B5}"/>
              </a:ext>
            </a:extLst>
          </p:cNvPr>
          <p:cNvSpPr>
            <a:spLocks noGrp="1"/>
          </p:cNvSpPr>
          <p:nvPr>
            <p:ph type="dt" sz="half" idx="10"/>
          </p:nvPr>
        </p:nvSpPr>
        <p:spPr/>
        <p:txBody>
          <a:bodyPr/>
          <a:lstStyle/>
          <a:p>
            <a:fld id="{BB478374-5B73-48C0-AC01-9F6D3AEC19D3}" type="datetimeFigureOut">
              <a:rPr lang="en-IN"/>
              <a:t>18-06-2025</a:t>
            </a:fld>
            <a:endParaRPr lang="en-IN"/>
          </a:p>
        </p:txBody>
      </p:sp>
      <p:sp>
        <p:nvSpPr>
          <p:cNvPr id="3" name="Footer Placeholder 2">
            <a:extLst>
              <a:ext uri="{FF2B5EF4-FFF2-40B4-BE49-F238E27FC236}">
                <a16:creationId xmlns:a16="http://schemas.microsoft.com/office/drawing/2014/main" id="{D38418A1-D32A-B6EB-9FBA-9330DBF3575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39DE50A-B1BD-EF3F-7947-159CF5EAFEFE}"/>
              </a:ext>
            </a:extLst>
          </p:cNvPr>
          <p:cNvSpPr>
            <a:spLocks noGrp="1"/>
          </p:cNvSpPr>
          <p:nvPr>
            <p:ph type="sldNum" sz="quarter" idx="12"/>
          </p:nvPr>
        </p:nvSpPr>
        <p:spPr/>
        <p:txBody>
          <a:bodyPr/>
          <a:lstStyle/>
          <a:p>
            <a:fld id="{BDFEAA85-2163-4224-9A2F-2A55B06FFF67}" type="slidenum">
              <a:rPr lang="en-IN"/>
              <a:t>‹#›</a:t>
            </a:fld>
            <a:endParaRPr lang="en-IN"/>
          </a:p>
        </p:txBody>
      </p:sp>
    </p:spTree>
    <p:extLst>
      <p:ext uri="{BB962C8B-B14F-4D97-AF65-F5344CB8AC3E}">
        <p14:creationId xmlns:p14="http://schemas.microsoft.com/office/powerpoint/2010/main" val="3265274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9173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C18BC-666D-F899-551B-8C45B9B01B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0CC020-93C5-04AE-DA21-7797199590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5E713A-1C3A-E549-8045-94B133F67DD7}"/>
              </a:ext>
            </a:extLst>
          </p:cNvPr>
          <p:cNvSpPr>
            <a:spLocks noGrp="1"/>
          </p:cNvSpPr>
          <p:nvPr>
            <p:ph type="dt" sz="half" idx="10"/>
          </p:nvPr>
        </p:nvSpPr>
        <p:spPr/>
        <p:txBody>
          <a:bodyPr/>
          <a:lstStyle/>
          <a:p>
            <a:fld id="{D5D4714A-E94E-4C9A-A8AF-0EFF3113E3BB}" type="datetimeFigureOut">
              <a:rPr lang="en-IN"/>
              <a:t>18-06-2025</a:t>
            </a:fld>
            <a:endParaRPr lang="en-IN"/>
          </a:p>
        </p:txBody>
      </p:sp>
      <p:sp>
        <p:nvSpPr>
          <p:cNvPr id="5" name="Footer Placeholder 4">
            <a:extLst>
              <a:ext uri="{FF2B5EF4-FFF2-40B4-BE49-F238E27FC236}">
                <a16:creationId xmlns:a16="http://schemas.microsoft.com/office/drawing/2014/main" id="{69FB76F9-8F64-5153-690D-A74FE1C6CE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A443D4-1DDD-8B29-C178-383B914358D8}"/>
              </a:ext>
            </a:extLst>
          </p:cNvPr>
          <p:cNvSpPr>
            <a:spLocks noGrp="1"/>
          </p:cNvSpPr>
          <p:nvPr>
            <p:ph type="sldNum" sz="quarter" idx="12"/>
          </p:nvPr>
        </p:nvSpPr>
        <p:spPr/>
        <p:txBody>
          <a:bodyPr/>
          <a:lstStyle/>
          <a:p>
            <a:fld id="{3623AAE9-84EC-4678-8393-6D371BAD5604}" type="slidenum">
              <a:rPr lang="en-IN"/>
              <a:t>‹#›</a:t>
            </a:fld>
            <a:endParaRPr lang="en-IN"/>
          </a:p>
        </p:txBody>
      </p:sp>
    </p:spTree>
    <p:extLst>
      <p:ext uri="{BB962C8B-B14F-4D97-AF65-F5344CB8AC3E}">
        <p14:creationId xmlns:p14="http://schemas.microsoft.com/office/powerpoint/2010/main" val="10693306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D2308C-FBD8-06DF-8A7B-D2F7C7A9936E}"/>
              </a:ext>
            </a:extLst>
          </p:cNvPr>
          <p:cNvSpPr>
            <a:spLocks noGrp="1"/>
          </p:cNvSpPr>
          <p:nvPr>
            <p:ph type="title"/>
          </p:nvPr>
        </p:nvSpPr>
        <p:spPr>
          <a:xfrm>
            <a:off x="1005840" y="438150"/>
            <a:ext cx="12618720" cy="1590675"/>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6E0C4F-C500-4959-5F22-328D5867FF83}"/>
              </a:ext>
            </a:extLst>
          </p:cNvPr>
          <p:cNvSpPr>
            <a:spLocks noGrp="1"/>
          </p:cNvSpPr>
          <p:nvPr>
            <p:ph type="body" idx="1"/>
          </p:nvPr>
        </p:nvSpPr>
        <p:spPr>
          <a:xfrm>
            <a:off x="1005840" y="2190750"/>
            <a:ext cx="12618720" cy="522160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268BA5-B66C-D12C-48F7-207B0C576624}"/>
              </a:ext>
            </a:extLst>
          </p:cNvPr>
          <p:cNvSpPr>
            <a:spLocks noGrp="1"/>
          </p:cNvSpPr>
          <p:nvPr>
            <p:ph type="dt" sz="half" idx="2"/>
          </p:nvPr>
        </p:nvSpPr>
        <p:spPr>
          <a:xfrm>
            <a:off x="1005840" y="7627620"/>
            <a:ext cx="329184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BB478374-5B73-48C0-AC01-9F6D3AEC19D3}" type="datetimeFigureOut">
              <a:rPr lang="en-IN"/>
              <a:t>18-06-2025</a:t>
            </a:fld>
            <a:endParaRPr lang="en-IN"/>
          </a:p>
        </p:txBody>
      </p:sp>
      <p:sp>
        <p:nvSpPr>
          <p:cNvPr id="5" name="Footer Placeholder 4">
            <a:extLst>
              <a:ext uri="{FF2B5EF4-FFF2-40B4-BE49-F238E27FC236}">
                <a16:creationId xmlns:a16="http://schemas.microsoft.com/office/drawing/2014/main" id="{F55CF8DB-CCB2-5240-9146-F69C1318D144}"/>
              </a:ext>
            </a:extLst>
          </p:cNvPr>
          <p:cNvSpPr>
            <a:spLocks noGrp="1"/>
          </p:cNvSpPr>
          <p:nvPr>
            <p:ph type="ftr" sz="quarter" idx="3"/>
          </p:nvPr>
        </p:nvSpPr>
        <p:spPr>
          <a:xfrm>
            <a:off x="4846320" y="7627620"/>
            <a:ext cx="493776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88E9FD5-CC7E-81AC-4884-A0F491FF3C9E}"/>
              </a:ext>
            </a:extLst>
          </p:cNvPr>
          <p:cNvSpPr>
            <a:spLocks noGrp="1"/>
          </p:cNvSpPr>
          <p:nvPr>
            <p:ph type="sldNum" sz="quarter" idx="4"/>
          </p:nvPr>
        </p:nvSpPr>
        <p:spPr>
          <a:xfrm>
            <a:off x="10332720" y="7627620"/>
            <a:ext cx="329184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BDFEAA85-2163-4224-9A2F-2A55B06FFF67}" type="slidenum">
              <a:rPr lang="en-IN"/>
              <a:t>‹#›</a:t>
            </a:fld>
            <a:endParaRPr lang="en-IN"/>
          </a:p>
        </p:txBody>
      </p:sp>
    </p:spTree>
    <p:extLst>
      <p:ext uri="{BB962C8B-B14F-4D97-AF65-F5344CB8AC3E}">
        <p14:creationId xmlns:p14="http://schemas.microsoft.com/office/powerpoint/2010/main" val="1960760446"/>
      </p:ext>
    </p:extLst>
  </p:cSld>
  <p:clrMap bg1="lt1" tx1="dk1" bg2="lt2" tx2="dk2" accent1="accent1" accent2="accent2" accent3="accent3" accent4="accent4" accent5="accent5" accent6="accent6" hlink="hlink" folHlink="folHlink"/>
  <p:sldLayoutIdLst>
    <p:sldLayoutId id="2147483653" r:id="rId1"/>
    <p:sldLayoutId id="2147483655" r:id="rId2"/>
    <p:sldLayoutId id="2147483664" r:id="rId3"/>
  </p:sldLayoutIdLst>
  <p:txStyles>
    <p:titleStyle>
      <a:lvl1pPr algn="l" defTabSz="91440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36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8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914400" rtl="0" eaLnBrk="1" latinLnBrk="0" hangingPunct="1">
        <a:defRPr sz="2160" kern="1200">
          <a:solidFill>
            <a:schemeClr val="tx1"/>
          </a:solidFill>
          <a:latin typeface="+mn-lt"/>
          <a:ea typeface="+mn-ea"/>
          <a:cs typeface="+mn-cs"/>
        </a:defRPr>
      </a:lvl1pPr>
      <a:lvl2pPr marL="457200" algn="l" defTabSz="914400" rtl="0" eaLnBrk="1" latinLnBrk="0" hangingPunct="1">
        <a:defRPr sz="2160" kern="1200">
          <a:solidFill>
            <a:schemeClr val="tx1"/>
          </a:solidFill>
          <a:latin typeface="+mn-lt"/>
          <a:ea typeface="+mn-ea"/>
          <a:cs typeface="+mn-cs"/>
        </a:defRPr>
      </a:lvl2pPr>
      <a:lvl3pPr marL="914400" algn="l" defTabSz="914400" rtl="0" eaLnBrk="1" latinLnBrk="0" hangingPunct="1">
        <a:defRPr sz="2160" kern="1200">
          <a:solidFill>
            <a:schemeClr val="tx1"/>
          </a:solidFill>
          <a:latin typeface="+mn-lt"/>
          <a:ea typeface="+mn-ea"/>
          <a:cs typeface="+mn-cs"/>
        </a:defRPr>
      </a:lvl3pPr>
      <a:lvl4pPr marL="1371600" algn="l" defTabSz="914400" rtl="0" eaLnBrk="1" latinLnBrk="0" hangingPunct="1">
        <a:defRPr sz="2160" kern="1200">
          <a:solidFill>
            <a:schemeClr val="tx1"/>
          </a:solidFill>
          <a:latin typeface="+mn-lt"/>
          <a:ea typeface="+mn-ea"/>
          <a:cs typeface="+mn-cs"/>
        </a:defRPr>
      </a:lvl4pPr>
      <a:lvl5pPr marL="1828800" algn="l" defTabSz="914400" rtl="0" eaLnBrk="1" latinLnBrk="0" hangingPunct="1">
        <a:defRPr sz="2160" kern="1200">
          <a:solidFill>
            <a:schemeClr val="tx1"/>
          </a:solidFill>
          <a:latin typeface="+mn-lt"/>
          <a:ea typeface="+mn-ea"/>
          <a:cs typeface="+mn-cs"/>
        </a:defRPr>
      </a:lvl5pPr>
      <a:lvl6pPr marL="2286000" algn="l" defTabSz="914400" rtl="0" eaLnBrk="1" latinLnBrk="0" hangingPunct="1">
        <a:defRPr sz="2160" kern="1200">
          <a:solidFill>
            <a:schemeClr val="tx1"/>
          </a:solidFill>
          <a:latin typeface="+mn-lt"/>
          <a:ea typeface="+mn-ea"/>
          <a:cs typeface="+mn-cs"/>
        </a:defRPr>
      </a:lvl6pPr>
      <a:lvl7pPr marL="2743200" algn="l" defTabSz="914400" rtl="0" eaLnBrk="1" latinLnBrk="0" hangingPunct="1">
        <a:defRPr sz="2160" kern="1200">
          <a:solidFill>
            <a:schemeClr val="tx1"/>
          </a:solidFill>
          <a:latin typeface="+mn-lt"/>
          <a:ea typeface="+mn-ea"/>
          <a:cs typeface="+mn-cs"/>
        </a:defRPr>
      </a:lvl7pPr>
      <a:lvl8pPr marL="3200400" algn="l" defTabSz="914400" rtl="0" eaLnBrk="1" latinLnBrk="0" hangingPunct="1">
        <a:defRPr sz="2160" kern="1200">
          <a:solidFill>
            <a:schemeClr val="tx1"/>
          </a:solidFill>
          <a:latin typeface="+mn-lt"/>
          <a:ea typeface="+mn-ea"/>
          <a:cs typeface="+mn-cs"/>
        </a:defRPr>
      </a:lvl8pPr>
      <a:lvl9pPr marL="3657600" algn="l" defTabSz="914400" rtl="0" eaLnBrk="1" latinLnBrk="0" hangingPunct="1">
        <a:defRPr sz="216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B70565-44AF-6713-1CDF-AC3F8F3777C1}"/>
              </a:ext>
            </a:extLst>
          </p:cNvPr>
          <p:cNvSpPr>
            <a:spLocks noGrp="1"/>
          </p:cNvSpPr>
          <p:nvPr>
            <p:ph type="title"/>
          </p:nvPr>
        </p:nvSpPr>
        <p:spPr>
          <a:xfrm>
            <a:off x="1005840" y="438150"/>
            <a:ext cx="12618720" cy="1590675"/>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919910-26C8-46E1-CCA3-97C3A18262C0}"/>
              </a:ext>
            </a:extLst>
          </p:cNvPr>
          <p:cNvSpPr>
            <a:spLocks noGrp="1"/>
          </p:cNvSpPr>
          <p:nvPr>
            <p:ph type="body" idx="1"/>
          </p:nvPr>
        </p:nvSpPr>
        <p:spPr>
          <a:xfrm>
            <a:off x="1005840" y="2190750"/>
            <a:ext cx="12618720" cy="522160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035937-347C-0553-6BD1-7966FF088905}"/>
              </a:ext>
            </a:extLst>
          </p:cNvPr>
          <p:cNvSpPr>
            <a:spLocks noGrp="1"/>
          </p:cNvSpPr>
          <p:nvPr>
            <p:ph type="dt" sz="half" idx="2"/>
          </p:nvPr>
        </p:nvSpPr>
        <p:spPr>
          <a:xfrm>
            <a:off x="1005840" y="7627620"/>
            <a:ext cx="329184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D5D4714A-E94E-4C9A-A8AF-0EFF3113E3BB}" type="datetimeFigureOut">
              <a:rPr lang="en-IN"/>
              <a:t>18-06-2025</a:t>
            </a:fld>
            <a:endParaRPr lang="en-IN"/>
          </a:p>
        </p:txBody>
      </p:sp>
      <p:sp>
        <p:nvSpPr>
          <p:cNvPr id="5" name="Footer Placeholder 4">
            <a:extLst>
              <a:ext uri="{FF2B5EF4-FFF2-40B4-BE49-F238E27FC236}">
                <a16:creationId xmlns:a16="http://schemas.microsoft.com/office/drawing/2014/main" id="{0C918DA6-57E7-3915-1471-CED3E69D0814}"/>
              </a:ext>
            </a:extLst>
          </p:cNvPr>
          <p:cNvSpPr>
            <a:spLocks noGrp="1"/>
          </p:cNvSpPr>
          <p:nvPr>
            <p:ph type="ftr" sz="quarter" idx="3"/>
          </p:nvPr>
        </p:nvSpPr>
        <p:spPr>
          <a:xfrm>
            <a:off x="4846320" y="7627620"/>
            <a:ext cx="493776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8BA6A6A-329D-3DB8-BCD0-C6F6DBBE1A43}"/>
              </a:ext>
            </a:extLst>
          </p:cNvPr>
          <p:cNvSpPr>
            <a:spLocks noGrp="1"/>
          </p:cNvSpPr>
          <p:nvPr>
            <p:ph type="sldNum" sz="quarter" idx="4"/>
          </p:nvPr>
        </p:nvSpPr>
        <p:spPr>
          <a:xfrm>
            <a:off x="10332720" y="7627620"/>
            <a:ext cx="329184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3623AAE9-84EC-4678-8393-6D371BAD5604}" type="slidenum">
              <a:rPr lang="en-IN"/>
              <a:t>‹#›</a:t>
            </a:fld>
            <a:endParaRPr lang="en-IN"/>
          </a:p>
        </p:txBody>
      </p:sp>
    </p:spTree>
    <p:extLst>
      <p:ext uri="{BB962C8B-B14F-4D97-AF65-F5344CB8AC3E}">
        <p14:creationId xmlns:p14="http://schemas.microsoft.com/office/powerpoint/2010/main" val="4176945423"/>
      </p:ext>
    </p:extLst>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36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8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914400" rtl="0" eaLnBrk="1" latinLnBrk="0" hangingPunct="1">
        <a:defRPr sz="2160" kern="1200">
          <a:solidFill>
            <a:schemeClr val="tx1"/>
          </a:solidFill>
          <a:latin typeface="+mn-lt"/>
          <a:ea typeface="+mn-ea"/>
          <a:cs typeface="+mn-cs"/>
        </a:defRPr>
      </a:lvl1pPr>
      <a:lvl2pPr marL="457200" algn="l" defTabSz="914400" rtl="0" eaLnBrk="1" latinLnBrk="0" hangingPunct="1">
        <a:defRPr sz="2160" kern="1200">
          <a:solidFill>
            <a:schemeClr val="tx1"/>
          </a:solidFill>
          <a:latin typeface="+mn-lt"/>
          <a:ea typeface="+mn-ea"/>
          <a:cs typeface="+mn-cs"/>
        </a:defRPr>
      </a:lvl2pPr>
      <a:lvl3pPr marL="914400" algn="l" defTabSz="914400" rtl="0" eaLnBrk="1" latinLnBrk="0" hangingPunct="1">
        <a:defRPr sz="2160" kern="1200">
          <a:solidFill>
            <a:schemeClr val="tx1"/>
          </a:solidFill>
          <a:latin typeface="+mn-lt"/>
          <a:ea typeface="+mn-ea"/>
          <a:cs typeface="+mn-cs"/>
        </a:defRPr>
      </a:lvl3pPr>
      <a:lvl4pPr marL="1371600" algn="l" defTabSz="914400" rtl="0" eaLnBrk="1" latinLnBrk="0" hangingPunct="1">
        <a:defRPr sz="2160" kern="1200">
          <a:solidFill>
            <a:schemeClr val="tx1"/>
          </a:solidFill>
          <a:latin typeface="+mn-lt"/>
          <a:ea typeface="+mn-ea"/>
          <a:cs typeface="+mn-cs"/>
        </a:defRPr>
      </a:lvl4pPr>
      <a:lvl5pPr marL="1828800" algn="l" defTabSz="914400" rtl="0" eaLnBrk="1" latinLnBrk="0" hangingPunct="1">
        <a:defRPr sz="2160" kern="1200">
          <a:solidFill>
            <a:schemeClr val="tx1"/>
          </a:solidFill>
          <a:latin typeface="+mn-lt"/>
          <a:ea typeface="+mn-ea"/>
          <a:cs typeface="+mn-cs"/>
        </a:defRPr>
      </a:lvl5pPr>
      <a:lvl6pPr marL="2286000" algn="l" defTabSz="914400" rtl="0" eaLnBrk="1" latinLnBrk="0" hangingPunct="1">
        <a:defRPr sz="2160" kern="1200">
          <a:solidFill>
            <a:schemeClr val="tx1"/>
          </a:solidFill>
          <a:latin typeface="+mn-lt"/>
          <a:ea typeface="+mn-ea"/>
          <a:cs typeface="+mn-cs"/>
        </a:defRPr>
      </a:lvl6pPr>
      <a:lvl7pPr marL="2743200" algn="l" defTabSz="914400" rtl="0" eaLnBrk="1" latinLnBrk="0" hangingPunct="1">
        <a:defRPr sz="2160" kern="1200">
          <a:solidFill>
            <a:schemeClr val="tx1"/>
          </a:solidFill>
          <a:latin typeface="+mn-lt"/>
          <a:ea typeface="+mn-ea"/>
          <a:cs typeface="+mn-cs"/>
        </a:defRPr>
      </a:lvl7pPr>
      <a:lvl8pPr marL="3200400" algn="l" defTabSz="914400" rtl="0" eaLnBrk="1" latinLnBrk="0" hangingPunct="1">
        <a:defRPr sz="2160" kern="1200">
          <a:solidFill>
            <a:schemeClr val="tx1"/>
          </a:solidFill>
          <a:latin typeface="+mn-lt"/>
          <a:ea typeface="+mn-ea"/>
          <a:cs typeface="+mn-cs"/>
        </a:defRPr>
      </a:lvl8pPr>
      <a:lvl9pPr marL="3657600" algn="l" defTabSz="91440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2518648"/>
            <a:ext cx="7556421" cy="2126337"/>
          </a:xfrm>
          <a:prstGeom prst="rect">
            <a:avLst/>
          </a:prstGeom>
          <a:noFill/>
          <a:ln/>
        </p:spPr>
        <p:txBody>
          <a:bodyPr wrap="square" lIns="0" tIns="0" rIns="0" bIns="0" rtlCol="0" anchor="t"/>
          <a:lstStyle/>
          <a:p>
            <a:pPr>
              <a:lnSpc>
                <a:spcPts val="4625"/>
              </a:lnSpc>
            </a:pPr>
            <a:r>
              <a:rPr lang="en-US" sz="4449" dirty="0">
                <a:solidFill>
                  <a:srgbClr val="403CCF"/>
                </a:solidFill>
                <a:latin typeface="Libre Baskerville" pitchFamily="34" charset="0"/>
                <a:ea typeface="Libre Baskerville" pitchFamily="34" charset="-122"/>
                <a:cs typeface="Libre Baskerville" pitchFamily="34" charset="-120"/>
              </a:rPr>
              <a:t>The AI Catalyst Hub: Empowering Businesses with ML</a:t>
            </a:r>
            <a:endParaRPr lang="en-US" sz="4449" dirty="0"/>
          </a:p>
        </p:txBody>
      </p:sp>
      <p:sp>
        <p:nvSpPr>
          <p:cNvPr id="4" name="Text 1"/>
          <p:cNvSpPr/>
          <p:nvPr/>
        </p:nvSpPr>
        <p:spPr>
          <a:xfrm>
            <a:off x="6280190" y="4985146"/>
            <a:ext cx="7556421" cy="725805"/>
          </a:xfrm>
          <a:prstGeom prst="rect">
            <a:avLst/>
          </a:prstGeom>
          <a:noFill/>
          <a:ln/>
        </p:spPr>
        <p:txBody>
          <a:bodyPr wrap="square" lIns="0" tIns="0" rIns="0" bIns="0" rtlCol="0" anchor="t"/>
          <a:lstStyle/>
          <a:p>
            <a:pPr>
              <a:lnSpc>
                <a:spcPts val="2375"/>
              </a:lnSpc>
            </a:pPr>
            <a:r>
              <a:rPr lang="en-US" dirty="0">
                <a:solidFill>
                  <a:srgbClr val="49495A"/>
                </a:solidFill>
                <a:latin typeface="Open Sans" pitchFamily="34" charset="0"/>
                <a:ea typeface="Open Sans" pitchFamily="34" charset="-122"/>
                <a:cs typeface="Open Sans" pitchFamily="34" charset="-120"/>
              </a:rPr>
              <a:t>Welcome to the AI Catalyst Hub - your one-stop platform for powerful machine learning models that solve real-world problems.</a:t>
            </a:r>
            <a:endParaRPr lang="en-US" dirty="0"/>
          </a:p>
        </p:txBody>
      </p:sp>
      <p:pic>
        <p:nvPicPr>
          <p:cNvPr id="6" name="Picture 5">
            <a:extLst>
              <a:ext uri="{FF2B5EF4-FFF2-40B4-BE49-F238E27FC236}">
                <a16:creationId xmlns:a16="http://schemas.microsoft.com/office/drawing/2014/main" id="{3F68FDF8-500A-4CD2-A419-C2F2CBA60E53}"/>
              </a:ext>
            </a:extLst>
          </p:cNvPr>
          <p:cNvPicPr>
            <a:picLocks noChangeAspect="1"/>
          </p:cNvPicPr>
          <p:nvPr/>
        </p:nvPicPr>
        <p:blipFill>
          <a:blip r:embed="rId4"/>
          <a:stretch>
            <a:fillRect/>
          </a:stretch>
        </p:blipFill>
        <p:spPr>
          <a:xfrm>
            <a:off x="12486975" y="7648494"/>
            <a:ext cx="2143424" cy="58110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D93AFD-11FD-9715-D425-EA279B40FBE7}"/>
            </a:ext>
          </a:extLst>
        </p:cNvPr>
        <p:cNvGrpSpPr/>
        <p:nvPr/>
      </p:nvGrpSpPr>
      <p:grpSpPr>
        <a:xfrm>
          <a:off x="0" y="0"/>
          <a:ext cx="0" cy="0"/>
          <a:chOff x="0" y="0"/>
          <a:chExt cx="0" cy="0"/>
        </a:xfrm>
      </p:grpSpPr>
      <p:sp>
        <p:nvSpPr>
          <p:cNvPr id="3" name="Text 1">
            <a:extLst>
              <a:ext uri="{FF2B5EF4-FFF2-40B4-BE49-F238E27FC236}">
                <a16:creationId xmlns:a16="http://schemas.microsoft.com/office/drawing/2014/main" id="{0599183A-72C9-8ECD-A631-B15364483518}"/>
              </a:ext>
            </a:extLst>
          </p:cNvPr>
          <p:cNvSpPr/>
          <p:nvPr/>
        </p:nvSpPr>
        <p:spPr>
          <a:xfrm>
            <a:off x="679490" y="1883009"/>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03CCF"/>
                </a:solidFill>
                <a:latin typeface="Libre Baskerville" pitchFamily="34" charset="0"/>
                <a:ea typeface="Libre Baskerville" pitchFamily="34" charset="-122"/>
                <a:cs typeface="Libre Baskerville" pitchFamily="34" charset="-120"/>
              </a:rPr>
              <a:t>Problem</a:t>
            </a:r>
            <a:endParaRPr lang="en-US" sz="2200" dirty="0"/>
          </a:p>
        </p:txBody>
      </p:sp>
      <p:sp>
        <p:nvSpPr>
          <p:cNvPr id="4" name="Text 2">
            <a:extLst>
              <a:ext uri="{FF2B5EF4-FFF2-40B4-BE49-F238E27FC236}">
                <a16:creationId xmlns:a16="http://schemas.microsoft.com/office/drawing/2014/main" id="{D1B2FE53-E897-D115-E9E5-07B1DB37BF4B}"/>
              </a:ext>
            </a:extLst>
          </p:cNvPr>
          <p:cNvSpPr/>
          <p:nvPr/>
        </p:nvSpPr>
        <p:spPr>
          <a:xfrm>
            <a:off x="1032781" y="2318681"/>
            <a:ext cx="10844028" cy="1088708"/>
          </a:xfrm>
          <a:prstGeom prst="rect">
            <a:avLst/>
          </a:prstGeom>
          <a:noFill/>
          <a:ln/>
        </p:spPr>
        <p:txBody>
          <a:bodyPr wrap="square" lIns="0" tIns="0" rIns="0" bIns="0" rtlCol="0" anchor="t"/>
          <a:lstStyle/>
          <a:p>
            <a:pPr marL="0" indent="0">
              <a:lnSpc>
                <a:spcPts val="2850"/>
              </a:lnSpc>
              <a:buNone/>
            </a:pPr>
            <a:r>
              <a:rPr lang="en-US" sz="1750" dirty="0">
                <a:solidFill>
                  <a:srgbClr val="49495A"/>
                </a:solidFill>
                <a:latin typeface="Open Sans" pitchFamily="34" charset="0"/>
                <a:ea typeface="Open Sans" pitchFamily="34" charset="-122"/>
                <a:cs typeface="Open Sans" pitchFamily="34" charset="-120"/>
              </a:rPr>
              <a:t>Detection of Diabetes is crucial for preventing severe attacks and improving quality of life.</a:t>
            </a:r>
            <a:endParaRPr lang="en-US" sz="1750" dirty="0"/>
          </a:p>
        </p:txBody>
      </p:sp>
      <p:sp>
        <p:nvSpPr>
          <p:cNvPr id="5" name="Text 3">
            <a:extLst>
              <a:ext uri="{FF2B5EF4-FFF2-40B4-BE49-F238E27FC236}">
                <a16:creationId xmlns:a16="http://schemas.microsoft.com/office/drawing/2014/main" id="{665CC23D-05AF-5D3B-1605-08C330A15CFE}"/>
              </a:ext>
            </a:extLst>
          </p:cNvPr>
          <p:cNvSpPr/>
          <p:nvPr/>
        </p:nvSpPr>
        <p:spPr>
          <a:xfrm>
            <a:off x="679490" y="315743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03CCF"/>
                </a:solidFill>
                <a:latin typeface="Libre Baskerville" pitchFamily="34" charset="0"/>
                <a:ea typeface="Libre Baskerville" pitchFamily="34" charset="-122"/>
                <a:cs typeface="Libre Baskerville" pitchFamily="34" charset="-120"/>
              </a:rPr>
              <a:t>Objective</a:t>
            </a:r>
            <a:endParaRPr lang="en-US" sz="2200" dirty="0"/>
          </a:p>
        </p:txBody>
      </p:sp>
      <p:sp>
        <p:nvSpPr>
          <p:cNvPr id="6" name="Text 4">
            <a:extLst>
              <a:ext uri="{FF2B5EF4-FFF2-40B4-BE49-F238E27FC236}">
                <a16:creationId xmlns:a16="http://schemas.microsoft.com/office/drawing/2014/main" id="{940B1E01-EE5E-FFCC-07C2-7EF1D9C39D97}"/>
              </a:ext>
            </a:extLst>
          </p:cNvPr>
          <p:cNvSpPr/>
          <p:nvPr/>
        </p:nvSpPr>
        <p:spPr>
          <a:xfrm>
            <a:off x="1032780" y="3706054"/>
            <a:ext cx="7789102" cy="725805"/>
          </a:xfrm>
          <a:prstGeom prst="rect">
            <a:avLst/>
          </a:prstGeom>
          <a:noFill/>
          <a:ln/>
        </p:spPr>
        <p:txBody>
          <a:bodyPr wrap="square" lIns="0" tIns="0" rIns="0" bIns="0" rtlCol="0" anchor="t"/>
          <a:lstStyle/>
          <a:p>
            <a:pPr marL="0" indent="0">
              <a:lnSpc>
                <a:spcPts val="2850"/>
              </a:lnSpc>
              <a:buNone/>
            </a:pPr>
            <a:r>
              <a:rPr lang="en-US" sz="1750" dirty="0">
                <a:solidFill>
                  <a:srgbClr val="49495A"/>
                </a:solidFill>
                <a:latin typeface="Open Sans" pitchFamily="34" charset="0"/>
                <a:ea typeface="Open Sans" pitchFamily="34" charset="-122"/>
                <a:cs typeface="Open Sans" pitchFamily="34" charset="-120"/>
              </a:rPr>
              <a:t>Develop a Random forest Classifier to accurately classify healthy or Not.</a:t>
            </a:r>
            <a:endParaRPr lang="en-US" sz="1750" dirty="0"/>
          </a:p>
        </p:txBody>
      </p:sp>
      <p:sp>
        <p:nvSpPr>
          <p:cNvPr id="7" name="Text 5">
            <a:extLst>
              <a:ext uri="{FF2B5EF4-FFF2-40B4-BE49-F238E27FC236}">
                <a16:creationId xmlns:a16="http://schemas.microsoft.com/office/drawing/2014/main" id="{F9CE2A92-53FB-DFB7-B9CF-CFEA27E7E166}"/>
              </a:ext>
            </a:extLst>
          </p:cNvPr>
          <p:cNvSpPr/>
          <p:nvPr/>
        </p:nvSpPr>
        <p:spPr>
          <a:xfrm>
            <a:off x="679489" y="4350517"/>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03CCF"/>
                </a:solidFill>
                <a:latin typeface="Libre Baskerville" pitchFamily="34" charset="0"/>
                <a:ea typeface="Libre Baskerville" pitchFamily="34" charset="-122"/>
                <a:cs typeface="Libre Baskerville" pitchFamily="34" charset="-120"/>
              </a:rPr>
              <a:t>Application</a:t>
            </a:r>
            <a:endParaRPr lang="en-US" sz="2200" dirty="0"/>
          </a:p>
        </p:txBody>
      </p:sp>
      <p:sp>
        <p:nvSpPr>
          <p:cNvPr id="8" name="Text 6">
            <a:extLst>
              <a:ext uri="{FF2B5EF4-FFF2-40B4-BE49-F238E27FC236}">
                <a16:creationId xmlns:a16="http://schemas.microsoft.com/office/drawing/2014/main" id="{D438DEB6-26BC-6D0D-B0F0-A9D0DDCE61E5}"/>
              </a:ext>
            </a:extLst>
          </p:cNvPr>
          <p:cNvSpPr/>
          <p:nvPr/>
        </p:nvSpPr>
        <p:spPr>
          <a:xfrm>
            <a:off x="1032779" y="4719317"/>
            <a:ext cx="9773766" cy="1088708"/>
          </a:xfrm>
          <a:prstGeom prst="rect">
            <a:avLst/>
          </a:prstGeom>
          <a:noFill/>
          <a:ln/>
        </p:spPr>
        <p:txBody>
          <a:bodyPr wrap="square" lIns="0" tIns="0" rIns="0" bIns="0" rtlCol="0" anchor="t"/>
          <a:lstStyle/>
          <a:p>
            <a:pPr marL="0" indent="0">
              <a:lnSpc>
                <a:spcPts val="2850"/>
              </a:lnSpc>
              <a:buNone/>
            </a:pPr>
            <a:r>
              <a:rPr lang="en-US" sz="1750" dirty="0">
                <a:solidFill>
                  <a:srgbClr val="49495A"/>
                </a:solidFill>
                <a:latin typeface="Open Sans" pitchFamily="34" charset="0"/>
                <a:ea typeface="Open Sans" pitchFamily="34" charset="-122"/>
                <a:cs typeface="Open Sans" pitchFamily="34" charset="-120"/>
              </a:rPr>
              <a:t>Assist Doctors in diagnosis, improve patient care, and reduce preventable attacks.</a:t>
            </a:r>
            <a:endParaRPr lang="en-US" sz="1750" dirty="0"/>
          </a:p>
        </p:txBody>
      </p:sp>
      <p:pic>
        <p:nvPicPr>
          <p:cNvPr id="10" name="Picture 9">
            <a:extLst>
              <a:ext uri="{FF2B5EF4-FFF2-40B4-BE49-F238E27FC236}">
                <a16:creationId xmlns:a16="http://schemas.microsoft.com/office/drawing/2014/main" id="{08348E7C-8850-6887-7042-DA43BAA9E80E}"/>
              </a:ext>
            </a:extLst>
          </p:cNvPr>
          <p:cNvPicPr>
            <a:picLocks noChangeAspect="1"/>
          </p:cNvPicPr>
          <p:nvPr/>
        </p:nvPicPr>
        <p:blipFill>
          <a:blip r:embed="rId3"/>
          <a:stretch>
            <a:fillRect/>
          </a:stretch>
        </p:blipFill>
        <p:spPr>
          <a:xfrm>
            <a:off x="12467923" y="7705652"/>
            <a:ext cx="2162477" cy="523948"/>
          </a:xfrm>
          <a:prstGeom prst="rect">
            <a:avLst/>
          </a:prstGeom>
        </p:spPr>
      </p:pic>
      <p:sp>
        <p:nvSpPr>
          <p:cNvPr id="9" name="Text 6">
            <a:extLst>
              <a:ext uri="{FF2B5EF4-FFF2-40B4-BE49-F238E27FC236}">
                <a16:creationId xmlns:a16="http://schemas.microsoft.com/office/drawing/2014/main" id="{D3E374FA-2FD1-13FE-5099-27547FC516A6}"/>
              </a:ext>
            </a:extLst>
          </p:cNvPr>
          <p:cNvSpPr/>
          <p:nvPr/>
        </p:nvSpPr>
        <p:spPr>
          <a:xfrm>
            <a:off x="1032779" y="5915055"/>
            <a:ext cx="10158230" cy="1451610"/>
          </a:xfrm>
          <a:prstGeom prst="rect">
            <a:avLst/>
          </a:prstGeom>
          <a:noFill/>
          <a:ln/>
        </p:spPr>
        <p:txBody>
          <a:bodyPr wrap="square" lIns="0" tIns="0" rIns="0" bIns="0" rtlCol="0" anchor="t"/>
          <a:lstStyle/>
          <a:p>
            <a:pPr marL="0" indent="0">
              <a:lnSpc>
                <a:spcPts val="2850"/>
              </a:lnSpc>
              <a:buNone/>
            </a:pPr>
            <a:r>
              <a:rPr lang="en-US" sz="1750" dirty="0">
                <a:solidFill>
                  <a:srgbClr val="49495A"/>
                </a:solidFill>
                <a:latin typeface="Open Sans" pitchFamily="34" charset="0"/>
                <a:ea typeface="Open Sans" pitchFamily="34" charset="-122"/>
                <a:cs typeface="Open Sans" pitchFamily="34" charset="-120"/>
              </a:rPr>
              <a:t>AI models can assist in early and accurate diagnosis, improving treatment outcomes.</a:t>
            </a:r>
            <a:endParaRPr lang="en-US" sz="1750" dirty="0"/>
          </a:p>
        </p:txBody>
      </p:sp>
      <p:sp>
        <p:nvSpPr>
          <p:cNvPr id="11" name="Text 5">
            <a:extLst>
              <a:ext uri="{FF2B5EF4-FFF2-40B4-BE49-F238E27FC236}">
                <a16:creationId xmlns:a16="http://schemas.microsoft.com/office/drawing/2014/main" id="{98407473-7DCE-CFD9-5843-C81657035220}"/>
              </a:ext>
            </a:extLst>
          </p:cNvPr>
          <p:cNvSpPr/>
          <p:nvPr/>
        </p:nvSpPr>
        <p:spPr>
          <a:xfrm>
            <a:off x="679490" y="5468165"/>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03CCF"/>
                </a:solidFill>
                <a:latin typeface="Libre Baskerville" pitchFamily="34" charset="0"/>
              </a:rPr>
              <a:t>Motivation</a:t>
            </a:r>
            <a:endParaRPr lang="en-US" sz="2200" dirty="0"/>
          </a:p>
        </p:txBody>
      </p:sp>
      <p:sp>
        <p:nvSpPr>
          <p:cNvPr id="12" name="Text 3">
            <a:extLst>
              <a:ext uri="{FF2B5EF4-FFF2-40B4-BE49-F238E27FC236}">
                <a16:creationId xmlns:a16="http://schemas.microsoft.com/office/drawing/2014/main" id="{6F88EC6C-E737-0C55-B7D1-CE5B0E07B86B}"/>
              </a:ext>
            </a:extLst>
          </p:cNvPr>
          <p:cNvSpPr/>
          <p:nvPr/>
        </p:nvSpPr>
        <p:spPr>
          <a:xfrm>
            <a:off x="679490" y="6463695"/>
            <a:ext cx="5655034" cy="354330"/>
          </a:xfrm>
          <a:prstGeom prst="rect">
            <a:avLst/>
          </a:prstGeom>
          <a:noFill/>
          <a:ln/>
        </p:spPr>
        <p:txBody>
          <a:bodyPr wrap="none" lIns="0" tIns="0" rIns="0" bIns="0" rtlCol="0" anchor="t"/>
          <a:lstStyle/>
          <a:p>
            <a:pPr marL="0" indent="0">
              <a:lnSpc>
                <a:spcPts val="2750"/>
              </a:lnSpc>
              <a:buNone/>
            </a:pPr>
            <a:r>
              <a:rPr lang="en-US" sz="2200" dirty="0">
                <a:solidFill>
                  <a:srgbClr val="403CCF"/>
                </a:solidFill>
                <a:latin typeface="Libre Baskerville" pitchFamily="34" charset="0"/>
                <a:ea typeface="Libre Baskerville" pitchFamily="34" charset="-122"/>
                <a:cs typeface="Libre Baskerville" pitchFamily="34" charset="-120"/>
              </a:rPr>
              <a:t>ML Approaches</a:t>
            </a:r>
            <a:endParaRPr lang="en-US" sz="2200" dirty="0"/>
          </a:p>
        </p:txBody>
      </p:sp>
      <p:sp>
        <p:nvSpPr>
          <p:cNvPr id="13" name="Text 4">
            <a:extLst>
              <a:ext uri="{FF2B5EF4-FFF2-40B4-BE49-F238E27FC236}">
                <a16:creationId xmlns:a16="http://schemas.microsoft.com/office/drawing/2014/main" id="{3D50D7DD-F03F-1219-1CF0-F91F2F4C4EC5}"/>
              </a:ext>
            </a:extLst>
          </p:cNvPr>
          <p:cNvSpPr/>
          <p:nvPr/>
        </p:nvSpPr>
        <p:spPr>
          <a:xfrm>
            <a:off x="1032781" y="7067718"/>
            <a:ext cx="7934574" cy="725805"/>
          </a:xfrm>
          <a:prstGeom prst="rect">
            <a:avLst/>
          </a:prstGeom>
          <a:noFill/>
          <a:ln/>
        </p:spPr>
        <p:txBody>
          <a:bodyPr wrap="square" lIns="0" tIns="0" rIns="0" bIns="0" rtlCol="0" anchor="t"/>
          <a:lstStyle/>
          <a:p>
            <a:pPr marL="0" indent="0">
              <a:lnSpc>
                <a:spcPts val="2850"/>
              </a:lnSpc>
              <a:buNone/>
            </a:pPr>
            <a:r>
              <a:rPr lang="en-US" sz="1750" dirty="0">
                <a:latin typeface="Open Sans" panose="020B0606030504020204" pitchFamily="34" charset="0"/>
                <a:ea typeface="Open Sans" panose="020B0606030504020204" pitchFamily="34" charset="0"/>
                <a:cs typeface="Open Sans" panose="020B0606030504020204" pitchFamily="34" charset="0"/>
              </a:rPr>
              <a:t>Predicting using Random Forest Classifier </a:t>
            </a:r>
          </a:p>
        </p:txBody>
      </p:sp>
      <p:sp>
        <p:nvSpPr>
          <p:cNvPr id="14" name="Text 0">
            <a:extLst>
              <a:ext uri="{FF2B5EF4-FFF2-40B4-BE49-F238E27FC236}">
                <a16:creationId xmlns:a16="http://schemas.microsoft.com/office/drawing/2014/main" id="{AC2DA1E7-4F95-A7BB-7839-C8E381388ACB}"/>
              </a:ext>
            </a:extLst>
          </p:cNvPr>
          <p:cNvSpPr/>
          <p:nvPr/>
        </p:nvSpPr>
        <p:spPr>
          <a:xfrm>
            <a:off x="249072" y="1161882"/>
            <a:ext cx="5670590" cy="708779"/>
          </a:xfrm>
          <a:prstGeom prst="rect">
            <a:avLst/>
          </a:prstGeom>
          <a:noFill/>
          <a:ln/>
        </p:spPr>
        <p:txBody>
          <a:bodyPr wrap="none" lIns="0" tIns="0" rIns="0" bIns="0" rtlCol="0" anchor="t"/>
          <a:lstStyle/>
          <a:p>
            <a:pPr marL="0" indent="0">
              <a:lnSpc>
                <a:spcPts val="5550"/>
              </a:lnSpc>
              <a:buNone/>
            </a:pPr>
            <a:r>
              <a:rPr lang="en-US" sz="2400" dirty="0">
                <a:solidFill>
                  <a:srgbClr val="403CCF"/>
                </a:solidFill>
                <a:latin typeface="Libre Baskerville" pitchFamily="34" charset="0"/>
                <a:ea typeface="Libre Baskerville" pitchFamily="34" charset="-122"/>
                <a:cs typeface="Libre Baskerville" pitchFamily="34" charset="-120"/>
              </a:rPr>
              <a:t>Introduction</a:t>
            </a:r>
            <a:endParaRPr lang="en-US" sz="2400" dirty="0"/>
          </a:p>
        </p:txBody>
      </p:sp>
      <p:sp>
        <p:nvSpPr>
          <p:cNvPr id="15" name="Text 1">
            <a:extLst>
              <a:ext uri="{FF2B5EF4-FFF2-40B4-BE49-F238E27FC236}">
                <a16:creationId xmlns:a16="http://schemas.microsoft.com/office/drawing/2014/main" id="{CE9218BA-C5A8-5D6A-7395-17688D97FD21}"/>
              </a:ext>
            </a:extLst>
          </p:cNvPr>
          <p:cNvSpPr/>
          <p:nvPr/>
        </p:nvSpPr>
        <p:spPr>
          <a:xfrm>
            <a:off x="3902617" y="458956"/>
            <a:ext cx="5864838" cy="595896"/>
          </a:xfrm>
          <a:prstGeom prst="rect">
            <a:avLst/>
          </a:prstGeom>
          <a:noFill/>
          <a:ln/>
        </p:spPr>
        <p:txBody>
          <a:bodyPr wrap="none" lIns="0" tIns="0" rIns="0" bIns="0" rtlCol="0" anchor="t"/>
          <a:lstStyle/>
          <a:p>
            <a:pPr marL="0" indent="0">
              <a:lnSpc>
                <a:spcPts val="2750"/>
              </a:lnSpc>
              <a:buNone/>
            </a:pPr>
            <a:r>
              <a:rPr lang="en-US" sz="3200" dirty="0">
                <a:solidFill>
                  <a:srgbClr val="403CCF"/>
                </a:solidFill>
                <a:latin typeface="Libre Baskerville" pitchFamily="34" charset="0"/>
              </a:rPr>
              <a:t>3)Diabetes Prediction</a:t>
            </a:r>
            <a:endParaRPr lang="en-US" sz="3200" dirty="0"/>
          </a:p>
        </p:txBody>
      </p:sp>
    </p:spTree>
    <p:extLst>
      <p:ext uri="{BB962C8B-B14F-4D97-AF65-F5344CB8AC3E}">
        <p14:creationId xmlns:p14="http://schemas.microsoft.com/office/powerpoint/2010/main" val="1596970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1E1CB3-FE54-11D3-8DC4-42EAC2DD46B6}"/>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F05BC137-E97B-0E08-6FA6-214680A3CC1A}"/>
              </a:ext>
            </a:extLst>
          </p:cNvPr>
          <p:cNvSpPr/>
          <p:nvPr/>
        </p:nvSpPr>
        <p:spPr>
          <a:xfrm>
            <a:off x="440499" y="548686"/>
            <a:ext cx="5670590" cy="708779"/>
          </a:xfrm>
          <a:prstGeom prst="rect">
            <a:avLst/>
          </a:prstGeom>
          <a:noFill/>
          <a:ln/>
        </p:spPr>
        <p:txBody>
          <a:bodyPr wrap="none" lIns="0" tIns="0" rIns="0" bIns="0" rtlCol="0" anchor="t"/>
          <a:lstStyle/>
          <a:p>
            <a:pPr marL="0" indent="0">
              <a:lnSpc>
                <a:spcPts val="5550"/>
              </a:lnSpc>
              <a:buNone/>
            </a:pPr>
            <a:r>
              <a:rPr lang="en-US" sz="4450" dirty="0">
                <a:solidFill>
                  <a:srgbClr val="403CCF"/>
                </a:solidFill>
                <a:latin typeface="Libre Baskerville" pitchFamily="34" charset="0"/>
                <a:ea typeface="Libre Baskerville" pitchFamily="34" charset="-122"/>
                <a:cs typeface="Libre Baskerville" pitchFamily="34" charset="-120"/>
              </a:rPr>
              <a:t>Results</a:t>
            </a:r>
            <a:endParaRPr lang="en-US" sz="4450" dirty="0"/>
          </a:p>
        </p:txBody>
      </p:sp>
      <p:pic>
        <p:nvPicPr>
          <p:cNvPr id="5" name="Picture 4">
            <a:extLst>
              <a:ext uri="{FF2B5EF4-FFF2-40B4-BE49-F238E27FC236}">
                <a16:creationId xmlns:a16="http://schemas.microsoft.com/office/drawing/2014/main" id="{7820D66A-20C2-5D81-3B2B-4730FF2BE203}"/>
              </a:ext>
            </a:extLst>
          </p:cNvPr>
          <p:cNvPicPr>
            <a:picLocks noChangeAspect="1"/>
          </p:cNvPicPr>
          <p:nvPr/>
        </p:nvPicPr>
        <p:blipFill>
          <a:blip r:embed="rId2"/>
          <a:stretch>
            <a:fillRect/>
          </a:stretch>
        </p:blipFill>
        <p:spPr>
          <a:xfrm>
            <a:off x="440499" y="1363250"/>
            <a:ext cx="6209683" cy="2980150"/>
          </a:xfrm>
          <a:prstGeom prst="rect">
            <a:avLst/>
          </a:prstGeom>
        </p:spPr>
      </p:pic>
      <p:pic>
        <p:nvPicPr>
          <p:cNvPr id="10" name="Picture 9">
            <a:extLst>
              <a:ext uri="{FF2B5EF4-FFF2-40B4-BE49-F238E27FC236}">
                <a16:creationId xmlns:a16="http://schemas.microsoft.com/office/drawing/2014/main" id="{6223BA5B-1D45-03D2-700C-28AE746B22A6}"/>
              </a:ext>
            </a:extLst>
          </p:cNvPr>
          <p:cNvPicPr>
            <a:picLocks noChangeAspect="1"/>
          </p:cNvPicPr>
          <p:nvPr/>
        </p:nvPicPr>
        <p:blipFill>
          <a:blip r:embed="rId3"/>
          <a:stretch>
            <a:fillRect/>
          </a:stretch>
        </p:blipFill>
        <p:spPr>
          <a:xfrm>
            <a:off x="440499" y="5181482"/>
            <a:ext cx="8145012" cy="600159"/>
          </a:xfrm>
          <a:prstGeom prst="rect">
            <a:avLst/>
          </a:prstGeom>
        </p:spPr>
      </p:pic>
      <p:pic>
        <p:nvPicPr>
          <p:cNvPr id="12" name="Picture 11">
            <a:extLst>
              <a:ext uri="{FF2B5EF4-FFF2-40B4-BE49-F238E27FC236}">
                <a16:creationId xmlns:a16="http://schemas.microsoft.com/office/drawing/2014/main" id="{4C3B2DB3-868B-B7E6-6521-388984A9D054}"/>
              </a:ext>
            </a:extLst>
          </p:cNvPr>
          <p:cNvPicPr>
            <a:picLocks noChangeAspect="1"/>
          </p:cNvPicPr>
          <p:nvPr/>
        </p:nvPicPr>
        <p:blipFill>
          <a:blip r:embed="rId4"/>
          <a:stretch>
            <a:fillRect/>
          </a:stretch>
        </p:blipFill>
        <p:spPr>
          <a:xfrm>
            <a:off x="440499" y="6619724"/>
            <a:ext cx="5134692" cy="762106"/>
          </a:xfrm>
          <a:prstGeom prst="rect">
            <a:avLst/>
          </a:prstGeom>
        </p:spPr>
      </p:pic>
      <p:pic>
        <p:nvPicPr>
          <p:cNvPr id="14" name="Picture 13">
            <a:extLst>
              <a:ext uri="{FF2B5EF4-FFF2-40B4-BE49-F238E27FC236}">
                <a16:creationId xmlns:a16="http://schemas.microsoft.com/office/drawing/2014/main" id="{41A2726E-EF58-9DC4-A6EE-7E0785D92B93}"/>
              </a:ext>
            </a:extLst>
          </p:cNvPr>
          <p:cNvPicPr>
            <a:picLocks noChangeAspect="1"/>
          </p:cNvPicPr>
          <p:nvPr/>
        </p:nvPicPr>
        <p:blipFill>
          <a:blip r:embed="rId5"/>
          <a:stretch>
            <a:fillRect/>
          </a:stretch>
        </p:blipFill>
        <p:spPr>
          <a:xfrm>
            <a:off x="7435137" y="1370834"/>
            <a:ext cx="6077798" cy="3219899"/>
          </a:xfrm>
          <a:prstGeom prst="rect">
            <a:avLst/>
          </a:prstGeom>
        </p:spPr>
      </p:pic>
    </p:spTree>
    <p:extLst>
      <p:ext uri="{BB962C8B-B14F-4D97-AF65-F5344CB8AC3E}">
        <p14:creationId xmlns:p14="http://schemas.microsoft.com/office/powerpoint/2010/main" val="3296134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7FF747-1E47-41DB-4AA7-04B2DB506D3B}"/>
              </a:ext>
            </a:extLst>
          </p:cNvPr>
          <p:cNvSpPr txBox="1"/>
          <p:nvPr/>
        </p:nvSpPr>
        <p:spPr>
          <a:xfrm>
            <a:off x="835429" y="861554"/>
            <a:ext cx="9427965" cy="701730"/>
          </a:xfrm>
          <a:prstGeom prst="rect">
            <a:avLst/>
          </a:prstGeom>
          <a:noFill/>
        </p:spPr>
        <p:txBody>
          <a:bodyPr wrap="none" rtlCol="0">
            <a:spAutoFit/>
          </a:bodyPr>
          <a:lstStyle/>
          <a:p>
            <a:r>
              <a:rPr lang="en-US" sz="3840" dirty="0">
                <a:solidFill>
                  <a:srgbClr val="403CCF"/>
                </a:solidFill>
                <a:latin typeface="Libre Baskerville" pitchFamily="34" charset="0"/>
                <a:ea typeface="Libre Baskerville" pitchFamily="34" charset="-122"/>
                <a:cs typeface="Libre Baskerville" pitchFamily="34" charset="-120"/>
              </a:rPr>
              <a:t>Agriculture: AI Solutions for Growth</a:t>
            </a:r>
            <a:endParaRPr lang="en-IN" sz="3840" dirty="0">
              <a:solidFill>
                <a:srgbClr val="0070C0"/>
              </a:solidFill>
            </a:endParaRPr>
          </a:p>
        </p:txBody>
      </p:sp>
      <p:sp>
        <p:nvSpPr>
          <p:cNvPr id="3" name="TextBox 2">
            <a:extLst>
              <a:ext uri="{FF2B5EF4-FFF2-40B4-BE49-F238E27FC236}">
                <a16:creationId xmlns:a16="http://schemas.microsoft.com/office/drawing/2014/main" id="{EB5076F6-6226-36D7-A823-501B6D1FC231}"/>
              </a:ext>
            </a:extLst>
          </p:cNvPr>
          <p:cNvSpPr txBox="1"/>
          <p:nvPr/>
        </p:nvSpPr>
        <p:spPr>
          <a:xfrm>
            <a:off x="835429" y="1938867"/>
            <a:ext cx="11384280" cy="4985980"/>
          </a:xfrm>
          <a:prstGeom prst="rect">
            <a:avLst/>
          </a:prstGeom>
          <a:noFill/>
        </p:spPr>
        <p:txBody>
          <a:bodyPr wrap="square" rtlCol="0">
            <a:spAutoFit/>
          </a:bodyPr>
          <a:lstStyle/>
          <a:p>
            <a:r>
              <a:rPr lang="en-US" sz="2640" dirty="0"/>
              <a:t>AI enhances crop prediction, analyzing data to forecast yields and suggest optimal crops. Soil quality assessment uses AI-driven sensors to evaluate nutrients and moisture for better farming decisions. </a:t>
            </a:r>
          </a:p>
          <a:p>
            <a:endParaRPr lang="en-US" sz="2640" dirty="0"/>
          </a:p>
          <a:p>
            <a:r>
              <a:rPr lang="en-US" sz="2640" dirty="0"/>
              <a:t>Crop quality analysis employs computer vision to detect diseases and classify produce. Weather prediction leverages AI models for accurate climate forecasts, helping farmers plan efficiently. </a:t>
            </a:r>
          </a:p>
          <a:p>
            <a:endParaRPr lang="en-US" sz="2640" dirty="0"/>
          </a:p>
          <a:p>
            <a:r>
              <a:rPr lang="en-US" sz="2640" dirty="0"/>
              <a:t>Additionally, AI helps in optimizing resource usage, reducing losses, and ensuring sustainable agricultural practices. AI-driven automation in farming increases productivity, while data-driven insights support better decision-making, contributing to overall agricultural growth.</a:t>
            </a:r>
            <a:endParaRPr lang="en-IN" sz="2640" dirty="0"/>
          </a:p>
        </p:txBody>
      </p:sp>
    </p:spTree>
    <p:extLst>
      <p:ext uri="{BB962C8B-B14F-4D97-AF65-F5344CB8AC3E}">
        <p14:creationId xmlns:p14="http://schemas.microsoft.com/office/powerpoint/2010/main" val="2695311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49BC5C-AD54-BB6C-8C80-4A515957D6C7}"/>
              </a:ext>
            </a:extLst>
          </p:cNvPr>
          <p:cNvSpPr txBox="1"/>
          <p:nvPr/>
        </p:nvSpPr>
        <p:spPr>
          <a:xfrm>
            <a:off x="694706" y="1560913"/>
            <a:ext cx="10181902" cy="6020109"/>
          </a:xfrm>
          <a:prstGeom prst="rect">
            <a:avLst/>
          </a:prstGeom>
          <a:noFill/>
        </p:spPr>
        <p:txBody>
          <a:bodyPr wrap="square" rtlCol="0">
            <a:spAutoFit/>
          </a:bodyPr>
          <a:lstStyle/>
          <a:p>
            <a:pPr>
              <a:buNone/>
            </a:pPr>
            <a:r>
              <a:rPr lang="en-IN" sz="3360" b="1" dirty="0">
                <a:solidFill>
                  <a:schemeClr val="accent1"/>
                </a:solidFill>
              </a:rPr>
              <a:t>Problem Statement</a:t>
            </a:r>
          </a:p>
          <a:p>
            <a:pPr>
              <a:buNone/>
            </a:pPr>
            <a:endParaRPr lang="en-IN" sz="960" b="1" dirty="0"/>
          </a:p>
          <a:p>
            <a:pPr lvl="1"/>
            <a:r>
              <a:rPr lang="en-IN" sz="2880" dirty="0"/>
              <a:t>Predict the most suitable crop based on soil nutrients, temperature, humidity, rainfall, and pH to help farmers make data-driven decisions.</a:t>
            </a:r>
          </a:p>
          <a:p>
            <a:pPr>
              <a:buNone/>
            </a:pPr>
            <a:r>
              <a:rPr lang="en-IN" sz="3360" b="1" dirty="0">
                <a:solidFill>
                  <a:schemeClr val="accent1"/>
                </a:solidFill>
              </a:rPr>
              <a:t>Model Used</a:t>
            </a:r>
          </a:p>
          <a:p>
            <a:pPr>
              <a:buNone/>
            </a:pPr>
            <a:endParaRPr lang="en-IN" sz="960" b="1" dirty="0"/>
          </a:p>
          <a:p>
            <a:pPr lvl="1"/>
            <a:r>
              <a:rPr lang="en-US" sz="2880" dirty="0"/>
              <a:t>K-Nearest Neighbors (KNN), chosen for its ability to handle multi-class classification and adaptability to different datasets.</a:t>
            </a:r>
          </a:p>
          <a:p>
            <a:r>
              <a:rPr lang="en-IN" sz="2880" b="1" dirty="0">
                <a:solidFill>
                  <a:schemeClr val="accent1"/>
                </a:solidFill>
              </a:rPr>
              <a:t>Model Architecture</a:t>
            </a:r>
          </a:p>
          <a:p>
            <a:pPr>
              <a:buNone/>
            </a:pPr>
            <a:endParaRPr lang="en-IN" sz="960" b="1" dirty="0"/>
          </a:p>
          <a:p>
            <a:pPr lvl="1">
              <a:buFont typeface="Arial" panose="020B0604020202020204" pitchFamily="34" charset="0"/>
              <a:buChar char="•"/>
            </a:pPr>
            <a:r>
              <a:rPr lang="en-IN" sz="2880" b="1" dirty="0"/>
              <a:t>Input Features</a:t>
            </a:r>
            <a:r>
              <a:rPr lang="en-IN" sz="2880" dirty="0"/>
              <a:t>: N, P, K, Temperature, Humidity, Rainfall, pH</a:t>
            </a:r>
          </a:p>
          <a:p>
            <a:pPr lvl="1">
              <a:buFont typeface="Arial" panose="020B0604020202020204" pitchFamily="34" charset="0"/>
              <a:buChar char="•"/>
            </a:pPr>
            <a:r>
              <a:rPr lang="en-IN" sz="2880" b="1" dirty="0"/>
              <a:t>Steps</a:t>
            </a:r>
            <a:r>
              <a:rPr lang="en-IN" sz="2880" dirty="0"/>
              <a:t>: Data preprocessing → Model training → Prediction</a:t>
            </a:r>
          </a:p>
          <a:p>
            <a:pPr lvl="1">
              <a:buFont typeface="Arial" panose="020B0604020202020204" pitchFamily="34" charset="0"/>
              <a:buChar char="•"/>
            </a:pPr>
            <a:r>
              <a:rPr lang="en-IN" sz="2880" b="1" dirty="0"/>
              <a:t>Accuracy</a:t>
            </a:r>
            <a:r>
              <a:rPr lang="en-IN" sz="2880" dirty="0"/>
              <a:t>: 98.81 %</a:t>
            </a:r>
          </a:p>
          <a:p>
            <a:endParaRPr lang="en-IN" sz="2880" dirty="0"/>
          </a:p>
        </p:txBody>
      </p:sp>
      <p:sp>
        <p:nvSpPr>
          <p:cNvPr id="3" name="TextBox 2">
            <a:extLst>
              <a:ext uri="{FF2B5EF4-FFF2-40B4-BE49-F238E27FC236}">
                <a16:creationId xmlns:a16="http://schemas.microsoft.com/office/drawing/2014/main" id="{B45E6954-3E34-07F9-323A-488C8C962B43}"/>
              </a:ext>
            </a:extLst>
          </p:cNvPr>
          <p:cNvSpPr txBox="1"/>
          <p:nvPr/>
        </p:nvSpPr>
        <p:spPr>
          <a:xfrm>
            <a:off x="564077" y="305185"/>
            <a:ext cx="9506045" cy="1181862"/>
          </a:xfrm>
          <a:prstGeom prst="rect">
            <a:avLst/>
          </a:prstGeom>
          <a:noFill/>
        </p:spPr>
        <p:txBody>
          <a:bodyPr wrap="square" rtlCol="0">
            <a:spAutoFit/>
          </a:bodyPr>
          <a:lstStyle/>
          <a:p>
            <a:r>
              <a:rPr lang="en-IN" sz="5280" b="1" dirty="0">
                <a:solidFill>
                  <a:schemeClr val="accent1"/>
                </a:solidFill>
              </a:rPr>
              <a:t>Crop Recommendation System</a:t>
            </a:r>
          </a:p>
          <a:p>
            <a:endParaRPr lang="en-IN" dirty="0"/>
          </a:p>
        </p:txBody>
      </p:sp>
    </p:spTree>
    <p:extLst>
      <p:ext uri="{BB962C8B-B14F-4D97-AF65-F5344CB8AC3E}">
        <p14:creationId xmlns:p14="http://schemas.microsoft.com/office/powerpoint/2010/main" val="4048978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EDAA74-D1E9-6F34-4537-1562BBF2DF5C}"/>
              </a:ext>
            </a:extLst>
          </p:cNvPr>
          <p:cNvSpPr txBox="1"/>
          <p:nvPr/>
        </p:nvSpPr>
        <p:spPr>
          <a:xfrm>
            <a:off x="731520" y="689488"/>
            <a:ext cx="5042263" cy="5539977"/>
          </a:xfrm>
          <a:prstGeom prst="rect">
            <a:avLst/>
          </a:prstGeom>
          <a:noFill/>
        </p:spPr>
        <p:txBody>
          <a:bodyPr wrap="square" rtlCol="0">
            <a:spAutoFit/>
          </a:bodyPr>
          <a:lstStyle/>
          <a:p>
            <a:pPr>
              <a:buNone/>
            </a:pPr>
            <a:r>
              <a:rPr lang="en-US" sz="3360" b="1" dirty="0">
                <a:solidFill>
                  <a:schemeClr val="accent1"/>
                </a:solidFill>
              </a:rPr>
              <a:t>Real-Life Uses</a:t>
            </a:r>
          </a:p>
          <a:p>
            <a:pPr>
              <a:buNone/>
            </a:pPr>
            <a:endParaRPr lang="en-US" sz="960" b="1" dirty="0"/>
          </a:p>
          <a:p>
            <a:pPr>
              <a:buFont typeface="Arial" panose="020B0604020202020204" pitchFamily="34" charset="0"/>
              <a:buChar char="•"/>
            </a:pPr>
            <a:r>
              <a:rPr lang="en-US" sz="2880" b="1" dirty="0"/>
              <a:t>Precision Farming</a:t>
            </a:r>
            <a:r>
              <a:rPr lang="en-US" sz="2880" dirty="0"/>
              <a:t>: Helps farmers choose the best crops.</a:t>
            </a:r>
          </a:p>
          <a:p>
            <a:pPr>
              <a:buFont typeface="Arial" panose="020B0604020202020204" pitchFamily="34" charset="0"/>
              <a:buChar char="•"/>
            </a:pPr>
            <a:r>
              <a:rPr lang="en-US" sz="2880" b="1" dirty="0"/>
              <a:t>Smart Agriculture</a:t>
            </a:r>
            <a:r>
              <a:rPr lang="en-US" sz="2880" dirty="0"/>
              <a:t>: Enables automated decision-making.</a:t>
            </a:r>
          </a:p>
          <a:p>
            <a:pPr>
              <a:buFont typeface="Arial" panose="020B0604020202020204" pitchFamily="34" charset="0"/>
              <a:buChar char="•"/>
            </a:pPr>
            <a:r>
              <a:rPr lang="en-US" sz="2880" b="1" dirty="0"/>
              <a:t>Government &amp; Research</a:t>
            </a:r>
            <a:r>
              <a:rPr lang="en-US" sz="2880" dirty="0"/>
              <a:t>: Assists in policymaking and agricultural studies.</a:t>
            </a:r>
          </a:p>
          <a:p>
            <a:pPr>
              <a:buFont typeface="Arial" panose="020B0604020202020204" pitchFamily="34" charset="0"/>
              <a:buChar char="•"/>
            </a:pPr>
            <a:r>
              <a:rPr lang="en-US" sz="2880" b="1" dirty="0"/>
              <a:t>Sustainability</a:t>
            </a:r>
            <a:r>
              <a:rPr lang="en-US" sz="2880" dirty="0"/>
              <a:t>: Reduces crop failure risks and boosts productivity.</a:t>
            </a:r>
          </a:p>
          <a:p>
            <a:endParaRPr lang="en-IN" dirty="0"/>
          </a:p>
        </p:txBody>
      </p:sp>
      <p:pic>
        <p:nvPicPr>
          <p:cNvPr id="4" name="Picture 3">
            <a:extLst>
              <a:ext uri="{FF2B5EF4-FFF2-40B4-BE49-F238E27FC236}">
                <a16:creationId xmlns:a16="http://schemas.microsoft.com/office/drawing/2014/main" id="{F0F53F19-1615-4816-3521-AEB2E0517510}"/>
              </a:ext>
            </a:extLst>
          </p:cNvPr>
          <p:cNvPicPr>
            <a:picLocks noChangeAspect="1"/>
          </p:cNvPicPr>
          <p:nvPr/>
        </p:nvPicPr>
        <p:blipFill>
          <a:blip r:embed="rId2"/>
          <a:stretch>
            <a:fillRect/>
          </a:stretch>
        </p:blipFill>
        <p:spPr>
          <a:xfrm>
            <a:off x="731520" y="6229466"/>
            <a:ext cx="4949881" cy="1154590"/>
          </a:xfrm>
          <a:prstGeom prst="rect">
            <a:avLst/>
          </a:prstGeom>
        </p:spPr>
      </p:pic>
      <p:pic>
        <p:nvPicPr>
          <p:cNvPr id="6" name="Picture 5">
            <a:extLst>
              <a:ext uri="{FF2B5EF4-FFF2-40B4-BE49-F238E27FC236}">
                <a16:creationId xmlns:a16="http://schemas.microsoft.com/office/drawing/2014/main" id="{52615CD4-01D7-FF97-3BA8-0F0E672BDD27}"/>
              </a:ext>
            </a:extLst>
          </p:cNvPr>
          <p:cNvPicPr>
            <a:picLocks noChangeAspect="1"/>
          </p:cNvPicPr>
          <p:nvPr/>
        </p:nvPicPr>
        <p:blipFill>
          <a:blip r:embed="rId3"/>
          <a:stretch>
            <a:fillRect/>
          </a:stretch>
        </p:blipFill>
        <p:spPr>
          <a:xfrm>
            <a:off x="7026510" y="325213"/>
            <a:ext cx="7030431" cy="7762053"/>
          </a:xfrm>
          <a:prstGeom prst="rect">
            <a:avLst/>
          </a:prstGeom>
        </p:spPr>
      </p:pic>
    </p:spTree>
    <p:extLst>
      <p:ext uri="{BB962C8B-B14F-4D97-AF65-F5344CB8AC3E}">
        <p14:creationId xmlns:p14="http://schemas.microsoft.com/office/powerpoint/2010/main" val="1734685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6004B5-4F04-FAF1-CFD7-C491AFB146D4}"/>
              </a:ext>
            </a:extLst>
          </p:cNvPr>
          <p:cNvSpPr txBox="1"/>
          <p:nvPr/>
        </p:nvSpPr>
        <p:spPr>
          <a:xfrm>
            <a:off x="633548" y="910210"/>
            <a:ext cx="13722531" cy="6518707"/>
          </a:xfrm>
          <a:prstGeom prst="rect">
            <a:avLst/>
          </a:prstGeom>
          <a:noFill/>
        </p:spPr>
        <p:txBody>
          <a:bodyPr wrap="square" rtlCol="0">
            <a:spAutoFit/>
          </a:bodyPr>
          <a:lstStyle/>
          <a:p>
            <a:pPr>
              <a:buNone/>
            </a:pPr>
            <a:endParaRPr lang="en-IN" b="1" dirty="0"/>
          </a:p>
          <a:p>
            <a:pPr>
              <a:buNone/>
            </a:pPr>
            <a:r>
              <a:rPr lang="en-IN" sz="2880" b="1" dirty="0">
                <a:solidFill>
                  <a:schemeClr val="accent1"/>
                </a:solidFill>
              </a:rPr>
              <a:t>Problem Statement:</a:t>
            </a:r>
          </a:p>
          <a:p>
            <a:pPr>
              <a:buNone/>
            </a:pPr>
            <a:endParaRPr lang="en-IN" sz="960" dirty="0"/>
          </a:p>
          <a:p>
            <a:pPr lvl="1"/>
            <a:r>
              <a:rPr lang="en-US" sz="2400" dirty="0"/>
              <a:t>This project aims to predict soil quality based on various nutrient and chemical properties, helping farmers make data-driven decisions for better soil management.</a:t>
            </a:r>
            <a:endParaRPr lang="en-IN" sz="2400" dirty="0"/>
          </a:p>
          <a:p>
            <a:pPr>
              <a:buNone/>
            </a:pPr>
            <a:r>
              <a:rPr lang="en-IN" sz="2880" b="1" dirty="0">
                <a:solidFill>
                  <a:schemeClr val="accent1"/>
                </a:solidFill>
              </a:rPr>
              <a:t>Model Used:</a:t>
            </a:r>
          </a:p>
          <a:p>
            <a:pPr>
              <a:buNone/>
            </a:pPr>
            <a:endParaRPr lang="en-IN" sz="960" b="1" dirty="0"/>
          </a:p>
          <a:p>
            <a:pPr lvl="1"/>
            <a:r>
              <a:rPr lang="en-US" sz="2400" dirty="0"/>
              <a:t>The </a:t>
            </a:r>
            <a:r>
              <a:rPr lang="en-US" sz="2400" dirty="0" err="1"/>
              <a:t>XGBoost</a:t>
            </a:r>
            <a:r>
              <a:rPr lang="en-US" sz="2400" dirty="0"/>
              <a:t> (Extreme Gradient Boosting) classifier is used for its efficiency, speed, and high predictive accuracy in structured data classification problems.</a:t>
            </a:r>
            <a:endParaRPr lang="en-IN" sz="2400" dirty="0"/>
          </a:p>
          <a:p>
            <a:pPr>
              <a:buNone/>
            </a:pPr>
            <a:endParaRPr lang="en-IN" sz="1080" dirty="0"/>
          </a:p>
          <a:p>
            <a:pPr>
              <a:buNone/>
            </a:pPr>
            <a:r>
              <a:rPr lang="en-IN" sz="2880" b="1" dirty="0">
                <a:solidFill>
                  <a:schemeClr val="accent1"/>
                </a:solidFill>
              </a:rPr>
              <a:t>Model Architecture:</a:t>
            </a:r>
          </a:p>
          <a:p>
            <a:pPr>
              <a:buNone/>
            </a:pPr>
            <a:endParaRPr lang="en-IN" sz="960" b="1" dirty="0"/>
          </a:p>
          <a:p>
            <a:pPr lvl="1">
              <a:buFont typeface="Arial" panose="020B0604020202020204" pitchFamily="34" charset="0"/>
              <a:buChar char="•"/>
            </a:pPr>
            <a:r>
              <a:rPr lang="en-IN" sz="2400" b="1" dirty="0"/>
              <a:t>Input Features:</a:t>
            </a:r>
            <a:r>
              <a:rPr lang="en-IN" sz="2400" dirty="0"/>
              <a:t> Nitrogen (N), Phosphorus (P), Potassium (K), pH, EC, OC, S, Zn, Fe, Cu, Mn, B.</a:t>
            </a:r>
          </a:p>
          <a:p>
            <a:pPr lvl="1">
              <a:buFont typeface="Arial" panose="020B0604020202020204" pitchFamily="34" charset="0"/>
              <a:buChar char="•"/>
            </a:pPr>
            <a:r>
              <a:rPr lang="en-IN" sz="2400" b="1" dirty="0"/>
              <a:t>Preprocessing:</a:t>
            </a:r>
            <a:r>
              <a:rPr lang="en-IN" sz="2400" dirty="0"/>
              <a:t> Data normalization and handling imbalanced classes.</a:t>
            </a:r>
          </a:p>
          <a:p>
            <a:pPr lvl="1">
              <a:buFont typeface="Arial" panose="020B0604020202020204" pitchFamily="34" charset="0"/>
              <a:buChar char="•"/>
            </a:pPr>
            <a:r>
              <a:rPr lang="en-IN" sz="2400" b="1" dirty="0"/>
              <a:t>Model Training:</a:t>
            </a:r>
            <a:r>
              <a:rPr lang="en-IN" sz="2400" dirty="0"/>
              <a:t> Hyperparameter tuning for optimal performance.</a:t>
            </a:r>
          </a:p>
          <a:p>
            <a:pPr lvl="1">
              <a:buFont typeface="Arial" panose="020B0604020202020204" pitchFamily="34" charset="0"/>
              <a:buChar char="•"/>
            </a:pPr>
            <a:r>
              <a:rPr lang="en-IN" sz="2400" b="1" dirty="0"/>
              <a:t>Output:</a:t>
            </a:r>
            <a:r>
              <a:rPr lang="en-IN" sz="2400" dirty="0"/>
              <a:t> Predicts soil quality category (e.g., 0 : High, 1 : Medium, 2 : Low).</a:t>
            </a:r>
          </a:p>
          <a:p>
            <a:pPr lvl="1">
              <a:buFont typeface="Arial" panose="020B0604020202020204" pitchFamily="34" charset="0"/>
              <a:buChar char="•"/>
            </a:pPr>
            <a:r>
              <a:rPr lang="en-IN" sz="2400" b="1" dirty="0"/>
              <a:t>Accuracy:</a:t>
            </a:r>
            <a:r>
              <a:rPr lang="en-IN" sz="2400" dirty="0"/>
              <a:t> </a:t>
            </a:r>
            <a:r>
              <a:rPr lang="en-IN" sz="2400" b="1" dirty="0"/>
              <a:t>86.36%</a:t>
            </a:r>
          </a:p>
          <a:p>
            <a:pPr>
              <a:buNone/>
            </a:pPr>
            <a:endParaRPr lang="en-IN" sz="960" dirty="0"/>
          </a:p>
          <a:p>
            <a:pPr>
              <a:buNone/>
            </a:pPr>
            <a:endParaRPr lang="en-IN" dirty="0"/>
          </a:p>
          <a:p>
            <a:endParaRPr lang="en-IN" dirty="0"/>
          </a:p>
        </p:txBody>
      </p:sp>
      <p:sp>
        <p:nvSpPr>
          <p:cNvPr id="3" name="TextBox 2">
            <a:extLst>
              <a:ext uri="{FF2B5EF4-FFF2-40B4-BE49-F238E27FC236}">
                <a16:creationId xmlns:a16="http://schemas.microsoft.com/office/drawing/2014/main" id="{1A80764B-4630-B4BE-A368-BA82BDFEA1E5}"/>
              </a:ext>
            </a:extLst>
          </p:cNvPr>
          <p:cNvSpPr txBox="1"/>
          <p:nvPr/>
        </p:nvSpPr>
        <p:spPr>
          <a:xfrm>
            <a:off x="372290" y="300812"/>
            <a:ext cx="5950131" cy="1218795"/>
          </a:xfrm>
          <a:prstGeom prst="rect">
            <a:avLst/>
          </a:prstGeom>
          <a:noFill/>
        </p:spPr>
        <p:txBody>
          <a:bodyPr wrap="square" rtlCol="0">
            <a:spAutoFit/>
          </a:bodyPr>
          <a:lstStyle/>
          <a:p>
            <a:r>
              <a:rPr lang="en-IN" sz="4320" b="1" dirty="0">
                <a:solidFill>
                  <a:schemeClr val="accent1"/>
                </a:solidFill>
              </a:rPr>
              <a:t>Soil Quality Prediction</a:t>
            </a:r>
          </a:p>
          <a:p>
            <a:endParaRPr lang="en-IN" sz="2880" dirty="0"/>
          </a:p>
        </p:txBody>
      </p:sp>
    </p:spTree>
    <p:extLst>
      <p:ext uri="{BB962C8B-B14F-4D97-AF65-F5344CB8AC3E}">
        <p14:creationId xmlns:p14="http://schemas.microsoft.com/office/powerpoint/2010/main" val="3225007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FB8085-500F-230D-AEC6-C173A11A494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4556273-C2F8-6975-3D98-7D4067B1B5D8}"/>
              </a:ext>
            </a:extLst>
          </p:cNvPr>
          <p:cNvSpPr txBox="1"/>
          <p:nvPr/>
        </p:nvSpPr>
        <p:spPr>
          <a:xfrm>
            <a:off x="544468" y="600890"/>
            <a:ext cx="6531428" cy="5022913"/>
          </a:xfrm>
          <a:prstGeom prst="rect">
            <a:avLst/>
          </a:prstGeom>
          <a:noFill/>
        </p:spPr>
        <p:txBody>
          <a:bodyPr wrap="square" rtlCol="0">
            <a:spAutoFit/>
          </a:bodyPr>
          <a:lstStyle/>
          <a:p>
            <a:r>
              <a:rPr lang="en-US" sz="3360" b="1" dirty="0">
                <a:solidFill>
                  <a:schemeClr val="accent1"/>
                </a:solidFill>
              </a:rPr>
              <a:t>Real-World Applications:</a:t>
            </a:r>
          </a:p>
          <a:p>
            <a:br>
              <a:rPr lang="en-US" dirty="0"/>
            </a:br>
            <a:r>
              <a:rPr lang="en-US" sz="2400" b="1" dirty="0"/>
              <a:t>Precision Agriculture:</a:t>
            </a:r>
            <a:r>
              <a:rPr lang="en-US" sz="2400" dirty="0"/>
              <a:t> Helps farmers optimize fertilizer use and improve crop yield.</a:t>
            </a:r>
          </a:p>
          <a:p>
            <a:br>
              <a:rPr lang="en-US" sz="2400" dirty="0"/>
            </a:br>
            <a:r>
              <a:rPr lang="en-US" sz="2400" b="1" dirty="0"/>
              <a:t>IoT-based Soil Monitoring:</a:t>
            </a:r>
            <a:r>
              <a:rPr lang="en-US" sz="2400" dirty="0"/>
              <a:t> Can be integrated with IoT sensors for real-time soil analysis.</a:t>
            </a:r>
          </a:p>
          <a:p>
            <a:br>
              <a:rPr lang="en-US" sz="2400" dirty="0"/>
            </a:br>
            <a:r>
              <a:rPr lang="en-US" sz="2400" b="1" dirty="0"/>
              <a:t>Smart Farming Apps:</a:t>
            </a:r>
            <a:r>
              <a:rPr lang="en-US" sz="2400" dirty="0"/>
              <a:t> Assists in decision-making by recommending soil treatments.</a:t>
            </a:r>
          </a:p>
          <a:p>
            <a:br>
              <a:rPr lang="en-US" sz="2400" dirty="0"/>
            </a:br>
            <a:r>
              <a:rPr lang="en-US" sz="2400" b="1" dirty="0"/>
              <a:t>Agricultural Research:</a:t>
            </a:r>
            <a:r>
              <a:rPr lang="en-US" sz="2400" dirty="0"/>
              <a:t> Supports researchers in studying soil nutrient deficiencies.</a:t>
            </a:r>
            <a:endParaRPr lang="en-IN" dirty="0"/>
          </a:p>
        </p:txBody>
      </p:sp>
      <p:pic>
        <p:nvPicPr>
          <p:cNvPr id="4" name="Picture 3">
            <a:extLst>
              <a:ext uri="{FF2B5EF4-FFF2-40B4-BE49-F238E27FC236}">
                <a16:creationId xmlns:a16="http://schemas.microsoft.com/office/drawing/2014/main" id="{5523D757-F89A-31D7-64CD-37EC67FAE309}"/>
              </a:ext>
            </a:extLst>
          </p:cNvPr>
          <p:cNvPicPr>
            <a:picLocks noChangeAspect="1"/>
          </p:cNvPicPr>
          <p:nvPr/>
        </p:nvPicPr>
        <p:blipFill>
          <a:blip r:embed="rId2"/>
          <a:stretch>
            <a:fillRect/>
          </a:stretch>
        </p:blipFill>
        <p:spPr>
          <a:xfrm>
            <a:off x="7315198" y="455631"/>
            <a:ext cx="5885725" cy="6663625"/>
          </a:xfrm>
          <a:prstGeom prst="rect">
            <a:avLst/>
          </a:prstGeom>
        </p:spPr>
      </p:pic>
      <p:pic>
        <p:nvPicPr>
          <p:cNvPr id="6" name="Picture 5">
            <a:extLst>
              <a:ext uri="{FF2B5EF4-FFF2-40B4-BE49-F238E27FC236}">
                <a16:creationId xmlns:a16="http://schemas.microsoft.com/office/drawing/2014/main" id="{7BEBCADE-9DD6-0761-FB61-60227CC0AD12}"/>
              </a:ext>
            </a:extLst>
          </p:cNvPr>
          <p:cNvPicPr>
            <a:picLocks noChangeAspect="1"/>
          </p:cNvPicPr>
          <p:nvPr/>
        </p:nvPicPr>
        <p:blipFill>
          <a:blip r:embed="rId3"/>
          <a:stretch>
            <a:fillRect/>
          </a:stretch>
        </p:blipFill>
        <p:spPr>
          <a:xfrm>
            <a:off x="724653" y="5623803"/>
            <a:ext cx="4492616" cy="937390"/>
          </a:xfrm>
          <a:prstGeom prst="rect">
            <a:avLst/>
          </a:prstGeom>
        </p:spPr>
      </p:pic>
    </p:spTree>
    <p:extLst>
      <p:ext uri="{BB962C8B-B14F-4D97-AF65-F5344CB8AC3E}">
        <p14:creationId xmlns:p14="http://schemas.microsoft.com/office/powerpoint/2010/main" val="3029893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3027A9-0A01-81CA-CD8F-C6B34961EE7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E632C3E-6AD3-9FAF-0DC5-F8BAF5239FEE}"/>
              </a:ext>
            </a:extLst>
          </p:cNvPr>
          <p:cNvSpPr txBox="1"/>
          <p:nvPr/>
        </p:nvSpPr>
        <p:spPr>
          <a:xfrm>
            <a:off x="457198" y="1619794"/>
            <a:ext cx="12605656" cy="6389442"/>
          </a:xfrm>
          <a:prstGeom prst="rect">
            <a:avLst/>
          </a:prstGeom>
          <a:noFill/>
        </p:spPr>
        <p:txBody>
          <a:bodyPr wrap="square" rtlCol="0">
            <a:spAutoFit/>
          </a:bodyPr>
          <a:lstStyle/>
          <a:p>
            <a:pPr>
              <a:buNone/>
            </a:pPr>
            <a:r>
              <a:rPr lang="en-US" sz="3360" b="1" dirty="0">
                <a:solidFill>
                  <a:schemeClr val="accent1"/>
                </a:solidFill>
              </a:rPr>
              <a:t>Problem Statement</a:t>
            </a:r>
          </a:p>
          <a:p>
            <a:r>
              <a:rPr lang="en-US" sz="2400" dirty="0"/>
              <a:t>This project aims to automate the quality classification of crops using CNN. Manually assessing crop quality can be subjective and time-consuming, so this model provides a consistent and accurate method to classify crops into 90, 70, and 60 quality labels based on images.</a:t>
            </a:r>
          </a:p>
          <a:p>
            <a:endParaRPr lang="en-IN" sz="2400" dirty="0"/>
          </a:p>
          <a:p>
            <a:pPr>
              <a:buNone/>
            </a:pPr>
            <a:r>
              <a:rPr lang="en-IN" sz="2880" b="1" dirty="0">
                <a:solidFill>
                  <a:schemeClr val="accent1"/>
                </a:solidFill>
              </a:rPr>
              <a:t>Model Used &amp; Architecture</a:t>
            </a:r>
          </a:p>
          <a:p>
            <a:pPr>
              <a:buNone/>
            </a:pPr>
            <a:r>
              <a:rPr lang="en-IN" sz="2400" dirty="0"/>
              <a:t>A Convolutional Neural Network (CNN) with the following layers:</a:t>
            </a:r>
          </a:p>
          <a:p>
            <a:pPr>
              <a:buFont typeface="Arial" panose="020B0604020202020204" pitchFamily="34" charset="0"/>
              <a:buChar char="•"/>
            </a:pPr>
            <a:r>
              <a:rPr lang="en-IN" sz="2400" dirty="0"/>
              <a:t>Conv2D + </a:t>
            </a:r>
            <a:r>
              <a:rPr lang="en-IN" sz="2400" dirty="0" err="1"/>
              <a:t>ReLU</a:t>
            </a:r>
            <a:r>
              <a:rPr lang="en-IN" sz="2400" dirty="0"/>
              <a:t> for feature extraction</a:t>
            </a:r>
          </a:p>
          <a:p>
            <a:pPr>
              <a:buFont typeface="Arial" panose="020B0604020202020204" pitchFamily="34" charset="0"/>
              <a:buChar char="•"/>
            </a:pPr>
            <a:r>
              <a:rPr lang="en-IN" sz="2400" dirty="0"/>
              <a:t>MaxPooling2D for dimensionality reduction</a:t>
            </a:r>
          </a:p>
          <a:p>
            <a:pPr>
              <a:buFont typeface="Arial" panose="020B0604020202020204" pitchFamily="34" charset="0"/>
              <a:buChar char="•"/>
            </a:pPr>
            <a:r>
              <a:rPr lang="en-IN" sz="2400" dirty="0"/>
              <a:t>Dropout to prevent overfitting</a:t>
            </a:r>
          </a:p>
          <a:p>
            <a:pPr>
              <a:buFont typeface="Arial" panose="020B0604020202020204" pitchFamily="34" charset="0"/>
              <a:buChar char="•"/>
            </a:pPr>
            <a:r>
              <a:rPr lang="en-IN" sz="2400" dirty="0"/>
              <a:t>Fully connected layers + SoftMax for classification</a:t>
            </a:r>
            <a:br>
              <a:rPr lang="en-IN" sz="2400" dirty="0"/>
            </a:br>
            <a:r>
              <a:rPr lang="en-IN" sz="2400" dirty="0"/>
              <a:t>Trained using Adam optimizer and categorical cross-entropy loss.</a:t>
            </a:r>
          </a:p>
          <a:p>
            <a:pPr>
              <a:buNone/>
            </a:pPr>
            <a:r>
              <a:rPr lang="en-IN" sz="3360" b="1" dirty="0">
                <a:solidFill>
                  <a:schemeClr val="accent1"/>
                </a:solidFill>
              </a:rPr>
              <a:t>Accuracy</a:t>
            </a:r>
          </a:p>
          <a:p>
            <a:r>
              <a:rPr lang="en-IN" sz="2400" dirty="0"/>
              <a:t>The model achieves ~85-90% accuracy, depending on optimizations like data augmentation and hyperparameter tuning.</a:t>
            </a:r>
          </a:p>
          <a:p>
            <a:endParaRPr lang="en-IN" sz="2400" dirty="0"/>
          </a:p>
        </p:txBody>
      </p:sp>
      <p:sp>
        <p:nvSpPr>
          <p:cNvPr id="3" name="TextBox 2">
            <a:extLst>
              <a:ext uri="{FF2B5EF4-FFF2-40B4-BE49-F238E27FC236}">
                <a16:creationId xmlns:a16="http://schemas.microsoft.com/office/drawing/2014/main" id="{3B922D4B-78E4-9563-D55A-584807C5BD5F}"/>
              </a:ext>
            </a:extLst>
          </p:cNvPr>
          <p:cNvSpPr txBox="1"/>
          <p:nvPr/>
        </p:nvSpPr>
        <p:spPr>
          <a:xfrm>
            <a:off x="457198" y="627016"/>
            <a:ext cx="6244045" cy="775597"/>
          </a:xfrm>
          <a:prstGeom prst="rect">
            <a:avLst/>
          </a:prstGeom>
          <a:noFill/>
        </p:spPr>
        <p:txBody>
          <a:bodyPr wrap="square" rtlCol="0">
            <a:spAutoFit/>
          </a:bodyPr>
          <a:lstStyle/>
          <a:p>
            <a:r>
              <a:rPr lang="en-US" sz="4320" b="1" dirty="0">
                <a:solidFill>
                  <a:schemeClr val="accent1"/>
                </a:solidFill>
              </a:rPr>
              <a:t>Crop Quality Prediction</a:t>
            </a:r>
            <a:endParaRPr lang="en-IN" sz="4320" dirty="0">
              <a:solidFill>
                <a:schemeClr val="accent1"/>
              </a:solidFill>
            </a:endParaRPr>
          </a:p>
        </p:txBody>
      </p:sp>
    </p:spTree>
    <p:extLst>
      <p:ext uri="{BB962C8B-B14F-4D97-AF65-F5344CB8AC3E}">
        <p14:creationId xmlns:p14="http://schemas.microsoft.com/office/powerpoint/2010/main" val="2973404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840924" y="807040"/>
            <a:ext cx="12875076" cy="1417557"/>
          </a:xfrm>
          <a:prstGeom prst="rect">
            <a:avLst/>
          </a:prstGeom>
          <a:noFill/>
          <a:ln/>
        </p:spPr>
        <p:txBody>
          <a:bodyPr wrap="square" lIns="0" tIns="0" rIns="0" bIns="0" rtlCol="0" anchor="t"/>
          <a:lstStyle/>
          <a:p>
            <a:pPr>
              <a:lnSpc>
                <a:spcPts val="4625"/>
              </a:lnSpc>
            </a:pPr>
            <a:r>
              <a:rPr lang="en-US" sz="4449" dirty="0">
                <a:latin typeface="Instrument Sans Semi Bold" pitchFamily="34" charset="0"/>
                <a:ea typeface="Instrument Sans Semi Bold" pitchFamily="34" charset="-122"/>
                <a:cs typeface="Instrument Sans Semi Bold" pitchFamily="34" charset="-120"/>
              </a:rPr>
              <a:t>CNN  Model  Architecture</a:t>
            </a:r>
            <a:endParaRPr lang="en-US" sz="4449" dirty="0"/>
          </a:p>
        </p:txBody>
      </p:sp>
      <p:sp>
        <p:nvSpPr>
          <p:cNvPr id="2" name="Rectangle 1">
            <a:extLst>
              <a:ext uri="{FF2B5EF4-FFF2-40B4-BE49-F238E27FC236}">
                <a16:creationId xmlns:a16="http://schemas.microsoft.com/office/drawing/2014/main" id="{C33086B6-28B6-3C7E-CE08-4364A1476FB8}"/>
              </a:ext>
            </a:extLst>
          </p:cNvPr>
          <p:cNvSpPr/>
          <p:nvPr/>
        </p:nvSpPr>
        <p:spPr>
          <a:xfrm>
            <a:off x="1025004" y="1745024"/>
            <a:ext cx="784676" cy="26517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dirty="0">
                <a:solidFill>
                  <a:schemeClr val="tx1">
                    <a:lumMod val="95000"/>
                    <a:lumOff val="5000"/>
                  </a:schemeClr>
                </a:solidFill>
              </a:rPr>
              <a:t>Conv2d(16)</a:t>
            </a:r>
          </a:p>
        </p:txBody>
      </p:sp>
      <p:sp>
        <p:nvSpPr>
          <p:cNvPr id="7" name="Rectangle 6">
            <a:extLst>
              <a:ext uri="{FF2B5EF4-FFF2-40B4-BE49-F238E27FC236}">
                <a16:creationId xmlns:a16="http://schemas.microsoft.com/office/drawing/2014/main" id="{9C6A55C4-FA32-D654-C4D0-21755B02C35E}"/>
              </a:ext>
            </a:extLst>
          </p:cNvPr>
          <p:cNvSpPr/>
          <p:nvPr/>
        </p:nvSpPr>
        <p:spPr>
          <a:xfrm>
            <a:off x="1802637" y="1745024"/>
            <a:ext cx="784676" cy="26517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dirty="0">
                <a:solidFill>
                  <a:schemeClr val="tx1">
                    <a:lumMod val="95000"/>
                    <a:lumOff val="5000"/>
                  </a:schemeClr>
                </a:solidFill>
              </a:rPr>
              <a:t>maxpooling2d</a:t>
            </a:r>
          </a:p>
        </p:txBody>
      </p:sp>
      <p:sp>
        <p:nvSpPr>
          <p:cNvPr id="8" name="Rectangle 7">
            <a:extLst>
              <a:ext uri="{FF2B5EF4-FFF2-40B4-BE49-F238E27FC236}">
                <a16:creationId xmlns:a16="http://schemas.microsoft.com/office/drawing/2014/main" id="{898BF5FC-1AD2-2B78-97C2-5CF517EB2A95}"/>
              </a:ext>
            </a:extLst>
          </p:cNvPr>
          <p:cNvSpPr/>
          <p:nvPr/>
        </p:nvSpPr>
        <p:spPr>
          <a:xfrm>
            <a:off x="4019803" y="1745024"/>
            <a:ext cx="784676" cy="26517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dirty="0">
                <a:solidFill>
                  <a:schemeClr val="tx1">
                    <a:lumMod val="95000"/>
                    <a:lumOff val="5000"/>
                  </a:schemeClr>
                </a:solidFill>
              </a:rPr>
              <a:t>Max pooling2d</a:t>
            </a:r>
          </a:p>
        </p:txBody>
      </p:sp>
      <p:sp>
        <p:nvSpPr>
          <p:cNvPr id="9" name="Rectangle 8">
            <a:extLst>
              <a:ext uri="{FF2B5EF4-FFF2-40B4-BE49-F238E27FC236}">
                <a16:creationId xmlns:a16="http://schemas.microsoft.com/office/drawing/2014/main" id="{1925AF5E-D3F7-D169-DC4E-CFA1A7C615B7}"/>
              </a:ext>
            </a:extLst>
          </p:cNvPr>
          <p:cNvSpPr/>
          <p:nvPr/>
        </p:nvSpPr>
        <p:spPr>
          <a:xfrm>
            <a:off x="3235126" y="1745024"/>
            <a:ext cx="784676" cy="26517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dirty="0">
                <a:solidFill>
                  <a:schemeClr val="tx1">
                    <a:lumMod val="95000"/>
                    <a:lumOff val="5000"/>
                  </a:schemeClr>
                </a:solidFill>
              </a:rPr>
              <a:t>Conv2d(32)</a:t>
            </a:r>
          </a:p>
        </p:txBody>
      </p:sp>
      <p:sp>
        <p:nvSpPr>
          <p:cNvPr id="10" name="Rectangle 9">
            <a:extLst>
              <a:ext uri="{FF2B5EF4-FFF2-40B4-BE49-F238E27FC236}">
                <a16:creationId xmlns:a16="http://schemas.microsoft.com/office/drawing/2014/main" id="{077D463D-1034-4702-02E7-0E1966684E60}"/>
              </a:ext>
            </a:extLst>
          </p:cNvPr>
          <p:cNvSpPr/>
          <p:nvPr/>
        </p:nvSpPr>
        <p:spPr>
          <a:xfrm>
            <a:off x="5525540" y="1745024"/>
            <a:ext cx="784676" cy="26517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dirty="0">
                <a:solidFill>
                  <a:schemeClr val="tx1">
                    <a:lumMod val="95000"/>
                    <a:lumOff val="5000"/>
                  </a:schemeClr>
                </a:solidFill>
              </a:rPr>
              <a:t>Conv2d(64)</a:t>
            </a:r>
          </a:p>
        </p:txBody>
      </p:sp>
      <p:sp>
        <p:nvSpPr>
          <p:cNvPr id="11" name="Rectangle 10">
            <a:extLst>
              <a:ext uri="{FF2B5EF4-FFF2-40B4-BE49-F238E27FC236}">
                <a16:creationId xmlns:a16="http://schemas.microsoft.com/office/drawing/2014/main" id="{0A0B0CA3-E45E-18FD-CFDD-F3164E4A303C}"/>
              </a:ext>
            </a:extLst>
          </p:cNvPr>
          <p:cNvSpPr/>
          <p:nvPr/>
        </p:nvSpPr>
        <p:spPr>
          <a:xfrm>
            <a:off x="9908458" y="1272540"/>
            <a:ext cx="980218" cy="35610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dirty="0">
                <a:solidFill>
                  <a:schemeClr val="tx1">
                    <a:lumMod val="95000"/>
                    <a:lumOff val="5000"/>
                  </a:schemeClr>
                </a:solidFill>
              </a:rPr>
              <a:t>Global</a:t>
            </a:r>
          </a:p>
          <a:p>
            <a:pPr algn="ctr"/>
            <a:r>
              <a:rPr lang="en-IN" sz="1800" dirty="0">
                <a:solidFill>
                  <a:schemeClr val="tx1">
                    <a:lumMod val="95000"/>
                    <a:lumOff val="5000"/>
                  </a:schemeClr>
                </a:solidFill>
              </a:rPr>
              <a:t>Average</a:t>
            </a:r>
          </a:p>
          <a:p>
            <a:pPr algn="ctr"/>
            <a:r>
              <a:rPr lang="en-IN" sz="1800" dirty="0">
                <a:solidFill>
                  <a:schemeClr val="tx1">
                    <a:lumMod val="95000"/>
                    <a:lumOff val="5000"/>
                  </a:schemeClr>
                </a:solidFill>
              </a:rPr>
              <a:t>pooling</a:t>
            </a:r>
          </a:p>
        </p:txBody>
      </p:sp>
      <p:sp>
        <p:nvSpPr>
          <p:cNvPr id="12" name="Rectangle 11">
            <a:extLst>
              <a:ext uri="{FF2B5EF4-FFF2-40B4-BE49-F238E27FC236}">
                <a16:creationId xmlns:a16="http://schemas.microsoft.com/office/drawing/2014/main" id="{24570F6B-39B1-B60F-CCB5-31716518EE58}"/>
              </a:ext>
            </a:extLst>
          </p:cNvPr>
          <p:cNvSpPr/>
          <p:nvPr/>
        </p:nvSpPr>
        <p:spPr>
          <a:xfrm>
            <a:off x="8507370" y="1745024"/>
            <a:ext cx="784676" cy="26517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dirty="0">
                <a:solidFill>
                  <a:schemeClr val="tx1">
                    <a:lumMod val="95000"/>
                    <a:lumOff val="5000"/>
                  </a:schemeClr>
                </a:solidFill>
              </a:rPr>
              <a:t>maxpooling2d</a:t>
            </a:r>
          </a:p>
        </p:txBody>
      </p:sp>
      <p:sp>
        <p:nvSpPr>
          <p:cNvPr id="13" name="Rectangle 12">
            <a:extLst>
              <a:ext uri="{FF2B5EF4-FFF2-40B4-BE49-F238E27FC236}">
                <a16:creationId xmlns:a16="http://schemas.microsoft.com/office/drawing/2014/main" id="{D650FD1F-3C24-A1D6-D2D9-25129579C860}"/>
              </a:ext>
            </a:extLst>
          </p:cNvPr>
          <p:cNvSpPr/>
          <p:nvPr/>
        </p:nvSpPr>
        <p:spPr>
          <a:xfrm>
            <a:off x="7722693" y="1745024"/>
            <a:ext cx="784676" cy="26517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dirty="0">
                <a:solidFill>
                  <a:schemeClr val="tx1">
                    <a:lumMod val="95000"/>
                    <a:lumOff val="5000"/>
                  </a:schemeClr>
                </a:solidFill>
              </a:rPr>
              <a:t>Conv2d(128)</a:t>
            </a:r>
          </a:p>
        </p:txBody>
      </p:sp>
      <p:sp>
        <p:nvSpPr>
          <p:cNvPr id="14" name="Rectangle 13">
            <a:extLst>
              <a:ext uri="{FF2B5EF4-FFF2-40B4-BE49-F238E27FC236}">
                <a16:creationId xmlns:a16="http://schemas.microsoft.com/office/drawing/2014/main" id="{288E5AE0-E2B9-69A4-FAE4-E8603F093702}"/>
              </a:ext>
            </a:extLst>
          </p:cNvPr>
          <p:cNvSpPr/>
          <p:nvPr/>
        </p:nvSpPr>
        <p:spPr>
          <a:xfrm>
            <a:off x="6310216" y="1745024"/>
            <a:ext cx="784676" cy="26517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dirty="0">
                <a:solidFill>
                  <a:schemeClr val="tx1">
                    <a:lumMod val="95000"/>
                    <a:lumOff val="5000"/>
                  </a:schemeClr>
                </a:solidFill>
              </a:rPr>
              <a:t>maxpooling2d</a:t>
            </a:r>
          </a:p>
        </p:txBody>
      </p:sp>
      <p:sp>
        <p:nvSpPr>
          <p:cNvPr id="15" name="Rectangle 14">
            <a:extLst>
              <a:ext uri="{FF2B5EF4-FFF2-40B4-BE49-F238E27FC236}">
                <a16:creationId xmlns:a16="http://schemas.microsoft.com/office/drawing/2014/main" id="{47310AB2-8FD9-2F2D-B67B-60CBEB63E275}"/>
              </a:ext>
            </a:extLst>
          </p:cNvPr>
          <p:cNvSpPr/>
          <p:nvPr/>
        </p:nvSpPr>
        <p:spPr>
          <a:xfrm>
            <a:off x="11505963" y="1286013"/>
            <a:ext cx="834265" cy="35610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dirty="0">
                <a:solidFill>
                  <a:schemeClr val="tx1">
                    <a:lumMod val="95000"/>
                    <a:lumOff val="5000"/>
                  </a:schemeClr>
                </a:solidFill>
              </a:rPr>
              <a:t>Dense</a:t>
            </a:r>
          </a:p>
          <a:p>
            <a:pPr algn="ctr"/>
            <a:r>
              <a:rPr lang="en-IN" sz="1800" dirty="0">
                <a:solidFill>
                  <a:schemeClr val="tx1">
                    <a:lumMod val="95000"/>
                    <a:lumOff val="5000"/>
                  </a:schemeClr>
                </a:solidFill>
              </a:rPr>
              <a:t>256</a:t>
            </a:r>
          </a:p>
        </p:txBody>
      </p:sp>
      <p:sp>
        <p:nvSpPr>
          <p:cNvPr id="16" name="Rectangle 15">
            <a:extLst>
              <a:ext uri="{FF2B5EF4-FFF2-40B4-BE49-F238E27FC236}">
                <a16:creationId xmlns:a16="http://schemas.microsoft.com/office/drawing/2014/main" id="{159E2674-8CF7-78CB-10B5-8652817BA8A3}"/>
              </a:ext>
            </a:extLst>
          </p:cNvPr>
          <p:cNvSpPr/>
          <p:nvPr/>
        </p:nvSpPr>
        <p:spPr>
          <a:xfrm>
            <a:off x="12941325" y="1308518"/>
            <a:ext cx="816267" cy="35610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dirty="0">
                <a:solidFill>
                  <a:schemeClr val="tx1">
                    <a:lumMod val="95000"/>
                    <a:lumOff val="5000"/>
                  </a:schemeClr>
                </a:solidFill>
              </a:rPr>
              <a:t>Dense</a:t>
            </a:r>
          </a:p>
          <a:p>
            <a:pPr algn="ctr"/>
            <a:r>
              <a:rPr lang="en-IN" sz="1800" dirty="0">
                <a:solidFill>
                  <a:schemeClr val="tx1">
                    <a:lumMod val="95000"/>
                    <a:lumOff val="5000"/>
                  </a:schemeClr>
                </a:solidFill>
              </a:rPr>
              <a:t>128</a:t>
            </a:r>
          </a:p>
        </p:txBody>
      </p:sp>
      <p:sp>
        <p:nvSpPr>
          <p:cNvPr id="17" name="Rectangle 16">
            <a:extLst>
              <a:ext uri="{FF2B5EF4-FFF2-40B4-BE49-F238E27FC236}">
                <a16:creationId xmlns:a16="http://schemas.microsoft.com/office/drawing/2014/main" id="{175F6325-FE58-2064-7F0D-5860173EDB0D}"/>
              </a:ext>
            </a:extLst>
          </p:cNvPr>
          <p:cNvSpPr/>
          <p:nvPr/>
        </p:nvSpPr>
        <p:spPr>
          <a:xfrm>
            <a:off x="8652049" y="5532604"/>
            <a:ext cx="1890212" cy="17525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dirty="0">
                <a:solidFill>
                  <a:schemeClr val="tx1">
                    <a:lumMod val="95000"/>
                    <a:lumOff val="5000"/>
                  </a:schemeClr>
                </a:solidFill>
              </a:rPr>
              <a:t>Output</a:t>
            </a:r>
          </a:p>
        </p:txBody>
      </p:sp>
      <p:sp>
        <p:nvSpPr>
          <p:cNvPr id="18" name="Arrow: Right 17">
            <a:extLst>
              <a:ext uri="{FF2B5EF4-FFF2-40B4-BE49-F238E27FC236}">
                <a16:creationId xmlns:a16="http://schemas.microsoft.com/office/drawing/2014/main" id="{A766DB72-F317-A731-BA91-32579F5BD02A}"/>
              </a:ext>
            </a:extLst>
          </p:cNvPr>
          <p:cNvSpPr/>
          <p:nvPr/>
        </p:nvSpPr>
        <p:spPr>
          <a:xfrm rot="16200000" flipV="1">
            <a:off x="1349173" y="4825768"/>
            <a:ext cx="752079" cy="41148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a:solidFill>
                <a:schemeClr val="tx1">
                  <a:lumMod val="95000"/>
                  <a:lumOff val="5000"/>
                </a:schemeClr>
              </a:solidFill>
            </a:endParaRPr>
          </a:p>
        </p:txBody>
      </p:sp>
      <p:sp>
        <p:nvSpPr>
          <p:cNvPr id="19" name="Arrow: Right 18">
            <a:extLst>
              <a:ext uri="{FF2B5EF4-FFF2-40B4-BE49-F238E27FC236}">
                <a16:creationId xmlns:a16="http://schemas.microsoft.com/office/drawing/2014/main" id="{F7F34161-F5EE-C84B-BBBC-61A82F5BCE01}"/>
              </a:ext>
            </a:extLst>
          </p:cNvPr>
          <p:cNvSpPr/>
          <p:nvPr/>
        </p:nvSpPr>
        <p:spPr>
          <a:xfrm>
            <a:off x="2697787" y="2814320"/>
            <a:ext cx="397526" cy="2743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a:solidFill>
                <a:schemeClr val="tx1">
                  <a:lumMod val="95000"/>
                  <a:lumOff val="5000"/>
                </a:schemeClr>
              </a:solidFill>
            </a:endParaRPr>
          </a:p>
        </p:txBody>
      </p:sp>
      <p:sp>
        <p:nvSpPr>
          <p:cNvPr id="20" name="Arrow: Right 19">
            <a:extLst>
              <a:ext uri="{FF2B5EF4-FFF2-40B4-BE49-F238E27FC236}">
                <a16:creationId xmlns:a16="http://schemas.microsoft.com/office/drawing/2014/main" id="{140C695F-CB7F-D9B0-E838-608F7B2FF2B5}"/>
              </a:ext>
            </a:extLst>
          </p:cNvPr>
          <p:cNvSpPr/>
          <p:nvPr/>
        </p:nvSpPr>
        <p:spPr>
          <a:xfrm>
            <a:off x="7214847" y="2915919"/>
            <a:ext cx="397526" cy="2743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a:solidFill>
                <a:schemeClr val="tx1">
                  <a:lumMod val="95000"/>
                  <a:lumOff val="5000"/>
                </a:schemeClr>
              </a:solidFill>
            </a:endParaRPr>
          </a:p>
        </p:txBody>
      </p:sp>
      <p:sp>
        <p:nvSpPr>
          <p:cNvPr id="21" name="Arrow: Right 20">
            <a:extLst>
              <a:ext uri="{FF2B5EF4-FFF2-40B4-BE49-F238E27FC236}">
                <a16:creationId xmlns:a16="http://schemas.microsoft.com/office/drawing/2014/main" id="{8B82C8CD-CC25-75E5-D43B-69D9EE884340}"/>
              </a:ext>
            </a:extLst>
          </p:cNvPr>
          <p:cNvSpPr/>
          <p:nvPr/>
        </p:nvSpPr>
        <p:spPr>
          <a:xfrm>
            <a:off x="4938319" y="2844800"/>
            <a:ext cx="397526" cy="2743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a:solidFill>
                <a:schemeClr val="tx1">
                  <a:lumMod val="95000"/>
                  <a:lumOff val="5000"/>
                </a:schemeClr>
              </a:solidFill>
            </a:endParaRPr>
          </a:p>
        </p:txBody>
      </p:sp>
      <p:sp>
        <p:nvSpPr>
          <p:cNvPr id="22" name="Arrow: Right 21">
            <a:extLst>
              <a:ext uri="{FF2B5EF4-FFF2-40B4-BE49-F238E27FC236}">
                <a16:creationId xmlns:a16="http://schemas.microsoft.com/office/drawing/2014/main" id="{EFFC094B-0494-77C7-9598-1A98D3721C46}"/>
              </a:ext>
            </a:extLst>
          </p:cNvPr>
          <p:cNvSpPr/>
          <p:nvPr/>
        </p:nvSpPr>
        <p:spPr>
          <a:xfrm>
            <a:off x="9454998" y="2923584"/>
            <a:ext cx="397526" cy="2743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a:solidFill>
                <a:schemeClr val="tx1">
                  <a:lumMod val="95000"/>
                  <a:lumOff val="5000"/>
                </a:schemeClr>
              </a:solidFill>
            </a:endParaRPr>
          </a:p>
        </p:txBody>
      </p:sp>
      <p:sp>
        <p:nvSpPr>
          <p:cNvPr id="23" name="Arrow: Right 22">
            <a:extLst>
              <a:ext uri="{FF2B5EF4-FFF2-40B4-BE49-F238E27FC236}">
                <a16:creationId xmlns:a16="http://schemas.microsoft.com/office/drawing/2014/main" id="{495FD1E0-EEDD-7E7A-32B7-C41C2ED9B007}"/>
              </a:ext>
            </a:extLst>
          </p:cNvPr>
          <p:cNvSpPr/>
          <p:nvPr/>
        </p:nvSpPr>
        <p:spPr>
          <a:xfrm>
            <a:off x="11052502" y="2933744"/>
            <a:ext cx="397526" cy="2743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a:solidFill>
                <a:schemeClr val="tx1">
                  <a:lumMod val="95000"/>
                  <a:lumOff val="5000"/>
                </a:schemeClr>
              </a:solidFill>
            </a:endParaRPr>
          </a:p>
        </p:txBody>
      </p:sp>
      <p:sp>
        <p:nvSpPr>
          <p:cNvPr id="24" name="Arrow: Right 23">
            <a:extLst>
              <a:ext uri="{FF2B5EF4-FFF2-40B4-BE49-F238E27FC236}">
                <a16:creationId xmlns:a16="http://schemas.microsoft.com/office/drawing/2014/main" id="{A4070F1F-CE80-9B3C-AAA0-4D50F32E4AF1}"/>
              </a:ext>
            </a:extLst>
          </p:cNvPr>
          <p:cNvSpPr/>
          <p:nvPr/>
        </p:nvSpPr>
        <p:spPr>
          <a:xfrm>
            <a:off x="12514370" y="2922840"/>
            <a:ext cx="397526" cy="2743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a:solidFill>
                <a:schemeClr val="tx1">
                  <a:lumMod val="95000"/>
                  <a:lumOff val="5000"/>
                </a:schemeClr>
              </a:solidFill>
            </a:endParaRPr>
          </a:p>
        </p:txBody>
      </p:sp>
      <p:cxnSp>
        <p:nvCxnSpPr>
          <p:cNvPr id="26" name="Connector: Elbow 25">
            <a:extLst>
              <a:ext uri="{FF2B5EF4-FFF2-40B4-BE49-F238E27FC236}">
                <a16:creationId xmlns:a16="http://schemas.microsoft.com/office/drawing/2014/main" id="{7C27D848-E0A0-1A57-DCD4-7D6372DC5023}"/>
              </a:ext>
            </a:extLst>
          </p:cNvPr>
          <p:cNvCxnSpPr>
            <a:cxnSpLocks/>
          </p:cNvCxnSpPr>
          <p:nvPr/>
        </p:nvCxnSpPr>
        <p:spPr>
          <a:xfrm rot="10800000" flipV="1">
            <a:off x="10889551" y="4851444"/>
            <a:ext cx="2761772" cy="1828797"/>
          </a:xfrm>
          <a:prstGeom prst="bentConnector3">
            <a:avLst>
              <a:gd name="adj1" fmla="val 7326"/>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Arrow: Right 33">
            <a:extLst>
              <a:ext uri="{FF2B5EF4-FFF2-40B4-BE49-F238E27FC236}">
                <a16:creationId xmlns:a16="http://schemas.microsoft.com/office/drawing/2014/main" id="{7FC8A8DD-FFD4-2962-D432-DEC1969C950E}"/>
              </a:ext>
            </a:extLst>
          </p:cNvPr>
          <p:cNvSpPr/>
          <p:nvPr/>
        </p:nvSpPr>
        <p:spPr>
          <a:xfrm rot="10633994">
            <a:off x="8109350" y="6543081"/>
            <a:ext cx="397526" cy="2743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a:solidFill>
                <a:schemeClr val="tx1">
                  <a:lumMod val="95000"/>
                  <a:lumOff val="5000"/>
                </a:schemeClr>
              </a:solidFill>
            </a:endParaRPr>
          </a:p>
        </p:txBody>
      </p:sp>
      <p:sp>
        <p:nvSpPr>
          <p:cNvPr id="4" name="Text 3">
            <a:extLst>
              <a:ext uri="{FF2B5EF4-FFF2-40B4-BE49-F238E27FC236}">
                <a16:creationId xmlns:a16="http://schemas.microsoft.com/office/drawing/2014/main" id="{CDD5B7CB-76D9-B12F-43E7-E91397D14B1A}"/>
              </a:ext>
            </a:extLst>
          </p:cNvPr>
          <p:cNvSpPr/>
          <p:nvPr/>
        </p:nvSpPr>
        <p:spPr>
          <a:xfrm>
            <a:off x="1094955" y="5782316"/>
            <a:ext cx="2761178" cy="345043"/>
          </a:xfrm>
          <a:prstGeom prst="rect">
            <a:avLst/>
          </a:prstGeom>
          <a:noFill/>
          <a:ln/>
        </p:spPr>
        <p:txBody>
          <a:bodyPr wrap="none" lIns="0" tIns="0" rIns="0" bIns="0" rtlCol="0" anchor="t"/>
          <a:lstStyle/>
          <a:p>
            <a:pPr>
              <a:lnSpc>
                <a:spcPts val="2250"/>
              </a:lnSpc>
            </a:pPr>
            <a:r>
              <a:rPr lang="en-US" sz="2150" dirty="0">
                <a:solidFill>
                  <a:schemeClr val="tx1">
                    <a:lumMod val="95000"/>
                    <a:lumOff val="5000"/>
                  </a:schemeClr>
                </a:solidFill>
                <a:latin typeface="Instrument Sans Semi Bold" pitchFamily="34" charset="0"/>
              </a:rPr>
              <a:t>Input Image</a:t>
            </a:r>
            <a:endParaRPr lang="en-US" sz="2150" dirty="0">
              <a:solidFill>
                <a:schemeClr val="tx1">
                  <a:lumMod val="95000"/>
                  <a:lumOff val="5000"/>
                </a:schemeClr>
              </a:solidFill>
            </a:endParaRPr>
          </a:p>
        </p:txBody>
      </p:sp>
      <p:sp>
        <p:nvSpPr>
          <p:cNvPr id="5" name="Text 3">
            <a:extLst>
              <a:ext uri="{FF2B5EF4-FFF2-40B4-BE49-F238E27FC236}">
                <a16:creationId xmlns:a16="http://schemas.microsoft.com/office/drawing/2014/main" id="{04F68B9C-DEFD-1653-F827-94F7F2BA95ED}"/>
              </a:ext>
            </a:extLst>
          </p:cNvPr>
          <p:cNvSpPr/>
          <p:nvPr/>
        </p:nvSpPr>
        <p:spPr>
          <a:xfrm>
            <a:off x="6559942" y="6024525"/>
            <a:ext cx="2761178" cy="1087153"/>
          </a:xfrm>
          <a:prstGeom prst="rect">
            <a:avLst/>
          </a:prstGeom>
          <a:noFill/>
          <a:ln/>
        </p:spPr>
        <p:txBody>
          <a:bodyPr wrap="none" lIns="0" tIns="0" rIns="0" bIns="0" rtlCol="0" anchor="t"/>
          <a:lstStyle/>
          <a:p>
            <a:pPr>
              <a:lnSpc>
                <a:spcPts val="2250"/>
              </a:lnSpc>
            </a:pPr>
            <a:r>
              <a:rPr lang="en-US" sz="2150" dirty="0">
                <a:solidFill>
                  <a:schemeClr val="tx1">
                    <a:lumMod val="95000"/>
                    <a:lumOff val="5000"/>
                  </a:schemeClr>
                </a:solidFill>
                <a:latin typeface="Instrument Sans Semi Bold" pitchFamily="34" charset="0"/>
              </a:rPr>
              <a:t>Output:</a:t>
            </a:r>
            <a:br>
              <a:rPr lang="en-US" sz="2150" dirty="0">
                <a:solidFill>
                  <a:schemeClr val="tx1">
                    <a:lumMod val="95000"/>
                    <a:lumOff val="5000"/>
                  </a:schemeClr>
                </a:solidFill>
                <a:latin typeface="Instrument Sans Semi Bold" pitchFamily="34" charset="0"/>
              </a:rPr>
            </a:br>
            <a:r>
              <a:rPr lang="en-US" sz="2150" dirty="0">
                <a:solidFill>
                  <a:schemeClr val="tx1">
                    <a:lumMod val="95000"/>
                    <a:lumOff val="5000"/>
                  </a:schemeClr>
                </a:solidFill>
                <a:latin typeface="Instrument Sans Semi Bold" pitchFamily="34" charset="0"/>
              </a:rPr>
              <a:t>Quality-</a:t>
            </a:r>
          </a:p>
          <a:p>
            <a:pPr>
              <a:lnSpc>
                <a:spcPts val="2250"/>
              </a:lnSpc>
            </a:pPr>
            <a:r>
              <a:rPr lang="en-US" sz="2150" dirty="0">
                <a:solidFill>
                  <a:schemeClr val="tx1">
                    <a:lumMod val="95000"/>
                    <a:lumOff val="5000"/>
                  </a:schemeClr>
                </a:solidFill>
                <a:latin typeface="Instrument Sans Semi Bold" pitchFamily="34" charset="0"/>
              </a:rPr>
              <a:t>Crop-</a:t>
            </a:r>
            <a:endParaRPr lang="en-US" sz="2150" dirty="0">
              <a:solidFill>
                <a:schemeClr val="tx1">
                  <a:lumMod val="95000"/>
                  <a:lumOff val="5000"/>
                </a:schemeClr>
              </a:solidFill>
            </a:endParaRPr>
          </a:p>
        </p:txBody>
      </p:sp>
      <p:sp>
        <p:nvSpPr>
          <p:cNvPr id="6" name="Left Brace 5">
            <a:extLst>
              <a:ext uri="{FF2B5EF4-FFF2-40B4-BE49-F238E27FC236}">
                <a16:creationId xmlns:a16="http://schemas.microsoft.com/office/drawing/2014/main" id="{2731EA81-8321-220C-7B96-1AC9FEF83207}"/>
              </a:ext>
            </a:extLst>
          </p:cNvPr>
          <p:cNvSpPr/>
          <p:nvPr/>
        </p:nvSpPr>
        <p:spPr>
          <a:xfrm rot="16200000">
            <a:off x="4523013" y="1841116"/>
            <a:ext cx="1087152" cy="6096886"/>
          </a:xfrm>
          <a:prstGeom prst="leftBrace">
            <a:avLst>
              <a:gd name="adj1" fmla="val 8333"/>
              <a:gd name="adj2" fmla="val 4216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0"/>
          </a:p>
        </p:txBody>
      </p:sp>
      <p:sp>
        <p:nvSpPr>
          <p:cNvPr id="25" name="Text 3">
            <a:extLst>
              <a:ext uri="{FF2B5EF4-FFF2-40B4-BE49-F238E27FC236}">
                <a16:creationId xmlns:a16="http://schemas.microsoft.com/office/drawing/2014/main" id="{EAEC6024-F0F2-7393-686D-79B7AB4B6BF4}"/>
              </a:ext>
            </a:extLst>
          </p:cNvPr>
          <p:cNvSpPr/>
          <p:nvPr/>
        </p:nvSpPr>
        <p:spPr>
          <a:xfrm>
            <a:off x="3464228" y="5468644"/>
            <a:ext cx="2761178" cy="345043"/>
          </a:xfrm>
          <a:prstGeom prst="rect">
            <a:avLst/>
          </a:prstGeom>
          <a:noFill/>
          <a:ln/>
        </p:spPr>
        <p:txBody>
          <a:bodyPr wrap="none" lIns="0" tIns="0" rIns="0" bIns="0" rtlCol="0" anchor="t"/>
          <a:lstStyle/>
          <a:p>
            <a:pPr>
              <a:lnSpc>
                <a:spcPts val="2250"/>
              </a:lnSpc>
            </a:pPr>
            <a:r>
              <a:rPr lang="en-US" sz="2150" dirty="0">
                <a:solidFill>
                  <a:schemeClr val="tx1">
                    <a:lumMod val="95000"/>
                    <a:lumOff val="5000"/>
                  </a:schemeClr>
                </a:solidFill>
                <a:latin typeface="Instrument Sans Semi Bold" pitchFamily="34" charset="0"/>
              </a:rPr>
              <a:t>Feature Extraction</a:t>
            </a:r>
            <a:endParaRPr lang="en-US" sz="2150" dirty="0">
              <a:solidFill>
                <a:schemeClr val="tx1">
                  <a:lumMod val="95000"/>
                  <a:lumOff val="5000"/>
                </a:schemeClr>
              </a:solidFill>
            </a:endParaRPr>
          </a:p>
        </p:txBody>
      </p:sp>
      <p:sp>
        <p:nvSpPr>
          <p:cNvPr id="27" name="Left Brace 26">
            <a:extLst>
              <a:ext uri="{FF2B5EF4-FFF2-40B4-BE49-F238E27FC236}">
                <a16:creationId xmlns:a16="http://schemas.microsoft.com/office/drawing/2014/main" id="{E581E64D-4889-F24A-63EA-469A322D84AF}"/>
              </a:ext>
            </a:extLst>
          </p:cNvPr>
          <p:cNvSpPr/>
          <p:nvPr/>
        </p:nvSpPr>
        <p:spPr>
          <a:xfrm rot="16200000" flipV="1">
            <a:off x="12369046" y="4601469"/>
            <a:ext cx="616144" cy="1246126"/>
          </a:xfrm>
          <a:prstGeom prst="leftBrace">
            <a:avLst>
              <a:gd name="adj1" fmla="val 19445"/>
              <a:gd name="adj2" fmla="val 6334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0"/>
          </a:p>
        </p:txBody>
      </p:sp>
      <p:sp>
        <p:nvSpPr>
          <p:cNvPr id="28" name="Text 3">
            <a:extLst>
              <a:ext uri="{FF2B5EF4-FFF2-40B4-BE49-F238E27FC236}">
                <a16:creationId xmlns:a16="http://schemas.microsoft.com/office/drawing/2014/main" id="{1C62941A-C20C-592D-259B-8ACFC95AACE3}"/>
              </a:ext>
            </a:extLst>
          </p:cNvPr>
          <p:cNvSpPr/>
          <p:nvPr/>
        </p:nvSpPr>
        <p:spPr>
          <a:xfrm>
            <a:off x="11021322" y="5782316"/>
            <a:ext cx="2514122" cy="345043"/>
          </a:xfrm>
          <a:prstGeom prst="rect">
            <a:avLst/>
          </a:prstGeom>
          <a:noFill/>
          <a:ln/>
        </p:spPr>
        <p:txBody>
          <a:bodyPr wrap="none" lIns="0" tIns="0" rIns="0" bIns="0" rtlCol="0" anchor="t"/>
          <a:lstStyle/>
          <a:p>
            <a:pPr>
              <a:lnSpc>
                <a:spcPts val="2250"/>
              </a:lnSpc>
            </a:pPr>
            <a:r>
              <a:rPr lang="en-US" sz="2150" dirty="0">
                <a:solidFill>
                  <a:schemeClr val="tx1">
                    <a:lumMod val="95000"/>
                    <a:lumOff val="5000"/>
                  </a:schemeClr>
                </a:solidFill>
              </a:rPr>
              <a:t>Activation-</a:t>
            </a:r>
            <a:r>
              <a:rPr lang="en-US" sz="2150" dirty="0" err="1">
                <a:solidFill>
                  <a:schemeClr val="tx1">
                    <a:lumMod val="95000"/>
                    <a:lumOff val="5000"/>
                  </a:schemeClr>
                </a:solidFill>
              </a:rPr>
              <a:t>ReLu</a:t>
            </a:r>
            <a:endParaRPr lang="en-US" sz="2150" dirty="0">
              <a:solidFill>
                <a:schemeClr val="tx1">
                  <a:lumMod val="95000"/>
                  <a:lumOff val="5000"/>
                </a:schemeClr>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CE02A7-D390-555F-E17E-1713C6F78289}"/>
              </a:ext>
            </a:extLst>
          </p:cNvPr>
          <p:cNvSpPr txBox="1"/>
          <p:nvPr/>
        </p:nvSpPr>
        <p:spPr>
          <a:xfrm>
            <a:off x="822958" y="770708"/>
            <a:ext cx="5839098" cy="5022913"/>
          </a:xfrm>
          <a:prstGeom prst="rect">
            <a:avLst/>
          </a:prstGeom>
          <a:noFill/>
        </p:spPr>
        <p:txBody>
          <a:bodyPr wrap="square" rtlCol="0">
            <a:spAutoFit/>
          </a:bodyPr>
          <a:lstStyle/>
          <a:p>
            <a:pPr>
              <a:buNone/>
            </a:pPr>
            <a:r>
              <a:rPr lang="en-US" sz="3840" b="1" dirty="0">
                <a:solidFill>
                  <a:schemeClr val="accent1"/>
                </a:solidFill>
              </a:rPr>
              <a:t>Real-Life Applications</a:t>
            </a:r>
          </a:p>
          <a:p>
            <a:pPr>
              <a:buNone/>
            </a:pPr>
            <a:endParaRPr lang="en-US" sz="1920" b="1" dirty="0">
              <a:solidFill>
                <a:schemeClr val="accent1"/>
              </a:solidFill>
            </a:endParaRPr>
          </a:p>
          <a:p>
            <a:pPr>
              <a:buFont typeface="+mj-lt"/>
              <a:buAutoNum type="arabicPeriod"/>
            </a:pPr>
            <a:r>
              <a:rPr lang="en-US" sz="2400" b="1" dirty="0"/>
              <a:t>Automated crop quality classification</a:t>
            </a:r>
            <a:r>
              <a:rPr lang="en-US" sz="2400" dirty="0"/>
              <a:t> for farmers and agricultural research.</a:t>
            </a:r>
          </a:p>
          <a:p>
            <a:pPr>
              <a:buFont typeface="+mj-lt"/>
              <a:buAutoNum type="arabicPeriod"/>
            </a:pPr>
            <a:r>
              <a:rPr lang="en-US" sz="2400" b="1" dirty="0"/>
              <a:t>Sorting and grading</a:t>
            </a:r>
            <a:r>
              <a:rPr lang="en-US" sz="2400" dirty="0"/>
              <a:t> crops based on predefined quality standards.</a:t>
            </a:r>
          </a:p>
          <a:p>
            <a:pPr>
              <a:buFont typeface="+mj-lt"/>
              <a:buAutoNum type="arabicPeriod"/>
            </a:pPr>
            <a:r>
              <a:rPr lang="en-US" sz="2400" b="1" dirty="0"/>
              <a:t>Assisting in agricultural automation</a:t>
            </a:r>
            <a:r>
              <a:rPr lang="en-US" sz="2400" dirty="0"/>
              <a:t> for better crop management.</a:t>
            </a:r>
          </a:p>
          <a:p>
            <a:pPr>
              <a:buFont typeface="+mj-lt"/>
              <a:buAutoNum type="arabicPeriod"/>
            </a:pPr>
            <a:r>
              <a:rPr lang="en-US" sz="2400" b="1" dirty="0"/>
              <a:t>Reducing manual inspection efforts</a:t>
            </a:r>
            <a:r>
              <a:rPr lang="en-US" sz="2400" dirty="0"/>
              <a:t> in large-scale farming.</a:t>
            </a:r>
          </a:p>
          <a:p>
            <a:pPr>
              <a:buFont typeface="+mj-lt"/>
              <a:buAutoNum type="arabicPeriod"/>
            </a:pPr>
            <a:r>
              <a:rPr lang="en-US" sz="2400" b="1" dirty="0"/>
              <a:t>Integration with smart farming systems</a:t>
            </a:r>
            <a:r>
              <a:rPr lang="en-US" sz="2400" dirty="0"/>
              <a:t> for real-time monitoring.</a:t>
            </a:r>
          </a:p>
          <a:p>
            <a:endParaRPr lang="en-IN" dirty="0"/>
          </a:p>
        </p:txBody>
      </p:sp>
      <p:pic>
        <p:nvPicPr>
          <p:cNvPr id="3" name="Picture 2">
            <a:extLst>
              <a:ext uri="{FF2B5EF4-FFF2-40B4-BE49-F238E27FC236}">
                <a16:creationId xmlns:a16="http://schemas.microsoft.com/office/drawing/2014/main" id="{5EAD9E19-9C2F-5695-60DB-F3689B0A1811}"/>
              </a:ext>
            </a:extLst>
          </p:cNvPr>
          <p:cNvPicPr>
            <a:picLocks noChangeAspect="1"/>
          </p:cNvPicPr>
          <p:nvPr/>
        </p:nvPicPr>
        <p:blipFill>
          <a:blip r:embed="rId2"/>
          <a:srcRect l="6612" r="16706"/>
          <a:stretch/>
        </p:blipFill>
        <p:spPr>
          <a:xfrm>
            <a:off x="7968343" y="468955"/>
            <a:ext cx="5943600" cy="7081374"/>
          </a:xfrm>
          <a:prstGeom prst="rect">
            <a:avLst/>
          </a:prstGeom>
        </p:spPr>
      </p:pic>
    </p:spTree>
    <p:extLst>
      <p:ext uri="{BB962C8B-B14F-4D97-AF65-F5344CB8AC3E}">
        <p14:creationId xmlns:p14="http://schemas.microsoft.com/office/powerpoint/2010/main" val="2573756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649558-F41C-D0FE-F3DB-A56929B9FF84}"/>
              </a:ext>
            </a:extLst>
          </p:cNvPr>
          <p:cNvSpPr txBox="1"/>
          <p:nvPr/>
        </p:nvSpPr>
        <p:spPr>
          <a:xfrm>
            <a:off x="1090246" y="1535723"/>
            <a:ext cx="12238892" cy="6001643"/>
          </a:xfrm>
          <a:prstGeom prst="rect">
            <a:avLst/>
          </a:prstGeom>
          <a:noFill/>
        </p:spPr>
        <p:txBody>
          <a:bodyPr wrap="square" rtlCol="0">
            <a:spAutoFit/>
          </a:bodyPr>
          <a:lstStyle/>
          <a:p>
            <a:pPr>
              <a:buNone/>
            </a:pPr>
            <a:r>
              <a:rPr lang="en-US" sz="2400" i="1" dirty="0"/>
              <a:t>The AI Catalyst Hub: Empowering Businesses with ML</a:t>
            </a:r>
            <a:r>
              <a:rPr lang="en-US" sz="2400" dirty="0"/>
              <a:t> is a B2B platform that creates and trains machine learning and deep learning models, providing small to mid-sized businesses and startups with tailored AI solutions. These models are designed to address specific industry needs, enabling companies to integrate advanced AI capabilities without the need for large-scale research or infrastructure.</a:t>
            </a:r>
          </a:p>
          <a:p>
            <a:pPr>
              <a:buNone/>
            </a:pPr>
            <a:endParaRPr lang="en-US" sz="2400" dirty="0"/>
          </a:p>
          <a:p>
            <a:pPr>
              <a:buNone/>
            </a:pPr>
            <a:r>
              <a:rPr lang="en-US" sz="2400" dirty="0"/>
              <a:t>The platform focuses on four key sectors: health, business, pollution, and agriculture. In health, it offers models for predictive analytics, disease diagnosis, and personalized treatment plans. For businesses, it provides solutions for customer segmentation, demand forecasting, and sales prediction. In pollution, the platform delivers AI tools to monitor and predict environmental data, while in agriculture, it offers models for crop yield prediction, pest detection, and soil analysis.</a:t>
            </a:r>
          </a:p>
          <a:p>
            <a:pPr>
              <a:buNone/>
            </a:pPr>
            <a:endParaRPr lang="en-US" sz="2400" dirty="0"/>
          </a:p>
          <a:p>
            <a:r>
              <a:rPr lang="en-US" sz="2400" dirty="0"/>
              <a:t>By focusing on these domains, </a:t>
            </a:r>
            <a:r>
              <a:rPr lang="en-US" sz="2400" i="1" dirty="0"/>
              <a:t>The AI Catalyst Hub</a:t>
            </a:r>
            <a:r>
              <a:rPr lang="en-US" sz="2400" dirty="0"/>
              <a:t> empowers companies to leverage cutting-edge AI technology for better decision-making, operational efficiency, and sustainability, helping businesses in diverse industries remain competitive in an increasingly data-driven world.</a:t>
            </a:r>
          </a:p>
          <a:p>
            <a:endParaRPr lang="en-IN" sz="2400" dirty="0"/>
          </a:p>
        </p:txBody>
      </p:sp>
      <p:pic>
        <p:nvPicPr>
          <p:cNvPr id="4" name="Picture 3">
            <a:extLst>
              <a:ext uri="{FF2B5EF4-FFF2-40B4-BE49-F238E27FC236}">
                <a16:creationId xmlns:a16="http://schemas.microsoft.com/office/drawing/2014/main" id="{643B29D7-6FBA-670A-EC9E-B14945D18FEA}"/>
              </a:ext>
            </a:extLst>
          </p:cNvPr>
          <p:cNvPicPr>
            <a:picLocks noChangeAspect="1"/>
          </p:cNvPicPr>
          <p:nvPr/>
        </p:nvPicPr>
        <p:blipFill>
          <a:blip r:embed="rId2"/>
          <a:stretch>
            <a:fillRect/>
          </a:stretch>
        </p:blipFill>
        <p:spPr>
          <a:xfrm>
            <a:off x="12885012" y="7791389"/>
            <a:ext cx="1638529" cy="438211"/>
          </a:xfrm>
          <a:prstGeom prst="rect">
            <a:avLst/>
          </a:prstGeom>
        </p:spPr>
      </p:pic>
      <p:sp>
        <p:nvSpPr>
          <p:cNvPr id="5" name="TextBox 4">
            <a:extLst>
              <a:ext uri="{FF2B5EF4-FFF2-40B4-BE49-F238E27FC236}">
                <a16:creationId xmlns:a16="http://schemas.microsoft.com/office/drawing/2014/main" id="{BAAD3D17-E3C1-3B12-5CEA-56713AB795D3}"/>
              </a:ext>
            </a:extLst>
          </p:cNvPr>
          <p:cNvSpPr txBox="1"/>
          <p:nvPr/>
        </p:nvSpPr>
        <p:spPr>
          <a:xfrm>
            <a:off x="2567354" y="450703"/>
            <a:ext cx="11418276" cy="830997"/>
          </a:xfrm>
          <a:prstGeom prst="rect">
            <a:avLst/>
          </a:prstGeom>
          <a:noFill/>
        </p:spPr>
        <p:txBody>
          <a:bodyPr wrap="square" rtlCol="0">
            <a:spAutoFit/>
          </a:bodyPr>
          <a:lstStyle/>
          <a:p>
            <a:r>
              <a:rPr lang="en-US" sz="4800" dirty="0">
                <a:solidFill>
                  <a:srgbClr val="403CCF"/>
                </a:solidFill>
                <a:latin typeface="Libre Baskerville" pitchFamily="34" charset="0"/>
                <a:ea typeface="Libre Baskerville" pitchFamily="34" charset="-122"/>
                <a:cs typeface="Libre Baskerville" pitchFamily="34" charset="-120"/>
              </a:rPr>
              <a:t>What is AI Catalyst Hub ?</a:t>
            </a:r>
            <a:endParaRPr lang="en-IN" sz="4800" dirty="0"/>
          </a:p>
        </p:txBody>
      </p:sp>
    </p:spTree>
    <p:extLst>
      <p:ext uri="{BB962C8B-B14F-4D97-AF65-F5344CB8AC3E}">
        <p14:creationId xmlns:p14="http://schemas.microsoft.com/office/powerpoint/2010/main" val="4001459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7E4EC9-DF4A-3F83-B1DC-A4D2FC5D709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FA23F39-1BC6-3C11-EE57-3D882560B325}"/>
              </a:ext>
            </a:extLst>
          </p:cNvPr>
          <p:cNvSpPr txBox="1"/>
          <p:nvPr/>
        </p:nvSpPr>
        <p:spPr>
          <a:xfrm>
            <a:off x="589244" y="298846"/>
            <a:ext cx="8924238" cy="683264"/>
          </a:xfrm>
          <a:prstGeom prst="rect">
            <a:avLst/>
          </a:prstGeom>
          <a:noFill/>
        </p:spPr>
        <p:txBody>
          <a:bodyPr wrap="none" rtlCol="0">
            <a:spAutoFit/>
          </a:bodyPr>
          <a:lstStyle/>
          <a:p>
            <a:r>
              <a:rPr lang="en-US" sz="3840" dirty="0">
                <a:solidFill>
                  <a:srgbClr val="403CCF"/>
                </a:solidFill>
                <a:latin typeface="Libre Baskerville" pitchFamily="34" charset="0"/>
                <a:ea typeface="Libre Baskerville" pitchFamily="34" charset="-122"/>
                <a:cs typeface="Libre Baskerville" pitchFamily="34" charset="-120"/>
              </a:rPr>
              <a:t>Business: AI Solutions for Growth</a:t>
            </a:r>
            <a:endParaRPr lang="en-IN" sz="3840" dirty="0">
              <a:solidFill>
                <a:srgbClr val="0070C0"/>
              </a:solidFill>
            </a:endParaRPr>
          </a:p>
        </p:txBody>
      </p:sp>
      <p:sp>
        <p:nvSpPr>
          <p:cNvPr id="3" name="TextBox 2">
            <a:extLst>
              <a:ext uri="{FF2B5EF4-FFF2-40B4-BE49-F238E27FC236}">
                <a16:creationId xmlns:a16="http://schemas.microsoft.com/office/drawing/2014/main" id="{1856F0AB-98E3-A2B6-3A9D-C1DD3CC9EC8D}"/>
              </a:ext>
            </a:extLst>
          </p:cNvPr>
          <p:cNvSpPr txBox="1"/>
          <p:nvPr/>
        </p:nvSpPr>
        <p:spPr>
          <a:xfrm>
            <a:off x="835429" y="1118251"/>
            <a:ext cx="13455002" cy="6093976"/>
          </a:xfrm>
          <a:prstGeom prst="rect">
            <a:avLst/>
          </a:prstGeom>
          <a:noFill/>
        </p:spPr>
        <p:txBody>
          <a:bodyPr wrap="square" rtlCol="0">
            <a:spAutoFit/>
          </a:bodyPr>
          <a:lstStyle/>
          <a:p>
            <a:pPr marL="457200" indent="-457200">
              <a:buFont typeface="Arial" panose="020B0604020202020204" pitchFamily="34" charset="0"/>
              <a:buChar char="•"/>
            </a:pPr>
            <a:r>
              <a:rPr lang="en-US" sz="2600" b="1" dirty="0"/>
              <a:t>AI Solutions for Growth</a:t>
            </a:r>
            <a:r>
              <a:rPr lang="en-US" sz="2600" dirty="0"/>
              <a:t> in </a:t>
            </a:r>
            <a:r>
              <a:rPr lang="en-US" sz="2600" i="1" dirty="0"/>
              <a:t>The AI Catalyst Hub: Empowering Businesses with ML</a:t>
            </a:r>
            <a:r>
              <a:rPr lang="en-US" sz="2600" dirty="0"/>
              <a:t> focuses on leveraging artificial intelligence to drive business success through smarter decision-making and improved customer insights. AI solutions can empower businesses to enhance their marketing strategies by identifying key customer segments. By analyzing large datasets, businesses can uncover hidden patterns and trends.</a:t>
            </a:r>
          </a:p>
          <a:p>
            <a:pPr marL="457200" indent="-457200">
              <a:buFont typeface="Arial" panose="020B0604020202020204" pitchFamily="34" charset="0"/>
              <a:buChar char="•"/>
            </a:pPr>
            <a:endParaRPr lang="en-US" sz="2600" dirty="0"/>
          </a:p>
          <a:p>
            <a:pPr marL="457200" indent="-457200">
              <a:buFont typeface="Arial" panose="020B0604020202020204" pitchFamily="34" charset="0"/>
              <a:buChar char="•"/>
            </a:pPr>
            <a:r>
              <a:rPr lang="en-US" sz="2600" dirty="0"/>
              <a:t>AI also plays a crucial role in enhancing customer experience and satisfaction. Businesses can use AI to automate and streamline customer interactions, providing personalized recommendations and responses based on individual preferences. This level of personalization helps improve customer retention and loyalty.</a:t>
            </a:r>
          </a:p>
          <a:p>
            <a:pPr marL="457200" indent="-457200">
              <a:buFont typeface="Arial" panose="020B0604020202020204" pitchFamily="34" charset="0"/>
              <a:buChar char="•"/>
            </a:pPr>
            <a:endParaRPr lang="en-US" sz="2600" dirty="0"/>
          </a:p>
          <a:p>
            <a:pPr marL="457200" indent="-457200">
              <a:buFont typeface="Arial" panose="020B0604020202020204" pitchFamily="34" charset="0"/>
              <a:buChar char="•"/>
            </a:pPr>
            <a:r>
              <a:rPr lang="en-US" sz="2600" dirty="0"/>
              <a:t>Moreover, AI solutions can support businesses in their efforts to reduce churn and boost profitability. By predicting customer behavior and identifying at-risk clients, companies can take proactive measures. Overall, AI offers businesses the tools to optimize current operations and unlock new growth opportunities.</a:t>
            </a:r>
          </a:p>
        </p:txBody>
      </p:sp>
    </p:spTree>
    <p:extLst>
      <p:ext uri="{BB962C8B-B14F-4D97-AF65-F5344CB8AC3E}">
        <p14:creationId xmlns:p14="http://schemas.microsoft.com/office/powerpoint/2010/main" val="913924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217603-2E82-9D80-9920-DED8761369A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4CC5501-023E-0A5B-CD54-2D66B3D1B981}"/>
              </a:ext>
            </a:extLst>
          </p:cNvPr>
          <p:cNvSpPr txBox="1"/>
          <p:nvPr/>
        </p:nvSpPr>
        <p:spPr>
          <a:xfrm>
            <a:off x="457197" y="1619794"/>
            <a:ext cx="13727725" cy="4869025"/>
          </a:xfrm>
          <a:prstGeom prst="rect">
            <a:avLst/>
          </a:prstGeom>
          <a:noFill/>
        </p:spPr>
        <p:txBody>
          <a:bodyPr wrap="square" rtlCol="0">
            <a:spAutoFit/>
          </a:bodyPr>
          <a:lstStyle/>
          <a:p>
            <a:pPr>
              <a:buNone/>
            </a:pPr>
            <a:r>
              <a:rPr lang="en-US" sz="3360" b="1" dirty="0">
                <a:solidFill>
                  <a:schemeClr val="accent1"/>
                </a:solidFill>
              </a:rPr>
              <a:t>Problem Statement</a:t>
            </a:r>
          </a:p>
          <a:p>
            <a:r>
              <a:rPr lang="en-US" sz="2400" dirty="0"/>
              <a:t>The goal is to segment customers into distinct groups based on their behaviors or characteristics, helping businesses tailor marketing strategies and improve customer engagement.</a:t>
            </a:r>
          </a:p>
          <a:p>
            <a:endParaRPr lang="en-IN" sz="800" dirty="0"/>
          </a:p>
          <a:p>
            <a:pPr>
              <a:buNone/>
            </a:pPr>
            <a:r>
              <a:rPr lang="en-IN" sz="2880" b="1" dirty="0">
                <a:solidFill>
                  <a:schemeClr val="accent1"/>
                </a:solidFill>
              </a:rPr>
              <a:t>Model Used </a:t>
            </a:r>
          </a:p>
          <a:p>
            <a:r>
              <a:rPr lang="en-US" sz="2400" b="1" dirty="0"/>
              <a:t>K Means Clustering</a:t>
            </a:r>
            <a:r>
              <a:rPr lang="en-US" sz="2400" dirty="0"/>
              <a:t> is employed to divide customers into K distinct clusters based on feature similarity.</a:t>
            </a:r>
          </a:p>
          <a:p>
            <a:endParaRPr lang="en-US" sz="2000" dirty="0"/>
          </a:p>
          <a:p>
            <a:r>
              <a:rPr lang="en-US" sz="2400" b="1" dirty="0">
                <a:solidFill>
                  <a:schemeClr val="accent1"/>
                </a:solidFill>
              </a:rPr>
              <a:t>Model Architecture</a:t>
            </a:r>
          </a:p>
          <a:p>
            <a:r>
              <a:rPr lang="en-IN" sz="2400" dirty="0"/>
              <a:t>Preprocessing:</a:t>
            </a:r>
            <a:r>
              <a:rPr lang="en-US" sz="2400" dirty="0"/>
              <a:t>Clean data, normalize features, and encode categories.</a:t>
            </a:r>
          </a:p>
          <a:p>
            <a:r>
              <a:rPr lang="en-IN" sz="2400" dirty="0"/>
              <a:t>Elbow Method: </a:t>
            </a:r>
            <a:r>
              <a:rPr lang="en-US" sz="2400" dirty="0"/>
              <a:t>Plot WCSS vs. K to find the optimal number of clusters.</a:t>
            </a:r>
            <a:endParaRPr lang="en-IN" sz="2400" dirty="0"/>
          </a:p>
          <a:p>
            <a:r>
              <a:rPr lang="en-IN" sz="2400" dirty="0" err="1"/>
              <a:t>KMeans</a:t>
            </a:r>
            <a:r>
              <a:rPr lang="en-IN" sz="2400" dirty="0"/>
              <a:t> Clustering : </a:t>
            </a:r>
            <a:r>
              <a:rPr lang="en-US" sz="2400" dirty="0"/>
              <a:t>Fit the model with chosen K and assign customers to clusters.</a:t>
            </a:r>
          </a:p>
          <a:p>
            <a:r>
              <a:rPr lang="en-US" sz="2400" dirty="0"/>
              <a:t>Result : Distinct customer segments for business insights.</a:t>
            </a:r>
            <a:endParaRPr lang="en-IN" sz="3360" b="1" dirty="0">
              <a:solidFill>
                <a:schemeClr val="accent1"/>
              </a:solidFill>
            </a:endParaRPr>
          </a:p>
          <a:p>
            <a:endParaRPr lang="en-IN" sz="2400" dirty="0"/>
          </a:p>
        </p:txBody>
      </p:sp>
      <p:sp>
        <p:nvSpPr>
          <p:cNvPr id="3" name="TextBox 2">
            <a:extLst>
              <a:ext uri="{FF2B5EF4-FFF2-40B4-BE49-F238E27FC236}">
                <a16:creationId xmlns:a16="http://schemas.microsoft.com/office/drawing/2014/main" id="{B092C334-D45E-2F47-A198-C3D074BB41C4}"/>
              </a:ext>
            </a:extLst>
          </p:cNvPr>
          <p:cNvSpPr txBox="1"/>
          <p:nvPr/>
        </p:nvSpPr>
        <p:spPr>
          <a:xfrm>
            <a:off x="457198" y="627016"/>
            <a:ext cx="7502771" cy="757130"/>
          </a:xfrm>
          <a:prstGeom prst="rect">
            <a:avLst/>
          </a:prstGeom>
          <a:noFill/>
        </p:spPr>
        <p:txBody>
          <a:bodyPr wrap="square" rtlCol="0">
            <a:spAutoFit/>
          </a:bodyPr>
          <a:lstStyle/>
          <a:p>
            <a:r>
              <a:rPr lang="en-US" sz="4320" b="1" dirty="0">
                <a:solidFill>
                  <a:schemeClr val="accent1"/>
                </a:solidFill>
              </a:rPr>
              <a:t>Customer Segmentation</a:t>
            </a:r>
            <a:endParaRPr lang="en-IN" sz="4320" dirty="0">
              <a:solidFill>
                <a:schemeClr val="accent1"/>
              </a:solidFill>
            </a:endParaRPr>
          </a:p>
        </p:txBody>
      </p:sp>
    </p:spTree>
    <p:extLst>
      <p:ext uri="{BB962C8B-B14F-4D97-AF65-F5344CB8AC3E}">
        <p14:creationId xmlns:p14="http://schemas.microsoft.com/office/powerpoint/2010/main" val="1929951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45BFA9-2B31-D4DB-1D5B-20438E941A0B}"/>
              </a:ext>
            </a:extLst>
          </p:cNvPr>
          <p:cNvSpPr txBox="1"/>
          <p:nvPr/>
        </p:nvSpPr>
        <p:spPr>
          <a:xfrm>
            <a:off x="879230" y="422031"/>
            <a:ext cx="12754707" cy="1754326"/>
          </a:xfrm>
          <a:prstGeom prst="rect">
            <a:avLst/>
          </a:prstGeom>
          <a:noFill/>
        </p:spPr>
        <p:txBody>
          <a:bodyPr wrap="square" rtlCol="0">
            <a:spAutoFit/>
          </a:bodyPr>
          <a:lstStyle/>
          <a:p>
            <a:r>
              <a:rPr lang="en-US" sz="3600" b="1" dirty="0">
                <a:solidFill>
                  <a:schemeClr val="accent1"/>
                </a:solidFill>
              </a:rPr>
              <a:t>Real-World Applications of Customer Segmentation using K Means</a:t>
            </a:r>
            <a:endParaRPr lang="en-IN" sz="3600" dirty="0">
              <a:solidFill>
                <a:schemeClr val="accent1"/>
              </a:solidFill>
            </a:endParaRPr>
          </a:p>
          <a:p>
            <a:endParaRPr lang="en-IN" sz="3600" dirty="0"/>
          </a:p>
        </p:txBody>
      </p:sp>
      <p:sp>
        <p:nvSpPr>
          <p:cNvPr id="7" name="TextBox 6">
            <a:extLst>
              <a:ext uri="{FF2B5EF4-FFF2-40B4-BE49-F238E27FC236}">
                <a16:creationId xmlns:a16="http://schemas.microsoft.com/office/drawing/2014/main" id="{6459C026-7B99-B567-9E14-A8C29ECFD901}"/>
              </a:ext>
            </a:extLst>
          </p:cNvPr>
          <p:cNvSpPr txBox="1"/>
          <p:nvPr/>
        </p:nvSpPr>
        <p:spPr>
          <a:xfrm>
            <a:off x="1113693" y="2070850"/>
            <a:ext cx="8405446" cy="5262979"/>
          </a:xfrm>
          <a:prstGeom prst="rect">
            <a:avLst/>
          </a:prstGeom>
          <a:noFill/>
        </p:spPr>
        <p:txBody>
          <a:bodyPr wrap="square">
            <a:spAutoFit/>
          </a:bodyPr>
          <a:lstStyle/>
          <a:p>
            <a:pPr marL="285750" indent="-285750">
              <a:buFont typeface="Arial" panose="020B0604020202020204" pitchFamily="34" charset="0"/>
              <a:buChar char="•"/>
            </a:pPr>
            <a:r>
              <a:rPr lang="en-IN" sz="2400" dirty="0"/>
              <a:t>Helps businesses run targeted marketing campaigns for different customer groups.</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Improves customer retention by identifying loyal and at-risk segments.</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Assists in personalized product recommendations based on segment </a:t>
            </a:r>
            <a:r>
              <a:rPr lang="en-IN" sz="2400" dirty="0" err="1"/>
              <a:t>behavior</a:t>
            </a:r>
            <a:r>
              <a:rPr lang="en-IN" sz="2400" dirty="0"/>
              <a:t>.</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Optimizes pricing and discount strategies for specific customer clusters.</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Enhances customer support by tailoring services to each segment's needs.</a:t>
            </a:r>
          </a:p>
        </p:txBody>
      </p:sp>
    </p:spTree>
    <p:extLst>
      <p:ext uri="{BB962C8B-B14F-4D97-AF65-F5344CB8AC3E}">
        <p14:creationId xmlns:p14="http://schemas.microsoft.com/office/powerpoint/2010/main" val="3955044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835E68-0A66-97A4-DFC6-978A3E8A8C0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8DFDD90-39DF-F905-0460-B8703988DBC3}"/>
              </a:ext>
            </a:extLst>
          </p:cNvPr>
          <p:cNvSpPr txBox="1"/>
          <p:nvPr/>
        </p:nvSpPr>
        <p:spPr>
          <a:xfrm>
            <a:off x="457197" y="1619794"/>
            <a:ext cx="13727725" cy="5423023"/>
          </a:xfrm>
          <a:prstGeom prst="rect">
            <a:avLst/>
          </a:prstGeom>
          <a:noFill/>
        </p:spPr>
        <p:txBody>
          <a:bodyPr wrap="square" rtlCol="0">
            <a:spAutoFit/>
          </a:bodyPr>
          <a:lstStyle/>
          <a:p>
            <a:pPr>
              <a:buNone/>
            </a:pPr>
            <a:r>
              <a:rPr lang="en-US" sz="3200" b="1" dirty="0">
                <a:solidFill>
                  <a:schemeClr val="accent1"/>
                </a:solidFill>
              </a:rPr>
              <a:t>Problem Statement</a:t>
            </a:r>
          </a:p>
          <a:p>
            <a:r>
              <a:rPr lang="en-US" sz="2400" dirty="0"/>
              <a:t>The goal is to analyze customer reviews and classify them as positive, negative, or neutral. This helps businesses understand customer sentiment, improve products or services, and make data-driven decisions based on feedback.</a:t>
            </a:r>
            <a:endParaRPr lang="en-IN" sz="2400" dirty="0"/>
          </a:p>
          <a:p>
            <a:pPr>
              <a:buNone/>
            </a:pPr>
            <a:r>
              <a:rPr lang="en-IN" sz="2880" b="1" dirty="0">
                <a:solidFill>
                  <a:schemeClr val="accent1"/>
                </a:solidFill>
              </a:rPr>
              <a:t>Model Used</a:t>
            </a:r>
          </a:p>
          <a:p>
            <a:r>
              <a:rPr lang="en-US" sz="2000" dirty="0"/>
              <a:t>Distil BERT, a lightweight and faster version of BERT, is used for sentiment analysis. It retains most of BERT’s accuracy while being more efficient for real-time inference.</a:t>
            </a:r>
          </a:p>
          <a:p>
            <a:r>
              <a:rPr lang="en-US" sz="2800" b="1" dirty="0">
                <a:solidFill>
                  <a:schemeClr val="accent1"/>
                </a:solidFill>
              </a:rPr>
              <a:t>Model Architecture</a:t>
            </a:r>
          </a:p>
          <a:p>
            <a:r>
              <a:rPr lang="en-US" sz="2400" dirty="0"/>
              <a:t>Preprocessing: Clean text (remove stop words, special characters) and tokenize using the Distil BERT tokenizer.</a:t>
            </a:r>
          </a:p>
          <a:p>
            <a:r>
              <a:rPr lang="en-US" sz="2400" dirty="0"/>
              <a:t>Model Input: Convert tokens into input IDs and attention masks suitable for the transformer model.</a:t>
            </a:r>
          </a:p>
          <a:p>
            <a:r>
              <a:rPr lang="en-US" sz="2400" dirty="0"/>
              <a:t>Model: Feed inputs to the pretrained Distil BERT model followed by a classification head (usually a dense layer) to predict sentiment.</a:t>
            </a:r>
          </a:p>
          <a:p>
            <a:r>
              <a:rPr lang="en-US" sz="2400" dirty="0"/>
              <a:t>Output: Sentiment label (positive, negative, or neutral) for each review.</a:t>
            </a:r>
            <a:endParaRPr lang="en-IN" sz="2400" dirty="0"/>
          </a:p>
        </p:txBody>
      </p:sp>
      <p:sp>
        <p:nvSpPr>
          <p:cNvPr id="3" name="TextBox 2">
            <a:extLst>
              <a:ext uri="{FF2B5EF4-FFF2-40B4-BE49-F238E27FC236}">
                <a16:creationId xmlns:a16="http://schemas.microsoft.com/office/drawing/2014/main" id="{C4CDF9B5-EF6C-DF86-2DE2-86826C097E04}"/>
              </a:ext>
            </a:extLst>
          </p:cNvPr>
          <p:cNvSpPr txBox="1"/>
          <p:nvPr/>
        </p:nvSpPr>
        <p:spPr>
          <a:xfrm>
            <a:off x="457198" y="627016"/>
            <a:ext cx="9566033" cy="757130"/>
          </a:xfrm>
          <a:prstGeom prst="rect">
            <a:avLst/>
          </a:prstGeom>
          <a:noFill/>
        </p:spPr>
        <p:txBody>
          <a:bodyPr wrap="square" rtlCol="0">
            <a:spAutoFit/>
          </a:bodyPr>
          <a:lstStyle/>
          <a:p>
            <a:r>
              <a:rPr lang="en-US" sz="4320" b="1" dirty="0">
                <a:solidFill>
                  <a:schemeClr val="accent1"/>
                </a:solidFill>
              </a:rPr>
              <a:t>Customer Review Sentiment Analysis</a:t>
            </a:r>
            <a:endParaRPr lang="en-IN" sz="4320" dirty="0">
              <a:solidFill>
                <a:schemeClr val="accent1"/>
              </a:solidFill>
            </a:endParaRPr>
          </a:p>
        </p:txBody>
      </p:sp>
    </p:spTree>
    <p:extLst>
      <p:ext uri="{BB962C8B-B14F-4D97-AF65-F5344CB8AC3E}">
        <p14:creationId xmlns:p14="http://schemas.microsoft.com/office/powerpoint/2010/main" val="340381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C73443-8658-7D0D-4867-F01CA299E6C5}"/>
              </a:ext>
            </a:extLst>
          </p:cNvPr>
          <p:cNvSpPr txBox="1"/>
          <p:nvPr/>
        </p:nvSpPr>
        <p:spPr>
          <a:xfrm>
            <a:off x="867507" y="940750"/>
            <a:ext cx="11840307" cy="584775"/>
          </a:xfrm>
          <a:prstGeom prst="rect">
            <a:avLst/>
          </a:prstGeom>
          <a:noFill/>
        </p:spPr>
        <p:txBody>
          <a:bodyPr wrap="square">
            <a:spAutoFit/>
          </a:bodyPr>
          <a:lstStyle/>
          <a:p>
            <a:r>
              <a:rPr lang="en-US" sz="3200" b="1" dirty="0">
                <a:solidFill>
                  <a:schemeClr val="accent1"/>
                </a:solidFill>
              </a:rPr>
              <a:t>Real-World Applications of Customer Review Sentiment Analysis</a:t>
            </a:r>
            <a:endParaRPr lang="en-IN" sz="3200" dirty="0">
              <a:solidFill>
                <a:schemeClr val="accent1"/>
              </a:solidFill>
            </a:endParaRPr>
          </a:p>
        </p:txBody>
      </p:sp>
      <p:sp>
        <p:nvSpPr>
          <p:cNvPr id="4" name="TextBox 3">
            <a:extLst>
              <a:ext uri="{FF2B5EF4-FFF2-40B4-BE49-F238E27FC236}">
                <a16:creationId xmlns:a16="http://schemas.microsoft.com/office/drawing/2014/main" id="{DCAC4A7E-B631-60F6-9F5C-2CCEA826CD6E}"/>
              </a:ext>
            </a:extLst>
          </p:cNvPr>
          <p:cNvSpPr txBox="1"/>
          <p:nvPr/>
        </p:nvSpPr>
        <p:spPr>
          <a:xfrm>
            <a:off x="1242646" y="2110154"/>
            <a:ext cx="9894277"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t>Understand customer opinions to improve products and services.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Monitor brand reputation across online platforms.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Automate review moderation by flagging negative or harmful feedback.</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Guide business strategy based on overall customer sentiment trends.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Enhance customer support by prioritizing and addressing negative reviews quickly.</a:t>
            </a:r>
            <a:endParaRPr lang="en-IN" sz="2400" dirty="0"/>
          </a:p>
        </p:txBody>
      </p:sp>
    </p:spTree>
    <p:extLst>
      <p:ext uri="{BB962C8B-B14F-4D97-AF65-F5344CB8AC3E}">
        <p14:creationId xmlns:p14="http://schemas.microsoft.com/office/powerpoint/2010/main" val="4530055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6711A-0B03-6040-2717-1C81C4B7D09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E1D771E-D38A-28FD-660F-E640B6CA2676}"/>
              </a:ext>
            </a:extLst>
          </p:cNvPr>
          <p:cNvSpPr txBox="1"/>
          <p:nvPr/>
        </p:nvSpPr>
        <p:spPr>
          <a:xfrm>
            <a:off x="457197" y="1619794"/>
            <a:ext cx="13727725" cy="5398401"/>
          </a:xfrm>
          <a:prstGeom prst="rect">
            <a:avLst/>
          </a:prstGeom>
          <a:noFill/>
        </p:spPr>
        <p:txBody>
          <a:bodyPr wrap="square" rtlCol="0">
            <a:spAutoFit/>
          </a:bodyPr>
          <a:lstStyle/>
          <a:p>
            <a:pPr>
              <a:buNone/>
            </a:pPr>
            <a:r>
              <a:rPr lang="en-US" sz="3200" b="1" dirty="0">
                <a:solidFill>
                  <a:schemeClr val="accent1"/>
                </a:solidFill>
              </a:rPr>
              <a:t>Problem Statement</a:t>
            </a:r>
          </a:p>
          <a:p>
            <a:r>
              <a:rPr lang="en-US" sz="2400" dirty="0"/>
              <a:t>The objective is to predict whether a customer is likely to stop using a product or service (churn) based on their past behavior and interactions. This helps businesses take proactive steps to retain valuable customers.</a:t>
            </a:r>
            <a:endParaRPr lang="en-IN" sz="2400" dirty="0"/>
          </a:p>
          <a:p>
            <a:pPr>
              <a:buNone/>
            </a:pPr>
            <a:r>
              <a:rPr lang="en-IN" sz="2880" b="1" dirty="0">
                <a:solidFill>
                  <a:schemeClr val="accent1"/>
                </a:solidFill>
              </a:rPr>
              <a:t>Model Used</a:t>
            </a:r>
          </a:p>
          <a:p>
            <a:r>
              <a:rPr lang="en-US" sz="2000" dirty="0"/>
              <a:t>Random Forest Classifier, an ensemble learning method, is used for its robustness, accuracy, and ability to handle both numerical and categorical data effectively.</a:t>
            </a:r>
          </a:p>
          <a:p>
            <a:r>
              <a:rPr lang="en-US" sz="2800" b="1" dirty="0">
                <a:solidFill>
                  <a:schemeClr val="accent1"/>
                </a:solidFill>
              </a:rPr>
              <a:t>Model Architecture</a:t>
            </a:r>
          </a:p>
          <a:p>
            <a:r>
              <a:rPr lang="en-US" sz="2400" dirty="0"/>
              <a:t>Preprocessing: Clean the dataset, handle missing values, encode categorical features, and normalize numerical data.</a:t>
            </a:r>
          </a:p>
          <a:p>
            <a:r>
              <a:rPr lang="en-US" sz="2400" dirty="0"/>
              <a:t>Feature Selection: Choose relevant features like usage frequency, complaints, tenure, and customer satisfaction.</a:t>
            </a:r>
          </a:p>
          <a:p>
            <a:r>
              <a:rPr lang="en-US" sz="2400" dirty="0"/>
              <a:t>Random Forest: Train multiple decision trees on random subsets of data and aggregate their outputs (majority voting) for final prediction.</a:t>
            </a:r>
          </a:p>
          <a:p>
            <a:r>
              <a:rPr lang="en-US" sz="2400" dirty="0"/>
              <a:t>Output: Predicts if a customer will churn (yes/no), helping businesses act in advance.</a:t>
            </a:r>
            <a:endParaRPr lang="en-IN" sz="2400" dirty="0"/>
          </a:p>
        </p:txBody>
      </p:sp>
      <p:sp>
        <p:nvSpPr>
          <p:cNvPr id="3" name="TextBox 2">
            <a:extLst>
              <a:ext uri="{FF2B5EF4-FFF2-40B4-BE49-F238E27FC236}">
                <a16:creationId xmlns:a16="http://schemas.microsoft.com/office/drawing/2014/main" id="{2731D6D7-CBAB-A0E5-CC09-46ED661049A4}"/>
              </a:ext>
            </a:extLst>
          </p:cNvPr>
          <p:cNvSpPr txBox="1"/>
          <p:nvPr/>
        </p:nvSpPr>
        <p:spPr>
          <a:xfrm>
            <a:off x="457198" y="627016"/>
            <a:ext cx="9566033" cy="757130"/>
          </a:xfrm>
          <a:prstGeom prst="rect">
            <a:avLst/>
          </a:prstGeom>
          <a:noFill/>
        </p:spPr>
        <p:txBody>
          <a:bodyPr wrap="square" rtlCol="0">
            <a:spAutoFit/>
          </a:bodyPr>
          <a:lstStyle/>
          <a:p>
            <a:r>
              <a:rPr lang="en-US" sz="4320" b="1" dirty="0">
                <a:solidFill>
                  <a:schemeClr val="accent1"/>
                </a:solidFill>
              </a:rPr>
              <a:t>Customer Churn Prediction</a:t>
            </a:r>
            <a:endParaRPr lang="en-IN" sz="4320" dirty="0">
              <a:solidFill>
                <a:schemeClr val="accent1"/>
              </a:solidFill>
            </a:endParaRPr>
          </a:p>
        </p:txBody>
      </p:sp>
    </p:spTree>
    <p:extLst>
      <p:ext uri="{BB962C8B-B14F-4D97-AF65-F5344CB8AC3E}">
        <p14:creationId xmlns:p14="http://schemas.microsoft.com/office/powerpoint/2010/main" val="1044948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A2A7A-BB56-CBE5-8B98-D22ACED11DD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DB26FB6-1D5D-1DEC-DB92-AAB3F6590A43}"/>
              </a:ext>
            </a:extLst>
          </p:cNvPr>
          <p:cNvSpPr txBox="1"/>
          <p:nvPr/>
        </p:nvSpPr>
        <p:spPr>
          <a:xfrm>
            <a:off x="867507" y="940750"/>
            <a:ext cx="11840307" cy="1077218"/>
          </a:xfrm>
          <a:prstGeom prst="rect">
            <a:avLst/>
          </a:prstGeom>
          <a:noFill/>
        </p:spPr>
        <p:txBody>
          <a:bodyPr wrap="square">
            <a:spAutoFit/>
          </a:bodyPr>
          <a:lstStyle/>
          <a:p>
            <a:r>
              <a:rPr lang="en-US" sz="3200" b="1" dirty="0">
                <a:solidFill>
                  <a:schemeClr val="accent1"/>
                </a:solidFill>
              </a:rPr>
              <a:t>Real-World Applications of Customer Churn Prediction</a:t>
            </a:r>
            <a:endParaRPr lang="en-IN" sz="3200" dirty="0">
              <a:solidFill>
                <a:schemeClr val="accent1"/>
              </a:solidFill>
            </a:endParaRPr>
          </a:p>
          <a:p>
            <a:endParaRPr lang="en-IN" sz="3200" dirty="0">
              <a:solidFill>
                <a:schemeClr val="accent1"/>
              </a:solidFill>
            </a:endParaRPr>
          </a:p>
        </p:txBody>
      </p:sp>
      <p:sp>
        <p:nvSpPr>
          <p:cNvPr id="4" name="TextBox 3">
            <a:extLst>
              <a:ext uri="{FF2B5EF4-FFF2-40B4-BE49-F238E27FC236}">
                <a16:creationId xmlns:a16="http://schemas.microsoft.com/office/drawing/2014/main" id="{032914D3-88D2-6BDA-23C4-46B701283D64}"/>
              </a:ext>
            </a:extLst>
          </p:cNvPr>
          <p:cNvSpPr txBox="1"/>
          <p:nvPr/>
        </p:nvSpPr>
        <p:spPr>
          <a:xfrm>
            <a:off x="1242646" y="2110154"/>
            <a:ext cx="9894277"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t>Helps telecom and subscription companies reduce churn by identifying at-risk customers.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Enables targeted retention campaigns to retain high-value clients.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Optimizes customer service by prioritizing support for likely-to-churn users.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Informs product or pricing changes based on churn patterns.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Improves long-term revenue by maintaining a loyal customer base.</a:t>
            </a:r>
            <a:endParaRPr lang="en-IN" sz="2400" dirty="0"/>
          </a:p>
        </p:txBody>
      </p:sp>
    </p:spTree>
    <p:extLst>
      <p:ext uri="{BB962C8B-B14F-4D97-AF65-F5344CB8AC3E}">
        <p14:creationId xmlns:p14="http://schemas.microsoft.com/office/powerpoint/2010/main" val="1501701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A06702-9E1B-8E5B-D48A-E50ACAB2244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A95D7C3-8D81-25CE-6EFB-DA67857A03B2}"/>
              </a:ext>
            </a:extLst>
          </p:cNvPr>
          <p:cNvSpPr txBox="1"/>
          <p:nvPr/>
        </p:nvSpPr>
        <p:spPr>
          <a:xfrm>
            <a:off x="835429" y="861554"/>
            <a:ext cx="8861721" cy="683264"/>
          </a:xfrm>
          <a:prstGeom prst="rect">
            <a:avLst/>
          </a:prstGeom>
          <a:noFill/>
        </p:spPr>
        <p:txBody>
          <a:bodyPr wrap="none" rtlCol="0">
            <a:spAutoFit/>
          </a:bodyPr>
          <a:lstStyle/>
          <a:p>
            <a:r>
              <a:rPr lang="en-US" sz="3840" dirty="0">
                <a:solidFill>
                  <a:srgbClr val="403CCF"/>
                </a:solidFill>
                <a:latin typeface="Libre Baskerville" pitchFamily="34" charset="0"/>
                <a:ea typeface="Libre Baskerville" pitchFamily="34" charset="-122"/>
                <a:cs typeface="Libre Baskerville" pitchFamily="34" charset="-120"/>
              </a:rPr>
              <a:t>Pollution: AI Solutions for Growth</a:t>
            </a:r>
            <a:endParaRPr lang="en-IN" sz="3840" dirty="0">
              <a:solidFill>
                <a:srgbClr val="0070C0"/>
              </a:solidFill>
            </a:endParaRPr>
          </a:p>
        </p:txBody>
      </p:sp>
      <p:sp>
        <p:nvSpPr>
          <p:cNvPr id="3" name="TextBox 2">
            <a:extLst>
              <a:ext uri="{FF2B5EF4-FFF2-40B4-BE49-F238E27FC236}">
                <a16:creationId xmlns:a16="http://schemas.microsoft.com/office/drawing/2014/main" id="{4413B2E2-071B-85DC-A4F2-F1DDEF86BBE4}"/>
              </a:ext>
            </a:extLst>
          </p:cNvPr>
          <p:cNvSpPr txBox="1"/>
          <p:nvPr/>
        </p:nvSpPr>
        <p:spPr>
          <a:xfrm>
            <a:off x="835429" y="1938867"/>
            <a:ext cx="11384280" cy="5669244"/>
          </a:xfrm>
          <a:prstGeom prst="rect">
            <a:avLst/>
          </a:prstGeom>
          <a:noFill/>
        </p:spPr>
        <p:txBody>
          <a:bodyPr wrap="square" rtlCol="0">
            <a:spAutoFit/>
          </a:bodyPr>
          <a:lstStyle/>
          <a:p>
            <a:pPr>
              <a:buNone/>
            </a:pPr>
            <a:r>
              <a:rPr lang="en-US" sz="2800" b="1" dirty="0"/>
              <a:t>AI for Pollution Monitoring</a:t>
            </a:r>
            <a:br>
              <a:rPr lang="en-US" sz="2800" dirty="0"/>
            </a:br>
            <a:r>
              <a:rPr lang="en-US" sz="2800" dirty="0"/>
              <a:t>Artificial Intelligence enables real-time monitoring of air, water, and noise pollution using sensor data and satellite imagery. This helps in identifying pollution sources and tracking changes over time.</a:t>
            </a:r>
          </a:p>
          <a:p>
            <a:pPr>
              <a:buNone/>
            </a:pPr>
            <a:r>
              <a:rPr lang="en-US" sz="2800" b="1" dirty="0"/>
              <a:t>Predictive and Preventive Action</a:t>
            </a:r>
            <a:br>
              <a:rPr lang="en-US" sz="2800" dirty="0"/>
            </a:br>
            <a:r>
              <a:rPr lang="en-US" sz="2800" dirty="0"/>
              <a:t>AI models can predict pollution spikes based on weather, traffic, and industrial activity data, enabling authorities to take timely preventive measures and inform the public.</a:t>
            </a:r>
          </a:p>
          <a:p>
            <a:r>
              <a:rPr lang="en-US" sz="2800" b="1" dirty="0"/>
              <a:t>Driving Sustainable Growth</a:t>
            </a:r>
            <a:br>
              <a:rPr lang="en-US" sz="2800" dirty="0"/>
            </a:br>
            <a:r>
              <a:rPr lang="en-US" sz="2800" dirty="0"/>
              <a:t>By optimizing waste management, controlling emissions, and improving urban planning, AI supports eco-friendly development while balancing economic and environmental growth.</a:t>
            </a:r>
          </a:p>
          <a:p>
            <a:endParaRPr lang="en-IN" sz="2640" dirty="0"/>
          </a:p>
        </p:txBody>
      </p:sp>
    </p:spTree>
    <p:extLst>
      <p:ext uri="{BB962C8B-B14F-4D97-AF65-F5344CB8AC3E}">
        <p14:creationId xmlns:p14="http://schemas.microsoft.com/office/powerpoint/2010/main" val="10853042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E88DA-CCC3-3F19-8419-9DF6D02ACF49}"/>
              </a:ext>
            </a:extLst>
          </p:cNvPr>
          <p:cNvSpPr>
            <a:spLocks noGrp="1"/>
          </p:cNvSpPr>
          <p:nvPr>
            <p:ph type="title"/>
          </p:nvPr>
        </p:nvSpPr>
        <p:spPr/>
        <p:txBody>
          <a:bodyPr/>
          <a:lstStyle/>
          <a:p>
            <a:r>
              <a:rPr lang="en-US" sz="5400" b="1" dirty="0">
                <a:solidFill>
                  <a:srgbClr val="403CCF"/>
                </a:solidFill>
              </a:rPr>
              <a:t>Pollution and Its Impact: </a:t>
            </a:r>
            <a:r>
              <a:rPr lang="en-US" sz="4400" dirty="0">
                <a:solidFill>
                  <a:srgbClr val="403CCF"/>
                </a:solidFill>
                <a:latin typeface="Libre Baskerville" pitchFamily="34" charset="0"/>
                <a:ea typeface="Libre Baskerville" pitchFamily="34" charset="-122"/>
                <a:cs typeface="Libre Baskerville" pitchFamily="34" charset="-120"/>
              </a:rPr>
              <a:t>AI Solutions </a:t>
            </a:r>
            <a:br>
              <a:rPr lang="en-US" sz="5400" b="1" dirty="0">
                <a:solidFill>
                  <a:srgbClr val="403CCF"/>
                </a:solidFill>
              </a:rPr>
            </a:br>
            <a:endParaRPr lang="en-IN" dirty="0"/>
          </a:p>
        </p:txBody>
      </p:sp>
      <p:sp>
        <p:nvSpPr>
          <p:cNvPr id="3" name="Content Placeholder 2">
            <a:extLst>
              <a:ext uri="{FF2B5EF4-FFF2-40B4-BE49-F238E27FC236}">
                <a16:creationId xmlns:a16="http://schemas.microsoft.com/office/drawing/2014/main" id="{F8DF2F7A-F11C-6624-450A-9ECC3FFFBD28}"/>
              </a:ext>
            </a:extLst>
          </p:cNvPr>
          <p:cNvSpPr>
            <a:spLocks noGrp="1"/>
          </p:cNvSpPr>
          <p:nvPr>
            <p:ph idx="1"/>
          </p:nvPr>
        </p:nvSpPr>
        <p:spPr>
          <a:xfrm>
            <a:off x="1005840" y="2040293"/>
            <a:ext cx="12618720" cy="6603630"/>
          </a:xfrm>
        </p:spPr>
        <p:txBody>
          <a:bodyPr>
            <a:normAutofit/>
          </a:bodyPr>
          <a:lstStyle/>
          <a:p>
            <a:r>
              <a:rPr lang="en-US" sz="2280" dirty="0"/>
              <a:t>Pollution is a major global issue affecting air, water, and soil quality. It poses serious health risks, disrupts ecosystems, and accelerates climate change. Identifying, predicting, and mitigating pollution is crucial for a sustainable future.</a:t>
            </a:r>
          </a:p>
          <a:p>
            <a:pPr>
              <a:buNone/>
            </a:pPr>
            <a:endParaRPr lang="en-US" sz="2280" dirty="0"/>
          </a:p>
          <a:p>
            <a:r>
              <a:rPr lang="en-US" sz="2160" b="1" dirty="0">
                <a:solidFill>
                  <a:srgbClr val="403CCF"/>
                </a:solidFill>
              </a:rPr>
              <a:t>Water Quality prediction</a:t>
            </a:r>
            <a:r>
              <a:rPr lang="en-US" sz="2280" dirty="0"/>
              <a:t> – Determines whether water is safe or unsafe for consumption based on key chemical parameters.</a:t>
            </a:r>
          </a:p>
          <a:p>
            <a:r>
              <a:rPr lang="en-US" sz="2160" b="1" dirty="0">
                <a:solidFill>
                  <a:srgbClr val="403CCF"/>
                </a:solidFill>
              </a:rPr>
              <a:t>Pollution Source Identification Model</a:t>
            </a:r>
            <a:r>
              <a:rPr lang="en-US" sz="2640" b="1" dirty="0">
                <a:solidFill>
                  <a:srgbClr val="403CCF"/>
                </a:solidFill>
              </a:rPr>
              <a:t> </a:t>
            </a:r>
            <a:r>
              <a:rPr lang="en-US" sz="2280" dirty="0"/>
              <a:t>– Identifies the main contributors to pollution using clustering and classification techniques.</a:t>
            </a:r>
            <a:r>
              <a:rPr lang="en-US" sz="2160" b="1" dirty="0">
                <a:solidFill>
                  <a:srgbClr val="403CCF"/>
                </a:solidFill>
              </a:rPr>
              <a:t> </a:t>
            </a:r>
          </a:p>
          <a:p>
            <a:r>
              <a:rPr lang="en-US" sz="2160" b="1" dirty="0">
                <a:solidFill>
                  <a:srgbClr val="403CCF"/>
                </a:solidFill>
              </a:rPr>
              <a:t>Air Quality Index</a:t>
            </a:r>
            <a:r>
              <a:rPr lang="en-US" sz="2280" dirty="0"/>
              <a:t>– Forecasts air quality levels using historical data and machine learning algorithms.</a:t>
            </a:r>
          </a:p>
          <a:p>
            <a:endParaRPr lang="en-US" sz="2280" dirty="0"/>
          </a:p>
          <a:p>
            <a:endParaRPr lang="en-US" sz="2280" dirty="0"/>
          </a:p>
          <a:p>
            <a:endParaRPr lang="en-US" sz="2280" dirty="0"/>
          </a:p>
          <a:p>
            <a:pPr marL="0" indent="0">
              <a:buNone/>
            </a:pPr>
            <a:endParaRPr lang="en-IN" dirty="0"/>
          </a:p>
        </p:txBody>
      </p:sp>
    </p:spTree>
    <p:extLst>
      <p:ext uri="{BB962C8B-B14F-4D97-AF65-F5344CB8AC3E}">
        <p14:creationId xmlns:p14="http://schemas.microsoft.com/office/powerpoint/2010/main" val="3446758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FA180-AF14-95E2-C78F-BD2A9043790F}"/>
              </a:ext>
            </a:extLst>
          </p:cNvPr>
          <p:cNvSpPr>
            <a:spLocks noGrp="1"/>
          </p:cNvSpPr>
          <p:nvPr>
            <p:ph type="title"/>
          </p:nvPr>
        </p:nvSpPr>
        <p:spPr>
          <a:xfrm>
            <a:off x="853440" y="895901"/>
            <a:ext cx="12618720" cy="1685820"/>
          </a:xfrm>
        </p:spPr>
        <p:txBody>
          <a:bodyPr>
            <a:noAutofit/>
          </a:bodyPr>
          <a:lstStyle/>
          <a:p>
            <a:r>
              <a:rPr lang="en-US" sz="3840" b="1" dirty="0">
                <a:solidFill>
                  <a:srgbClr val="403CCF"/>
                </a:solidFill>
                <a:latin typeface="+mn-lt"/>
                <a:ea typeface="+mn-ea"/>
                <a:cs typeface="+mn-cs"/>
              </a:rPr>
              <a:t>Air Pollution Prediction Model</a:t>
            </a:r>
            <a:br>
              <a:rPr lang="en-US" sz="3840" b="1" dirty="0">
                <a:solidFill>
                  <a:srgbClr val="403CCF"/>
                </a:solidFill>
                <a:latin typeface="+mn-lt"/>
                <a:ea typeface="+mn-ea"/>
                <a:cs typeface="+mn-cs"/>
              </a:rPr>
            </a:br>
            <a:br>
              <a:rPr lang="en-US" sz="3840" b="1" dirty="0">
                <a:solidFill>
                  <a:srgbClr val="403CCF"/>
                </a:solidFill>
                <a:latin typeface="+mn-lt"/>
                <a:ea typeface="+mn-ea"/>
                <a:cs typeface="+mn-cs"/>
              </a:rPr>
            </a:br>
            <a:endParaRPr lang="en-IN" sz="3840" b="1" dirty="0">
              <a:solidFill>
                <a:srgbClr val="403CCF"/>
              </a:solidFill>
              <a:latin typeface="+mn-lt"/>
              <a:ea typeface="+mn-ea"/>
              <a:cs typeface="+mn-cs"/>
            </a:endParaRPr>
          </a:p>
        </p:txBody>
      </p:sp>
      <p:sp>
        <p:nvSpPr>
          <p:cNvPr id="3" name="Content Placeholder 2">
            <a:extLst>
              <a:ext uri="{FF2B5EF4-FFF2-40B4-BE49-F238E27FC236}">
                <a16:creationId xmlns:a16="http://schemas.microsoft.com/office/drawing/2014/main" id="{C9A7EB5E-EEA7-8569-5568-A3018B61F66A}"/>
              </a:ext>
            </a:extLst>
          </p:cNvPr>
          <p:cNvSpPr>
            <a:spLocks noGrp="1"/>
          </p:cNvSpPr>
          <p:nvPr>
            <p:ph idx="1"/>
          </p:nvPr>
        </p:nvSpPr>
        <p:spPr>
          <a:xfrm>
            <a:off x="1005840" y="2190750"/>
            <a:ext cx="12618720" cy="4043796"/>
          </a:xfrm>
        </p:spPr>
        <p:txBody>
          <a:bodyPr/>
          <a:lstStyle/>
          <a:p>
            <a:pPr marL="0" indent="0">
              <a:buNone/>
            </a:pPr>
            <a:r>
              <a:rPr lang="en-US" sz="2880" b="1" dirty="0">
                <a:solidFill>
                  <a:srgbClr val="403CCF"/>
                </a:solidFill>
                <a:latin typeface="+mn-lt"/>
                <a:ea typeface="+mn-ea"/>
                <a:cs typeface="+mn-cs"/>
              </a:rPr>
              <a:t>Why It Matters:</a:t>
            </a:r>
          </a:p>
          <a:p>
            <a:r>
              <a:rPr lang="en-US" sz="2280" dirty="0"/>
              <a:t>Air pollution is a major threat to public health and the environment.</a:t>
            </a:r>
          </a:p>
          <a:p>
            <a:r>
              <a:rPr lang="en-US" sz="2280" dirty="0"/>
              <a:t>Predicting air quality can help authorities take preventive measures.</a:t>
            </a:r>
          </a:p>
          <a:p>
            <a:r>
              <a:rPr lang="en-US" sz="2280" dirty="0"/>
              <a:t>Machine learning models can analyze trends and provide accurate forecasts</a:t>
            </a:r>
            <a:r>
              <a:rPr lang="en-US" sz="3360" dirty="0">
                <a:latin typeface="+mn-lt"/>
                <a:ea typeface="+mn-ea"/>
                <a:cs typeface="+mn-cs"/>
              </a:rPr>
              <a:t>.</a:t>
            </a:r>
            <a:endParaRPr lang="en-IN" dirty="0"/>
          </a:p>
        </p:txBody>
      </p:sp>
    </p:spTree>
    <p:extLst>
      <p:ext uri="{BB962C8B-B14F-4D97-AF65-F5344CB8AC3E}">
        <p14:creationId xmlns:p14="http://schemas.microsoft.com/office/powerpoint/2010/main" val="3993048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hape 1">
            <a:extLst>
              <a:ext uri="{FF2B5EF4-FFF2-40B4-BE49-F238E27FC236}">
                <a16:creationId xmlns:a16="http://schemas.microsoft.com/office/drawing/2014/main" id="{537E116B-E69E-8E57-0ECD-AFF54F2C54A6}"/>
              </a:ext>
            </a:extLst>
          </p:cNvPr>
          <p:cNvSpPr/>
          <p:nvPr/>
        </p:nvSpPr>
        <p:spPr>
          <a:xfrm>
            <a:off x="4233736" y="4636509"/>
            <a:ext cx="4247362" cy="877707"/>
          </a:xfrm>
          <a:prstGeom prst="roundRect">
            <a:avLst>
              <a:gd name="adj" fmla="val 2038"/>
            </a:avLst>
          </a:prstGeom>
          <a:solidFill>
            <a:srgbClr val="EAE8F3"/>
          </a:solidFill>
          <a:ln/>
        </p:spPr>
        <p:txBody>
          <a:bodyPr/>
          <a:lstStyle/>
          <a:p>
            <a:endParaRPr lang="en-IN" dirty="0"/>
          </a:p>
        </p:txBody>
      </p:sp>
      <p:sp>
        <p:nvSpPr>
          <p:cNvPr id="11" name="Shape 1">
            <a:extLst>
              <a:ext uri="{FF2B5EF4-FFF2-40B4-BE49-F238E27FC236}">
                <a16:creationId xmlns:a16="http://schemas.microsoft.com/office/drawing/2014/main" id="{8AC09D24-782E-72FB-71FB-C6F1B8F9355C}"/>
              </a:ext>
            </a:extLst>
          </p:cNvPr>
          <p:cNvSpPr/>
          <p:nvPr/>
        </p:nvSpPr>
        <p:spPr>
          <a:xfrm>
            <a:off x="4233736" y="2388130"/>
            <a:ext cx="4247362" cy="908000"/>
          </a:xfrm>
          <a:prstGeom prst="roundRect">
            <a:avLst>
              <a:gd name="adj" fmla="val 2038"/>
            </a:avLst>
          </a:prstGeom>
          <a:solidFill>
            <a:srgbClr val="EAE8F3"/>
          </a:solidFill>
          <a:ln/>
        </p:spPr>
      </p:sp>
      <p:sp>
        <p:nvSpPr>
          <p:cNvPr id="2" name="Text 0"/>
          <p:cNvSpPr/>
          <p:nvPr/>
        </p:nvSpPr>
        <p:spPr>
          <a:xfrm>
            <a:off x="1502273" y="498645"/>
            <a:ext cx="9892665" cy="708778"/>
          </a:xfrm>
          <a:prstGeom prst="rect">
            <a:avLst/>
          </a:prstGeom>
          <a:noFill/>
          <a:ln/>
        </p:spPr>
        <p:txBody>
          <a:bodyPr wrap="none" lIns="0" tIns="0" rIns="0" bIns="0" rtlCol="0" anchor="t"/>
          <a:lstStyle/>
          <a:p>
            <a:pPr>
              <a:lnSpc>
                <a:spcPts val="4625"/>
              </a:lnSpc>
            </a:pPr>
            <a:r>
              <a:rPr lang="en-US" sz="4449" dirty="0">
                <a:solidFill>
                  <a:srgbClr val="403CCF"/>
                </a:solidFill>
                <a:latin typeface="Libre Baskerville" pitchFamily="34" charset="0"/>
                <a:ea typeface="Libre Baskerville" pitchFamily="34" charset="-122"/>
                <a:cs typeface="Libre Baskerville" pitchFamily="34" charset="-120"/>
              </a:rPr>
              <a:t>Unlocking the Power of MI Models</a:t>
            </a:r>
            <a:endParaRPr lang="en-US" sz="4449" dirty="0"/>
          </a:p>
        </p:txBody>
      </p:sp>
      <p:sp>
        <p:nvSpPr>
          <p:cNvPr id="3" name="Text 1"/>
          <p:cNvSpPr/>
          <p:nvPr/>
        </p:nvSpPr>
        <p:spPr>
          <a:xfrm>
            <a:off x="5114726" y="2795960"/>
            <a:ext cx="2835235" cy="354330"/>
          </a:xfrm>
          <a:prstGeom prst="rect">
            <a:avLst/>
          </a:prstGeom>
          <a:noFill/>
          <a:ln/>
        </p:spPr>
        <p:txBody>
          <a:bodyPr wrap="none" lIns="0" tIns="0" rIns="0" bIns="0" rtlCol="0" anchor="t"/>
          <a:lstStyle/>
          <a:p>
            <a:pPr>
              <a:lnSpc>
                <a:spcPts val="2292"/>
              </a:lnSpc>
            </a:pPr>
            <a:r>
              <a:rPr lang="en-US" sz="2199" dirty="0">
                <a:solidFill>
                  <a:srgbClr val="403CCF"/>
                </a:solidFill>
                <a:latin typeface="Libre Baskerville" pitchFamily="34" charset="0"/>
                <a:ea typeface="Libre Baskerville" pitchFamily="34" charset="-122"/>
                <a:cs typeface="Libre Baskerville" pitchFamily="34" charset="-120"/>
              </a:rPr>
              <a:t>Healthcare</a:t>
            </a:r>
            <a:endParaRPr lang="en-US" sz="2199" dirty="0"/>
          </a:p>
        </p:txBody>
      </p:sp>
      <p:sp>
        <p:nvSpPr>
          <p:cNvPr id="4" name="Text 2"/>
          <p:cNvSpPr/>
          <p:nvPr/>
        </p:nvSpPr>
        <p:spPr>
          <a:xfrm>
            <a:off x="800814" y="3809926"/>
            <a:ext cx="3978116" cy="1088708"/>
          </a:xfrm>
          <a:prstGeom prst="rect">
            <a:avLst/>
          </a:prstGeom>
          <a:noFill/>
          <a:ln/>
        </p:spPr>
        <p:txBody>
          <a:bodyPr wrap="square" lIns="0" tIns="0" rIns="0" bIns="0" rtlCol="0" anchor="t"/>
          <a:lstStyle/>
          <a:p>
            <a:pPr>
              <a:lnSpc>
                <a:spcPts val="2375"/>
              </a:lnSpc>
            </a:pPr>
            <a:endParaRPr lang="en-US" sz="1749" dirty="0"/>
          </a:p>
        </p:txBody>
      </p:sp>
      <p:sp>
        <p:nvSpPr>
          <p:cNvPr id="5" name="Text 3"/>
          <p:cNvSpPr/>
          <p:nvPr/>
        </p:nvSpPr>
        <p:spPr>
          <a:xfrm>
            <a:off x="5611168" y="3832741"/>
            <a:ext cx="2835235" cy="354330"/>
          </a:xfrm>
          <a:prstGeom prst="rect">
            <a:avLst/>
          </a:prstGeom>
          <a:noFill/>
          <a:ln/>
        </p:spPr>
        <p:txBody>
          <a:bodyPr wrap="none" lIns="0" tIns="0" rIns="0" bIns="0" rtlCol="0" anchor="t"/>
          <a:lstStyle/>
          <a:p>
            <a:pPr>
              <a:lnSpc>
                <a:spcPts val="2292"/>
              </a:lnSpc>
            </a:pPr>
            <a:endParaRPr lang="en-US" sz="2199" dirty="0"/>
          </a:p>
        </p:txBody>
      </p:sp>
      <p:sp>
        <p:nvSpPr>
          <p:cNvPr id="6" name="Text 4"/>
          <p:cNvSpPr/>
          <p:nvPr/>
        </p:nvSpPr>
        <p:spPr>
          <a:xfrm>
            <a:off x="5611167" y="4276911"/>
            <a:ext cx="3978116" cy="1088708"/>
          </a:xfrm>
          <a:prstGeom prst="rect">
            <a:avLst/>
          </a:prstGeom>
          <a:noFill/>
          <a:ln/>
        </p:spPr>
        <p:txBody>
          <a:bodyPr wrap="square" lIns="0" tIns="0" rIns="0" bIns="0" rtlCol="0" anchor="t"/>
          <a:lstStyle/>
          <a:p>
            <a:pPr>
              <a:lnSpc>
                <a:spcPts val="2375"/>
              </a:lnSpc>
            </a:pPr>
            <a:endParaRPr lang="en-US" sz="1749" dirty="0"/>
          </a:p>
        </p:txBody>
      </p:sp>
      <p:sp>
        <p:nvSpPr>
          <p:cNvPr id="7" name="Text 5"/>
          <p:cNvSpPr/>
          <p:nvPr/>
        </p:nvSpPr>
        <p:spPr>
          <a:xfrm>
            <a:off x="5181048" y="4901270"/>
            <a:ext cx="2835235" cy="354330"/>
          </a:xfrm>
          <a:prstGeom prst="rect">
            <a:avLst/>
          </a:prstGeom>
          <a:noFill/>
          <a:ln/>
        </p:spPr>
        <p:txBody>
          <a:bodyPr wrap="none" lIns="0" tIns="0" rIns="0" bIns="0" rtlCol="0" anchor="t"/>
          <a:lstStyle/>
          <a:p>
            <a:pPr>
              <a:lnSpc>
                <a:spcPts val="2292"/>
              </a:lnSpc>
            </a:pPr>
            <a:r>
              <a:rPr lang="en-US" sz="2199" dirty="0">
                <a:solidFill>
                  <a:srgbClr val="403CCF"/>
                </a:solidFill>
                <a:latin typeface="Libre Baskerville" pitchFamily="34" charset="0"/>
                <a:ea typeface="Libre Baskerville" pitchFamily="34" charset="-122"/>
                <a:cs typeface="Libre Baskerville" pitchFamily="34" charset="-120"/>
              </a:rPr>
              <a:t>Pollution</a:t>
            </a:r>
            <a:endParaRPr lang="en-US" sz="2199" dirty="0"/>
          </a:p>
        </p:txBody>
      </p:sp>
      <p:sp>
        <p:nvSpPr>
          <p:cNvPr id="8" name="Text 6"/>
          <p:cNvSpPr/>
          <p:nvPr/>
        </p:nvSpPr>
        <p:spPr>
          <a:xfrm>
            <a:off x="10024890" y="3642716"/>
            <a:ext cx="3978116" cy="1088708"/>
          </a:xfrm>
          <a:prstGeom prst="rect">
            <a:avLst/>
          </a:prstGeom>
          <a:noFill/>
          <a:ln/>
        </p:spPr>
        <p:txBody>
          <a:bodyPr wrap="square" lIns="0" tIns="0" rIns="0" bIns="0" rtlCol="0" anchor="t"/>
          <a:lstStyle/>
          <a:p>
            <a:pPr>
              <a:lnSpc>
                <a:spcPts val="2375"/>
              </a:lnSpc>
            </a:pPr>
            <a:endParaRPr lang="en-US" sz="1749" dirty="0"/>
          </a:p>
        </p:txBody>
      </p:sp>
      <p:pic>
        <p:nvPicPr>
          <p:cNvPr id="10" name="Picture 9">
            <a:extLst>
              <a:ext uri="{FF2B5EF4-FFF2-40B4-BE49-F238E27FC236}">
                <a16:creationId xmlns:a16="http://schemas.microsoft.com/office/drawing/2014/main" id="{9D9B5B5A-43A3-9402-CF9E-D3E22299F8E6}"/>
              </a:ext>
            </a:extLst>
          </p:cNvPr>
          <p:cNvPicPr>
            <a:picLocks noChangeAspect="1"/>
          </p:cNvPicPr>
          <p:nvPr/>
        </p:nvPicPr>
        <p:blipFill>
          <a:blip r:embed="rId3"/>
          <a:stretch>
            <a:fillRect/>
          </a:stretch>
        </p:blipFill>
        <p:spPr>
          <a:xfrm>
            <a:off x="12486975" y="7648494"/>
            <a:ext cx="2143424" cy="581106"/>
          </a:xfrm>
          <a:prstGeom prst="rect">
            <a:avLst/>
          </a:prstGeom>
        </p:spPr>
      </p:pic>
      <p:sp>
        <p:nvSpPr>
          <p:cNvPr id="9" name="Shape 1">
            <a:extLst>
              <a:ext uri="{FF2B5EF4-FFF2-40B4-BE49-F238E27FC236}">
                <a16:creationId xmlns:a16="http://schemas.microsoft.com/office/drawing/2014/main" id="{D576F3D7-70EF-491A-E650-B95821F1BE6E}"/>
              </a:ext>
            </a:extLst>
          </p:cNvPr>
          <p:cNvSpPr/>
          <p:nvPr/>
        </p:nvSpPr>
        <p:spPr>
          <a:xfrm>
            <a:off x="4273528" y="5898633"/>
            <a:ext cx="4167777" cy="791761"/>
          </a:xfrm>
          <a:prstGeom prst="roundRect">
            <a:avLst>
              <a:gd name="adj" fmla="val 2038"/>
            </a:avLst>
          </a:prstGeom>
          <a:solidFill>
            <a:srgbClr val="EAE8F3"/>
          </a:solidFill>
          <a:ln/>
        </p:spPr>
        <p:txBody>
          <a:bodyPr/>
          <a:lstStyle/>
          <a:p>
            <a:endParaRPr lang="en-IN" dirty="0"/>
          </a:p>
        </p:txBody>
      </p:sp>
      <p:sp>
        <p:nvSpPr>
          <p:cNvPr id="12" name="Text 1">
            <a:extLst>
              <a:ext uri="{FF2B5EF4-FFF2-40B4-BE49-F238E27FC236}">
                <a16:creationId xmlns:a16="http://schemas.microsoft.com/office/drawing/2014/main" id="{009236BE-6757-2A23-D48A-53F21CEA8D66}"/>
              </a:ext>
            </a:extLst>
          </p:cNvPr>
          <p:cNvSpPr/>
          <p:nvPr/>
        </p:nvSpPr>
        <p:spPr>
          <a:xfrm>
            <a:off x="1644730" y="1820889"/>
            <a:ext cx="2835235" cy="354330"/>
          </a:xfrm>
          <a:prstGeom prst="rect">
            <a:avLst/>
          </a:prstGeom>
          <a:noFill/>
          <a:ln/>
        </p:spPr>
        <p:txBody>
          <a:bodyPr wrap="none" lIns="0" tIns="0" rIns="0" bIns="0" rtlCol="0" anchor="t"/>
          <a:lstStyle/>
          <a:p>
            <a:pPr>
              <a:lnSpc>
                <a:spcPts val="2292"/>
              </a:lnSpc>
            </a:pPr>
            <a:r>
              <a:rPr lang="en-US" sz="2199" dirty="0">
                <a:solidFill>
                  <a:srgbClr val="403CCF"/>
                </a:solidFill>
                <a:latin typeface="Libre Baskerville" pitchFamily="34" charset="0"/>
                <a:ea typeface="Libre Baskerville" pitchFamily="34" charset="-122"/>
                <a:cs typeface="Libre Baskerville" pitchFamily="34" charset="-120"/>
              </a:rPr>
              <a:t>Categories:</a:t>
            </a:r>
            <a:endParaRPr lang="en-US" sz="2199" dirty="0"/>
          </a:p>
        </p:txBody>
      </p:sp>
      <p:sp>
        <p:nvSpPr>
          <p:cNvPr id="14" name="Shape 1">
            <a:extLst>
              <a:ext uri="{FF2B5EF4-FFF2-40B4-BE49-F238E27FC236}">
                <a16:creationId xmlns:a16="http://schemas.microsoft.com/office/drawing/2014/main" id="{E958AA42-94C0-AC44-5137-EBC3E098B35C}"/>
              </a:ext>
            </a:extLst>
          </p:cNvPr>
          <p:cNvSpPr/>
          <p:nvPr/>
        </p:nvSpPr>
        <p:spPr>
          <a:xfrm>
            <a:off x="4233736" y="3454324"/>
            <a:ext cx="4247362" cy="908000"/>
          </a:xfrm>
          <a:prstGeom prst="roundRect">
            <a:avLst>
              <a:gd name="adj" fmla="val 2038"/>
            </a:avLst>
          </a:prstGeom>
          <a:solidFill>
            <a:srgbClr val="EAE8F3"/>
          </a:solidFill>
          <a:ln/>
        </p:spPr>
      </p:sp>
      <p:sp>
        <p:nvSpPr>
          <p:cNvPr id="17" name="TextBox 16">
            <a:extLst>
              <a:ext uri="{FF2B5EF4-FFF2-40B4-BE49-F238E27FC236}">
                <a16:creationId xmlns:a16="http://schemas.microsoft.com/office/drawing/2014/main" id="{5285151C-9369-FB8B-7F7A-3AAD721A629F}"/>
              </a:ext>
            </a:extLst>
          </p:cNvPr>
          <p:cNvSpPr txBox="1"/>
          <p:nvPr/>
        </p:nvSpPr>
        <p:spPr>
          <a:xfrm>
            <a:off x="5147886" y="6038692"/>
            <a:ext cx="2768913" cy="430887"/>
          </a:xfrm>
          <a:prstGeom prst="rect">
            <a:avLst/>
          </a:prstGeom>
          <a:noFill/>
        </p:spPr>
        <p:txBody>
          <a:bodyPr wrap="square" rtlCol="0">
            <a:spAutoFit/>
          </a:bodyPr>
          <a:lstStyle/>
          <a:p>
            <a:r>
              <a:rPr lang="en-US" sz="2200" dirty="0">
                <a:solidFill>
                  <a:srgbClr val="403CCF"/>
                </a:solidFill>
                <a:latin typeface="Libre Baskerville" pitchFamily="34" charset="0"/>
                <a:ea typeface="Libre Baskerville" pitchFamily="34" charset="-122"/>
                <a:cs typeface="Libre Baskerville" pitchFamily="34" charset="-120"/>
              </a:rPr>
              <a:t>Business</a:t>
            </a:r>
            <a:endParaRPr lang="en-US" sz="2200" dirty="0"/>
          </a:p>
        </p:txBody>
      </p:sp>
      <p:sp>
        <p:nvSpPr>
          <p:cNvPr id="16" name="TextBox 15">
            <a:extLst>
              <a:ext uri="{FF2B5EF4-FFF2-40B4-BE49-F238E27FC236}">
                <a16:creationId xmlns:a16="http://schemas.microsoft.com/office/drawing/2014/main" id="{64352C49-AE5E-030C-EFC9-CAE13FF3EA7C}"/>
              </a:ext>
            </a:extLst>
          </p:cNvPr>
          <p:cNvSpPr txBox="1"/>
          <p:nvPr/>
        </p:nvSpPr>
        <p:spPr>
          <a:xfrm>
            <a:off x="4997891" y="3762824"/>
            <a:ext cx="2967880" cy="449199"/>
          </a:xfrm>
          <a:prstGeom prst="rect">
            <a:avLst/>
          </a:prstGeom>
          <a:noFill/>
        </p:spPr>
        <p:txBody>
          <a:bodyPr wrap="square" rtlCol="0">
            <a:spAutoFit/>
          </a:bodyPr>
          <a:lstStyle/>
          <a:p>
            <a:pPr>
              <a:lnSpc>
                <a:spcPts val="2292"/>
              </a:lnSpc>
            </a:pPr>
            <a:r>
              <a:rPr lang="en-US" sz="2160" dirty="0">
                <a:solidFill>
                  <a:srgbClr val="403CCF"/>
                </a:solidFill>
                <a:latin typeface="Libre Baskerville" pitchFamily="34" charset="0"/>
                <a:ea typeface="Libre Baskerville" pitchFamily="34" charset="-122"/>
                <a:cs typeface="Libre Baskerville" pitchFamily="34" charset="-120"/>
              </a:rPr>
              <a:t>Agriculture</a:t>
            </a:r>
            <a:endParaRPr lang="en-US" sz="216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966EA-B369-1B47-2442-8ECC43DA7162}"/>
              </a:ext>
            </a:extLst>
          </p:cNvPr>
          <p:cNvSpPr>
            <a:spLocks noGrp="1"/>
          </p:cNvSpPr>
          <p:nvPr>
            <p:ph type="title"/>
          </p:nvPr>
        </p:nvSpPr>
        <p:spPr/>
        <p:txBody>
          <a:bodyPr>
            <a:normAutofit/>
          </a:bodyPr>
          <a:lstStyle/>
          <a:p>
            <a:pPr marL="228600" indent="-228600">
              <a:spcBef>
                <a:spcPts val="1000"/>
              </a:spcBef>
            </a:pPr>
            <a:r>
              <a:rPr lang="en-IN" sz="4320" dirty="0">
                <a:solidFill>
                  <a:srgbClr val="403CCF"/>
                </a:solidFill>
                <a:latin typeface="Libre Baskerville" pitchFamily="34" charset="0"/>
              </a:rPr>
              <a:t>Problem Statement &amp; Model Selection</a:t>
            </a:r>
          </a:p>
        </p:txBody>
      </p:sp>
      <p:sp>
        <p:nvSpPr>
          <p:cNvPr id="3" name="Content Placeholder 2">
            <a:extLst>
              <a:ext uri="{FF2B5EF4-FFF2-40B4-BE49-F238E27FC236}">
                <a16:creationId xmlns:a16="http://schemas.microsoft.com/office/drawing/2014/main" id="{D0F1C59F-213B-FE18-B005-AE95A5DFB39A}"/>
              </a:ext>
            </a:extLst>
          </p:cNvPr>
          <p:cNvSpPr>
            <a:spLocks noGrp="1"/>
          </p:cNvSpPr>
          <p:nvPr>
            <p:ph idx="1"/>
          </p:nvPr>
        </p:nvSpPr>
        <p:spPr/>
        <p:txBody>
          <a:bodyPr>
            <a:normAutofit fontScale="55000" lnSpcReduction="20000"/>
          </a:bodyPr>
          <a:lstStyle/>
          <a:p>
            <a:pPr>
              <a:buNone/>
            </a:pPr>
            <a:r>
              <a:rPr lang="en-US" sz="3480" b="1" dirty="0">
                <a:solidFill>
                  <a:srgbClr val="403CCF"/>
                </a:solidFill>
              </a:rPr>
              <a:t>The Challenge:</a:t>
            </a:r>
          </a:p>
          <a:p>
            <a:pPr>
              <a:buFont typeface="Arial" panose="020B0604020202020204" pitchFamily="34" charset="0"/>
              <a:buChar char="•"/>
            </a:pPr>
            <a:r>
              <a:rPr lang="en-US" sz="3000" dirty="0"/>
              <a:t>Air pollution levels fluctuate due to industrial activities, traffic, and weather conditions.</a:t>
            </a:r>
          </a:p>
          <a:p>
            <a:pPr>
              <a:buFont typeface="Arial" panose="020B0604020202020204" pitchFamily="34" charset="0"/>
              <a:buChar char="•"/>
            </a:pPr>
            <a:r>
              <a:rPr lang="en-US" sz="3000" dirty="0"/>
              <a:t>Monitoring real-time data is not always feasible.</a:t>
            </a:r>
          </a:p>
          <a:p>
            <a:pPr>
              <a:buFont typeface="Arial" panose="020B0604020202020204" pitchFamily="34" charset="0"/>
              <a:buChar char="•"/>
            </a:pPr>
            <a:r>
              <a:rPr lang="en-US" sz="3000" dirty="0"/>
              <a:t>A predictive model can forecast AQI levels based on historical data.</a:t>
            </a:r>
          </a:p>
          <a:p>
            <a:pPr>
              <a:buNone/>
            </a:pPr>
            <a:endParaRPr lang="en-US" sz="3000" b="1" dirty="0">
              <a:solidFill>
                <a:srgbClr val="403CCF"/>
              </a:solidFill>
            </a:endParaRPr>
          </a:p>
          <a:p>
            <a:pPr>
              <a:buNone/>
            </a:pPr>
            <a:r>
              <a:rPr lang="en-US" sz="3480" b="1" dirty="0">
                <a:solidFill>
                  <a:srgbClr val="403CCF"/>
                </a:solidFill>
              </a:rPr>
              <a:t>Objective:</a:t>
            </a:r>
          </a:p>
          <a:p>
            <a:r>
              <a:rPr lang="en-US" sz="3000" dirty="0"/>
              <a:t>Develop a machine learning model to predict AQI levels using pollutants like CO, NO₂, Ozone, PM2.5, and PM10.</a:t>
            </a:r>
          </a:p>
          <a:p>
            <a:pPr>
              <a:buFont typeface="Arial" panose="020B0604020202020204" pitchFamily="34" charset="0"/>
              <a:buNone/>
            </a:pPr>
            <a:endParaRPr lang="en-US" sz="3000" dirty="0"/>
          </a:p>
          <a:p>
            <a:pPr>
              <a:buNone/>
            </a:pPr>
            <a:r>
              <a:rPr lang="en-US" sz="3480" b="1" dirty="0">
                <a:solidFill>
                  <a:srgbClr val="403CCF"/>
                </a:solidFill>
              </a:rPr>
              <a:t>Machine Learning Models Used:</a:t>
            </a:r>
          </a:p>
          <a:p>
            <a:pPr marL="0" indent="0">
              <a:buNone/>
            </a:pPr>
            <a:r>
              <a:rPr lang="en-US" sz="2760" b="1" dirty="0">
                <a:solidFill>
                  <a:srgbClr val="403CCF"/>
                </a:solidFill>
              </a:rPr>
              <a:t>Random Forest </a:t>
            </a:r>
            <a:r>
              <a:rPr lang="en-US" sz="2160" b="1" dirty="0">
                <a:solidFill>
                  <a:srgbClr val="403CCF"/>
                </a:solidFill>
              </a:rPr>
              <a:t>– </a:t>
            </a:r>
            <a:r>
              <a:rPr lang="en-US" sz="3000" dirty="0"/>
              <a:t>Baseline model for AQI prediction</a:t>
            </a:r>
            <a:r>
              <a:rPr lang="en-US" sz="2400" dirty="0"/>
              <a:t>.</a:t>
            </a:r>
          </a:p>
          <a:p>
            <a:pPr marL="0" indent="0">
              <a:buNone/>
            </a:pPr>
            <a:endParaRPr lang="en-US" sz="2400" dirty="0"/>
          </a:p>
          <a:p>
            <a:pPr>
              <a:buNone/>
            </a:pPr>
            <a:r>
              <a:rPr lang="en-US" sz="3480" b="1" dirty="0">
                <a:solidFill>
                  <a:srgbClr val="403CCF"/>
                </a:solidFill>
              </a:rPr>
              <a:t>Model Training:</a:t>
            </a:r>
          </a:p>
          <a:p>
            <a:r>
              <a:rPr lang="en-US" sz="3000" dirty="0"/>
              <a:t>Trained on 80% of the dataset and tested on 20%.</a:t>
            </a:r>
          </a:p>
          <a:p>
            <a:r>
              <a:rPr lang="en-US" sz="3000" dirty="0"/>
              <a:t>Used RMSE (Root Mean Squared Error) for evaluation.</a:t>
            </a:r>
          </a:p>
          <a:p>
            <a:pPr marL="0" indent="0">
              <a:buNone/>
            </a:pPr>
            <a:endParaRPr lang="en-US" sz="2280" dirty="0"/>
          </a:p>
          <a:p>
            <a:pPr marL="0" indent="0">
              <a:buNone/>
            </a:pPr>
            <a:br>
              <a:rPr lang="en-IN" dirty="0"/>
            </a:br>
            <a:endParaRPr lang="en-IN" dirty="0"/>
          </a:p>
        </p:txBody>
      </p:sp>
    </p:spTree>
    <p:extLst>
      <p:ext uri="{BB962C8B-B14F-4D97-AF65-F5344CB8AC3E}">
        <p14:creationId xmlns:p14="http://schemas.microsoft.com/office/powerpoint/2010/main" val="32177652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84BE3-6871-3782-AE0F-821E0DF421D5}"/>
              </a:ext>
            </a:extLst>
          </p:cNvPr>
          <p:cNvSpPr>
            <a:spLocks noGrp="1"/>
          </p:cNvSpPr>
          <p:nvPr>
            <p:ph type="title"/>
          </p:nvPr>
        </p:nvSpPr>
        <p:spPr/>
        <p:txBody>
          <a:bodyPr/>
          <a:lstStyle/>
          <a:p>
            <a:pPr marL="228600" indent="-228600">
              <a:spcBef>
                <a:spcPts val="1000"/>
              </a:spcBef>
            </a:pPr>
            <a:r>
              <a:rPr lang="en-IN" dirty="0">
                <a:solidFill>
                  <a:srgbClr val="403CCF"/>
                </a:solidFill>
                <a:latin typeface="Libre Baskerville" pitchFamily="34" charset="0"/>
              </a:rPr>
              <a:t>Results &amp; Performance</a:t>
            </a:r>
          </a:p>
        </p:txBody>
      </p:sp>
      <p:sp>
        <p:nvSpPr>
          <p:cNvPr id="3" name="Content Placeholder 2">
            <a:extLst>
              <a:ext uri="{FF2B5EF4-FFF2-40B4-BE49-F238E27FC236}">
                <a16:creationId xmlns:a16="http://schemas.microsoft.com/office/drawing/2014/main" id="{BD7D2E42-7855-1D26-0A1A-7D574C0E525A}"/>
              </a:ext>
            </a:extLst>
          </p:cNvPr>
          <p:cNvSpPr>
            <a:spLocks noGrp="1"/>
          </p:cNvSpPr>
          <p:nvPr>
            <p:ph idx="1"/>
          </p:nvPr>
        </p:nvSpPr>
        <p:spPr>
          <a:xfrm>
            <a:off x="1005840" y="2028825"/>
            <a:ext cx="12618720" cy="5221605"/>
          </a:xfrm>
        </p:spPr>
        <p:txBody>
          <a:bodyPr/>
          <a:lstStyle/>
          <a:p>
            <a:pPr>
              <a:lnSpc>
                <a:spcPct val="70000"/>
              </a:lnSpc>
              <a:buNone/>
            </a:pPr>
            <a:r>
              <a:rPr lang="en-US" sz="1680" b="1" dirty="0">
                <a:solidFill>
                  <a:srgbClr val="403CCF"/>
                </a:solidFill>
              </a:rPr>
              <a:t>Model Evaluation Metrics:</a:t>
            </a:r>
          </a:p>
          <a:p>
            <a:pPr>
              <a:lnSpc>
                <a:spcPct val="70000"/>
              </a:lnSpc>
            </a:pPr>
            <a:r>
              <a:rPr lang="en-US" sz="1440" dirty="0"/>
              <a:t>Root Mean Squared Error (RMSE): (Show actual RMSE value)</a:t>
            </a:r>
          </a:p>
          <a:p>
            <a:pPr>
              <a:lnSpc>
                <a:spcPct val="70000"/>
              </a:lnSpc>
            </a:pPr>
            <a:r>
              <a:rPr lang="en-US" sz="1440" dirty="0"/>
              <a:t>R² Score: (Show actual R² value)</a:t>
            </a:r>
          </a:p>
          <a:p>
            <a:pPr>
              <a:lnSpc>
                <a:spcPct val="70000"/>
              </a:lnSpc>
            </a:pPr>
            <a:endParaRPr lang="en-IN" sz="1440" dirty="0"/>
          </a:p>
          <a:p>
            <a:pPr>
              <a:lnSpc>
                <a:spcPct val="70000"/>
              </a:lnSpc>
              <a:buNone/>
            </a:pPr>
            <a:r>
              <a:rPr lang="en-US" sz="1680" b="1" dirty="0">
                <a:solidFill>
                  <a:srgbClr val="403CCF"/>
                </a:solidFill>
              </a:rPr>
              <a:t>Insights:</a:t>
            </a:r>
          </a:p>
          <a:p>
            <a:pPr>
              <a:lnSpc>
                <a:spcPct val="70000"/>
              </a:lnSpc>
            </a:pPr>
            <a:r>
              <a:rPr lang="en-US" sz="1440" dirty="0"/>
              <a:t>The model demonstrates strong predictive capability.</a:t>
            </a:r>
          </a:p>
          <a:p>
            <a:pPr>
              <a:lnSpc>
                <a:spcPct val="70000"/>
              </a:lnSpc>
            </a:pPr>
            <a:r>
              <a:rPr lang="en-US" sz="1440" dirty="0"/>
              <a:t>Slight prediction errors due to variations in pollutant interactions and external factors.</a:t>
            </a:r>
          </a:p>
          <a:p>
            <a:pPr marL="0" indent="0">
              <a:buNone/>
            </a:pPr>
            <a:endParaRPr lang="en-IN" dirty="0"/>
          </a:p>
        </p:txBody>
      </p:sp>
      <p:pic>
        <p:nvPicPr>
          <p:cNvPr id="4" name="Picture 3">
            <a:extLst>
              <a:ext uri="{FF2B5EF4-FFF2-40B4-BE49-F238E27FC236}">
                <a16:creationId xmlns:a16="http://schemas.microsoft.com/office/drawing/2014/main" id="{26245D81-E38C-F2D0-68F5-1A6BEF20B79F}"/>
              </a:ext>
            </a:extLst>
          </p:cNvPr>
          <p:cNvPicPr>
            <a:picLocks noChangeAspect="1"/>
          </p:cNvPicPr>
          <p:nvPr/>
        </p:nvPicPr>
        <p:blipFill>
          <a:blip r:embed="rId2"/>
          <a:stretch>
            <a:fillRect/>
          </a:stretch>
        </p:blipFill>
        <p:spPr>
          <a:xfrm>
            <a:off x="895875" y="4316360"/>
            <a:ext cx="3827653" cy="3155594"/>
          </a:xfrm>
          <a:prstGeom prst="rect">
            <a:avLst/>
          </a:prstGeom>
        </p:spPr>
      </p:pic>
      <p:pic>
        <p:nvPicPr>
          <p:cNvPr id="5" name="Picture 4">
            <a:extLst>
              <a:ext uri="{FF2B5EF4-FFF2-40B4-BE49-F238E27FC236}">
                <a16:creationId xmlns:a16="http://schemas.microsoft.com/office/drawing/2014/main" id="{904315B7-D25F-5192-4F65-3A2A1382AB8F}"/>
              </a:ext>
            </a:extLst>
          </p:cNvPr>
          <p:cNvPicPr>
            <a:picLocks noChangeAspect="1"/>
          </p:cNvPicPr>
          <p:nvPr/>
        </p:nvPicPr>
        <p:blipFill>
          <a:blip r:embed="rId3"/>
          <a:stretch>
            <a:fillRect/>
          </a:stretch>
        </p:blipFill>
        <p:spPr>
          <a:xfrm>
            <a:off x="4927545" y="4316360"/>
            <a:ext cx="4088798" cy="3155594"/>
          </a:xfrm>
          <a:prstGeom prst="rect">
            <a:avLst/>
          </a:prstGeom>
        </p:spPr>
      </p:pic>
      <p:pic>
        <p:nvPicPr>
          <p:cNvPr id="8" name="Picture 7">
            <a:extLst>
              <a:ext uri="{FF2B5EF4-FFF2-40B4-BE49-F238E27FC236}">
                <a16:creationId xmlns:a16="http://schemas.microsoft.com/office/drawing/2014/main" id="{9714EE7D-5A27-C5A4-1132-62CAB80B3ACE}"/>
              </a:ext>
            </a:extLst>
          </p:cNvPr>
          <p:cNvPicPr>
            <a:picLocks noChangeAspect="1"/>
          </p:cNvPicPr>
          <p:nvPr/>
        </p:nvPicPr>
        <p:blipFill>
          <a:blip r:embed="rId4"/>
          <a:stretch>
            <a:fillRect/>
          </a:stretch>
        </p:blipFill>
        <p:spPr>
          <a:xfrm>
            <a:off x="9690624" y="4796877"/>
            <a:ext cx="3440910" cy="2194560"/>
          </a:xfrm>
          <a:prstGeom prst="rect">
            <a:avLst/>
          </a:prstGeom>
        </p:spPr>
      </p:pic>
    </p:spTree>
    <p:extLst>
      <p:ext uri="{BB962C8B-B14F-4D97-AF65-F5344CB8AC3E}">
        <p14:creationId xmlns:p14="http://schemas.microsoft.com/office/powerpoint/2010/main" val="20399314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BDE7B-0172-E7E8-6CE4-EED93F6CAFA1}"/>
              </a:ext>
            </a:extLst>
          </p:cNvPr>
          <p:cNvSpPr>
            <a:spLocks noGrp="1"/>
          </p:cNvSpPr>
          <p:nvPr>
            <p:ph type="title"/>
          </p:nvPr>
        </p:nvSpPr>
        <p:spPr>
          <a:xfrm>
            <a:off x="936013" y="320767"/>
            <a:ext cx="12618720" cy="1590675"/>
          </a:xfrm>
        </p:spPr>
        <p:txBody>
          <a:bodyPr>
            <a:normAutofit/>
          </a:bodyPr>
          <a:lstStyle/>
          <a:p>
            <a:r>
              <a:rPr lang="en-US" sz="3840" b="1" dirty="0">
                <a:solidFill>
                  <a:srgbClr val="403CCF"/>
                </a:solidFill>
                <a:latin typeface="+mn-lt"/>
                <a:ea typeface="+mn-ea"/>
                <a:cs typeface="+mn-cs"/>
              </a:rPr>
              <a:t>Water Quality Classification Model</a:t>
            </a:r>
            <a:endParaRPr lang="en-IN" sz="3840" b="1" dirty="0">
              <a:solidFill>
                <a:srgbClr val="403CCF"/>
              </a:solidFill>
              <a:latin typeface="+mn-lt"/>
              <a:ea typeface="+mn-ea"/>
              <a:cs typeface="+mn-cs"/>
            </a:endParaRPr>
          </a:p>
        </p:txBody>
      </p:sp>
      <p:sp>
        <p:nvSpPr>
          <p:cNvPr id="3" name="Content Placeholder 2">
            <a:extLst>
              <a:ext uri="{FF2B5EF4-FFF2-40B4-BE49-F238E27FC236}">
                <a16:creationId xmlns:a16="http://schemas.microsoft.com/office/drawing/2014/main" id="{E09DD560-41CC-2217-E86B-6A11EBAC055B}"/>
              </a:ext>
            </a:extLst>
          </p:cNvPr>
          <p:cNvSpPr>
            <a:spLocks noGrp="1"/>
          </p:cNvSpPr>
          <p:nvPr>
            <p:ph idx="1"/>
          </p:nvPr>
        </p:nvSpPr>
        <p:spPr>
          <a:xfrm>
            <a:off x="936013" y="1911442"/>
            <a:ext cx="12618720" cy="5221605"/>
          </a:xfrm>
        </p:spPr>
        <p:txBody>
          <a:bodyPr/>
          <a:lstStyle/>
          <a:p>
            <a:pPr>
              <a:buFont typeface="Arial" panose="020B0604020202020204" pitchFamily="34" charset="0"/>
              <a:buNone/>
            </a:pPr>
            <a:r>
              <a:rPr lang="en-US" sz="2880" b="1" dirty="0">
                <a:solidFill>
                  <a:srgbClr val="403CCF"/>
                </a:solidFill>
              </a:rPr>
              <a:t>Why It Matters:</a:t>
            </a:r>
          </a:p>
          <a:p>
            <a:r>
              <a:rPr lang="en-US" sz="2280" dirty="0"/>
              <a:t>Clean water is essential for human health and environmental balance.</a:t>
            </a:r>
          </a:p>
          <a:p>
            <a:r>
              <a:rPr lang="en-US" sz="2280" dirty="0"/>
              <a:t>Contaminants like heavy metals and bacteria can make water unsafe.</a:t>
            </a:r>
          </a:p>
          <a:p>
            <a:r>
              <a:rPr lang="en-US" sz="2280" dirty="0"/>
              <a:t>Machine learning helps classify water as safe (1) or unsafe (0) based on chemical parameters.</a:t>
            </a:r>
          </a:p>
          <a:p>
            <a:endParaRPr lang="en-IN" dirty="0"/>
          </a:p>
        </p:txBody>
      </p:sp>
    </p:spTree>
    <p:extLst>
      <p:ext uri="{BB962C8B-B14F-4D97-AF65-F5344CB8AC3E}">
        <p14:creationId xmlns:p14="http://schemas.microsoft.com/office/powerpoint/2010/main" val="40699842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043CC-9BAC-C8B5-2B04-32A1E90D63D3}"/>
              </a:ext>
            </a:extLst>
          </p:cNvPr>
          <p:cNvSpPr>
            <a:spLocks noGrp="1"/>
          </p:cNvSpPr>
          <p:nvPr>
            <p:ph type="title"/>
          </p:nvPr>
        </p:nvSpPr>
        <p:spPr>
          <a:xfrm>
            <a:off x="1005840" y="238645"/>
            <a:ext cx="12618720" cy="1590675"/>
          </a:xfrm>
        </p:spPr>
        <p:txBody>
          <a:bodyPr>
            <a:normAutofit/>
          </a:bodyPr>
          <a:lstStyle/>
          <a:p>
            <a:pPr marL="228600" indent="-228600">
              <a:spcBef>
                <a:spcPts val="1000"/>
              </a:spcBef>
            </a:pPr>
            <a:r>
              <a:rPr lang="en-IN" sz="4320" dirty="0">
                <a:solidFill>
                  <a:srgbClr val="403CCF"/>
                </a:solidFill>
                <a:latin typeface="Libre Baskerville" pitchFamily="34" charset="0"/>
              </a:rPr>
              <a:t>Problem Statement &amp; Model Selection </a:t>
            </a:r>
          </a:p>
        </p:txBody>
      </p:sp>
      <p:sp>
        <p:nvSpPr>
          <p:cNvPr id="3" name="Content Placeholder 2">
            <a:extLst>
              <a:ext uri="{FF2B5EF4-FFF2-40B4-BE49-F238E27FC236}">
                <a16:creationId xmlns:a16="http://schemas.microsoft.com/office/drawing/2014/main" id="{F9BBAF9B-154E-F0A9-F637-171564C29466}"/>
              </a:ext>
            </a:extLst>
          </p:cNvPr>
          <p:cNvSpPr>
            <a:spLocks noGrp="1"/>
          </p:cNvSpPr>
          <p:nvPr>
            <p:ph idx="1"/>
          </p:nvPr>
        </p:nvSpPr>
        <p:spPr/>
        <p:txBody>
          <a:bodyPr>
            <a:normAutofit fontScale="85000" lnSpcReduction="20000"/>
          </a:bodyPr>
          <a:lstStyle/>
          <a:p>
            <a:pPr>
              <a:buNone/>
            </a:pPr>
            <a:r>
              <a:rPr lang="en-US" sz="4200" b="1" dirty="0">
                <a:solidFill>
                  <a:srgbClr val="403CCF"/>
                </a:solidFill>
              </a:rPr>
              <a:t>The Challenge:</a:t>
            </a:r>
          </a:p>
          <a:p>
            <a:r>
              <a:rPr lang="en-US" sz="3600" dirty="0"/>
              <a:t>Water contamination can be caused by industrial waste, agricultural runoff, and natural sources.</a:t>
            </a:r>
          </a:p>
          <a:p>
            <a:r>
              <a:rPr lang="en-US" sz="3600" dirty="0"/>
              <a:t>Manual testing is time-consuming and costly.</a:t>
            </a:r>
          </a:p>
          <a:p>
            <a:r>
              <a:rPr lang="en-US" sz="3600" dirty="0"/>
              <a:t>A predictive model can quickly classify water safety based on key features.</a:t>
            </a:r>
          </a:p>
          <a:p>
            <a:endParaRPr lang="en-IN" sz="3600" dirty="0"/>
          </a:p>
          <a:p>
            <a:pPr>
              <a:buNone/>
            </a:pPr>
            <a:r>
              <a:rPr lang="en-US" sz="4200" b="1" dirty="0">
                <a:solidFill>
                  <a:srgbClr val="403CCF"/>
                </a:solidFill>
              </a:rPr>
              <a:t>Objective:</a:t>
            </a:r>
          </a:p>
          <a:p>
            <a:r>
              <a:rPr lang="en-US" sz="3600" dirty="0"/>
              <a:t>Develop an ML model to predict water potability using contaminant levels.</a:t>
            </a:r>
          </a:p>
          <a:p>
            <a:pPr marL="0" indent="0">
              <a:lnSpc>
                <a:spcPct val="100000"/>
              </a:lnSpc>
              <a:buNone/>
            </a:pPr>
            <a:endParaRPr lang="en-US" sz="2520" dirty="0"/>
          </a:p>
          <a:p>
            <a:pPr>
              <a:lnSpc>
                <a:spcPct val="110000"/>
              </a:lnSpc>
              <a:buNone/>
            </a:pPr>
            <a:r>
              <a:rPr lang="en-US" sz="3840" b="1" dirty="0">
                <a:solidFill>
                  <a:srgbClr val="403CCF"/>
                </a:solidFill>
              </a:rPr>
              <a:t>Machine Learning Model Used:</a:t>
            </a:r>
          </a:p>
          <a:p>
            <a:pPr>
              <a:lnSpc>
                <a:spcPct val="110000"/>
              </a:lnSpc>
            </a:pPr>
            <a:r>
              <a:rPr lang="en-IN" sz="2880" dirty="0"/>
              <a:t>Linear transformation + sigmoid activation</a:t>
            </a:r>
          </a:p>
          <a:p>
            <a:pPr marL="0" indent="0">
              <a:lnSpc>
                <a:spcPct val="100000"/>
              </a:lnSpc>
              <a:buNone/>
            </a:pPr>
            <a:endParaRPr lang="en-US" sz="2520" dirty="0"/>
          </a:p>
          <a:p>
            <a:pPr marL="0" indent="0">
              <a:buNone/>
            </a:pPr>
            <a:endParaRPr lang="en-IN" dirty="0"/>
          </a:p>
        </p:txBody>
      </p:sp>
    </p:spTree>
    <p:extLst>
      <p:ext uri="{BB962C8B-B14F-4D97-AF65-F5344CB8AC3E}">
        <p14:creationId xmlns:p14="http://schemas.microsoft.com/office/powerpoint/2010/main" val="12561292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E5D38-D9DC-0440-FE1E-97F7A7D19DBD}"/>
              </a:ext>
            </a:extLst>
          </p:cNvPr>
          <p:cNvSpPr>
            <a:spLocks noGrp="1"/>
          </p:cNvSpPr>
          <p:nvPr>
            <p:ph type="title"/>
          </p:nvPr>
        </p:nvSpPr>
        <p:spPr/>
        <p:txBody>
          <a:bodyPr/>
          <a:lstStyle/>
          <a:p>
            <a:r>
              <a:rPr lang="en-IN" dirty="0">
                <a:solidFill>
                  <a:srgbClr val="403CCF"/>
                </a:solidFill>
                <a:latin typeface="Libre Baskerville" pitchFamily="34" charset="0"/>
              </a:rPr>
              <a:t>Results &amp; Performance</a:t>
            </a:r>
          </a:p>
        </p:txBody>
      </p:sp>
      <p:sp>
        <p:nvSpPr>
          <p:cNvPr id="3" name="Content Placeholder 2">
            <a:extLst>
              <a:ext uri="{FF2B5EF4-FFF2-40B4-BE49-F238E27FC236}">
                <a16:creationId xmlns:a16="http://schemas.microsoft.com/office/drawing/2014/main" id="{793D5B94-91EE-B867-FB5E-DC84FC9B1454}"/>
              </a:ext>
            </a:extLst>
          </p:cNvPr>
          <p:cNvSpPr>
            <a:spLocks noGrp="1"/>
          </p:cNvSpPr>
          <p:nvPr>
            <p:ph idx="1"/>
          </p:nvPr>
        </p:nvSpPr>
        <p:spPr>
          <a:xfrm>
            <a:off x="1005840" y="2120922"/>
            <a:ext cx="12618720" cy="5769043"/>
          </a:xfrm>
        </p:spPr>
        <p:txBody>
          <a:bodyPr/>
          <a:lstStyle/>
          <a:p>
            <a:pPr>
              <a:lnSpc>
                <a:spcPct val="70000"/>
              </a:lnSpc>
              <a:buNone/>
            </a:pPr>
            <a:r>
              <a:rPr lang="en-US" sz="1680" b="1" dirty="0">
                <a:solidFill>
                  <a:srgbClr val="403CCF"/>
                </a:solidFill>
              </a:rPr>
              <a:t>Model Accuracy:</a:t>
            </a:r>
          </a:p>
          <a:p>
            <a:pPr>
              <a:lnSpc>
                <a:spcPct val="70000"/>
              </a:lnSpc>
            </a:pPr>
            <a:r>
              <a:rPr lang="en-US" sz="1440" dirty="0"/>
              <a:t>Optimized Accuracy: 95.75%</a:t>
            </a:r>
          </a:p>
          <a:p>
            <a:pPr>
              <a:lnSpc>
                <a:spcPct val="70000"/>
              </a:lnSpc>
            </a:pPr>
            <a:r>
              <a:rPr lang="en-US" sz="1440" dirty="0"/>
              <a:t>Class 0 (Not Safe) Recall: 99%</a:t>
            </a:r>
          </a:p>
          <a:p>
            <a:pPr>
              <a:lnSpc>
                <a:spcPct val="70000"/>
              </a:lnSpc>
            </a:pPr>
            <a:r>
              <a:rPr lang="en-US" sz="1440" dirty="0"/>
              <a:t>Class 1 (Safe) Recall: 68% (can be improved with more data)</a:t>
            </a:r>
          </a:p>
          <a:p>
            <a:pPr marL="0" indent="0">
              <a:lnSpc>
                <a:spcPct val="70000"/>
              </a:lnSpc>
              <a:buNone/>
            </a:pPr>
            <a:endParaRPr lang="en-IN" sz="1080" dirty="0"/>
          </a:p>
          <a:p>
            <a:pPr>
              <a:lnSpc>
                <a:spcPct val="70000"/>
              </a:lnSpc>
              <a:buNone/>
            </a:pPr>
            <a:r>
              <a:rPr lang="en-US" sz="1680" b="1" dirty="0">
                <a:solidFill>
                  <a:srgbClr val="403CCF"/>
                </a:solidFill>
              </a:rPr>
              <a:t>Insights:</a:t>
            </a:r>
          </a:p>
          <a:p>
            <a:pPr>
              <a:lnSpc>
                <a:spcPct val="110000"/>
              </a:lnSpc>
            </a:pPr>
            <a:r>
              <a:rPr lang="en-US" sz="1440" dirty="0"/>
              <a:t>Model accurately detects unsafe water.</a:t>
            </a:r>
          </a:p>
          <a:p>
            <a:pPr>
              <a:lnSpc>
                <a:spcPct val="110000"/>
              </a:lnSpc>
            </a:pPr>
            <a:r>
              <a:rPr lang="en-US" sz="1440" dirty="0"/>
              <a:t>Slight difficulty in detecting safe water due to class imbalance.</a:t>
            </a:r>
          </a:p>
          <a:p>
            <a:pPr marL="0" indent="0">
              <a:lnSpc>
                <a:spcPct val="110000"/>
              </a:lnSpc>
              <a:buNone/>
            </a:pPr>
            <a:endParaRPr lang="en-IN" sz="1440" dirty="0"/>
          </a:p>
          <a:p>
            <a:pPr marL="0" indent="0">
              <a:buNone/>
            </a:pPr>
            <a:endParaRPr lang="en-IN" dirty="0"/>
          </a:p>
        </p:txBody>
      </p:sp>
      <p:pic>
        <p:nvPicPr>
          <p:cNvPr id="4" name="Content Placeholder 13">
            <a:extLst>
              <a:ext uri="{FF2B5EF4-FFF2-40B4-BE49-F238E27FC236}">
                <a16:creationId xmlns:a16="http://schemas.microsoft.com/office/drawing/2014/main" id="{37921FB9-4901-7FF2-5310-5C72573030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990" y="4848931"/>
            <a:ext cx="4020747" cy="2790228"/>
          </a:xfrm>
          <a:prstGeom prst="rect">
            <a:avLst/>
          </a:prstGeom>
        </p:spPr>
      </p:pic>
      <p:pic>
        <p:nvPicPr>
          <p:cNvPr id="5" name="Picture 4">
            <a:extLst>
              <a:ext uri="{FF2B5EF4-FFF2-40B4-BE49-F238E27FC236}">
                <a16:creationId xmlns:a16="http://schemas.microsoft.com/office/drawing/2014/main" id="{0C3A2B8C-7F4B-AE0F-E6AA-D9CA7FE635C3}"/>
              </a:ext>
            </a:extLst>
          </p:cNvPr>
          <p:cNvPicPr>
            <a:picLocks noChangeAspect="1"/>
          </p:cNvPicPr>
          <p:nvPr/>
        </p:nvPicPr>
        <p:blipFill>
          <a:blip r:embed="rId3"/>
          <a:stretch>
            <a:fillRect/>
          </a:stretch>
        </p:blipFill>
        <p:spPr>
          <a:xfrm>
            <a:off x="5003787" y="4995235"/>
            <a:ext cx="4020748" cy="2643922"/>
          </a:xfrm>
          <a:prstGeom prst="rect">
            <a:avLst/>
          </a:prstGeom>
        </p:spPr>
      </p:pic>
      <p:pic>
        <p:nvPicPr>
          <p:cNvPr id="7" name="Picture 6">
            <a:extLst>
              <a:ext uri="{FF2B5EF4-FFF2-40B4-BE49-F238E27FC236}">
                <a16:creationId xmlns:a16="http://schemas.microsoft.com/office/drawing/2014/main" id="{A9AF10C1-A9ED-7F3A-08A7-158F2BF5DDD3}"/>
              </a:ext>
            </a:extLst>
          </p:cNvPr>
          <p:cNvPicPr>
            <a:picLocks noChangeAspect="1"/>
          </p:cNvPicPr>
          <p:nvPr/>
        </p:nvPicPr>
        <p:blipFill>
          <a:blip r:embed="rId4"/>
          <a:stretch>
            <a:fillRect/>
          </a:stretch>
        </p:blipFill>
        <p:spPr>
          <a:xfrm>
            <a:off x="9559396" y="4848931"/>
            <a:ext cx="4138314" cy="2643922"/>
          </a:xfrm>
          <a:prstGeom prst="rect">
            <a:avLst/>
          </a:prstGeom>
        </p:spPr>
      </p:pic>
    </p:spTree>
    <p:extLst>
      <p:ext uri="{BB962C8B-B14F-4D97-AF65-F5344CB8AC3E}">
        <p14:creationId xmlns:p14="http://schemas.microsoft.com/office/powerpoint/2010/main" val="38273793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1E978-F727-FCDB-92D0-16CD22ED7A5B}"/>
              </a:ext>
            </a:extLst>
          </p:cNvPr>
          <p:cNvSpPr>
            <a:spLocks noGrp="1"/>
          </p:cNvSpPr>
          <p:nvPr>
            <p:ph type="title"/>
          </p:nvPr>
        </p:nvSpPr>
        <p:spPr>
          <a:xfrm>
            <a:off x="1005840" y="600074"/>
            <a:ext cx="12618720" cy="1590675"/>
          </a:xfrm>
        </p:spPr>
        <p:txBody>
          <a:bodyPr/>
          <a:lstStyle/>
          <a:p>
            <a:r>
              <a:rPr lang="fr-FR" sz="3840" b="1" dirty="0" err="1">
                <a:solidFill>
                  <a:srgbClr val="403CCF"/>
                </a:solidFill>
                <a:latin typeface="+mn-lt"/>
                <a:ea typeface="+mn-ea"/>
                <a:cs typeface="+mn-cs"/>
              </a:rPr>
              <a:t>Soil</a:t>
            </a:r>
            <a:r>
              <a:rPr lang="fr-FR" sz="3840" b="1" dirty="0">
                <a:solidFill>
                  <a:srgbClr val="403CCF"/>
                </a:solidFill>
                <a:latin typeface="+mn-lt"/>
                <a:ea typeface="+mn-ea"/>
                <a:cs typeface="+mn-cs"/>
              </a:rPr>
              <a:t> </a:t>
            </a:r>
            <a:r>
              <a:rPr lang="fr-FR" sz="3840" b="1" dirty="0" err="1">
                <a:solidFill>
                  <a:srgbClr val="403CCF"/>
                </a:solidFill>
                <a:latin typeface="+mn-lt"/>
                <a:ea typeface="+mn-ea"/>
                <a:cs typeface="+mn-cs"/>
              </a:rPr>
              <a:t>Based</a:t>
            </a:r>
            <a:r>
              <a:rPr lang="fr-FR" sz="3840" b="1" dirty="0">
                <a:solidFill>
                  <a:srgbClr val="403CCF"/>
                </a:solidFill>
                <a:latin typeface="+mn-lt"/>
                <a:ea typeface="+mn-ea"/>
                <a:cs typeface="+mn-cs"/>
              </a:rPr>
              <a:t> </a:t>
            </a:r>
            <a:r>
              <a:rPr lang="fr-FR" sz="3840" b="1" dirty="0" err="1">
                <a:solidFill>
                  <a:srgbClr val="403CCF"/>
                </a:solidFill>
                <a:latin typeface="+mn-lt"/>
                <a:ea typeface="+mn-ea"/>
                <a:cs typeface="+mn-cs"/>
              </a:rPr>
              <a:t>Disease</a:t>
            </a:r>
            <a:r>
              <a:rPr lang="fr-FR" sz="3840" b="1" dirty="0">
                <a:solidFill>
                  <a:srgbClr val="403CCF"/>
                </a:solidFill>
                <a:latin typeface="+mn-lt"/>
                <a:ea typeface="+mn-ea"/>
                <a:cs typeface="+mn-cs"/>
              </a:rPr>
              <a:t> </a:t>
            </a:r>
            <a:r>
              <a:rPr lang="fr-FR" sz="3840" b="1" dirty="0" err="1">
                <a:solidFill>
                  <a:srgbClr val="403CCF"/>
                </a:solidFill>
                <a:latin typeface="+mn-lt"/>
                <a:ea typeface="+mn-ea"/>
                <a:cs typeface="+mn-cs"/>
              </a:rPr>
              <a:t>Prediction</a:t>
            </a:r>
            <a:endParaRPr lang="en-IN" sz="3840" b="1" dirty="0">
              <a:solidFill>
                <a:srgbClr val="403CCF"/>
              </a:solidFill>
              <a:latin typeface="+mn-lt"/>
              <a:ea typeface="+mn-ea"/>
              <a:cs typeface="+mn-cs"/>
            </a:endParaRPr>
          </a:p>
        </p:txBody>
      </p:sp>
      <p:sp>
        <p:nvSpPr>
          <p:cNvPr id="3" name="Content Placeholder 2">
            <a:extLst>
              <a:ext uri="{FF2B5EF4-FFF2-40B4-BE49-F238E27FC236}">
                <a16:creationId xmlns:a16="http://schemas.microsoft.com/office/drawing/2014/main" id="{E5D46BDF-09B7-B9E9-BE72-19D5E5D60C4B}"/>
              </a:ext>
            </a:extLst>
          </p:cNvPr>
          <p:cNvSpPr>
            <a:spLocks noGrp="1"/>
          </p:cNvSpPr>
          <p:nvPr>
            <p:ph idx="1"/>
          </p:nvPr>
        </p:nvSpPr>
        <p:spPr/>
        <p:txBody>
          <a:bodyPr/>
          <a:lstStyle/>
          <a:p>
            <a:pPr>
              <a:buNone/>
            </a:pPr>
            <a:r>
              <a:rPr lang="en-US" sz="2880" b="1" dirty="0">
                <a:solidFill>
                  <a:srgbClr val="403CCF"/>
                </a:solidFill>
              </a:rPr>
              <a:t>Why It Matters:</a:t>
            </a:r>
          </a:p>
          <a:p>
            <a:r>
              <a:rPr lang="en-US" dirty="0"/>
              <a:t>Prevents Crop Loss: Early detection of soil-related diseases helps farmers take timely action, reducing crop damage and improving yield.</a:t>
            </a:r>
          </a:p>
          <a:p>
            <a:r>
              <a:rPr lang="en-US" dirty="0"/>
              <a:t>Optimizes Fertilizer Use: Understanding nutrient imbalances allows for precise fertilizer application, lowering costs and avoiding overuse.</a:t>
            </a:r>
          </a:p>
          <a:p>
            <a:r>
              <a:rPr lang="en-US" dirty="0"/>
              <a:t>Promotes Sustainable Farming: Healthier soil management supports long-term agricultural productivity and environmental protection.</a:t>
            </a:r>
            <a:endParaRPr lang="en-IN" dirty="0"/>
          </a:p>
        </p:txBody>
      </p:sp>
    </p:spTree>
    <p:extLst>
      <p:ext uri="{BB962C8B-B14F-4D97-AF65-F5344CB8AC3E}">
        <p14:creationId xmlns:p14="http://schemas.microsoft.com/office/powerpoint/2010/main" val="42559804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ACD21-3A56-2BEE-3EF1-30A64645924A}"/>
              </a:ext>
            </a:extLst>
          </p:cNvPr>
          <p:cNvSpPr>
            <a:spLocks noGrp="1"/>
          </p:cNvSpPr>
          <p:nvPr>
            <p:ph type="title"/>
          </p:nvPr>
        </p:nvSpPr>
        <p:spPr>
          <a:xfrm>
            <a:off x="478302" y="39565"/>
            <a:ext cx="12618720" cy="1590675"/>
          </a:xfrm>
        </p:spPr>
        <p:txBody>
          <a:bodyPr>
            <a:normAutofit/>
          </a:bodyPr>
          <a:lstStyle/>
          <a:p>
            <a:r>
              <a:rPr lang="en-IN" sz="4400" dirty="0">
                <a:solidFill>
                  <a:srgbClr val="403CCF"/>
                </a:solidFill>
                <a:latin typeface="Libre Baskerville" pitchFamily="34" charset="0"/>
              </a:rPr>
              <a:t>Problem Statement</a:t>
            </a:r>
          </a:p>
        </p:txBody>
      </p:sp>
      <p:sp>
        <p:nvSpPr>
          <p:cNvPr id="3" name="Content Placeholder 2">
            <a:extLst>
              <a:ext uri="{FF2B5EF4-FFF2-40B4-BE49-F238E27FC236}">
                <a16:creationId xmlns:a16="http://schemas.microsoft.com/office/drawing/2014/main" id="{D89D5E07-AF87-2FCD-C592-551B817F7427}"/>
              </a:ext>
            </a:extLst>
          </p:cNvPr>
          <p:cNvSpPr>
            <a:spLocks noGrp="1"/>
          </p:cNvSpPr>
          <p:nvPr>
            <p:ph idx="1"/>
          </p:nvPr>
        </p:nvSpPr>
        <p:spPr>
          <a:xfrm>
            <a:off x="478302" y="1503997"/>
            <a:ext cx="12618720" cy="5221605"/>
          </a:xfrm>
        </p:spPr>
        <p:txBody>
          <a:bodyPr>
            <a:noAutofit/>
          </a:bodyPr>
          <a:lstStyle/>
          <a:p>
            <a:pPr>
              <a:buNone/>
            </a:pPr>
            <a:r>
              <a:rPr lang="en-US" sz="2800" b="1" dirty="0">
                <a:solidFill>
                  <a:srgbClr val="403CCF"/>
                </a:solidFill>
              </a:rPr>
              <a:t>The Challenge:</a:t>
            </a:r>
          </a:p>
          <a:p>
            <a:r>
              <a:rPr lang="en-US" sz="2000" dirty="0"/>
              <a:t>Identifying crop diseases early using only soil nutrient data can be difficult due to subtle and non-linear patterns.</a:t>
            </a:r>
            <a:endParaRPr lang="en-IN" sz="2000" dirty="0"/>
          </a:p>
          <a:p>
            <a:pPr>
              <a:buNone/>
            </a:pPr>
            <a:r>
              <a:rPr lang="en-US" sz="2800" b="1" dirty="0">
                <a:solidFill>
                  <a:srgbClr val="403CCF"/>
                </a:solidFill>
              </a:rPr>
              <a:t>Objective:</a:t>
            </a:r>
          </a:p>
          <a:p>
            <a:r>
              <a:rPr lang="en-US" sz="2000" dirty="0"/>
              <a:t>Predict the likelihood of disease presence in crops based on soil nutrient levels (e.g., nitrogen, phosphorus, potassium) to guide preventive actions.</a:t>
            </a:r>
          </a:p>
          <a:p>
            <a:pPr>
              <a:buNone/>
            </a:pPr>
            <a:r>
              <a:rPr lang="en-US" sz="2800" b="1" dirty="0">
                <a:solidFill>
                  <a:srgbClr val="403CCF"/>
                </a:solidFill>
              </a:rPr>
              <a:t>Machine Learning Model Used:</a:t>
            </a:r>
          </a:p>
          <a:p>
            <a:pPr marL="0" indent="0">
              <a:buNone/>
            </a:pPr>
            <a:r>
              <a:rPr lang="en-US" sz="2000" dirty="0"/>
              <a:t>Support Vector Machine (SVM) is used for its effectiveness in handling complex, high-dimensional data and separating classes with a clear margin.</a:t>
            </a:r>
            <a:endParaRPr lang="en-IN" sz="2000" dirty="0"/>
          </a:p>
          <a:p>
            <a:pPr>
              <a:buNone/>
            </a:pPr>
            <a:r>
              <a:rPr lang="en-IN" sz="2800" b="1" dirty="0">
                <a:solidFill>
                  <a:srgbClr val="403CCF"/>
                </a:solidFill>
              </a:rPr>
              <a:t>Model Training:</a:t>
            </a:r>
          </a:p>
          <a:p>
            <a:pPr marL="0" indent="0">
              <a:lnSpc>
                <a:spcPct val="130000"/>
              </a:lnSpc>
              <a:buNone/>
            </a:pPr>
            <a:r>
              <a:rPr lang="en-US" sz="2000" dirty="0"/>
              <a:t>Preprocessing: Clean and normalize soil nutrient data.</a:t>
            </a:r>
          </a:p>
          <a:p>
            <a:pPr marL="0" indent="0">
              <a:lnSpc>
                <a:spcPct val="130000"/>
              </a:lnSpc>
              <a:buNone/>
            </a:pPr>
            <a:r>
              <a:rPr lang="en-US" sz="2000" dirty="0"/>
              <a:t>Feature Selection: Use key soil parameters like pH, NPK levels, and moisture.</a:t>
            </a:r>
          </a:p>
          <a:p>
            <a:pPr marL="0" indent="0">
              <a:lnSpc>
                <a:spcPct val="130000"/>
              </a:lnSpc>
              <a:buNone/>
            </a:pPr>
            <a:r>
              <a:rPr lang="en-US" sz="2000" dirty="0"/>
              <a:t>SVM Model: Train the SVM classifier with a suitable kernel (e.g., RBF) to separate diseased vs. healthy cases.</a:t>
            </a:r>
          </a:p>
          <a:p>
            <a:pPr marL="0" indent="0">
              <a:lnSpc>
                <a:spcPct val="130000"/>
              </a:lnSpc>
              <a:buNone/>
            </a:pPr>
            <a:r>
              <a:rPr lang="en-US" sz="2000" dirty="0"/>
              <a:t>Output: Predicts if soil conditions are likely to lead to crop disease.</a:t>
            </a:r>
          </a:p>
          <a:p>
            <a:pPr marL="0" indent="0">
              <a:buNone/>
            </a:pPr>
            <a:endParaRPr lang="en-IN" sz="2000" dirty="0"/>
          </a:p>
        </p:txBody>
      </p:sp>
    </p:spTree>
    <p:extLst>
      <p:ext uri="{BB962C8B-B14F-4D97-AF65-F5344CB8AC3E}">
        <p14:creationId xmlns:p14="http://schemas.microsoft.com/office/powerpoint/2010/main" val="32416273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7BFE9-5E56-1EC0-7ABB-D61CD66292DE}"/>
              </a:ext>
            </a:extLst>
          </p:cNvPr>
          <p:cNvSpPr>
            <a:spLocks noGrp="1"/>
          </p:cNvSpPr>
          <p:nvPr>
            <p:ph type="title"/>
          </p:nvPr>
        </p:nvSpPr>
        <p:spPr/>
        <p:txBody>
          <a:bodyPr/>
          <a:lstStyle/>
          <a:p>
            <a:r>
              <a:rPr lang="en-IN" dirty="0">
                <a:solidFill>
                  <a:srgbClr val="403CCF"/>
                </a:solidFill>
                <a:latin typeface="Libre Baskerville" pitchFamily="34" charset="0"/>
              </a:rPr>
              <a:t>Results &amp; Performance</a:t>
            </a:r>
            <a:br>
              <a:rPr lang="en-IN" dirty="0"/>
            </a:br>
            <a:endParaRPr lang="en-IN" dirty="0"/>
          </a:p>
        </p:txBody>
      </p:sp>
      <p:pic>
        <p:nvPicPr>
          <p:cNvPr id="7" name="Content Placeholder 6">
            <a:extLst>
              <a:ext uri="{FF2B5EF4-FFF2-40B4-BE49-F238E27FC236}">
                <a16:creationId xmlns:a16="http://schemas.microsoft.com/office/drawing/2014/main" id="{846A5045-C8BC-01C4-2894-7B46A0DA4555}"/>
              </a:ext>
            </a:extLst>
          </p:cNvPr>
          <p:cNvPicPr>
            <a:picLocks noGrp="1" noChangeAspect="1"/>
          </p:cNvPicPr>
          <p:nvPr>
            <p:ph idx="1"/>
          </p:nvPr>
        </p:nvPicPr>
        <p:blipFill>
          <a:blip r:embed="rId2"/>
          <a:stretch>
            <a:fillRect/>
          </a:stretch>
        </p:blipFill>
        <p:spPr>
          <a:xfrm>
            <a:off x="1762124" y="1619250"/>
            <a:ext cx="5553075" cy="4991100"/>
          </a:xfrm>
        </p:spPr>
      </p:pic>
    </p:spTree>
    <p:extLst>
      <p:ext uri="{BB962C8B-B14F-4D97-AF65-F5344CB8AC3E}">
        <p14:creationId xmlns:p14="http://schemas.microsoft.com/office/powerpoint/2010/main" val="27667000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950AAB-ABFE-33DA-3F6D-CB64360A014A}"/>
              </a:ext>
            </a:extLst>
          </p:cNvPr>
          <p:cNvSpPr txBox="1"/>
          <p:nvPr/>
        </p:nvSpPr>
        <p:spPr>
          <a:xfrm>
            <a:off x="1025769" y="2543907"/>
            <a:ext cx="12578861" cy="2646878"/>
          </a:xfrm>
          <a:prstGeom prst="rect">
            <a:avLst/>
          </a:prstGeom>
          <a:noFill/>
        </p:spPr>
        <p:txBody>
          <a:bodyPr wrap="square" rtlCol="0">
            <a:spAutoFit/>
          </a:bodyPr>
          <a:lstStyle/>
          <a:p>
            <a:r>
              <a:rPr lang="en-IN" sz="16600" dirty="0">
                <a:solidFill>
                  <a:schemeClr val="accent1"/>
                </a:solidFill>
                <a:latin typeface="Avenir Next LT Pro" panose="020B0504020202020204" pitchFamily="34" charset="0"/>
              </a:rPr>
              <a:t>THANK YOU</a:t>
            </a:r>
          </a:p>
        </p:txBody>
      </p:sp>
    </p:spTree>
    <p:extLst>
      <p:ext uri="{BB962C8B-B14F-4D97-AF65-F5344CB8AC3E}">
        <p14:creationId xmlns:p14="http://schemas.microsoft.com/office/powerpoint/2010/main" val="1417185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90B2A4-2FCB-CB87-D2DE-2D202ED9538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8D3D264-66BB-EF01-9F54-216A852E9C1F}"/>
              </a:ext>
            </a:extLst>
          </p:cNvPr>
          <p:cNvSpPr txBox="1"/>
          <p:nvPr/>
        </p:nvSpPr>
        <p:spPr>
          <a:xfrm>
            <a:off x="835429" y="861554"/>
            <a:ext cx="9554219" cy="683264"/>
          </a:xfrm>
          <a:prstGeom prst="rect">
            <a:avLst/>
          </a:prstGeom>
          <a:noFill/>
        </p:spPr>
        <p:txBody>
          <a:bodyPr wrap="none" rtlCol="0">
            <a:spAutoFit/>
          </a:bodyPr>
          <a:lstStyle/>
          <a:p>
            <a:r>
              <a:rPr lang="en-US" sz="3840" dirty="0">
                <a:solidFill>
                  <a:srgbClr val="403CCF"/>
                </a:solidFill>
                <a:latin typeface="Libre Baskerville" pitchFamily="34" charset="0"/>
                <a:ea typeface="Libre Baskerville" pitchFamily="34" charset="-122"/>
                <a:cs typeface="Libre Baskerville" pitchFamily="34" charset="-120"/>
              </a:rPr>
              <a:t>Health Care: AI Solutions for Growth</a:t>
            </a:r>
            <a:endParaRPr lang="en-IN" sz="3840" dirty="0">
              <a:solidFill>
                <a:srgbClr val="0070C0"/>
              </a:solidFill>
            </a:endParaRPr>
          </a:p>
        </p:txBody>
      </p:sp>
      <p:sp>
        <p:nvSpPr>
          <p:cNvPr id="3" name="TextBox 2">
            <a:extLst>
              <a:ext uri="{FF2B5EF4-FFF2-40B4-BE49-F238E27FC236}">
                <a16:creationId xmlns:a16="http://schemas.microsoft.com/office/drawing/2014/main" id="{E1DF5345-638B-71C2-9483-FF09931DE4D5}"/>
              </a:ext>
            </a:extLst>
          </p:cNvPr>
          <p:cNvSpPr txBox="1"/>
          <p:nvPr/>
        </p:nvSpPr>
        <p:spPr>
          <a:xfrm>
            <a:off x="835429" y="1938867"/>
            <a:ext cx="11384280" cy="5669244"/>
          </a:xfrm>
          <a:prstGeom prst="rect">
            <a:avLst/>
          </a:prstGeom>
          <a:noFill/>
        </p:spPr>
        <p:txBody>
          <a:bodyPr wrap="square" rtlCol="0">
            <a:spAutoFit/>
          </a:bodyPr>
          <a:lstStyle/>
          <a:p>
            <a:pPr>
              <a:buNone/>
            </a:pPr>
            <a:r>
              <a:rPr lang="en-US" sz="2800" b="1" dirty="0"/>
              <a:t>AI in Healthcare</a:t>
            </a:r>
            <a:br>
              <a:rPr lang="en-US" sz="2800" dirty="0"/>
            </a:br>
            <a:r>
              <a:rPr lang="en-US" sz="2800" dirty="0"/>
              <a:t>Artificial Intelligence is transforming healthcare by enabling early detection and personalized treatment. It improves decision-making and reduces human error in clinical workflows.</a:t>
            </a:r>
          </a:p>
          <a:p>
            <a:pPr>
              <a:buNone/>
            </a:pPr>
            <a:r>
              <a:rPr lang="en-US" sz="2800" b="1" dirty="0"/>
              <a:t>Application in Eye, Heart, and Diabetes Diseases</a:t>
            </a:r>
            <a:br>
              <a:rPr lang="en-US" sz="2800" dirty="0"/>
            </a:br>
            <a:r>
              <a:rPr lang="en-US" sz="2800" dirty="0"/>
              <a:t>This project applies AI to detect eye diseases using Swin Transformer + Efficient Net, predict heart disease via logistic regression, and identify diabetes using Random Forest.</a:t>
            </a:r>
          </a:p>
          <a:p>
            <a:r>
              <a:rPr lang="en-US" sz="2800" b="1" dirty="0"/>
              <a:t>Impact and Outcome</a:t>
            </a:r>
            <a:br>
              <a:rPr lang="en-US" sz="2800" dirty="0"/>
            </a:br>
            <a:r>
              <a:rPr lang="en-US" sz="2800" dirty="0"/>
              <a:t>These models deliver high accuracy and consistency, helping doctors prioritize critical cases and enhance patient outcomes through timely diagnosis.</a:t>
            </a:r>
          </a:p>
          <a:p>
            <a:endParaRPr lang="en-IN" sz="2640" dirty="0"/>
          </a:p>
        </p:txBody>
      </p:sp>
    </p:spTree>
    <p:extLst>
      <p:ext uri="{BB962C8B-B14F-4D97-AF65-F5344CB8AC3E}">
        <p14:creationId xmlns:p14="http://schemas.microsoft.com/office/powerpoint/2010/main" val="1441212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541935" y="259774"/>
            <a:ext cx="11103801" cy="858830"/>
          </a:xfrm>
          <a:prstGeom prst="rect">
            <a:avLst/>
          </a:prstGeom>
          <a:noFill/>
          <a:ln/>
        </p:spPr>
        <p:txBody>
          <a:bodyPr wrap="none" lIns="0" tIns="0" rIns="0" bIns="0" rtlCol="0" anchor="t"/>
          <a:lstStyle/>
          <a:p>
            <a:pPr marL="0" indent="0">
              <a:lnSpc>
                <a:spcPts val="5550"/>
              </a:lnSpc>
              <a:buNone/>
            </a:pPr>
            <a:r>
              <a:rPr lang="en-US" sz="4450" dirty="0">
                <a:solidFill>
                  <a:srgbClr val="403CCF"/>
                </a:solidFill>
                <a:latin typeface="Libre Baskerville" pitchFamily="34" charset="0"/>
                <a:ea typeface="Libre Baskerville" pitchFamily="34" charset="-122"/>
                <a:cs typeface="Libre Baskerville" pitchFamily="34" charset="-120"/>
              </a:rPr>
              <a:t>Unlocking the Power of ML Models</a:t>
            </a:r>
            <a:endParaRPr lang="en-US" sz="4450" dirty="0"/>
          </a:p>
        </p:txBody>
      </p:sp>
      <p:pic>
        <p:nvPicPr>
          <p:cNvPr id="10" name="Picture 9">
            <a:extLst>
              <a:ext uri="{FF2B5EF4-FFF2-40B4-BE49-F238E27FC236}">
                <a16:creationId xmlns:a16="http://schemas.microsoft.com/office/drawing/2014/main" id="{9D9B5B5A-43A3-9402-CF9E-D3E22299F8E6}"/>
              </a:ext>
            </a:extLst>
          </p:cNvPr>
          <p:cNvPicPr>
            <a:picLocks noChangeAspect="1"/>
          </p:cNvPicPr>
          <p:nvPr/>
        </p:nvPicPr>
        <p:blipFill>
          <a:blip r:embed="rId3"/>
          <a:stretch>
            <a:fillRect/>
          </a:stretch>
        </p:blipFill>
        <p:spPr>
          <a:xfrm>
            <a:off x="12486976" y="7648494"/>
            <a:ext cx="2143424" cy="581106"/>
          </a:xfrm>
          <a:prstGeom prst="rect">
            <a:avLst/>
          </a:prstGeom>
        </p:spPr>
      </p:pic>
      <p:sp>
        <p:nvSpPr>
          <p:cNvPr id="14" name="Text 1">
            <a:extLst>
              <a:ext uri="{FF2B5EF4-FFF2-40B4-BE49-F238E27FC236}">
                <a16:creationId xmlns:a16="http://schemas.microsoft.com/office/drawing/2014/main" id="{329E8032-4B60-446A-AC8E-97557C563DF2}"/>
              </a:ext>
            </a:extLst>
          </p:cNvPr>
          <p:cNvSpPr/>
          <p:nvPr/>
        </p:nvSpPr>
        <p:spPr>
          <a:xfrm>
            <a:off x="554082" y="1310792"/>
            <a:ext cx="2919043" cy="509837"/>
          </a:xfrm>
          <a:prstGeom prst="rect">
            <a:avLst/>
          </a:prstGeom>
          <a:noFill/>
          <a:ln/>
        </p:spPr>
        <p:txBody>
          <a:bodyPr wrap="none" lIns="0" tIns="0" rIns="0" bIns="0" rtlCol="0" anchor="t"/>
          <a:lstStyle/>
          <a:p>
            <a:pPr marL="0" indent="0">
              <a:lnSpc>
                <a:spcPts val="2750"/>
              </a:lnSpc>
              <a:buNone/>
            </a:pPr>
            <a:r>
              <a:rPr lang="en-US" sz="3200" dirty="0">
                <a:solidFill>
                  <a:srgbClr val="403CCF"/>
                </a:solidFill>
                <a:latin typeface="Libre Baskerville" pitchFamily="34" charset="0"/>
                <a:ea typeface="Libre Baskerville" pitchFamily="34" charset="-122"/>
                <a:cs typeface="Libre Baskerville" pitchFamily="34" charset="-120"/>
              </a:rPr>
              <a:t>Healthcare</a:t>
            </a:r>
            <a:endParaRPr lang="en-US" sz="3200" dirty="0"/>
          </a:p>
        </p:txBody>
      </p:sp>
      <p:sp>
        <p:nvSpPr>
          <p:cNvPr id="15" name="Text 2">
            <a:extLst>
              <a:ext uri="{FF2B5EF4-FFF2-40B4-BE49-F238E27FC236}">
                <a16:creationId xmlns:a16="http://schemas.microsoft.com/office/drawing/2014/main" id="{9D42ECB8-D151-9286-2AD3-EBD2E4A3C1C9}"/>
              </a:ext>
            </a:extLst>
          </p:cNvPr>
          <p:cNvSpPr/>
          <p:nvPr/>
        </p:nvSpPr>
        <p:spPr>
          <a:xfrm>
            <a:off x="342903" y="1787396"/>
            <a:ext cx="7584561" cy="3163479"/>
          </a:xfrm>
          <a:prstGeom prst="rect">
            <a:avLst/>
          </a:prstGeom>
          <a:noFill/>
          <a:ln/>
        </p:spPr>
        <p:txBody>
          <a:bodyPr wrap="square" lIns="0" tIns="0" rIns="0" bIns="0" rtlCol="0" anchor="t"/>
          <a:lstStyle/>
          <a:p>
            <a:pPr marL="0" indent="0">
              <a:lnSpc>
                <a:spcPts val="2850"/>
              </a:lnSpc>
              <a:buNone/>
            </a:pPr>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Text 1">
            <a:extLst>
              <a:ext uri="{FF2B5EF4-FFF2-40B4-BE49-F238E27FC236}">
                <a16:creationId xmlns:a16="http://schemas.microsoft.com/office/drawing/2014/main" id="{145BFBE4-7600-E7D0-6EE2-4430B517088C}"/>
              </a:ext>
            </a:extLst>
          </p:cNvPr>
          <p:cNvSpPr/>
          <p:nvPr/>
        </p:nvSpPr>
        <p:spPr>
          <a:xfrm>
            <a:off x="395657" y="1380700"/>
            <a:ext cx="4197125" cy="509837"/>
          </a:xfrm>
          <a:prstGeom prst="rect">
            <a:avLst/>
          </a:prstGeom>
          <a:noFill/>
          <a:ln/>
        </p:spPr>
        <p:txBody>
          <a:bodyPr wrap="none" lIns="0" tIns="0" rIns="0" bIns="0" rtlCol="0" anchor="t"/>
          <a:lstStyle/>
          <a:p>
            <a:pPr marL="0" indent="0">
              <a:lnSpc>
                <a:spcPts val="2750"/>
              </a:lnSpc>
              <a:buNone/>
            </a:pPr>
            <a:endParaRPr lang="en-US" sz="2200" dirty="0"/>
          </a:p>
        </p:txBody>
      </p:sp>
      <p:sp>
        <p:nvSpPr>
          <p:cNvPr id="4" name="Text 1">
            <a:extLst>
              <a:ext uri="{FF2B5EF4-FFF2-40B4-BE49-F238E27FC236}">
                <a16:creationId xmlns:a16="http://schemas.microsoft.com/office/drawing/2014/main" id="{526F9344-7363-4636-B725-7681850D7249}"/>
              </a:ext>
            </a:extLst>
          </p:cNvPr>
          <p:cNvSpPr/>
          <p:nvPr/>
        </p:nvSpPr>
        <p:spPr>
          <a:xfrm>
            <a:off x="382950" y="4975545"/>
            <a:ext cx="3978116" cy="509837"/>
          </a:xfrm>
          <a:prstGeom prst="rect">
            <a:avLst/>
          </a:prstGeom>
          <a:noFill/>
          <a:ln/>
        </p:spPr>
        <p:txBody>
          <a:bodyPr wrap="none" lIns="0" tIns="0" rIns="0" bIns="0" rtlCol="0" anchor="t"/>
          <a:lstStyle/>
          <a:p>
            <a:pPr marL="0" indent="0">
              <a:lnSpc>
                <a:spcPts val="2750"/>
              </a:lnSpc>
              <a:buNone/>
            </a:pPr>
            <a:endParaRPr lang="en-US" sz="2200" dirty="0"/>
          </a:p>
        </p:txBody>
      </p:sp>
      <p:sp>
        <p:nvSpPr>
          <p:cNvPr id="5" name="Text 1">
            <a:extLst>
              <a:ext uri="{FF2B5EF4-FFF2-40B4-BE49-F238E27FC236}">
                <a16:creationId xmlns:a16="http://schemas.microsoft.com/office/drawing/2014/main" id="{390BEC97-4AC8-3912-CBD0-EA20A5B89FAD}"/>
              </a:ext>
            </a:extLst>
          </p:cNvPr>
          <p:cNvSpPr/>
          <p:nvPr/>
        </p:nvSpPr>
        <p:spPr>
          <a:xfrm>
            <a:off x="8454208" y="1380700"/>
            <a:ext cx="2919043" cy="509837"/>
          </a:xfrm>
          <a:prstGeom prst="rect">
            <a:avLst/>
          </a:prstGeom>
          <a:noFill/>
          <a:ln/>
        </p:spPr>
        <p:txBody>
          <a:bodyPr wrap="none" lIns="0" tIns="0" rIns="0" bIns="0" rtlCol="0" anchor="t"/>
          <a:lstStyle/>
          <a:p>
            <a:pPr marL="0" indent="0">
              <a:lnSpc>
                <a:spcPts val="2750"/>
              </a:lnSpc>
              <a:buNone/>
            </a:pPr>
            <a:endParaRPr lang="en-US" sz="2200" dirty="0"/>
          </a:p>
        </p:txBody>
      </p:sp>
      <p:sp>
        <p:nvSpPr>
          <p:cNvPr id="6" name="Text 1">
            <a:extLst>
              <a:ext uri="{FF2B5EF4-FFF2-40B4-BE49-F238E27FC236}">
                <a16:creationId xmlns:a16="http://schemas.microsoft.com/office/drawing/2014/main" id="{A36A9360-6570-CD6E-5457-29886E2D0A86}"/>
              </a:ext>
            </a:extLst>
          </p:cNvPr>
          <p:cNvSpPr/>
          <p:nvPr/>
        </p:nvSpPr>
        <p:spPr>
          <a:xfrm>
            <a:off x="8607192" y="4950875"/>
            <a:ext cx="3324288" cy="509837"/>
          </a:xfrm>
          <a:prstGeom prst="rect">
            <a:avLst/>
          </a:prstGeom>
          <a:noFill/>
          <a:ln/>
        </p:spPr>
        <p:txBody>
          <a:bodyPr wrap="none" lIns="0" tIns="0" rIns="0" bIns="0" rtlCol="0" anchor="t"/>
          <a:lstStyle/>
          <a:p>
            <a:pPr marL="0" indent="0">
              <a:lnSpc>
                <a:spcPts val="2750"/>
              </a:lnSpc>
              <a:buNone/>
            </a:pPr>
            <a:endParaRPr lang="en-US" sz="2200" dirty="0"/>
          </a:p>
        </p:txBody>
      </p:sp>
      <p:sp>
        <p:nvSpPr>
          <p:cNvPr id="7" name="Text 2">
            <a:extLst>
              <a:ext uri="{FF2B5EF4-FFF2-40B4-BE49-F238E27FC236}">
                <a16:creationId xmlns:a16="http://schemas.microsoft.com/office/drawing/2014/main" id="{A2EE2FC5-E275-A78C-9032-08B785056A2B}"/>
              </a:ext>
            </a:extLst>
          </p:cNvPr>
          <p:cNvSpPr/>
          <p:nvPr/>
        </p:nvSpPr>
        <p:spPr>
          <a:xfrm>
            <a:off x="342903" y="5525875"/>
            <a:ext cx="7584561" cy="2413172"/>
          </a:xfrm>
          <a:prstGeom prst="rect">
            <a:avLst/>
          </a:prstGeom>
          <a:noFill/>
          <a:ln/>
        </p:spPr>
        <p:txBody>
          <a:bodyPr wrap="square" lIns="0" tIns="0" rIns="0" bIns="0" rtlCol="0" anchor="t"/>
          <a:lstStyle/>
          <a:p>
            <a:pPr marL="0" indent="0">
              <a:lnSpc>
                <a:spcPts val="2850"/>
              </a:lnSpc>
              <a:buNone/>
            </a:pPr>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TextBox 16">
            <a:extLst>
              <a:ext uri="{FF2B5EF4-FFF2-40B4-BE49-F238E27FC236}">
                <a16:creationId xmlns:a16="http://schemas.microsoft.com/office/drawing/2014/main" id="{E30D2428-5004-BE51-103C-09D86726E216}"/>
              </a:ext>
            </a:extLst>
          </p:cNvPr>
          <p:cNvSpPr txBox="1"/>
          <p:nvPr/>
        </p:nvSpPr>
        <p:spPr>
          <a:xfrm>
            <a:off x="554081" y="1852643"/>
            <a:ext cx="13442473" cy="5324535"/>
          </a:xfrm>
          <a:prstGeom prst="rect">
            <a:avLst/>
          </a:prstGeom>
          <a:noFill/>
        </p:spPr>
        <p:txBody>
          <a:bodyPr wrap="square">
            <a:spAutoFit/>
          </a:bodyPr>
          <a:lstStyle/>
          <a:p>
            <a:pPr>
              <a:buNone/>
            </a:pPr>
            <a:r>
              <a:rPr lang="en-IN" sz="2400" dirty="0">
                <a:latin typeface="Open Sans" panose="020B0606030504020204" pitchFamily="34" charset="0"/>
                <a:ea typeface="Open Sans" panose="020B0606030504020204" pitchFamily="34" charset="0"/>
                <a:cs typeface="Open Sans" panose="020B0606030504020204" pitchFamily="34" charset="0"/>
              </a:rPr>
              <a:t>1️⃣ </a:t>
            </a:r>
            <a:r>
              <a:rPr lang="en-US" sz="2400" b="1" dirty="0">
                <a:latin typeface="Libre Baskerville" pitchFamily="34" charset="0"/>
              </a:rPr>
              <a:t>Eye Disease Classification </a:t>
            </a:r>
          </a:p>
          <a:p>
            <a:pPr>
              <a:buNone/>
            </a:pPr>
            <a:endParaRPr lang="en-US" sz="2000" b="1" dirty="0">
              <a:latin typeface="Libre Baskerville" pitchFamily="34" charset="0"/>
            </a:endParaRPr>
          </a:p>
          <a:p>
            <a:pPr marL="342900" indent="-342900">
              <a:buFont typeface="Arial" panose="020B0604020202020204" pitchFamily="34" charset="0"/>
              <a:buChar char="•"/>
            </a:pPr>
            <a:r>
              <a:rPr lang="en-US" sz="2400" dirty="0"/>
              <a:t>A hybrid deep learning model combining </a:t>
            </a:r>
            <a:r>
              <a:rPr lang="en-US" sz="2400" b="1" dirty="0"/>
              <a:t>Swin Transformer </a:t>
            </a:r>
            <a:r>
              <a:rPr lang="en-US" sz="2400" dirty="0"/>
              <a:t>and </a:t>
            </a:r>
            <a:r>
              <a:rPr lang="en-US" sz="2400" b="1" dirty="0"/>
              <a:t>Efficient Net </a:t>
            </a:r>
            <a:r>
              <a:rPr lang="en-US" sz="2400" dirty="0"/>
              <a:t>was developed to detect eye diseases from medical images .This model benefits from Efficient Net's efficient feature extraction and Swin Transformer’s ability to capture long-range dependencies.</a:t>
            </a:r>
          </a:p>
          <a:p>
            <a:pPr marL="342900" indent="-342900">
              <a:buFont typeface="Arial" panose="020B0604020202020204" pitchFamily="34" charset="0"/>
              <a:buChar char="•"/>
            </a:pPr>
            <a:endParaRPr lang="en-IN" sz="800" dirty="0">
              <a:latin typeface="Open Sans" panose="020B0606030504020204" pitchFamily="34" charset="0"/>
              <a:ea typeface="Open Sans" panose="020B0606030504020204" pitchFamily="34" charset="0"/>
              <a:cs typeface="Open Sans" panose="020B0606030504020204" pitchFamily="34" charset="0"/>
            </a:endParaRPr>
          </a:p>
          <a:p>
            <a:pPr>
              <a:buNone/>
            </a:pPr>
            <a:r>
              <a:rPr lang="en-IN" sz="2400" dirty="0">
                <a:latin typeface="Open Sans" panose="020B0606030504020204" pitchFamily="34" charset="0"/>
                <a:ea typeface="Open Sans" panose="020B0606030504020204" pitchFamily="34" charset="0"/>
                <a:cs typeface="Open Sans" panose="020B0606030504020204" pitchFamily="34" charset="0"/>
              </a:rPr>
              <a:t>2️⃣ </a:t>
            </a:r>
            <a:r>
              <a:rPr lang="en-IN" sz="2400" b="1" dirty="0">
                <a:latin typeface="Libre Baskerville" panose="02000000000000000000" pitchFamily="2" charset="0"/>
              </a:rPr>
              <a:t>Heart Disease Prediction</a:t>
            </a:r>
          </a:p>
          <a:p>
            <a:pPr>
              <a:buNone/>
            </a:pPr>
            <a:endParaRPr lang="en-IN" sz="2000" b="1" dirty="0">
              <a:latin typeface="Libre Baskerville" panose="02000000000000000000" pitchFamily="2" charset="0"/>
            </a:endParaRPr>
          </a:p>
          <a:p>
            <a:pPr marL="342900" indent="-342900">
              <a:buFont typeface="Arial" panose="020B0604020202020204" pitchFamily="34" charset="0"/>
              <a:buChar char="•"/>
            </a:pPr>
            <a:r>
              <a:rPr lang="en-US" sz="2400" b="1" dirty="0"/>
              <a:t>Logistic Regression </a:t>
            </a:r>
            <a:r>
              <a:rPr lang="en-US" sz="2400" dirty="0"/>
              <a:t>was used to predict the likelihood of heart disease based on clinical parameters.</a:t>
            </a:r>
            <a:br>
              <a:rPr lang="en-US" sz="2400" dirty="0"/>
            </a:br>
            <a:r>
              <a:rPr lang="en-US" sz="2400" dirty="0"/>
              <a:t>The model demonstrated high interpretability and solid performance on structured health datasets.</a:t>
            </a:r>
          </a:p>
          <a:p>
            <a:pPr marL="342900" indent="-342900">
              <a:buFont typeface="Arial" panose="020B0604020202020204" pitchFamily="34" charset="0"/>
              <a:buChar char="•"/>
            </a:pPr>
            <a:endParaRPr lang="en-IN" sz="800" dirty="0">
              <a:latin typeface="Open Sans" panose="020B0606030504020204" pitchFamily="34" charset="0"/>
              <a:ea typeface="Open Sans" panose="020B0606030504020204" pitchFamily="34" charset="0"/>
              <a:cs typeface="Open Sans" panose="020B0606030504020204" pitchFamily="34" charset="0"/>
            </a:endParaRPr>
          </a:p>
          <a:p>
            <a:pPr>
              <a:buNone/>
            </a:pPr>
            <a:r>
              <a:rPr lang="en-IN" sz="2400" dirty="0">
                <a:latin typeface="Open Sans" panose="020B0606030504020204" pitchFamily="34" charset="0"/>
                <a:ea typeface="Open Sans" panose="020B0606030504020204" pitchFamily="34" charset="0"/>
                <a:cs typeface="Open Sans" panose="020B0606030504020204" pitchFamily="34" charset="0"/>
              </a:rPr>
              <a:t>3️⃣ </a:t>
            </a:r>
            <a:r>
              <a:rPr lang="en-IN" sz="2400" b="1" dirty="0">
                <a:latin typeface="Libre Baskerville" panose="02000000000000000000" pitchFamily="2" charset="0"/>
              </a:rPr>
              <a:t>Diabetes Prediction</a:t>
            </a:r>
          </a:p>
          <a:p>
            <a:pPr>
              <a:buNone/>
            </a:pPr>
            <a:endParaRPr lang="en-IN" sz="2000" b="1" dirty="0">
              <a:latin typeface="Libre Baskerville" panose="02000000000000000000" pitchFamily="2" charset="0"/>
            </a:endParaRPr>
          </a:p>
          <a:p>
            <a:pPr marL="342900" indent="-342900">
              <a:buFont typeface="Arial" panose="020B0604020202020204" pitchFamily="34" charset="0"/>
              <a:buChar char="•"/>
            </a:pPr>
            <a:r>
              <a:rPr lang="en-US" sz="2400" dirty="0"/>
              <a:t>Multiple machine learning models were tested for diabetes prediction using patient health data.</a:t>
            </a:r>
            <a:br>
              <a:rPr lang="en-US" sz="2400" dirty="0"/>
            </a:br>
            <a:r>
              <a:rPr lang="en-US" sz="2400" b="1" dirty="0"/>
              <a:t>Random Forest </a:t>
            </a:r>
            <a:r>
              <a:rPr lang="en-US" sz="2400" dirty="0"/>
              <a:t>emerged as the best-performing model due to its high accuracy and robustness against overfitting.</a:t>
            </a:r>
            <a:endParaRPr lang="en-IN" sz="2400" dirty="0">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165322" y="865249"/>
            <a:ext cx="1855892" cy="675284"/>
          </a:xfrm>
          <a:prstGeom prst="rect">
            <a:avLst/>
          </a:prstGeom>
          <a:noFill/>
          <a:ln/>
        </p:spPr>
        <p:txBody>
          <a:bodyPr wrap="none" lIns="0" tIns="0" rIns="0" bIns="0" rtlCol="0" anchor="t"/>
          <a:lstStyle/>
          <a:p>
            <a:pPr marL="0" indent="0">
              <a:lnSpc>
                <a:spcPts val="5550"/>
              </a:lnSpc>
              <a:buNone/>
            </a:pPr>
            <a:r>
              <a:rPr lang="en-US" sz="2400" dirty="0">
                <a:solidFill>
                  <a:srgbClr val="403CCF"/>
                </a:solidFill>
                <a:latin typeface="Libre Baskerville" pitchFamily="34" charset="0"/>
                <a:ea typeface="Libre Baskerville" pitchFamily="34" charset="-122"/>
                <a:cs typeface="Libre Baskerville" pitchFamily="34" charset="-120"/>
              </a:rPr>
              <a:t>Introduction</a:t>
            </a:r>
            <a:endParaRPr lang="en-US" sz="2400" dirty="0"/>
          </a:p>
        </p:txBody>
      </p:sp>
      <p:sp>
        <p:nvSpPr>
          <p:cNvPr id="3" name="Text 1"/>
          <p:cNvSpPr/>
          <p:nvPr/>
        </p:nvSpPr>
        <p:spPr>
          <a:xfrm>
            <a:off x="749629" y="1561013"/>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03CCF"/>
                </a:solidFill>
                <a:latin typeface="Libre Baskerville" pitchFamily="34" charset="0"/>
                <a:ea typeface="Libre Baskerville" pitchFamily="34" charset="-122"/>
                <a:cs typeface="Libre Baskerville" pitchFamily="34" charset="-120"/>
              </a:rPr>
              <a:t>Problem</a:t>
            </a:r>
            <a:endParaRPr lang="en-US" sz="2200" dirty="0"/>
          </a:p>
        </p:txBody>
      </p:sp>
      <p:sp>
        <p:nvSpPr>
          <p:cNvPr id="4" name="Text 2"/>
          <p:cNvSpPr/>
          <p:nvPr/>
        </p:nvSpPr>
        <p:spPr>
          <a:xfrm>
            <a:off x="939261" y="1966980"/>
            <a:ext cx="9836110" cy="406702"/>
          </a:xfrm>
          <a:prstGeom prst="rect">
            <a:avLst/>
          </a:prstGeom>
          <a:noFill/>
          <a:ln/>
        </p:spPr>
        <p:txBody>
          <a:bodyPr wrap="square" lIns="0" tIns="0" rIns="0" bIns="0" rtlCol="0" anchor="t"/>
          <a:lstStyle/>
          <a:p>
            <a:pPr marL="0" indent="0">
              <a:lnSpc>
                <a:spcPts val="2850"/>
              </a:lnSpc>
              <a:buNone/>
            </a:pPr>
            <a:r>
              <a:rPr lang="en-US" sz="1750" dirty="0">
                <a:solidFill>
                  <a:srgbClr val="49495A"/>
                </a:solidFill>
                <a:latin typeface="Open Sans" pitchFamily="34" charset="0"/>
                <a:ea typeface="Open Sans" pitchFamily="34" charset="-122"/>
                <a:cs typeface="Open Sans" pitchFamily="34" charset="-120"/>
              </a:rPr>
              <a:t>Early detection of eye diseases is crucial for preventing blindness and improving quality of life.</a:t>
            </a:r>
            <a:endParaRPr lang="en-US" sz="1750" dirty="0"/>
          </a:p>
        </p:txBody>
      </p:sp>
      <p:sp>
        <p:nvSpPr>
          <p:cNvPr id="5" name="Text 3"/>
          <p:cNvSpPr/>
          <p:nvPr/>
        </p:nvSpPr>
        <p:spPr>
          <a:xfrm>
            <a:off x="793787" y="2509169"/>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03CCF"/>
                </a:solidFill>
                <a:latin typeface="Libre Baskerville" pitchFamily="34" charset="0"/>
                <a:ea typeface="Libre Baskerville" pitchFamily="34" charset="-122"/>
                <a:cs typeface="Libre Baskerville" pitchFamily="34" charset="-120"/>
              </a:rPr>
              <a:t>Objective</a:t>
            </a:r>
            <a:endParaRPr lang="en-US" sz="2200" dirty="0"/>
          </a:p>
        </p:txBody>
      </p:sp>
      <p:sp>
        <p:nvSpPr>
          <p:cNvPr id="6" name="Text 4"/>
          <p:cNvSpPr/>
          <p:nvPr/>
        </p:nvSpPr>
        <p:spPr>
          <a:xfrm>
            <a:off x="1032779" y="2998986"/>
            <a:ext cx="9649074" cy="483447"/>
          </a:xfrm>
          <a:prstGeom prst="rect">
            <a:avLst/>
          </a:prstGeom>
          <a:noFill/>
          <a:ln/>
        </p:spPr>
        <p:txBody>
          <a:bodyPr wrap="square" lIns="0" tIns="0" rIns="0" bIns="0" rtlCol="0" anchor="t"/>
          <a:lstStyle/>
          <a:p>
            <a:pPr marL="0" indent="0">
              <a:lnSpc>
                <a:spcPts val="2850"/>
              </a:lnSpc>
              <a:buNone/>
            </a:pPr>
            <a:r>
              <a:rPr lang="en-US" sz="1750" dirty="0">
                <a:solidFill>
                  <a:srgbClr val="49495A"/>
                </a:solidFill>
                <a:latin typeface="Open Sans" pitchFamily="34" charset="0"/>
                <a:ea typeface="Open Sans" pitchFamily="34" charset="-122"/>
                <a:cs typeface="Open Sans" pitchFamily="34" charset="-120"/>
              </a:rPr>
              <a:t>Develop a Transformer model to accurately classify various eye diseases.</a:t>
            </a:r>
            <a:endParaRPr lang="en-US" sz="1750" dirty="0"/>
          </a:p>
        </p:txBody>
      </p:sp>
      <p:sp>
        <p:nvSpPr>
          <p:cNvPr id="7" name="Text 5"/>
          <p:cNvSpPr/>
          <p:nvPr/>
        </p:nvSpPr>
        <p:spPr>
          <a:xfrm>
            <a:off x="793789" y="3650607"/>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03CCF"/>
                </a:solidFill>
                <a:latin typeface="Libre Baskerville" pitchFamily="34" charset="0"/>
                <a:ea typeface="Libre Baskerville" pitchFamily="34" charset="-122"/>
                <a:cs typeface="Libre Baskerville" pitchFamily="34" charset="-120"/>
              </a:rPr>
              <a:t>Application</a:t>
            </a:r>
            <a:endParaRPr lang="en-US" sz="2200" dirty="0"/>
          </a:p>
        </p:txBody>
      </p:sp>
      <p:sp>
        <p:nvSpPr>
          <p:cNvPr id="8" name="Text 6"/>
          <p:cNvSpPr/>
          <p:nvPr/>
        </p:nvSpPr>
        <p:spPr>
          <a:xfrm>
            <a:off x="1093268" y="4035994"/>
            <a:ext cx="9836109" cy="544354"/>
          </a:xfrm>
          <a:prstGeom prst="rect">
            <a:avLst/>
          </a:prstGeom>
          <a:noFill/>
          <a:ln/>
        </p:spPr>
        <p:txBody>
          <a:bodyPr wrap="square" lIns="0" tIns="0" rIns="0" bIns="0" rtlCol="0" anchor="t"/>
          <a:lstStyle/>
          <a:p>
            <a:pPr marL="0" indent="0">
              <a:lnSpc>
                <a:spcPts val="2850"/>
              </a:lnSpc>
              <a:buNone/>
            </a:pPr>
            <a:r>
              <a:rPr lang="en-US" sz="1750" dirty="0">
                <a:solidFill>
                  <a:srgbClr val="49495A"/>
                </a:solidFill>
                <a:latin typeface="Open Sans" pitchFamily="34" charset="0"/>
                <a:ea typeface="Open Sans" pitchFamily="34" charset="-122"/>
                <a:cs typeface="Open Sans" pitchFamily="34" charset="-120"/>
              </a:rPr>
              <a:t>Assist ophthalmologists in diagnosis, improve patient care, and reduce preventable blindness.</a:t>
            </a:r>
            <a:endParaRPr lang="en-US" sz="1750" dirty="0"/>
          </a:p>
        </p:txBody>
      </p:sp>
      <p:pic>
        <p:nvPicPr>
          <p:cNvPr id="10" name="Picture 9">
            <a:extLst>
              <a:ext uri="{FF2B5EF4-FFF2-40B4-BE49-F238E27FC236}">
                <a16:creationId xmlns:a16="http://schemas.microsoft.com/office/drawing/2014/main" id="{C14C7DA7-C7EE-79BD-0E34-1F8423A0C7DE}"/>
              </a:ext>
            </a:extLst>
          </p:cNvPr>
          <p:cNvPicPr>
            <a:picLocks noChangeAspect="1"/>
          </p:cNvPicPr>
          <p:nvPr/>
        </p:nvPicPr>
        <p:blipFill>
          <a:blip r:embed="rId3"/>
          <a:stretch>
            <a:fillRect/>
          </a:stretch>
        </p:blipFill>
        <p:spPr>
          <a:xfrm>
            <a:off x="12467923" y="7705652"/>
            <a:ext cx="2162477" cy="523948"/>
          </a:xfrm>
          <a:prstGeom prst="rect">
            <a:avLst/>
          </a:prstGeom>
        </p:spPr>
      </p:pic>
      <p:sp>
        <p:nvSpPr>
          <p:cNvPr id="11" name="Text 5">
            <a:extLst>
              <a:ext uri="{FF2B5EF4-FFF2-40B4-BE49-F238E27FC236}">
                <a16:creationId xmlns:a16="http://schemas.microsoft.com/office/drawing/2014/main" id="{17FC1FD7-052C-4273-9F67-7BC490A8436E}"/>
              </a:ext>
            </a:extLst>
          </p:cNvPr>
          <p:cNvSpPr/>
          <p:nvPr/>
        </p:nvSpPr>
        <p:spPr>
          <a:xfrm>
            <a:off x="793788" y="4731138"/>
            <a:ext cx="2835235" cy="396835"/>
          </a:xfrm>
          <a:prstGeom prst="rect">
            <a:avLst/>
          </a:prstGeom>
          <a:noFill/>
          <a:ln/>
        </p:spPr>
        <p:txBody>
          <a:bodyPr wrap="none" lIns="0" tIns="0" rIns="0" bIns="0" rtlCol="0" anchor="t"/>
          <a:lstStyle/>
          <a:p>
            <a:pPr marL="0" indent="0">
              <a:lnSpc>
                <a:spcPts val="2750"/>
              </a:lnSpc>
              <a:buNone/>
            </a:pPr>
            <a:r>
              <a:rPr lang="en-US" sz="2200" dirty="0">
                <a:solidFill>
                  <a:srgbClr val="403CCF"/>
                </a:solidFill>
                <a:latin typeface="Libre Baskerville" pitchFamily="34" charset="0"/>
              </a:rPr>
              <a:t>Motivation</a:t>
            </a:r>
            <a:endParaRPr lang="en-US" sz="2200" dirty="0"/>
          </a:p>
        </p:txBody>
      </p:sp>
      <p:sp>
        <p:nvSpPr>
          <p:cNvPr id="12" name="Text 6">
            <a:extLst>
              <a:ext uri="{FF2B5EF4-FFF2-40B4-BE49-F238E27FC236}">
                <a16:creationId xmlns:a16="http://schemas.microsoft.com/office/drawing/2014/main" id="{3FE55758-AAF0-078D-C08B-0FD8D1216097}"/>
              </a:ext>
            </a:extLst>
          </p:cNvPr>
          <p:cNvSpPr/>
          <p:nvPr/>
        </p:nvSpPr>
        <p:spPr>
          <a:xfrm>
            <a:off x="1093268" y="5098139"/>
            <a:ext cx="9952268" cy="636302"/>
          </a:xfrm>
          <a:prstGeom prst="rect">
            <a:avLst/>
          </a:prstGeom>
          <a:noFill/>
          <a:ln/>
        </p:spPr>
        <p:txBody>
          <a:bodyPr wrap="square" lIns="0" tIns="0" rIns="0" bIns="0" rtlCol="0" anchor="t"/>
          <a:lstStyle/>
          <a:p>
            <a:pPr marL="0" indent="0">
              <a:lnSpc>
                <a:spcPts val="2850"/>
              </a:lnSpc>
              <a:buNone/>
            </a:pPr>
            <a:r>
              <a:rPr lang="en-US" sz="1750" dirty="0">
                <a:solidFill>
                  <a:srgbClr val="49495A"/>
                </a:solidFill>
                <a:latin typeface="Open Sans" pitchFamily="34" charset="0"/>
                <a:ea typeface="Open Sans" pitchFamily="34" charset="-122"/>
                <a:cs typeface="Open Sans" pitchFamily="34" charset="-120"/>
              </a:rPr>
              <a:t>AI models can assist in early and accurate diagnosis, improving treatment outcomes.</a:t>
            </a:r>
            <a:endParaRPr lang="en-US" sz="1750" dirty="0"/>
          </a:p>
        </p:txBody>
      </p:sp>
      <p:sp>
        <p:nvSpPr>
          <p:cNvPr id="13" name="Text 5">
            <a:extLst>
              <a:ext uri="{FF2B5EF4-FFF2-40B4-BE49-F238E27FC236}">
                <a16:creationId xmlns:a16="http://schemas.microsoft.com/office/drawing/2014/main" id="{9BFC8F50-7646-95EE-931C-53F1B041D5D0}"/>
              </a:ext>
            </a:extLst>
          </p:cNvPr>
          <p:cNvSpPr/>
          <p:nvPr/>
        </p:nvSpPr>
        <p:spPr>
          <a:xfrm>
            <a:off x="749629" y="5704606"/>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03CCF"/>
                </a:solidFill>
                <a:latin typeface="Libre Baskerville" pitchFamily="34" charset="0"/>
                <a:ea typeface="Libre Baskerville" pitchFamily="34" charset="-122"/>
                <a:cs typeface="Libre Baskerville" pitchFamily="34" charset="-120"/>
              </a:rPr>
              <a:t>Transformers Advantage</a:t>
            </a:r>
            <a:endParaRPr lang="en-US" sz="2200" dirty="0"/>
          </a:p>
        </p:txBody>
      </p:sp>
      <p:sp>
        <p:nvSpPr>
          <p:cNvPr id="15" name="TextBox 14">
            <a:extLst>
              <a:ext uri="{FF2B5EF4-FFF2-40B4-BE49-F238E27FC236}">
                <a16:creationId xmlns:a16="http://schemas.microsoft.com/office/drawing/2014/main" id="{F841E1B6-0F8A-5F27-41A6-BCF195CE3339}"/>
              </a:ext>
            </a:extLst>
          </p:cNvPr>
          <p:cNvSpPr txBox="1"/>
          <p:nvPr/>
        </p:nvSpPr>
        <p:spPr>
          <a:xfrm>
            <a:off x="897697" y="6258703"/>
            <a:ext cx="10781685" cy="1174681"/>
          </a:xfrm>
          <a:prstGeom prst="rect">
            <a:avLst/>
          </a:prstGeom>
          <a:noFill/>
        </p:spPr>
        <p:txBody>
          <a:bodyPr wrap="square">
            <a:spAutoFit/>
          </a:bodyPr>
          <a:lstStyle/>
          <a:p>
            <a:pPr marL="0" indent="0">
              <a:lnSpc>
                <a:spcPts val="2850"/>
              </a:lnSpc>
              <a:buNone/>
            </a:pPr>
            <a:r>
              <a:rPr lang="en-US" sz="1800" dirty="0">
                <a:latin typeface="Open Sans" panose="020B0606030504020204" pitchFamily="34" charset="0"/>
                <a:ea typeface="Open Sans" panose="020B0606030504020204" pitchFamily="34" charset="0"/>
                <a:cs typeface="Open Sans" panose="020B0606030504020204" pitchFamily="34" charset="0"/>
              </a:rPr>
              <a:t>Transformers, especially Swin Transformers, enhance eye disease classification by capturing </a:t>
            </a:r>
            <a:r>
              <a:rPr lang="en-US" sz="1800" b="1" dirty="0">
                <a:latin typeface="Open Sans" panose="020B0606030504020204" pitchFamily="34" charset="0"/>
                <a:ea typeface="Open Sans" panose="020B0606030504020204" pitchFamily="34" charset="0"/>
                <a:cs typeface="Open Sans" panose="020B0606030504020204" pitchFamily="34" charset="0"/>
              </a:rPr>
              <a:t>global dependencies</a:t>
            </a:r>
            <a:r>
              <a:rPr lang="en-US" sz="1800" dirty="0">
                <a:latin typeface="Open Sans" panose="020B0606030504020204" pitchFamily="34" charset="0"/>
                <a:ea typeface="Open Sans" panose="020B0606030504020204" pitchFamily="34" charset="0"/>
                <a:cs typeface="Open Sans" panose="020B0606030504020204" pitchFamily="34" charset="0"/>
              </a:rPr>
              <a:t> through self-attention, improving </a:t>
            </a:r>
            <a:r>
              <a:rPr lang="en-US" sz="1800" b="1" dirty="0">
                <a:latin typeface="Open Sans" panose="020B0606030504020204" pitchFamily="34" charset="0"/>
                <a:ea typeface="Open Sans" panose="020B0606030504020204" pitchFamily="34" charset="0"/>
                <a:cs typeface="Open Sans" panose="020B0606030504020204" pitchFamily="34" charset="0"/>
              </a:rPr>
              <a:t>feature extraction, robustness to variations, and generalization</a:t>
            </a:r>
            <a:r>
              <a:rPr lang="en-US" sz="1800" dirty="0">
                <a:latin typeface="Open Sans" panose="020B0606030504020204" pitchFamily="34" charset="0"/>
                <a:ea typeface="Open Sans" panose="020B0606030504020204" pitchFamily="34" charset="0"/>
                <a:cs typeface="Open Sans" panose="020B0606030504020204" pitchFamily="34" charset="0"/>
              </a:rPr>
              <a:t>, making them superior to traditional CNNs.</a:t>
            </a:r>
          </a:p>
        </p:txBody>
      </p:sp>
      <p:sp>
        <p:nvSpPr>
          <p:cNvPr id="16" name="Text 1">
            <a:extLst>
              <a:ext uri="{FF2B5EF4-FFF2-40B4-BE49-F238E27FC236}">
                <a16:creationId xmlns:a16="http://schemas.microsoft.com/office/drawing/2014/main" id="{D518A3CB-81DE-C98A-FCC8-A5E4F66517DF}"/>
              </a:ext>
            </a:extLst>
          </p:cNvPr>
          <p:cNvSpPr/>
          <p:nvPr/>
        </p:nvSpPr>
        <p:spPr>
          <a:xfrm>
            <a:off x="3791748" y="439748"/>
            <a:ext cx="6412124" cy="560581"/>
          </a:xfrm>
          <a:prstGeom prst="rect">
            <a:avLst/>
          </a:prstGeom>
          <a:noFill/>
          <a:ln/>
        </p:spPr>
        <p:txBody>
          <a:bodyPr wrap="none" lIns="0" tIns="0" rIns="0" bIns="0" rtlCol="0" anchor="t"/>
          <a:lstStyle/>
          <a:p>
            <a:pPr marL="0" indent="0">
              <a:lnSpc>
                <a:spcPts val="2750"/>
              </a:lnSpc>
              <a:buNone/>
            </a:pPr>
            <a:r>
              <a:rPr lang="en-US" sz="3600" dirty="0">
                <a:solidFill>
                  <a:srgbClr val="403CCF"/>
                </a:solidFill>
                <a:latin typeface="Libre Baskerville" pitchFamily="34" charset="0"/>
              </a:rPr>
              <a:t>1)Eye Disease Classification</a:t>
            </a:r>
            <a:endParaRPr lang="en-US"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0">
            <a:extLst>
              <a:ext uri="{FF2B5EF4-FFF2-40B4-BE49-F238E27FC236}">
                <a16:creationId xmlns:a16="http://schemas.microsoft.com/office/drawing/2014/main" id="{CDFE6BCF-9ADF-0CDC-1798-449AE2AEB96D}"/>
              </a:ext>
            </a:extLst>
          </p:cNvPr>
          <p:cNvSpPr/>
          <p:nvPr/>
        </p:nvSpPr>
        <p:spPr>
          <a:xfrm>
            <a:off x="440499" y="548686"/>
            <a:ext cx="5670590" cy="708779"/>
          </a:xfrm>
          <a:prstGeom prst="rect">
            <a:avLst/>
          </a:prstGeom>
          <a:noFill/>
          <a:ln/>
        </p:spPr>
        <p:txBody>
          <a:bodyPr wrap="none" lIns="0" tIns="0" rIns="0" bIns="0" rtlCol="0" anchor="t"/>
          <a:lstStyle/>
          <a:p>
            <a:pPr marL="0" indent="0">
              <a:lnSpc>
                <a:spcPts val="5550"/>
              </a:lnSpc>
              <a:buNone/>
            </a:pPr>
            <a:r>
              <a:rPr lang="en-US" sz="4450" dirty="0">
                <a:solidFill>
                  <a:srgbClr val="403CCF"/>
                </a:solidFill>
                <a:latin typeface="Libre Baskerville" pitchFamily="34" charset="0"/>
                <a:ea typeface="Libre Baskerville" pitchFamily="34" charset="-122"/>
                <a:cs typeface="Libre Baskerville" pitchFamily="34" charset="-120"/>
              </a:rPr>
              <a:t>Results</a:t>
            </a:r>
            <a:endParaRPr lang="en-US" sz="4450" dirty="0"/>
          </a:p>
        </p:txBody>
      </p:sp>
      <p:sp>
        <p:nvSpPr>
          <p:cNvPr id="11" name="Text 4">
            <a:extLst>
              <a:ext uri="{FF2B5EF4-FFF2-40B4-BE49-F238E27FC236}">
                <a16:creationId xmlns:a16="http://schemas.microsoft.com/office/drawing/2014/main" id="{1800FDA9-C358-AA1A-47C4-F397FFE6BA66}"/>
              </a:ext>
            </a:extLst>
          </p:cNvPr>
          <p:cNvSpPr/>
          <p:nvPr/>
        </p:nvSpPr>
        <p:spPr>
          <a:xfrm>
            <a:off x="448411" y="5815792"/>
            <a:ext cx="3978116" cy="725805"/>
          </a:xfrm>
          <a:prstGeom prst="rect">
            <a:avLst/>
          </a:prstGeom>
          <a:noFill/>
          <a:ln/>
        </p:spPr>
        <p:txBody>
          <a:bodyPr wrap="square" lIns="0" tIns="0" rIns="0" bIns="0" rtlCol="0" anchor="t"/>
          <a:lstStyle/>
          <a:p>
            <a:pPr marL="0" indent="0">
              <a:lnSpc>
                <a:spcPts val="2850"/>
              </a:lnSpc>
              <a:buNone/>
            </a:pPr>
            <a:r>
              <a:rPr lang="en-US" sz="1750" dirty="0">
                <a:solidFill>
                  <a:srgbClr val="49495A"/>
                </a:solidFill>
                <a:latin typeface="Open Sans" pitchFamily="34" charset="0"/>
                <a:ea typeface="Open Sans" pitchFamily="34" charset="-122"/>
                <a:cs typeface="Open Sans" pitchFamily="34" charset="-120"/>
              </a:rPr>
              <a:t>Graphs depicting training and validation accuracy/loss curves.</a:t>
            </a:r>
            <a:endParaRPr lang="en-US" sz="1750" dirty="0"/>
          </a:p>
        </p:txBody>
      </p:sp>
      <p:sp>
        <p:nvSpPr>
          <p:cNvPr id="13" name="TextBox 12">
            <a:extLst>
              <a:ext uri="{FF2B5EF4-FFF2-40B4-BE49-F238E27FC236}">
                <a16:creationId xmlns:a16="http://schemas.microsoft.com/office/drawing/2014/main" id="{3442994D-7F78-08C1-66D7-94C031B36D01}"/>
              </a:ext>
            </a:extLst>
          </p:cNvPr>
          <p:cNvSpPr txBox="1"/>
          <p:nvPr/>
        </p:nvSpPr>
        <p:spPr>
          <a:xfrm>
            <a:off x="291248" y="6738065"/>
            <a:ext cx="7315200" cy="431913"/>
          </a:xfrm>
          <a:prstGeom prst="rect">
            <a:avLst/>
          </a:prstGeom>
          <a:noFill/>
        </p:spPr>
        <p:txBody>
          <a:bodyPr wrap="square">
            <a:spAutoFit/>
          </a:bodyPr>
          <a:lstStyle/>
          <a:p>
            <a:pPr marL="0" indent="0">
              <a:lnSpc>
                <a:spcPts val="2850"/>
              </a:lnSpc>
              <a:buNone/>
            </a:pPr>
            <a:r>
              <a:rPr lang="en-US" sz="1800" dirty="0">
                <a:solidFill>
                  <a:srgbClr val="49495A"/>
                </a:solidFill>
                <a:latin typeface="Open Sans" pitchFamily="34" charset="0"/>
                <a:ea typeface="Open Sans" pitchFamily="34" charset="-122"/>
                <a:cs typeface="Open Sans" pitchFamily="34" charset="-120"/>
              </a:rPr>
              <a:t>Achieved high accuracy on the dataset.</a:t>
            </a:r>
            <a:endParaRPr lang="en-US" sz="1800" dirty="0"/>
          </a:p>
        </p:txBody>
      </p:sp>
      <p:pic>
        <p:nvPicPr>
          <p:cNvPr id="14" name="Picture 13">
            <a:extLst>
              <a:ext uri="{FF2B5EF4-FFF2-40B4-BE49-F238E27FC236}">
                <a16:creationId xmlns:a16="http://schemas.microsoft.com/office/drawing/2014/main" id="{D7B965A2-19C1-6E55-8F74-D8FC7AB1A0C1}"/>
              </a:ext>
            </a:extLst>
          </p:cNvPr>
          <p:cNvPicPr>
            <a:picLocks noChangeAspect="1"/>
          </p:cNvPicPr>
          <p:nvPr/>
        </p:nvPicPr>
        <p:blipFill>
          <a:blip r:embed="rId2"/>
          <a:stretch>
            <a:fillRect/>
          </a:stretch>
        </p:blipFill>
        <p:spPr>
          <a:xfrm>
            <a:off x="12467923" y="7705652"/>
            <a:ext cx="2162477" cy="523948"/>
          </a:xfrm>
          <a:prstGeom prst="rect">
            <a:avLst/>
          </a:prstGeom>
        </p:spPr>
      </p:pic>
      <p:pic>
        <p:nvPicPr>
          <p:cNvPr id="4" name="Picture 3">
            <a:extLst>
              <a:ext uri="{FF2B5EF4-FFF2-40B4-BE49-F238E27FC236}">
                <a16:creationId xmlns:a16="http://schemas.microsoft.com/office/drawing/2014/main" id="{B91259C1-2B66-412B-C1C7-BEEA7404667E}"/>
              </a:ext>
            </a:extLst>
          </p:cNvPr>
          <p:cNvPicPr>
            <a:picLocks noChangeAspect="1"/>
          </p:cNvPicPr>
          <p:nvPr/>
        </p:nvPicPr>
        <p:blipFill>
          <a:blip r:embed="rId3"/>
          <a:stretch>
            <a:fillRect/>
          </a:stretch>
        </p:blipFill>
        <p:spPr>
          <a:xfrm>
            <a:off x="291248" y="1688003"/>
            <a:ext cx="6113057" cy="3966166"/>
          </a:xfrm>
          <a:prstGeom prst="rect">
            <a:avLst/>
          </a:prstGeom>
        </p:spPr>
      </p:pic>
      <p:pic>
        <p:nvPicPr>
          <p:cNvPr id="8" name="Picture 7">
            <a:extLst>
              <a:ext uri="{FF2B5EF4-FFF2-40B4-BE49-F238E27FC236}">
                <a16:creationId xmlns:a16="http://schemas.microsoft.com/office/drawing/2014/main" id="{FB4507F7-E744-1E71-21A8-F44F8E76B2A4}"/>
              </a:ext>
            </a:extLst>
          </p:cNvPr>
          <p:cNvPicPr>
            <a:picLocks noChangeAspect="1"/>
          </p:cNvPicPr>
          <p:nvPr/>
        </p:nvPicPr>
        <p:blipFill>
          <a:blip r:embed="rId4"/>
          <a:stretch>
            <a:fillRect/>
          </a:stretch>
        </p:blipFill>
        <p:spPr>
          <a:xfrm>
            <a:off x="448411" y="7226736"/>
            <a:ext cx="5755530" cy="908356"/>
          </a:xfrm>
          <a:prstGeom prst="rect">
            <a:avLst/>
          </a:prstGeom>
        </p:spPr>
      </p:pic>
      <p:pic>
        <p:nvPicPr>
          <p:cNvPr id="12" name="Picture 2" descr="A diagram of a transformer architecture&#10;&#10;AI-generated content may be incorrect.">
            <a:extLst>
              <a:ext uri="{FF2B5EF4-FFF2-40B4-BE49-F238E27FC236}">
                <a16:creationId xmlns:a16="http://schemas.microsoft.com/office/drawing/2014/main" id="{3C717CBB-5B96-D47B-3C16-837648AD270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044" t="5030" r="2744" b="26334"/>
          <a:stretch/>
        </p:blipFill>
        <p:spPr bwMode="auto">
          <a:xfrm>
            <a:off x="6725466" y="1573703"/>
            <a:ext cx="7613686" cy="3966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3948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1A0C85-9752-D234-62DD-E422AD8B30B6}"/>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D28A5B77-5075-D4C9-6798-AB40F6EF024C}"/>
              </a:ext>
            </a:extLst>
          </p:cNvPr>
          <p:cNvSpPr/>
          <p:nvPr/>
        </p:nvSpPr>
        <p:spPr>
          <a:xfrm>
            <a:off x="249072" y="1161882"/>
            <a:ext cx="5670590" cy="708779"/>
          </a:xfrm>
          <a:prstGeom prst="rect">
            <a:avLst/>
          </a:prstGeom>
          <a:noFill/>
          <a:ln/>
        </p:spPr>
        <p:txBody>
          <a:bodyPr wrap="none" lIns="0" tIns="0" rIns="0" bIns="0" rtlCol="0" anchor="t"/>
          <a:lstStyle/>
          <a:p>
            <a:pPr marL="0" indent="0">
              <a:lnSpc>
                <a:spcPts val="5550"/>
              </a:lnSpc>
              <a:buNone/>
            </a:pPr>
            <a:r>
              <a:rPr lang="en-US" sz="2400" dirty="0">
                <a:solidFill>
                  <a:srgbClr val="403CCF"/>
                </a:solidFill>
                <a:latin typeface="Libre Baskerville" pitchFamily="34" charset="0"/>
                <a:ea typeface="Libre Baskerville" pitchFamily="34" charset="-122"/>
                <a:cs typeface="Libre Baskerville" pitchFamily="34" charset="-120"/>
              </a:rPr>
              <a:t>Introduction</a:t>
            </a:r>
            <a:endParaRPr lang="en-US" sz="2400" dirty="0"/>
          </a:p>
        </p:txBody>
      </p:sp>
      <p:sp>
        <p:nvSpPr>
          <p:cNvPr id="3" name="Text 1">
            <a:extLst>
              <a:ext uri="{FF2B5EF4-FFF2-40B4-BE49-F238E27FC236}">
                <a16:creationId xmlns:a16="http://schemas.microsoft.com/office/drawing/2014/main" id="{77D01A0B-5799-C43A-3BE1-0DE8E4F94AFA}"/>
              </a:ext>
            </a:extLst>
          </p:cNvPr>
          <p:cNvSpPr/>
          <p:nvPr/>
        </p:nvSpPr>
        <p:spPr>
          <a:xfrm>
            <a:off x="679490" y="2111610"/>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03CCF"/>
                </a:solidFill>
                <a:latin typeface="Libre Baskerville" pitchFamily="34" charset="0"/>
                <a:ea typeface="Libre Baskerville" pitchFamily="34" charset="-122"/>
                <a:cs typeface="Libre Baskerville" pitchFamily="34" charset="-120"/>
              </a:rPr>
              <a:t>Problem</a:t>
            </a:r>
            <a:endParaRPr lang="en-US" sz="2200" dirty="0"/>
          </a:p>
        </p:txBody>
      </p:sp>
      <p:sp>
        <p:nvSpPr>
          <p:cNvPr id="4" name="Text 2">
            <a:extLst>
              <a:ext uri="{FF2B5EF4-FFF2-40B4-BE49-F238E27FC236}">
                <a16:creationId xmlns:a16="http://schemas.microsoft.com/office/drawing/2014/main" id="{8B612872-7335-03C8-EA47-699248321E5C}"/>
              </a:ext>
            </a:extLst>
          </p:cNvPr>
          <p:cNvSpPr/>
          <p:nvPr/>
        </p:nvSpPr>
        <p:spPr>
          <a:xfrm>
            <a:off x="1032781" y="2547282"/>
            <a:ext cx="10844028" cy="1088708"/>
          </a:xfrm>
          <a:prstGeom prst="rect">
            <a:avLst/>
          </a:prstGeom>
          <a:noFill/>
          <a:ln/>
        </p:spPr>
        <p:txBody>
          <a:bodyPr wrap="square" lIns="0" tIns="0" rIns="0" bIns="0" rtlCol="0" anchor="t"/>
          <a:lstStyle/>
          <a:p>
            <a:pPr marL="0" indent="0">
              <a:lnSpc>
                <a:spcPts val="2850"/>
              </a:lnSpc>
              <a:buNone/>
            </a:pPr>
            <a:r>
              <a:rPr lang="en-US" sz="1750" dirty="0">
                <a:solidFill>
                  <a:srgbClr val="49495A"/>
                </a:solidFill>
                <a:latin typeface="Open Sans" pitchFamily="34" charset="0"/>
                <a:ea typeface="Open Sans" pitchFamily="34" charset="-122"/>
                <a:cs typeface="Open Sans" pitchFamily="34" charset="-120"/>
              </a:rPr>
              <a:t>Early detection of Heart diseases is crucial for preventing Heart attacks and improving quality of life.</a:t>
            </a:r>
            <a:endParaRPr lang="en-US" sz="1750" dirty="0"/>
          </a:p>
        </p:txBody>
      </p:sp>
      <p:sp>
        <p:nvSpPr>
          <p:cNvPr id="5" name="Text 3">
            <a:extLst>
              <a:ext uri="{FF2B5EF4-FFF2-40B4-BE49-F238E27FC236}">
                <a16:creationId xmlns:a16="http://schemas.microsoft.com/office/drawing/2014/main" id="{66F986C1-E17B-F7F2-046B-4C3FA53DA102}"/>
              </a:ext>
            </a:extLst>
          </p:cNvPr>
          <p:cNvSpPr/>
          <p:nvPr/>
        </p:nvSpPr>
        <p:spPr>
          <a:xfrm>
            <a:off x="679490" y="3386035"/>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03CCF"/>
                </a:solidFill>
                <a:latin typeface="Libre Baskerville" pitchFamily="34" charset="0"/>
                <a:ea typeface="Libre Baskerville" pitchFamily="34" charset="-122"/>
                <a:cs typeface="Libre Baskerville" pitchFamily="34" charset="-120"/>
              </a:rPr>
              <a:t>Objective</a:t>
            </a:r>
            <a:endParaRPr lang="en-US" sz="2200" dirty="0"/>
          </a:p>
        </p:txBody>
      </p:sp>
      <p:sp>
        <p:nvSpPr>
          <p:cNvPr id="6" name="Text 4">
            <a:extLst>
              <a:ext uri="{FF2B5EF4-FFF2-40B4-BE49-F238E27FC236}">
                <a16:creationId xmlns:a16="http://schemas.microsoft.com/office/drawing/2014/main" id="{4E64ADC9-8382-B2A1-113A-73C2F6512B84}"/>
              </a:ext>
            </a:extLst>
          </p:cNvPr>
          <p:cNvSpPr/>
          <p:nvPr/>
        </p:nvSpPr>
        <p:spPr>
          <a:xfrm>
            <a:off x="1032780" y="3934655"/>
            <a:ext cx="7789102" cy="725805"/>
          </a:xfrm>
          <a:prstGeom prst="rect">
            <a:avLst/>
          </a:prstGeom>
          <a:noFill/>
          <a:ln/>
        </p:spPr>
        <p:txBody>
          <a:bodyPr wrap="square" lIns="0" tIns="0" rIns="0" bIns="0" rtlCol="0" anchor="t"/>
          <a:lstStyle/>
          <a:p>
            <a:pPr marL="0" indent="0">
              <a:lnSpc>
                <a:spcPts val="2850"/>
              </a:lnSpc>
              <a:buNone/>
            </a:pPr>
            <a:r>
              <a:rPr lang="en-US" sz="1750" dirty="0">
                <a:solidFill>
                  <a:srgbClr val="49495A"/>
                </a:solidFill>
                <a:latin typeface="Open Sans" pitchFamily="34" charset="0"/>
                <a:ea typeface="Open Sans" pitchFamily="34" charset="-122"/>
                <a:cs typeface="Open Sans" pitchFamily="34" charset="-120"/>
              </a:rPr>
              <a:t>Develop a Logistic Regression model to accurately classify healthy or Not.</a:t>
            </a:r>
            <a:endParaRPr lang="en-US" sz="1750" dirty="0"/>
          </a:p>
        </p:txBody>
      </p:sp>
      <p:sp>
        <p:nvSpPr>
          <p:cNvPr id="7" name="Text 5">
            <a:extLst>
              <a:ext uri="{FF2B5EF4-FFF2-40B4-BE49-F238E27FC236}">
                <a16:creationId xmlns:a16="http://schemas.microsoft.com/office/drawing/2014/main" id="{972C601A-B744-5FEC-C64D-7606AFCC43FE}"/>
              </a:ext>
            </a:extLst>
          </p:cNvPr>
          <p:cNvSpPr/>
          <p:nvPr/>
        </p:nvSpPr>
        <p:spPr>
          <a:xfrm>
            <a:off x="679489" y="4579118"/>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03CCF"/>
                </a:solidFill>
                <a:latin typeface="Libre Baskerville" pitchFamily="34" charset="0"/>
                <a:ea typeface="Libre Baskerville" pitchFamily="34" charset="-122"/>
                <a:cs typeface="Libre Baskerville" pitchFamily="34" charset="-120"/>
              </a:rPr>
              <a:t>Application</a:t>
            </a:r>
            <a:endParaRPr lang="en-US" sz="2200" dirty="0"/>
          </a:p>
        </p:txBody>
      </p:sp>
      <p:sp>
        <p:nvSpPr>
          <p:cNvPr id="8" name="Text 6">
            <a:extLst>
              <a:ext uri="{FF2B5EF4-FFF2-40B4-BE49-F238E27FC236}">
                <a16:creationId xmlns:a16="http://schemas.microsoft.com/office/drawing/2014/main" id="{79340452-7FCB-4306-299C-9AE40DF3798D}"/>
              </a:ext>
            </a:extLst>
          </p:cNvPr>
          <p:cNvSpPr/>
          <p:nvPr/>
        </p:nvSpPr>
        <p:spPr>
          <a:xfrm>
            <a:off x="1032779" y="4947918"/>
            <a:ext cx="9773766" cy="1088708"/>
          </a:xfrm>
          <a:prstGeom prst="rect">
            <a:avLst/>
          </a:prstGeom>
          <a:noFill/>
          <a:ln/>
        </p:spPr>
        <p:txBody>
          <a:bodyPr wrap="square" lIns="0" tIns="0" rIns="0" bIns="0" rtlCol="0" anchor="t"/>
          <a:lstStyle/>
          <a:p>
            <a:pPr marL="0" indent="0">
              <a:lnSpc>
                <a:spcPts val="2850"/>
              </a:lnSpc>
              <a:buNone/>
            </a:pPr>
            <a:r>
              <a:rPr lang="en-US" sz="1750" dirty="0">
                <a:solidFill>
                  <a:srgbClr val="49495A"/>
                </a:solidFill>
                <a:latin typeface="Open Sans" pitchFamily="34" charset="0"/>
                <a:ea typeface="Open Sans" pitchFamily="34" charset="-122"/>
                <a:cs typeface="Open Sans" pitchFamily="34" charset="-120"/>
              </a:rPr>
              <a:t>Assist Cardiologists in diagnosis, improve patient care, and reduce preventable attacks.</a:t>
            </a:r>
            <a:endParaRPr lang="en-US" sz="1750" dirty="0"/>
          </a:p>
        </p:txBody>
      </p:sp>
      <p:pic>
        <p:nvPicPr>
          <p:cNvPr id="10" name="Picture 9">
            <a:extLst>
              <a:ext uri="{FF2B5EF4-FFF2-40B4-BE49-F238E27FC236}">
                <a16:creationId xmlns:a16="http://schemas.microsoft.com/office/drawing/2014/main" id="{77F41799-1537-B343-0BA4-4C30DBEA767A}"/>
              </a:ext>
            </a:extLst>
          </p:cNvPr>
          <p:cNvPicPr>
            <a:picLocks noChangeAspect="1"/>
          </p:cNvPicPr>
          <p:nvPr/>
        </p:nvPicPr>
        <p:blipFill>
          <a:blip r:embed="rId3"/>
          <a:stretch>
            <a:fillRect/>
          </a:stretch>
        </p:blipFill>
        <p:spPr>
          <a:xfrm>
            <a:off x="12467923" y="7705652"/>
            <a:ext cx="2162477" cy="523948"/>
          </a:xfrm>
          <a:prstGeom prst="rect">
            <a:avLst/>
          </a:prstGeom>
        </p:spPr>
      </p:pic>
      <p:sp>
        <p:nvSpPr>
          <p:cNvPr id="9" name="Text 6">
            <a:extLst>
              <a:ext uri="{FF2B5EF4-FFF2-40B4-BE49-F238E27FC236}">
                <a16:creationId xmlns:a16="http://schemas.microsoft.com/office/drawing/2014/main" id="{09CF4EE4-F56A-41F0-6D11-CD6E49657DBE}"/>
              </a:ext>
            </a:extLst>
          </p:cNvPr>
          <p:cNvSpPr/>
          <p:nvPr/>
        </p:nvSpPr>
        <p:spPr>
          <a:xfrm>
            <a:off x="1032779" y="5864257"/>
            <a:ext cx="10158230" cy="459827"/>
          </a:xfrm>
          <a:prstGeom prst="rect">
            <a:avLst/>
          </a:prstGeom>
          <a:noFill/>
          <a:ln/>
        </p:spPr>
        <p:txBody>
          <a:bodyPr wrap="square" lIns="0" tIns="0" rIns="0" bIns="0" rtlCol="0" anchor="t"/>
          <a:lstStyle/>
          <a:p>
            <a:pPr marL="0" indent="0">
              <a:lnSpc>
                <a:spcPts val="2850"/>
              </a:lnSpc>
              <a:buNone/>
            </a:pPr>
            <a:r>
              <a:rPr lang="en-US" sz="1750" dirty="0">
                <a:solidFill>
                  <a:srgbClr val="49495A"/>
                </a:solidFill>
                <a:latin typeface="Open Sans" pitchFamily="34" charset="0"/>
                <a:ea typeface="Open Sans" pitchFamily="34" charset="-122"/>
                <a:cs typeface="Open Sans" pitchFamily="34" charset="-120"/>
              </a:rPr>
              <a:t>AI models can assist in early and accurate diagnosis, improving treatment outcomes.</a:t>
            </a:r>
            <a:endParaRPr lang="en-US" sz="1750" dirty="0"/>
          </a:p>
        </p:txBody>
      </p:sp>
      <p:sp>
        <p:nvSpPr>
          <p:cNvPr id="11" name="Text 5">
            <a:extLst>
              <a:ext uri="{FF2B5EF4-FFF2-40B4-BE49-F238E27FC236}">
                <a16:creationId xmlns:a16="http://schemas.microsoft.com/office/drawing/2014/main" id="{CA7B54D9-B890-E061-C176-CB3A006B6027}"/>
              </a:ext>
            </a:extLst>
          </p:cNvPr>
          <p:cNvSpPr/>
          <p:nvPr/>
        </p:nvSpPr>
        <p:spPr>
          <a:xfrm>
            <a:off x="671772" y="5476126"/>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03CCF"/>
                </a:solidFill>
                <a:latin typeface="Libre Baskerville" pitchFamily="34" charset="0"/>
              </a:rPr>
              <a:t>Motivation</a:t>
            </a:r>
            <a:endParaRPr lang="en-US" sz="2200" dirty="0"/>
          </a:p>
        </p:txBody>
      </p:sp>
      <p:sp>
        <p:nvSpPr>
          <p:cNvPr id="12" name="Text 3">
            <a:extLst>
              <a:ext uri="{FF2B5EF4-FFF2-40B4-BE49-F238E27FC236}">
                <a16:creationId xmlns:a16="http://schemas.microsoft.com/office/drawing/2014/main" id="{0578D46A-3C96-E8E5-2745-017FBFC1DAA6}"/>
              </a:ext>
            </a:extLst>
          </p:cNvPr>
          <p:cNvSpPr/>
          <p:nvPr/>
        </p:nvSpPr>
        <p:spPr>
          <a:xfrm>
            <a:off x="679490" y="6419308"/>
            <a:ext cx="5655034" cy="354330"/>
          </a:xfrm>
          <a:prstGeom prst="rect">
            <a:avLst/>
          </a:prstGeom>
          <a:noFill/>
          <a:ln/>
        </p:spPr>
        <p:txBody>
          <a:bodyPr wrap="none" lIns="0" tIns="0" rIns="0" bIns="0" rtlCol="0" anchor="t"/>
          <a:lstStyle/>
          <a:p>
            <a:pPr marL="0" indent="0">
              <a:lnSpc>
                <a:spcPts val="2750"/>
              </a:lnSpc>
              <a:buNone/>
            </a:pPr>
            <a:r>
              <a:rPr lang="en-US" sz="2200" dirty="0">
                <a:solidFill>
                  <a:srgbClr val="403CCF"/>
                </a:solidFill>
                <a:latin typeface="Libre Baskerville" pitchFamily="34" charset="0"/>
              </a:rPr>
              <a:t>Approach</a:t>
            </a:r>
            <a:endParaRPr lang="en-US" sz="2200" dirty="0"/>
          </a:p>
        </p:txBody>
      </p:sp>
      <p:sp>
        <p:nvSpPr>
          <p:cNvPr id="13" name="Text 4">
            <a:extLst>
              <a:ext uri="{FF2B5EF4-FFF2-40B4-BE49-F238E27FC236}">
                <a16:creationId xmlns:a16="http://schemas.microsoft.com/office/drawing/2014/main" id="{E462278E-FEFE-26D9-C9D9-DF76D413FB7F}"/>
              </a:ext>
            </a:extLst>
          </p:cNvPr>
          <p:cNvSpPr/>
          <p:nvPr/>
        </p:nvSpPr>
        <p:spPr>
          <a:xfrm>
            <a:off x="1032778" y="6982927"/>
            <a:ext cx="8838585" cy="725805"/>
          </a:xfrm>
          <a:prstGeom prst="rect">
            <a:avLst/>
          </a:prstGeom>
          <a:noFill/>
          <a:ln/>
        </p:spPr>
        <p:txBody>
          <a:bodyPr wrap="square" lIns="0" tIns="0" rIns="0" bIns="0" rtlCol="0" anchor="t"/>
          <a:lstStyle/>
          <a:p>
            <a:pPr marL="0" indent="0">
              <a:lnSpc>
                <a:spcPts val="2850"/>
              </a:lnSpc>
              <a:buNone/>
            </a:pPr>
            <a:r>
              <a:rPr lang="en-US" sz="1750" dirty="0">
                <a:solidFill>
                  <a:srgbClr val="49495A"/>
                </a:solidFill>
                <a:latin typeface="Open Sans" pitchFamily="34" charset="0"/>
                <a:ea typeface="Open Sans" pitchFamily="34" charset="-122"/>
                <a:cs typeface="Open Sans" pitchFamily="34" charset="-120"/>
              </a:rPr>
              <a:t>Try to find accuracy in all possible models and classifying using Voting Classifier</a:t>
            </a:r>
            <a:endParaRPr lang="en-US" sz="1750" dirty="0"/>
          </a:p>
        </p:txBody>
      </p:sp>
      <p:sp>
        <p:nvSpPr>
          <p:cNvPr id="15" name="Text 1">
            <a:extLst>
              <a:ext uri="{FF2B5EF4-FFF2-40B4-BE49-F238E27FC236}">
                <a16:creationId xmlns:a16="http://schemas.microsoft.com/office/drawing/2014/main" id="{5ED373EC-1C8B-2E27-5858-7F36A15EFB88}"/>
              </a:ext>
            </a:extLst>
          </p:cNvPr>
          <p:cNvSpPr/>
          <p:nvPr/>
        </p:nvSpPr>
        <p:spPr>
          <a:xfrm>
            <a:off x="3976871" y="516980"/>
            <a:ext cx="3885582" cy="354330"/>
          </a:xfrm>
          <a:prstGeom prst="rect">
            <a:avLst/>
          </a:prstGeom>
          <a:noFill/>
          <a:ln/>
        </p:spPr>
        <p:txBody>
          <a:bodyPr wrap="none" lIns="0" tIns="0" rIns="0" bIns="0" rtlCol="0" anchor="t"/>
          <a:lstStyle/>
          <a:p>
            <a:pPr marL="0" indent="0">
              <a:lnSpc>
                <a:spcPts val="2750"/>
              </a:lnSpc>
              <a:buNone/>
            </a:pPr>
            <a:r>
              <a:rPr lang="en-US" sz="3600" dirty="0">
                <a:solidFill>
                  <a:srgbClr val="403CCF"/>
                </a:solidFill>
                <a:latin typeface="Libre Baskerville" pitchFamily="34" charset="0"/>
                <a:ea typeface="Libre Baskerville" pitchFamily="34" charset="-122"/>
                <a:cs typeface="Libre Baskerville" pitchFamily="34" charset="-120"/>
              </a:rPr>
              <a:t>2)Heart Disease Diagnosis</a:t>
            </a:r>
            <a:endParaRPr lang="en-US" sz="3600" dirty="0"/>
          </a:p>
        </p:txBody>
      </p:sp>
    </p:spTree>
    <p:extLst>
      <p:ext uri="{BB962C8B-B14F-4D97-AF65-F5344CB8AC3E}">
        <p14:creationId xmlns:p14="http://schemas.microsoft.com/office/powerpoint/2010/main" val="2049629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64ABF684-636B-590B-9CF1-9CA637A373C8}"/>
              </a:ext>
            </a:extLst>
          </p:cNvPr>
          <p:cNvSpPr/>
          <p:nvPr/>
        </p:nvSpPr>
        <p:spPr>
          <a:xfrm>
            <a:off x="440499" y="548686"/>
            <a:ext cx="5670590" cy="708779"/>
          </a:xfrm>
          <a:prstGeom prst="rect">
            <a:avLst/>
          </a:prstGeom>
          <a:noFill/>
          <a:ln/>
        </p:spPr>
        <p:txBody>
          <a:bodyPr wrap="none" lIns="0" tIns="0" rIns="0" bIns="0" rtlCol="0" anchor="t"/>
          <a:lstStyle/>
          <a:p>
            <a:pPr marL="0" indent="0">
              <a:lnSpc>
                <a:spcPts val="5550"/>
              </a:lnSpc>
              <a:buNone/>
            </a:pPr>
            <a:r>
              <a:rPr lang="en-US" sz="4450" dirty="0">
                <a:solidFill>
                  <a:srgbClr val="403CCF"/>
                </a:solidFill>
                <a:latin typeface="Libre Baskerville" pitchFamily="34" charset="0"/>
                <a:ea typeface="Libre Baskerville" pitchFamily="34" charset="-122"/>
                <a:cs typeface="Libre Baskerville" pitchFamily="34" charset="-120"/>
              </a:rPr>
              <a:t>Results</a:t>
            </a:r>
            <a:endParaRPr lang="en-US" sz="4450" dirty="0"/>
          </a:p>
        </p:txBody>
      </p:sp>
      <p:pic>
        <p:nvPicPr>
          <p:cNvPr id="4" name="Picture 3">
            <a:extLst>
              <a:ext uri="{FF2B5EF4-FFF2-40B4-BE49-F238E27FC236}">
                <a16:creationId xmlns:a16="http://schemas.microsoft.com/office/drawing/2014/main" id="{48D7B921-3955-935D-27E1-04347B63A9D3}"/>
              </a:ext>
            </a:extLst>
          </p:cNvPr>
          <p:cNvPicPr>
            <a:picLocks noChangeAspect="1"/>
          </p:cNvPicPr>
          <p:nvPr/>
        </p:nvPicPr>
        <p:blipFill>
          <a:blip r:embed="rId2"/>
          <a:stretch>
            <a:fillRect/>
          </a:stretch>
        </p:blipFill>
        <p:spPr>
          <a:xfrm>
            <a:off x="440499" y="1174262"/>
            <a:ext cx="5934903" cy="4925112"/>
          </a:xfrm>
          <a:prstGeom prst="rect">
            <a:avLst/>
          </a:prstGeom>
        </p:spPr>
      </p:pic>
      <p:pic>
        <p:nvPicPr>
          <p:cNvPr id="6" name="Picture 5">
            <a:extLst>
              <a:ext uri="{FF2B5EF4-FFF2-40B4-BE49-F238E27FC236}">
                <a16:creationId xmlns:a16="http://schemas.microsoft.com/office/drawing/2014/main" id="{65C1D134-8EF7-E3CA-0F72-507DD70CCDA3}"/>
              </a:ext>
            </a:extLst>
          </p:cNvPr>
          <p:cNvPicPr>
            <a:picLocks noChangeAspect="1"/>
          </p:cNvPicPr>
          <p:nvPr/>
        </p:nvPicPr>
        <p:blipFill>
          <a:blip r:embed="rId3"/>
          <a:stretch>
            <a:fillRect/>
          </a:stretch>
        </p:blipFill>
        <p:spPr>
          <a:xfrm>
            <a:off x="440499" y="7141541"/>
            <a:ext cx="5677692" cy="638264"/>
          </a:xfrm>
          <a:prstGeom prst="rect">
            <a:avLst/>
          </a:prstGeom>
        </p:spPr>
      </p:pic>
      <p:sp>
        <p:nvSpPr>
          <p:cNvPr id="7" name="TextBox 6">
            <a:extLst>
              <a:ext uri="{FF2B5EF4-FFF2-40B4-BE49-F238E27FC236}">
                <a16:creationId xmlns:a16="http://schemas.microsoft.com/office/drawing/2014/main" id="{B34D9EC9-ABFF-940E-130D-4F7152AC6997}"/>
              </a:ext>
            </a:extLst>
          </p:cNvPr>
          <p:cNvSpPr txBox="1"/>
          <p:nvPr/>
        </p:nvSpPr>
        <p:spPr>
          <a:xfrm>
            <a:off x="291248" y="6508993"/>
            <a:ext cx="7315200" cy="431913"/>
          </a:xfrm>
          <a:prstGeom prst="rect">
            <a:avLst/>
          </a:prstGeom>
          <a:noFill/>
        </p:spPr>
        <p:txBody>
          <a:bodyPr wrap="square">
            <a:spAutoFit/>
          </a:bodyPr>
          <a:lstStyle/>
          <a:p>
            <a:pPr marL="0" indent="0">
              <a:lnSpc>
                <a:spcPts val="2850"/>
              </a:lnSpc>
              <a:buNone/>
            </a:pPr>
            <a:r>
              <a:rPr lang="en-US" sz="1800" dirty="0">
                <a:solidFill>
                  <a:srgbClr val="49495A"/>
                </a:solidFill>
                <a:latin typeface="Open Sans" pitchFamily="34" charset="0"/>
                <a:ea typeface="Open Sans" pitchFamily="34" charset="-122"/>
                <a:cs typeface="Open Sans" pitchFamily="34" charset="-120"/>
              </a:rPr>
              <a:t>Achieved high accuracy on the dataset.</a:t>
            </a:r>
            <a:endParaRPr lang="en-US" sz="1800" dirty="0"/>
          </a:p>
        </p:txBody>
      </p:sp>
      <p:pic>
        <p:nvPicPr>
          <p:cNvPr id="9" name="Picture 8">
            <a:extLst>
              <a:ext uri="{FF2B5EF4-FFF2-40B4-BE49-F238E27FC236}">
                <a16:creationId xmlns:a16="http://schemas.microsoft.com/office/drawing/2014/main" id="{ECCC84DD-D66F-1A89-C4E5-24FCA7E013F6}"/>
              </a:ext>
            </a:extLst>
          </p:cNvPr>
          <p:cNvPicPr>
            <a:picLocks noChangeAspect="1"/>
          </p:cNvPicPr>
          <p:nvPr/>
        </p:nvPicPr>
        <p:blipFill>
          <a:blip r:embed="rId4"/>
          <a:stretch>
            <a:fillRect/>
          </a:stretch>
        </p:blipFill>
        <p:spPr>
          <a:xfrm>
            <a:off x="6884905" y="1257465"/>
            <a:ext cx="6602496" cy="4509490"/>
          </a:xfrm>
          <a:prstGeom prst="rect">
            <a:avLst/>
          </a:prstGeom>
        </p:spPr>
      </p:pic>
    </p:spTree>
    <p:extLst>
      <p:ext uri="{BB962C8B-B14F-4D97-AF65-F5344CB8AC3E}">
        <p14:creationId xmlns:p14="http://schemas.microsoft.com/office/powerpoint/2010/main" val="2000768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TotalTime>
  <Words>2932</Words>
  <Application>Microsoft Office PowerPoint</Application>
  <PresentationFormat>Custom</PresentationFormat>
  <Paragraphs>321</Paragraphs>
  <Slides>38</Slides>
  <Notes>7</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38</vt:i4>
      </vt:variant>
    </vt:vector>
  </HeadingPairs>
  <TitlesOfParts>
    <vt:vector size="48" baseType="lpstr">
      <vt:lpstr>Libre Baskerville</vt:lpstr>
      <vt:lpstr>Instrument Sans Semi Bold</vt:lpstr>
      <vt:lpstr>Calibri Light</vt:lpstr>
      <vt:lpstr>Arial</vt:lpstr>
      <vt:lpstr>Avenir Next LT Pro</vt:lpstr>
      <vt:lpstr>Open Sans</vt:lpstr>
      <vt:lpstr>Calibri</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Pollution and Its Impact: AI Solutions  </vt:lpstr>
      <vt:lpstr>Air Pollution Prediction Model  </vt:lpstr>
      <vt:lpstr>Problem Statement &amp; Model Selection</vt:lpstr>
      <vt:lpstr>Results &amp; Performance</vt:lpstr>
      <vt:lpstr>Water Quality Classification Model</vt:lpstr>
      <vt:lpstr>Problem Statement &amp; Model Selection </vt:lpstr>
      <vt:lpstr>Results &amp; Performance</vt:lpstr>
      <vt:lpstr>Soil Based Disease Prediction</vt:lpstr>
      <vt:lpstr>Problem Statement</vt:lpstr>
      <vt:lpstr>Results &amp; Performance </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venkat sai modhepalli</cp:lastModifiedBy>
  <cp:revision>14</cp:revision>
  <dcterms:created xsi:type="dcterms:W3CDTF">2025-01-27T16:27:51Z</dcterms:created>
  <dcterms:modified xsi:type="dcterms:W3CDTF">2025-06-18T17:29:14Z</dcterms:modified>
</cp:coreProperties>
</file>