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39979236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39979236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39979236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39979236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239979236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239979236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39979236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39979236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22eeb96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22eeb96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2eeb96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2eeb96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2eeb96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2eeb96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2399792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2399792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2399792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2399792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39979236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39979236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39979236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239979236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22eeb96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22eeb96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2eeb96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2eeb96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2eeb96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2eeb96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22eeb96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22eeb96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0" name="Google Shape;50;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DBMS PROJECT</a:t>
            </a:r>
            <a:endParaRPr/>
          </a:p>
          <a:p>
            <a:pPr indent="0" lvl="0" marL="0" rtl="0" algn="l">
              <a:spcBef>
                <a:spcPts val="0"/>
              </a:spcBef>
              <a:spcAft>
                <a:spcPts val="0"/>
              </a:spcAft>
              <a:buNone/>
            </a:pPr>
            <a:r>
              <a:rPr lang="en-GB"/>
              <a:t>BLOOD BANK MANAGEMENT SYSTEM</a:t>
            </a:r>
            <a:endParaRPr/>
          </a:p>
        </p:txBody>
      </p:sp>
      <p:sp>
        <p:nvSpPr>
          <p:cNvPr id="59" name="Google Shape;59;p13"/>
          <p:cNvSpPr txBox="1"/>
          <p:nvPr>
            <p:ph idx="1" type="subTitle"/>
          </p:nvPr>
        </p:nvSpPr>
        <p:spPr>
          <a:xfrm>
            <a:off x="510450" y="3167188"/>
            <a:ext cx="8123100" cy="630000"/>
          </a:xfrm>
          <a:prstGeom prst="rect">
            <a:avLst/>
          </a:prstGeom>
        </p:spPr>
        <p:txBody>
          <a:bodyPr anchorCtr="0" anchor="t" bIns="91425" lIns="91425" spcFirstLastPara="1" rIns="91425" wrap="square" tIns="91425">
            <a:normAutofit/>
          </a:bodyPr>
          <a:lstStyle/>
          <a:p>
            <a:pPr indent="457200" lvl="0" marL="5029200" rtl="0" algn="l">
              <a:spcBef>
                <a:spcPts val="0"/>
              </a:spcBef>
              <a:spcAft>
                <a:spcPts val="0"/>
              </a:spcAft>
              <a:buNone/>
            </a:pPr>
            <a:r>
              <a:rPr lang="en-GB"/>
              <a:t>Group Number-34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ER DIAGRAM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704425" y="152400"/>
            <a:ext cx="773515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RELATIONAL SCHEMA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592375" y="76825"/>
            <a:ext cx="795924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SCHEMA DESCRIPTION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5" name="Shape 13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chemeClr val="lt1"/>
                </a:solidFill>
              </a:rPr>
              <a:t>TEAM MEMBERS</a:t>
            </a:r>
            <a:endParaRPr sz="2820">
              <a:solidFill>
                <a:schemeClr val="lt1"/>
              </a:solidFill>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GB">
                <a:solidFill>
                  <a:schemeClr val="lt1"/>
                </a:solidFill>
              </a:rPr>
              <a:t>Vedurupaka Venkata Sai</a:t>
            </a:r>
            <a:r>
              <a:rPr lang="en-GB">
                <a:solidFill>
                  <a:schemeClr val="lt1"/>
                </a:solidFill>
              </a:rPr>
              <a:t> </a:t>
            </a:r>
            <a:r>
              <a:rPr lang="en-GB">
                <a:solidFill>
                  <a:schemeClr val="lt1"/>
                </a:solidFill>
              </a:rPr>
              <a:t>  -  B210437CS</a:t>
            </a:r>
            <a:endParaRPr>
              <a:solidFill>
                <a:schemeClr val="lt1"/>
              </a:solidFill>
            </a:endParaRPr>
          </a:p>
          <a:p>
            <a:pPr indent="0" lvl="0" marL="0" marR="0" rtl="0" algn="l">
              <a:lnSpc>
                <a:spcPct val="115000"/>
              </a:lnSpc>
              <a:spcBef>
                <a:spcPts val="1200"/>
              </a:spcBef>
              <a:spcAft>
                <a:spcPts val="0"/>
              </a:spcAft>
              <a:buNone/>
            </a:pPr>
            <a:r>
              <a:rPr lang="en-GB">
                <a:solidFill>
                  <a:schemeClr val="lt1"/>
                </a:solidFill>
              </a:rPr>
              <a:t>Nimmalapudi Leela Krishna  -  B210569CS</a:t>
            </a:r>
            <a:endParaRPr>
              <a:solidFill>
                <a:schemeClr val="lt1"/>
              </a:solidFill>
            </a:endParaRPr>
          </a:p>
          <a:p>
            <a:pPr indent="0" lvl="0" marL="0" marR="0" rtl="0" algn="l">
              <a:lnSpc>
                <a:spcPct val="115000"/>
              </a:lnSpc>
              <a:spcBef>
                <a:spcPts val="1200"/>
              </a:spcBef>
              <a:spcAft>
                <a:spcPts val="0"/>
              </a:spcAft>
              <a:buNone/>
            </a:pPr>
            <a:r>
              <a:rPr lang="en-GB">
                <a:solidFill>
                  <a:schemeClr val="lt1"/>
                </a:solidFill>
              </a:rPr>
              <a:t>Kusumanchi V S S K</a:t>
            </a:r>
            <a:r>
              <a:rPr lang="en-GB">
                <a:solidFill>
                  <a:schemeClr val="lt1"/>
                </a:solidFill>
              </a:rPr>
              <a:t> Lokesh Gupta  -  B210539CS</a:t>
            </a:r>
            <a:endParaRPr>
              <a:solidFill>
                <a:schemeClr val="lt1"/>
              </a:solidFill>
            </a:endParaRPr>
          </a:p>
          <a:p>
            <a:pPr indent="0" lvl="0" marL="0" marR="0" rtl="0" algn="l">
              <a:lnSpc>
                <a:spcPct val="115000"/>
              </a:lnSpc>
              <a:spcBef>
                <a:spcPts val="1200"/>
              </a:spcBef>
              <a:spcAft>
                <a:spcPts val="1200"/>
              </a:spcAft>
              <a:buNone/>
            </a:pPr>
            <a:r>
              <a:rPr lang="en-GB">
                <a:solidFill>
                  <a:schemeClr val="lt1"/>
                </a:solidFill>
              </a:rPr>
              <a:t>Utkarsh Kumar  -  B210559CS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rPr lang="en-GB">
                <a:solidFill>
                  <a:schemeClr val="lt1"/>
                </a:solidFill>
              </a:rPr>
              <a:t>INTRODUCTION</a:t>
            </a:r>
            <a:endParaRPr>
              <a:solidFill>
                <a:schemeClr val="lt1"/>
              </a:solidFill>
            </a:endParaRPr>
          </a:p>
        </p:txBody>
      </p:sp>
      <p:sp>
        <p:nvSpPr>
          <p:cNvPr id="71" name="Google Shape;71;p15"/>
          <p:cNvSpPr txBox="1"/>
          <p:nvPr>
            <p:ph idx="1" type="body"/>
          </p:nvPr>
        </p:nvSpPr>
        <p:spPr>
          <a:xfrm>
            <a:off x="311700" y="94082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GB">
                <a:solidFill>
                  <a:schemeClr val="lt1"/>
                </a:solidFill>
              </a:rPr>
              <a:t>BBMS is a tool designed to make managing blood donations and requests a breeze. Our system simplifies tasks like creating donor records, processing requests, and keeping track of available blood units. It even allows donors to log in, and administrators can easily manage donor information. With real-time updates on blood inventory and secure logins, our BBMS ensures a safe and efficient blood management process.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33550" y="2189250"/>
            <a:ext cx="3756300" cy="76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rPr>
              <a:t>USERS</a:t>
            </a:r>
            <a:endParaRPr>
              <a:solidFill>
                <a:schemeClr val="lt1"/>
              </a:solidFill>
            </a:endParaRPr>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Donor</a:t>
            </a:r>
            <a:endParaRPr/>
          </a:p>
          <a:p>
            <a:pPr indent="-342900" lvl="0" marL="457200" rtl="0" algn="l">
              <a:lnSpc>
                <a:spcPct val="200000"/>
              </a:lnSpc>
              <a:spcBef>
                <a:spcPts val="0"/>
              </a:spcBef>
              <a:spcAft>
                <a:spcPts val="0"/>
              </a:spcAft>
              <a:buSzPts val="1800"/>
              <a:buChar char="●"/>
            </a:pPr>
            <a:r>
              <a:rPr lang="en-GB"/>
              <a:t>Patient</a:t>
            </a:r>
            <a:endParaRPr/>
          </a:p>
          <a:p>
            <a:pPr indent="-342900" lvl="0" marL="457200" rtl="0" algn="l">
              <a:lnSpc>
                <a:spcPct val="200000"/>
              </a:lnSpc>
              <a:spcBef>
                <a:spcPts val="0"/>
              </a:spcBef>
              <a:spcAft>
                <a:spcPts val="0"/>
              </a:spcAft>
              <a:buSzPts val="1800"/>
              <a:buChar char="●"/>
            </a:pPr>
            <a:r>
              <a:rPr lang="en-GB"/>
              <a:t>Admin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13795" l="7749" r="26633" t="42547"/>
          <a:stretch/>
        </p:blipFill>
        <p:spPr>
          <a:xfrm>
            <a:off x="432950" y="230900"/>
            <a:ext cx="6898427" cy="45893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FUNCTIONALITIES OF THE PRODUCT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8" name="Google Shape;88;p1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323">
                <a:solidFill>
                  <a:schemeClr val="lt1"/>
                </a:solidFill>
              </a:rPr>
              <a:t>For Users (Patients and Donors):</a:t>
            </a:r>
            <a:endParaRPr sz="7323">
              <a:solidFill>
                <a:schemeClr val="lt1"/>
              </a:solidFill>
            </a:endParaRPr>
          </a:p>
          <a:p>
            <a:pPr indent="0" lvl="0" marL="0" rtl="0" algn="l">
              <a:spcBef>
                <a:spcPts val="1200"/>
              </a:spcBef>
              <a:spcAft>
                <a:spcPts val="0"/>
              </a:spcAft>
              <a:buNone/>
            </a:pPr>
            <a:r>
              <a:rPr b="1" lang="en-GB" sz="7323">
                <a:solidFill>
                  <a:schemeClr val="lt1"/>
                </a:solidFill>
              </a:rPr>
              <a:t>Request Blood:</a:t>
            </a:r>
            <a:r>
              <a:rPr lang="en-GB" sz="7323">
                <a:solidFill>
                  <a:schemeClr val="lt1"/>
                </a:solidFill>
              </a:rPr>
              <a:t> Patients can request specific blood types with units.</a:t>
            </a:r>
            <a:endParaRPr sz="7323">
              <a:solidFill>
                <a:schemeClr val="lt1"/>
              </a:solidFill>
            </a:endParaRPr>
          </a:p>
          <a:p>
            <a:pPr indent="0" lvl="0" marL="0" rtl="0" algn="l">
              <a:spcBef>
                <a:spcPts val="1200"/>
              </a:spcBef>
              <a:spcAft>
                <a:spcPts val="0"/>
              </a:spcAft>
              <a:buNone/>
            </a:pPr>
            <a:r>
              <a:rPr b="1" lang="en-GB" sz="7323">
                <a:solidFill>
                  <a:schemeClr val="lt1"/>
                </a:solidFill>
              </a:rPr>
              <a:t>View Donation History:</a:t>
            </a:r>
            <a:r>
              <a:rPr lang="en-GB" sz="7323">
                <a:solidFill>
                  <a:schemeClr val="lt1"/>
                </a:solidFill>
              </a:rPr>
              <a:t> Donors can access their donation history, keeping them informed about their contribution.</a:t>
            </a:r>
            <a:endParaRPr sz="7323">
              <a:solidFill>
                <a:schemeClr val="lt1"/>
              </a:solidFill>
            </a:endParaRPr>
          </a:p>
          <a:p>
            <a:pPr indent="0" lvl="0" marL="0" rtl="0" algn="l">
              <a:spcBef>
                <a:spcPts val="1200"/>
              </a:spcBef>
              <a:spcAft>
                <a:spcPts val="0"/>
              </a:spcAft>
              <a:buNone/>
            </a:pPr>
            <a:r>
              <a:rPr b="1" lang="en-GB" sz="7323">
                <a:solidFill>
                  <a:schemeClr val="lt1"/>
                </a:solidFill>
              </a:rPr>
              <a:t>View Request  History:</a:t>
            </a:r>
            <a:r>
              <a:rPr lang="en-GB" sz="7323">
                <a:solidFill>
                  <a:schemeClr val="lt1"/>
                </a:solidFill>
              </a:rPr>
              <a:t> Patients  can access their request history, keeping them informed about their requests.</a:t>
            </a:r>
            <a:endParaRPr sz="7323">
              <a:solidFill>
                <a:schemeClr val="lt1"/>
              </a:solidFill>
            </a:endParaRPr>
          </a:p>
          <a:p>
            <a:pPr indent="0" lvl="0" marL="0" rtl="0" algn="l">
              <a:spcBef>
                <a:spcPts val="1200"/>
              </a:spcBef>
              <a:spcAft>
                <a:spcPts val="0"/>
              </a:spcAft>
              <a:buNone/>
            </a:pPr>
            <a:r>
              <a:rPr b="1" lang="en-GB" sz="7323">
                <a:solidFill>
                  <a:schemeClr val="lt1"/>
                </a:solidFill>
              </a:rPr>
              <a:t>Update Personal Information:</a:t>
            </a:r>
            <a:r>
              <a:rPr lang="en-GB" sz="7323">
                <a:solidFill>
                  <a:schemeClr val="lt1"/>
                </a:solidFill>
              </a:rPr>
              <a:t> Patients and donors can update their contact details or eligibility criteria.</a:t>
            </a:r>
            <a:endParaRPr sz="7323">
              <a:solidFill>
                <a:schemeClr val="lt1"/>
              </a:solidFill>
            </a:endParaRPr>
          </a:p>
          <a:p>
            <a:pPr indent="0" lvl="0" marL="0" rtl="0" algn="l">
              <a:spcBef>
                <a:spcPts val="1200"/>
              </a:spcBef>
              <a:spcAft>
                <a:spcPts val="0"/>
              </a:spcAft>
              <a:buNone/>
            </a:pPr>
            <a:r>
              <a:rPr b="1" lang="en-GB" sz="7323">
                <a:solidFill>
                  <a:schemeClr val="lt1"/>
                </a:solidFill>
              </a:rPr>
              <a:t>Donate Blood:</a:t>
            </a:r>
            <a:r>
              <a:rPr lang="en-GB" sz="7323">
                <a:solidFill>
                  <a:schemeClr val="lt1"/>
                </a:solidFill>
              </a:rPr>
              <a:t> Donors have the option to donate blood, contributing to the blood bank inventory.</a:t>
            </a:r>
            <a:endParaRPr sz="7323">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FUNCTIONALITIES OF THE PRODUCT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4" name="Google Shape;94;p1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200">
                <a:solidFill>
                  <a:schemeClr val="lt1"/>
                </a:solidFill>
              </a:rPr>
              <a:t>For Users (Admin):</a:t>
            </a:r>
            <a:endParaRPr b="1" sz="7200">
              <a:solidFill>
                <a:schemeClr val="lt1"/>
              </a:solidFill>
            </a:endParaRPr>
          </a:p>
          <a:p>
            <a:pPr indent="0" lvl="0" marL="0" rtl="0" algn="l">
              <a:spcBef>
                <a:spcPts val="1200"/>
              </a:spcBef>
              <a:spcAft>
                <a:spcPts val="0"/>
              </a:spcAft>
              <a:buNone/>
            </a:pPr>
            <a:r>
              <a:rPr b="1" lang="en-GB" sz="7200">
                <a:solidFill>
                  <a:schemeClr val="lt1"/>
                </a:solidFill>
              </a:rPr>
              <a:t>View Available Blood Inventory:</a:t>
            </a:r>
            <a:r>
              <a:rPr lang="en-GB" sz="7200">
                <a:solidFill>
                  <a:schemeClr val="lt1"/>
                </a:solidFill>
              </a:rPr>
              <a:t> Admin can check the current stock of available blood units.</a:t>
            </a:r>
            <a:endParaRPr sz="7200">
              <a:solidFill>
                <a:schemeClr val="lt1"/>
              </a:solidFill>
            </a:endParaRPr>
          </a:p>
          <a:p>
            <a:pPr indent="0" lvl="0" marL="0" rtl="0" algn="l">
              <a:spcBef>
                <a:spcPts val="1200"/>
              </a:spcBef>
              <a:spcAft>
                <a:spcPts val="0"/>
              </a:spcAft>
              <a:buNone/>
            </a:pPr>
            <a:r>
              <a:rPr b="1" lang="en-GB" sz="7200">
                <a:solidFill>
                  <a:schemeClr val="lt1"/>
                </a:solidFill>
              </a:rPr>
              <a:t>Manage Donor Records:</a:t>
            </a:r>
            <a:r>
              <a:rPr lang="en-GB" sz="7200">
                <a:solidFill>
                  <a:schemeClr val="lt1"/>
                </a:solidFill>
              </a:rPr>
              <a:t> Admins can view, edit, or delete donor records, ensuring an accurate and up-to-date donor database.</a:t>
            </a:r>
            <a:endParaRPr sz="7200">
              <a:solidFill>
                <a:schemeClr val="lt1"/>
              </a:solidFill>
            </a:endParaRPr>
          </a:p>
          <a:p>
            <a:pPr indent="0" lvl="0" marL="0" rtl="0" algn="l">
              <a:spcBef>
                <a:spcPts val="1200"/>
              </a:spcBef>
              <a:spcAft>
                <a:spcPts val="0"/>
              </a:spcAft>
              <a:buNone/>
            </a:pPr>
            <a:r>
              <a:rPr b="1" lang="en-GB" sz="7200">
                <a:solidFill>
                  <a:schemeClr val="lt1"/>
                </a:solidFill>
              </a:rPr>
              <a:t>Process Blood Requests: </a:t>
            </a:r>
            <a:r>
              <a:rPr lang="en-GB" sz="7200">
                <a:solidFill>
                  <a:schemeClr val="lt1"/>
                </a:solidFill>
              </a:rPr>
              <a:t>Admins have the authority to process blood requests, specifying recipient details and required blood type.</a:t>
            </a:r>
            <a:endParaRPr sz="7200">
              <a:solidFill>
                <a:schemeClr val="lt1"/>
              </a:solidFill>
            </a:endParaRPr>
          </a:p>
          <a:p>
            <a:pPr indent="0" lvl="0" marL="0" rtl="0" algn="l">
              <a:spcBef>
                <a:spcPts val="1200"/>
              </a:spcBef>
              <a:spcAft>
                <a:spcPts val="0"/>
              </a:spcAft>
              <a:buNone/>
            </a:pPr>
            <a:r>
              <a:rPr b="1" lang="en-GB" sz="7200">
                <a:solidFill>
                  <a:schemeClr val="lt1"/>
                </a:solidFill>
              </a:rPr>
              <a:t>Update Blood Inventory:</a:t>
            </a:r>
            <a:r>
              <a:rPr lang="en-GB" sz="7200">
                <a:solidFill>
                  <a:schemeClr val="lt1"/>
                </a:solidFill>
              </a:rPr>
              <a:t> Admins can add new blood units to the inventory and update existing records.</a:t>
            </a:r>
            <a:endParaRPr sz="7200">
              <a:solidFill>
                <a:schemeClr val="lt1"/>
              </a:solidFill>
            </a:endParaRPr>
          </a:p>
          <a:p>
            <a:pPr indent="0" lvl="0" marL="0" rtl="0" algn="l">
              <a:spcBef>
                <a:spcPts val="1200"/>
              </a:spcBef>
              <a:spcAft>
                <a:spcPts val="0"/>
              </a:spcAft>
              <a:buNone/>
            </a:pPr>
            <a:r>
              <a:rPr b="1" lang="en-GB" sz="7200">
                <a:solidFill>
                  <a:schemeClr val="lt1"/>
                </a:solidFill>
              </a:rPr>
              <a:t>View Transaction History:</a:t>
            </a:r>
            <a:r>
              <a:rPr lang="en-GB" sz="7200">
                <a:solidFill>
                  <a:schemeClr val="lt1"/>
                </a:solidFill>
              </a:rPr>
              <a:t> Admins can access a comprehensive transaction history, tracking all blood-related activities.</a:t>
            </a:r>
            <a:endParaRPr sz="7200">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58800" y="36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ASSUMPTIONS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0" name="Google Shape;100;p20"/>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a:solidFill>
                  <a:srgbClr val="ECECF1"/>
                </a:solidFill>
              </a:rPr>
              <a:t>The data for all blood units and registered users will be stored in a database.</a:t>
            </a:r>
            <a:endParaRPr>
              <a:solidFill>
                <a:srgbClr val="ECECF1"/>
              </a:solidFill>
            </a:endParaRPr>
          </a:p>
          <a:p>
            <a:pPr indent="-342900" lvl="0" marL="457200" rtl="0" algn="l">
              <a:lnSpc>
                <a:spcPct val="95000"/>
              </a:lnSpc>
              <a:spcBef>
                <a:spcPts val="1200"/>
              </a:spcBef>
              <a:spcAft>
                <a:spcPts val="0"/>
              </a:spcAft>
              <a:buClr>
                <a:srgbClr val="ECECF1"/>
              </a:buClr>
              <a:buSzPts val="1800"/>
              <a:buChar char="●"/>
            </a:pPr>
            <a:r>
              <a:rPr lang="en-GB">
                <a:solidFill>
                  <a:srgbClr val="ECECF1"/>
                </a:solidFill>
              </a:rPr>
              <a:t>The BBMS will be designed for continuous availability, ensuring that users can access the system at any time.This is critical in emergency situations where quick access to blood resources is essential.</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The BBMS interface will be entirely in English, as users are expected to have a working proficiency in the language.</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Administrators are assumed to have a basic understanding of the system's functionalities.</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As a web-based application, the BBMS requires an internet browser for access.Users are expected to have a decent internet connection, and basic familiarity with handling a keyboard and mouse is assumed.</a:t>
            </a:r>
            <a:endParaRPr>
              <a:solidFill>
                <a:srgbClr val="ECECF1"/>
              </a:solidFill>
            </a:endParaRPr>
          </a:p>
          <a:p>
            <a:pPr indent="-342900" lvl="0" marL="457200" rtl="0" algn="l">
              <a:lnSpc>
                <a:spcPct val="95000"/>
              </a:lnSpc>
              <a:spcBef>
                <a:spcPts val="0"/>
              </a:spcBef>
              <a:spcAft>
                <a:spcPts val="0"/>
              </a:spcAft>
              <a:buClr>
                <a:srgbClr val="ECECF1"/>
              </a:buClr>
              <a:buSzPts val="1800"/>
              <a:buChar char="●"/>
            </a:pPr>
            <a:r>
              <a:rPr lang="en-GB">
                <a:solidFill>
                  <a:srgbClr val="ECECF1"/>
                </a:solidFill>
              </a:rPr>
              <a:t>The database must be promptly updated upon actions such as issuing, renewing, or blood donation.</a:t>
            </a:r>
            <a:endParaRPr>
              <a:solidFill>
                <a:srgbClr val="ECECF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58800" y="36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CONSTRAINTS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6" name="Google Shape;106;p21"/>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GB" sz="7200">
                <a:solidFill>
                  <a:srgbClr val="ECECF1"/>
                </a:solidFill>
              </a:rPr>
              <a:t>The design contain the following constraints:</a:t>
            </a:r>
            <a:endParaRPr b="1" sz="7200">
              <a:solidFill>
                <a:srgbClr val="ECECF1"/>
              </a:solidFill>
            </a:endParaRPr>
          </a:p>
          <a:p>
            <a:pPr indent="0" lvl="0" marL="0" rtl="0" algn="l">
              <a:spcBef>
                <a:spcPts val="1200"/>
              </a:spcBef>
              <a:spcAft>
                <a:spcPts val="0"/>
              </a:spcAft>
              <a:buNone/>
            </a:pPr>
            <a:r>
              <a:rPr b="1" lang="en-GB" sz="7200">
                <a:solidFill>
                  <a:srgbClr val="ECECF1"/>
                </a:solidFill>
              </a:rPr>
              <a:t>Development and Maintenance Constraints:</a:t>
            </a:r>
            <a:r>
              <a:rPr lang="en-GB" sz="7200">
                <a:solidFill>
                  <a:srgbClr val="ECECF1"/>
                </a:solidFill>
              </a:rPr>
              <a:t>The BBMS software is exclusively designed, delivered, and maintained by the project team.</a:t>
            </a:r>
            <a:endParaRPr sz="7200">
              <a:solidFill>
                <a:srgbClr val="ECECF1"/>
              </a:solidFill>
            </a:endParaRPr>
          </a:p>
          <a:p>
            <a:pPr indent="0" lvl="0" marL="0" rtl="0" algn="l">
              <a:spcBef>
                <a:spcPts val="1200"/>
              </a:spcBef>
              <a:spcAft>
                <a:spcPts val="0"/>
              </a:spcAft>
              <a:buNone/>
            </a:pPr>
            <a:r>
              <a:rPr b="1" lang="en-GB" sz="7200">
                <a:solidFill>
                  <a:srgbClr val="ECECF1"/>
                </a:solidFill>
              </a:rPr>
              <a:t>Admin Access Constraints:</a:t>
            </a:r>
            <a:r>
              <a:rPr lang="en-GB" sz="7200">
                <a:solidFill>
                  <a:srgbClr val="ECECF1"/>
                </a:solidFill>
              </a:rPr>
              <a:t>Admin access to the system is protected with unique and secure credentials, ensuring the security and integrity of admin-related functions.</a:t>
            </a:r>
            <a:endParaRPr sz="7200">
              <a:solidFill>
                <a:srgbClr val="ECECF1"/>
              </a:solidFill>
            </a:endParaRPr>
          </a:p>
          <a:p>
            <a:pPr indent="0" lvl="0" marL="0" rtl="0" algn="l">
              <a:spcBef>
                <a:spcPts val="1200"/>
              </a:spcBef>
              <a:spcAft>
                <a:spcPts val="0"/>
              </a:spcAft>
              <a:buNone/>
            </a:pPr>
            <a:r>
              <a:rPr b="1" lang="en-GB" sz="7200">
                <a:solidFill>
                  <a:srgbClr val="ECECF1"/>
                </a:solidFill>
              </a:rPr>
              <a:t>User Role-Based Dashboard Constraints:</a:t>
            </a:r>
            <a:r>
              <a:rPr lang="en-GB" sz="7200">
                <a:solidFill>
                  <a:srgbClr val="ECECF1"/>
                </a:solidFill>
              </a:rPr>
              <a:t> Each employee or user has different credentials and is provided with a personalized dashboard that aligns with their specific role and responsibilities within the system</a:t>
            </a:r>
            <a:endParaRPr sz="7200">
              <a:solidFill>
                <a:srgbClr val="ECECF1"/>
              </a:solidFill>
            </a:endParaRPr>
          </a:p>
          <a:p>
            <a:pPr indent="0" lvl="0" marL="0" rtl="0" algn="l">
              <a:spcBef>
                <a:spcPts val="1200"/>
              </a:spcBef>
              <a:spcAft>
                <a:spcPts val="1200"/>
              </a:spcAft>
              <a:buNone/>
            </a:pPr>
            <a:r>
              <a:t/>
            </a:r>
            <a:endParaRPr>
              <a:solidFill>
                <a:srgbClr val="ECECF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